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2" r:id="rId4"/>
    <p:sldId id="266" r:id="rId5"/>
    <p:sldId id="257" r:id="rId6"/>
    <p:sldId id="263" r:id="rId7"/>
    <p:sldId id="258" r:id="rId8"/>
    <p:sldId id="264" r:id="rId9"/>
    <p:sldId id="261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C279F-2593-42A3-8172-BD94C2D1A22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A218EC-4558-45A6-B079-307DB1F813E6}">
      <dgm:prSet/>
      <dgm:spPr/>
      <dgm:t>
        <a:bodyPr/>
        <a:lstStyle/>
        <a:p>
          <a:pPr>
            <a:defRPr b="1"/>
          </a:pPr>
          <a:r>
            <a:rPr lang="en-SG"/>
            <a:t>The proposed system aims to integrate existing commercial hardware, such as the Microsoft Kinect, for ease of access. </a:t>
          </a:r>
          <a:endParaRPr lang="en-US"/>
        </a:p>
      </dgm:t>
    </dgm:pt>
    <dgm:pt modelId="{A1A268CF-99EC-4D72-855F-7B08DF940A99}" type="parTrans" cxnId="{FA00F5C0-460D-4818-A803-7AE81B9C4948}">
      <dgm:prSet/>
      <dgm:spPr/>
      <dgm:t>
        <a:bodyPr/>
        <a:lstStyle/>
        <a:p>
          <a:endParaRPr lang="en-US"/>
        </a:p>
      </dgm:t>
    </dgm:pt>
    <dgm:pt modelId="{B826752D-3B52-4909-9778-F1D576853F18}" type="sibTrans" cxnId="{FA00F5C0-460D-4818-A803-7AE81B9C4948}">
      <dgm:prSet/>
      <dgm:spPr/>
      <dgm:t>
        <a:bodyPr/>
        <a:lstStyle/>
        <a:p>
          <a:endParaRPr lang="en-US"/>
        </a:p>
      </dgm:t>
    </dgm:pt>
    <dgm:pt modelId="{BB0F5ABE-FC1C-4CEE-A50A-16F0AEB1376C}">
      <dgm:prSet/>
      <dgm:spPr/>
      <dgm:t>
        <a:bodyPr/>
        <a:lstStyle/>
        <a:p>
          <a:pPr>
            <a:defRPr b="1"/>
          </a:pPr>
          <a:r>
            <a:rPr lang="en-SG" dirty="0"/>
            <a:t>The software development of the proposed system can be split into two main portions:</a:t>
          </a:r>
          <a:endParaRPr lang="en-US" dirty="0"/>
        </a:p>
      </dgm:t>
    </dgm:pt>
    <dgm:pt modelId="{D154338F-1009-4DE1-9943-61DF90E57C20}" type="parTrans" cxnId="{D07AE186-2BCE-4D11-BCDA-E053EF6C1FEC}">
      <dgm:prSet/>
      <dgm:spPr/>
      <dgm:t>
        <a:bodyPr/>
        <a:lstStyle/>
        <a:p>
          <a:endParaRPr lang="en-US"/>
        </a:p>
      </dgm:t>
    </dgm:pt>
    <dgm:pt modelId="{399AA93B-6907-4E67-8F77-18A417F72456}" type="sibTrans" cxnId="{D07AE186-2BCE-4D11-BCDA-E053EF6C1FEC}">
      <dgm:prSet/>
      <dgm:spPr/>
      <dgm:t>
        <a:bodyPr/>
        <a:lstStyle/>
        <a:p>
          <a:endParaRPr lang="en-US"/>
        </a:p>
      </dgm:t>
    </dgm:pt>
    <dgm:pt modelId="{8266C197-3489-4EE6-B4AC-9FF2F65B2971}">
      <dgm:prSet custT="1"/>
      <dgm:spPr/>
      <dgm:t>
        <a:bodyPr/>
        <a:lstStyle/>
        <a:p>
          <a:r>
            <a:rPr lang="en-US" sz="1400" dirty="0"/>
            <a:t>The machine learning algorithms and models that are required to accurately classify patients’ progress and predict their rate of recovery.</a:t>
          </a:r>
        </a:p>
      </dgm:t>
    </dgm:pt>
    <dgm:pt modelId="{AF238E26-CCDD-4FE1-B706-0DF248BBECF8}" type="parTrans" cxnId="{2BAE9501-924C-4BAE-B22C-5192275B78C4}">
      <dgm:prSet/>
      <dgm:spPr/>
      <dgm:t>
        <a:bodyPr/>
        <a:lstStyle/>
        <a:p>
          <a:endParaRPr lang="en-US"/>
        </a:p>
      </dgm:t>
    </dgm:pt>
    <dgm:pt modelId="{D44F6F2B-70ED-4DB4-BFCE-80906C6068C0}" type="sibTrans" cxnId="{2BAE9501-924C-4BAE-B22C-5192275B78C4}">
      <dgm:prSet/>
      <dgm:spPr/>
      <dgm:t>
        <a:bodyPr/>
        <a:lstStyle/>
        <a:p>
          <a:endParaRPr lang="en-US"/>
        </a:p>
      </dgm:t>
    </dgm:pt>
    <dgm:pt modelId="{64D76570-9568-4C20-84A0-C8E99A2BF1F0}">
      <dgm:prSet custT="1"/>
      <dgm:spPr/>
      <dgm:t>
        <a:bodyPr/>
        <a:lstStyle/>
        <a:p>
          <a:r>
            <a:rPr lang="en-US" sz="1400" dirty="0"/>
            <a:t>The end-to end full stack web application that will be accessed by both patients and physiotherapists.</a:t>
          </a:r>
        </a:p>
      </dgm:t>
    </dgm:pt>
    <dgm:pt modelId="{E74212BC-CA27-4D95-AC8A-6AB5C5217381}" type="parTrans" cxnId="{F54B3879-046D-41F4-8CB5-ADD8FEDCAF2E}">
      <dgm:prSet/>
      <dgm:spPr/>
      <dgm:t>
        <a:bodyPr/>
        <a:lstStyle/>
        <a:p>
          <a:endParaRPr lang="en-US"/>
        </a:p>
      </dgm:t>
    </dgm:pt>
    <dgm:pt modelId="{BD811F3A-6966-48DD-BDAF-0DFD5D38C52B}" type="sibTrans" cxnId="{F54B3879-046D-41F4-8CB5-ADD8FEDCAF2E}">
      <dgm:prSet/>
      <dgm:spPr/>
      <dgm:t>
        <a:bodyPr/>
        <a:lstStyle/>
        <a:p>
          <a:endParaRPr lang="en-US"/>
        </a:p>
      </dgm:t>
    </dgm:pt>
    <dgm:pt modelId="{AE1B5FD2-CF31-4D9E-9796-84F33520EAF4}">
      <dgm:prSet/>
      <dgm:spPr/>
      <dgm:t>
        <a:bodyPr/>
        <a:lstStyle/>
        <a:p>
          <a:pPr>
            <a:defRPr b="1"/>
          </a:pPr>
          <a:r>
            <a:rPr lang="en-SG"/>
            <a:t>Furthermore, the proposed system will focus on shoulder injuries and range of motion exercises for the scope of this project.</a:t>
          </a:r>
          <a:endParaRPr lang="en-US"/>
        </a:p>
      </dgm:t>
    </dgm:pt>
    <dgm:pt modelId="{A6D82318-C26D-46FD-AAA7-B1686D0AEBAD}" type="parTrans" cxnId="{87491F26-256B-456C-873D-B2C3B5144D9E}">
      <dgm:prSet/>
      <dgm:spPr/>
      <dgm:t>
        <a:bodyPr/>
        <a:lstStyle/>
        <a:p>
          <a:endParaRPr lang="en-US"/>
        </a:p>
      </dgm:t>
    </dgm:pt>
    <dgm:pt modelId="{BB2F0550-EB20-4796-A6B0-B4E202CB4A9F}" type="sibTrans" cxnId="{87491F26-256B-456C-873D-B2C3B5144D9E}">
      <dgm:prSet/>
      <dgm:spPr/>
      <dgm:t>
        <a:bodyPr/>
        <a:lstStyle/>
        <a:p>
          <a:endParaRPr lang="en-US"/>
        </a:p>
      </dgm:t>
    </dgm:pt>
    <dgm:pt modelId="{46A7C560-EF24-4413-8C91-8CAF64EF6E6D}" type="pres">
      <dgm:prSet presAssocID="{451C279F-2593-42A3-8172-BD94C2D1A220}" presName="root" presStyleCnt="0">
        <dgm:presLayoutVars>
          <dgm:dir/>
          <dgm:resizeHandles val="exact"/>
        </dgm:presLayoutVars>
      </dgm:prSet>
      <dgm:spPr/>
    </dgm:pt>
    <dgm:pt modelId="{7B1688AC-C6A1-4EE8-88FC-2761BA21B9D6}" type="pres">
      <dgm:prSet presAssocID="{ECA218EC-4558-45A6-B079-307DB1F813E6}" presName="compNode" presStyleCnt="0"/>
      <dgm:spPr/>
    </dgm:pt>
    <dgm:pt modelId="{19727362-00CC-4D21-B46C-CAD19EF8A3BE}" type="pres">
      <dgm:prSet presAssocID="{ECA218EC-4558-45A6-B079-307DB1F813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B5BAD51-5E06-4B44-BA81-3A3D6E6CE3D7}" type="pres">
      <dgm:prSet presAssocID="{ECA218EC-4558-45A6-B079-307DB1F813E6}" presName="iconSpace" presStyleCnt="0"/>
      <dgm:spPr/>
    </dgm:pt>
    <dgm:pt modelId="{79670092-D854-4158-8D48-4125BDE60241}" type="pres">
      <dgm:prSet presAssocID="{ECA218EC-4558-45A6-B079-307DB1F813E6}" presName="parTx" presStyleLbl="revTx" presStyleIdx="0" presStyleCnt="6">
        <dgm:presLayoutVars>
          <dgm:chMax val="0"/>
          <dgm:chPref val="0"/>
        </dgm:presLayoutVars>
      </dgm:prSet>
      <dgm:spPr/>
    </dgm:pt>
    <dgm:pt modelId="{9D867A5E-3710-4535-AE5B-8BEF1FAE2EA2}" type="pres">
      <dgm:prSet presAssocID="{ECA218EC-4558-45A6-B079-307DB1F813E6}" presName="txSpace" presStyleCnt="0"/>
      <dgm:spPr/>
    </dgm:pt>
    <dgm:pt modelId="{622F4569-503C-4BBA-A0B8-3A4EC4F91EF4}" type="pres">
      <dgm:prSet presAssocID="{ECA218EC-4558-45A6-B079-307DB1F813E6}" presName="desTx" presStyleLbl="revTx" presStyleIdx="1" presStyleCnt="6">
        <dgm:presLayoutVars/>
      </dgm:prSet>
      <dgm:spPr/>
    </dgm:pt>
    <dgm:pt modelId="{EB220A6A-3D30-42A4-864A-817D8BFB5E3D}" type="pres">
      <dgm:prSet presAssocID="{B826752D-3B52-4909-9778-F1D576853F18}" presName="sibTrans" presStyleCnt="0"/>
      <dgm:spPr/>
    </dgm:pt>
    <dgm:pt modelId="{91795A31-AB9E-4965-AF1E-ED2EDCBD4286}" type="pres">
      <dgm:prSet presAssocID="{BB0F5ABE-FC1C-4CEE-A50A-16F0AEB1376C}" presName="compNode" presStyleCnt="0"/>
      <dgm:spPr/>
    </dgm:pt>
    <dgm:pt modelId="{9EA04E68-0A5E-4491-938E-828B5B5EA1FF}" type="pres">
      <dgm:prSet presAssocID="{BB0F5ABE-FC1C-4CEE-A50A-16F0AEB137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8244A1F-A326-45DF-94E3-2AAFFC9408F6}" type="pres">
      <dgm:prSet presAssocID="{BB0F5ABE-FC1C-4CEE-A50A-16F0AEB1376C}" presName="iconSpace" presStyleCnt="0"/>
      <dgm:spPr/>
    </dgm:pt>
    <dgm:pt modelId="{E49CCC94-14A1-4CC3-9E33-3FA2AB00843C}" type="pres">
      <dgm:prSet presAssocID="{BB0F5ABE-FC1C-4CEE-A50A-16F0AEB1376C}" presName="parTx" presStyleLbl="revTx" presStyleIdx="2" presStyleCnt="6">
        <dgm:presLayoutVars>
          <dgm:chMax val="0"/>
          <dgm:chPref val="0"/>
        </dgm:presLayoutVars>
      </dgm:prSet>
      <dgm:spPr/>
    </dgm:pt>
    <dgm:pt modelId="{49466DEA-8657-4B68-8A5F-3FC743C172BA}" type="pres">
      <dgm:prSet presAssocID="{BB0F5ABE-FC1C-4CEE-A50A-16F0AEB1376C}" presName="txSpace" presStyleCnt="0"/>
      <dgm:spPr/>
    </dgm:pt>
    <dgm:pt modelId="{15B66D49-24E9-4732-8DB4-B4FAF3A3633F}" type="pres">
      <dgm:prSet presAssocID="{BB0F5ABE-FC1C-4CEE-A50A-16F0AEB1376C}" presName="desTx" presStyleLbl="revTx" presStyleIdx="3" presStyleCnt="6">
        <dgm:presLayoutVars/>
      </dgm:prSet>
      <dgm:spPr/>
    </dgm:pt>
    <dgm:pt modelId="{4640DD74-5C6D-4012-B6B4-79396FC0C64B}" type="pres">
      <dgm:prSet presAssocID="{399AA93B-6907-4E67-8F77-18A417F72456}" presName="sibTrans" presStyleCnt="0"/>
      <dgm:spPr/>
    </dgm:pt>
    <dgm:pt modelId="{5A735B58-63DF-455F-9DE5-C11F2F64B5DD}" type="pres">
      <dgm:prSet presAssocID="{AE1B5FD2-CF31-4D9E-9796-84F33520EAF4}" presName="compNode" presStyleCnt="0"/>
      <dgm:spPr/>
    </dgm:pt>
    <dgm:pt modelId="{46E60DA7-E575-4A4A-9E29-9C92CF6CA27F}" type="pres">
      <dgm:prSet presAssocID="{AE1B5FD2-CF31-4D9E-9796-84F33520EA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BFBE892C-5CCD-467D-B2D3-1105B9CC7967}" type="pres">
      <dgm:prSet presAssocID="{AE1B5FD2-CF31-4D9E-9796-84F33520EAF4}" presName="iconSpace" presStyleCnt="0"/>
      <dgm:spPr/>
    </dgm:pt>
    <dgm:pt modelId="{A7C9B17E-B6E0-4D65-BB51-76C0B5CF11DA}" type="pres">
      <dgm:prSet presAssocID="{AE1B5FD2-CF31-4D9E-9796-84F33520EAF4}" presName="parTx" presStyleLbl="revTx" presStyleIdx="4" presStyleCnt="6">
        <dgm:presLayoutVars>
          <dgm:chMax val="0"/>
          <dgm:chPref val="0"/>
        </dgm:presLayoutVars>
      </dgm:prSet>
      <dgm:spPr/>
    </dgm:pt>
    <dgm:pt modelId="{CD60D828-74BB-4081-B291-7F83EC659F47}" type="pres">
      <dgm:prSet presAssocID="{AE1B5FD2-CF31-4D9E-9796-84F33520EAF4}" presName="txSpace" presStyleCnt="0"/>
      <dgm:spPr/>
    </dgm:pt>
    <dgm:pt modelId="{3779C6B2-A571-453A-95FE-39714852B16C}" type="pres">
      <dgm:prSet presAssocID="{AE1B5FD2-CF31-4D9E-9796-84F33520EAF4}" presName="desTx" presStyleLbl="revTx" presStyleIdx="5" presStyleCnt="6">
        <dgm:presLayoutVars/>
      </dgm:prSet>
      <dgm:spPr/>
    </dgm:pt>
  </dgm:ptLst>
  <dgm:cxnLst>
    <dgm:cxn modelId="{2BAE9501-924C-4BAE-B22C-5192275B78C4}" srcId="{BB0F5ABE-FC1C-4CEE-A50A-16F0AEB1376C}" destId="{8266C197-3489-4EE6-B4AC-9FF2F65B2971}" srcOrd="0" destOrd="0" parTransId="{AF238E26-CCDD-4FE1-B706-0DF248BBECF8}" sibTransId="{D44F6F2B-70ED-4DB4-BFCE-80906C6068C0}"/>
    <dgm:cxn modelId="{87491F26-256B-456C-873D-B2C3B5144D9E}" srcId="{451C279F-2593-42A3-8172-BD94C2D1A220}" destId="{AE1B5FD2-CF31-4D9E-9796-84F33520EAF4}" srcOrd="2" destOrd="0" parTransId="{A6D82318-C26D-46FD-AAA7-B1686D0AEBAD}" sibTransId="{BB2F0550-EB20-4796-A6B0-B4E202CB4A9F}"/>
    <dgm:cxn modelId="{7119E837-9028-42FF-92DC-ABD06CDB6212}" type="presOf" srcId="{451C279F-2593-42A3-8172-BD94C2D1A220}" destId="{46A7C560-EF24-4413-8C91-8CAF64EF6E6D}" srcOrd="0" destOrd="0" presId="urn:microsoft.com/office/officeart/2018/2/layout/IconLabelDescriptionList"/>
    <dgm:cxn modelId="{F2F32F43-D532-41FA-9849-58B566BABC68}" type="presOf" srcId="{BB0F5ABE-FC1C-4CEE-A50A-16F0AEB1376C}" destId="{E49CCC94-14A1-4CC3-9E33-3FA2AB00843C}" srcOrd="0" destOrd="0" presId="urn:microsoft.com/office/officeart/2018/2/layout/IconLabelDescriptionList"/>
    <dgm:cxn modelId="{F54B3879-046D-41F4-8CB5-ADD8FEDCAF2E}" srcId="{BB0F5ABE-FC1C-4CEE-A50A-16F0AEB1376C}" destId="{64D76570-9568-4C20-84A0-C8E99A2BF1F0}" srcOrd="1" destOrd="0" parTransId="{E74212BC-CA27-4D95-AC8A-6AB5C5217381}" sibTransId="{BD811F3A-6966-48DD-BDAF-0DFD5D38C52B}"/>
    <dgm:cxn modelId="{1E30FA83-F5A8-40E7-8BB2-FD83A67C153C}" type="presOf" srcId="{64D76570-9568-4C20-84A0-C8E99A2BF1F0}" destId="{15B66D49-24E9-4732-8DB4-B4FAF3A3633F}" srcOrd="0" destOrd="1" presId="urn:microsoft.com/office/officeart/2018/2/layout/IconLabelDescriptionList"/>
    <dgm:cxn modelId="{D07AE186-2BCE-4D11-BCDA-E053EF6C1FEC}" srcId="{451C279F-2593-42A3-8172-BD94C2D1A220}" destId="{BB0F5ABE-FC1C-4CEE-A50A-16F0AEB1376C}" srcOrd="1" destOrd="0" parTransId="{D154338F-1009-4DE1-9943-61DF90E57C20}" sibTransId="{399AA93B-6907-4E67-8F77-18A417F72456}"/>
    <dgm:cxn modelId="{FF8F3C9B-F6CF-4884-821D-3826DFB69861}" type="presOf" srcId="{AE1B5FD2-CF31-4D9E-9796-84F33520EAF4}" destId="{A7C9B17E-B6E0-4D65-BB51-76C0B5CF11DA}" srcOrd="0" destOrd="0" presId="urn:microsoft.com/office/officeart/2018/2/layout/IconLabelDescriptionList"/>
    <dgm:cxn modelId="{FA00F5C0-460D-4818-A803-7AE81B9C4948}" srcId="{451C279F-2593-42A3-8172-BD94C2D1A220}" destId="{ECA218EC-4558-45A6-B079-307DB1F813E6}" srcOrd="0" destOrd="0" parTransId="{A1A268CF-99EC-4D72-855F-7B08DF940A99}" sibTransId="{B826752D-3B52-4909-9778-F1D576853F18}"/>
    <dgm:cxn modelId="{79CCB0C2-A2DB-4E6C-891A-B5F8E442B3CA}" type="presOf" srcId="{ECA218EC-4558-45A6-B079-307DB1F813E6}" destId="{79670092-D854-4158-8D48-4125BDE60241}" srcOrd="0" destOrd="0" presId="urn:microsoft.com/office/officeart/2018/2/layout/IconLabelDescriptionList"/>
    <dgm:cxn modelId="{F4D4C4E4-3EAC-4CDB-97CD-737BCE929F2A}" type="presOf" srcId="{8266C197-3489-4EE6-B4AC-9FF2F65B2971}" destId="{15B66D49-24E9-4732-8DB4-B4FAF3A3633F}" srcOrd="0" destOrd="0" presId="urn:microsoft.com/office/officeart/2018/2/layout/IconLabelDescriptionList"/>
    <dgm:cxn modelId="{E9FB54FB-BA26-477E-846B-DB70B4EA68E0}" type="presParOf" srcId="{46A7C560-EF24-4413-8C91-8CAF64EF6E6D}" destId="{7B1688AC-C6A1-4EE8-88FC-2761BA21B9D6}" srcOrd="0" destOrd="0" presId="urn:microsoft.com/office/officeart/2018/2/layout/IconLabelDescriptionList"/>
    <dgm:cxn modelId="{6C389760-16FE-4D06-B01D-1A37C9801FBC}" type="presParOf" srcId="{7B1688AC-C6A1-4EE8-88FC-2761BA21B9D6}" destId="{19727362-00CC-4D21-B46C-CAD19EF8A3BE}" srcOrd="0" destOrd="0" presId="urn:microsoft.com/office/officeart/2018/2/layout/IconLabelDescriptionList"/>
    <dgm:cxn modelId="{5A9AE4EE-B16D-473A-B06F-6DE9A141D16D}" type="presParOf" srcId="{7B1688AC-C6A1-4EE8-88FC-2761BA21B9D6}" destId="{AB5BAD51-5E06-4B44-BA81-3A3D6E6CE3D7}" srcOrd="1" destOrd="0" presId="urn:microsoft.com/office/officeart/2018/2/layout/IconLabelDescriptionList"/>
    <dgm:cxn modelId="{F0159494-A42F-4AC0-A198-BF0D552343AB}" type="presParOf" srcId="{7B1688AC-C6A1-4EE8-88FC-2761BA21B9D6}" destId="{79670092-D854-4158-8D48-4125BDE60241}" srcOrd="2" destOrd="0" presId="urn:microsoft.com/office/officeart/2018/2/layout/IconLabelDescriptionList"/>
    <dgm:cxn modelId="{938DEE17-3B72-451A-B2BF-A3B5A41F944C}" type="presParOf" srcId="{7B1688AC-C6A1-4EE8-88FC-2761BA21B9D6}" destId="{9D867A5E-3710-4535-AE5B-8BEF1FAE2EA2}" srcOrd="3" destOrd="0" presId="urn:microsoft.com/office/officeart/2018/2/layout/IconLabelDescriptionList"/>
    <dgm:cxn modelId="{088079B6-5DA0-4B9B-A080-9DB59C0E3747}" type="presParOf" srcId="{7B1688AC-C6A1-4EE8-88FC-2761BA21B9D6}" destId="{622F4569-503C-4BBA-A0B8-3A4EC4F91EF4}" srcOrd="4" destOrd="0" presId="urn:microsoft.com/office/officeart/2018/2/layout/IconLabelDescriptionList"/>
    <dgm:cxn modelId="{01A3CD0F-E7E4-4BBF-979D-1248EFFC696B}" type="presParOf" srcId="{46A7C560-EF24-4413-8C91-8CAF64EF6E6D}" destId="{EB220A6A-3D30-42A4-864A-817D8BFB5E3D}" srcOrd="1" destOrd="0" presId="urn:microsoft.com/office/officeart/2018/2/layout/IconLabelDescriptionList"/>
    <dgm:cxn modelId="{8F6E6D92-0953-4C0A-818C-AD0036BF6E4B}" type="presParOf" srcId="{46A7C560-EF24-4413-8C91-8CAF64EF6E6D}" destId="{91795A31-AB9E-4965-AF1E-ED2EDCBD4286}" srcOrd="2" destOrd="0" presId="urn:microsoft.com/office/officeart/2018/2/layout/IconLabelDescriptionList"/>
    <dgm:cxn modelId="{E20614F8-09CE-4757-8D20-4D09E5F98D2D}" type="presParOf" srcId="{91795A31-AB9E-4965-AF1E-ED2EDCBD4286}" destId="{9EA04E68-0A5E-4491-938E-828B5B5EA1FF}" srcOrd="0" destOrd="0" presId="urn:microsoft.com/office/officeart/2018/2/layout/IconLabelDescriptionList"/>
    <dgm:cxn modelId="{C4168619-C656-440C-8514-871CC2D66991}" type="presParOf" srcId="{91795A31-AB9E-4965-AF1E-ED2EDCBD4286}" destId="{88244A1F-A326-45DF-94E3-2AAFFC9408F6}" srcOrd="1" destOrd="0" presId="urn:microsoft.com/office/officeart/2018/2/layout/IconLabelDescriptionList"/>
    <dgm:cxn modelId="{134E206C-B959-46EA-80BE-4718867710F1}" type="presParOf" srcId="{91795A31-AB9E-4965-AF1E-ED2EDCBD4286}" destId="{E49CCC94-14A1-4CC3-9E33-3FA2AB00843C}" srcOrd="2" destOrd="0" presId="urn:microsoft.com/office/officeart/2018/2/layout/IconLabelDescriptionList"/>
    <dgm:cxn modelId="{53F9802E-89DD-4465-8CD6-396994F8349E}" type="presParOf" srcId="{91795A31-AB9E-4965-AF1E-ED2EDCBD4286}" destId="{49466DEA-8657-4B68-8A5F-3FC743C172BA}" srcOrd="3" destOrd="0" presId="urn:microsoft.com/office/officeart/2018/2/layout/IconLabelDescriptionList"/>
    <dgm:cxn modelId="{D3532E05-A856-441B-A7D5-B50E804691CA}" type="presParOf" srcId="{91795A31-AB9E-4965-AF1E-ED2EDCBD4286}" destId="{15B66D49-24E9-4732-8DB4-B4FAF3A3633F}" srcOrd="4" destOrd="0" presId="urn:microsoft.com/office/officeart/2018/2/layout/IconLabelDescriptionList"/>
    <dgm:cxn modelId="{F09FF67D-4BAE-40E1-936F-F90F10FBC327}" type="presParOf" srcId="{46A7C560-EF24-4413-8C91-8CAF64EF6E6D}" destId="{4640DD74-5C6D-4012-B6B4-79396FC0C64B}" srcOrd="3" destOrd="0" presId="urn:microsoft.com/office/officeart/2018/2/layout/IconLabelDescriptionList"/>
    <dgm:cxn modelId="{821F54B3-D97E-4A58-86E2-78255E5AD032}" type="presParOf" srcId="{46A7C560-EF24-4413-8C91-8CAF64EF6E6D}" destId="{5A735B58-63DF-455F-9DE5-C11F2F64B5DD}" srcOrd="4" destOrd="0" presId="urn:microsoft.com/office/officeart/2018/2/layout/IconLabelDescriptionList"/>
    <dgm:cxn modelId="{302E2E73-238A-4D50-A142-39931EC5D5EB}" type="presParOf" srcId="{5A735B58-63DF-455F-9DE5-C11F2F64B5DD}" destId="{46E60DA7-E575-4A4A-9E29-9C92CF6CA27F}" srcOrd="0" destOrd="0" presId="urn:microsoft.com/office/officeart/2018/2/layout/IconLabelDescriptionList"/>
    <dgm:cxn modelId="{8A9D8EBE-648A-428B-9924-0D4401C715E5}" type="presParOf" srcId="{5A735B58-63DF-455F-9DE5-C11F2F64B5DD}" destId="{BFBE892C-5CCD-467D-B2D3-1105B9CC7967}" srcOrd="1" destOrd="0" presId="urn:microsoft.com/office/officeart/2018/2/layout/IconLabelDescriptionList"/>
    <dgm:cxn modelId="{E5801B3A-D6DB-4C66-B1BE-1BC4257AC388}" type="presParOf" srcId="{5A735B58-63DF-455F-9DE5-C11F2F64B5DD}" destId="{A7C9B17E-B6E0-4D65-BB51-76C0B5CF11DA}" srcOrd="2" destOrd="0" presId="urn:microsoft.com/office/officeart/2018/2/layout/IconLabelDescriptionList"/>
    <dgm:cxn modelId="{58030556-7FF1-4545-BA11-F633BE0D7DF9}" type="presParOf" srcId="{5A735B58-63DF-455F-9DE5-C11F2F64B5DD}" destId="{CD60D828-74BB-4081-B291-7F83EC659F47}" srcOrd="3" destOrd="0" presId="urn:microsoft.com/office/officeart/2018/2/layout/IconLabelDescriptionList"/>
    <dgm:cxn modelId="{70674855-FEDC-4AC1-9B91-B21F1E9BD1B6}" type="presParOf" srcId="{5A735B58-63DF-455F-9DE5-C11F2F64B5DD}" destId="{3779C6B2-A571-453A-95FE-39714852B16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27362-00CC-4D21-B46C-CAD19EF8A3BE}">
      <dsp:nvSpPr>
        <dsp:cNvPr id="0" name=""/>
        <dsp:cNvSpPr/>
      </dsp:nvSpPr>
      <dsp:spPr>
        <a:xfrm>
          <a:off x="15601" y="198827"/>
          <a:ext cx="1099365" cy="968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70092-D854-4158-8D48-4125BDE60241}">
      <dsp:nvSpPr>
        <dsp:cNvPr id="0" name=""/>
        <dsp:cNvSpPr/>
      </dsp:nvSpPr>
      <dsp:spPr>
        <a:xfrm>
          <a:off x="15601" y="1292361"/>
          <a:ext cx="3141043" cy="70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400" kern="1200"/>
            <a:t>The proposed system aims to integrate existing commercial hardware, such as the Microsoft Kinect, for ease of access. </a:t>
          </a:r>
          <a:endParaRPr lang="en-US" sz="1400" kern="1200"/>
        </a:p>
      </dsp:txBody>
      <dsp:txXfrm>
        <a:off x="15601" y="1292361"/>
        <a:ext cx="3141043" cy="700950"/>
      </dsp:txXfrm>
    </dsp:sp>
    <dsp:sp modelId="{622F4569-503C-4BBA-A0B8-3A4EC4F91EF4}">
      <dsp:nvSpPr>
        <dsp:cNvPr id="0" name=""/>
        <dsp:cNvSpPr/>
      </dsp:nvSpPr>
      <dsp:spPr>
        <a:xfrm>
          <a:off x="15601" y="2051575"/>
          <a:ext cx="3141043" cy="10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04E68-0A5E-4491-938E-828B5B5EA1FF}">
      <dsp:nvSpPr>
        <dsp:cNvPr id="0" name=""/>
        <dsp:cNvSpPr/>
      </dsp:nvSpPr>
      <dsp:spPr>
        <a:xfrm>
          <a:off x="3706328" y="198827"/>
          <a:ext cx="1099365" cy="968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CC94-14A1-4CC3-9E33-3FA2AB00843C}">
      <dsp:nvSpPr>
        <dsp:cNvPr id="0" name=""/>
        <dsp:cNvSpPr/>
      </dsp:nvSpPr>
      <dsp:spPr>
        <a:xfrm>
          <a:off x="3706328" y="1292361"/>
          <a:ext cx="3141043" cy="70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400" kern="1200" dirty="0"/>
            <a:t>The software development of the proposed system can be split into two main portions:</a:t>
          </a:r>
          <a:endParaRPr lang="en-US" sz="1400" kern="1200" dirty="0"/>
        </a:p>
      </dsp:txBody>
      <dsp:txXfrm>
        <a:off x="3706328" y="1292361"/>
        <a:ext cx="3141043" cy="700950"/>
      </dsp:txXfrm>
    </dsp:sp>
    <dsp:sp modelId="{15B66D49-24E9-4732-8DB4-B4FAF3A3633F}">
      <dsp:nvSpPr>
        <dsp:cNvPr id="0" name=""/>
        <dsp:cNvSpPr/>
      </dsp:nvSpPr>
      <dsp:spPr>
        <a:xfrm>
          <a:off x="3706328" y="2051575"/>
          <a:ext cx="3141043" cy="10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machine learning algorithms and models that are required to accurately classify patients’ progress and predict their rate of recovery.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end-to end full stack web application that will be accessed by both patients and physiotherapists.</a:t>
          </a:r>
        </a:p>
      </dsp:txBody>
      <dsp:txXfrm>
        <a:off x="3706328" y="2051575"/>
        <a:ext cx="3141043" cy="1060413"/>
      </dsp:txXfrm>
    </dsp:sp>
    <dsp:sp modelId="{46E60DA7-E575-4A4A-9E29-9C92CF6CA27F}">
      <dsp:nvSpPr>
        <dsp:cNvPr id="0" name=""/>
        <dsp:cNvSpPr/>
      </dsp:nvSpPr>
      <dsp:spPr>
        <a:xfrm>
          <a:off x="7397054" y="198827"/>
          <a:ext cx="1099365" cy="968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9B17E-B6E0-4D65-BB51-76C0B5CF11DA}">
      <dsp:nvSpPr>
        <dsp:cNvPr id="0" name=""/>
        <dsp:cNvSpPr/>
      </dsp:nvSpPr>
      <dsp:spPr>
        <a:xfrm>
          <a:off x="7397054" y="1292361"/>
          <a:ext cx="3141043" cy="70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400" kern="1200"/>
            <a:t>Furthermore, the proposed system will focus on shoulder injuries and range of motion exercises for the scope of this project.</a:t>
          </a:r>
          <a:endParaRPr lang="en-US" sz="1400" kern="1200"/>
        </a:p>
      </dsp:txBody>
      <dsp:txXfrm>
        <a:off x="7397054" y="1292361"/>
        <a:ext cx="3141043" cy="700950"/>
      </dsp:txXfrm>
    </dsp:sp>
    <dsp:sp modelId="{3779C6B2-A571-453A-95FE-39714852B16C}">
      <dsp:nvSpPr>
        <dsp:cNvPr id="0" name=""/>
        <dsp:cNvSpPr/>
      </dsp:nvSpPr>
      <dsp:spPr>
        <a:xfrm>
          <a:off x="7397054" y="2051575"/>
          <a:ext cx="3141043" cy="1060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3CD2-DB92-4D84-8C04-B48A9AE51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End-to-end </a:t>
            </a:r>
            <a:r>
              <a:rPr lang="en-SG" dirty="0"/>
              <a:t>System for Physiotherapy Rehabilitation Monitoring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7999A-A496-4B53-9073-538497FD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48932"/>
          </a:xfrm>
        </p:spPr>
        <p:txBody>
          <a:bodyPr>
            <a:normAutofit/>
          </a:bodyPr>
          <a:lstStyle/>
          <a:p>
            <a:r>
              <a:rPr lang="en-SG" dirty="0"/>
              <a:t>Adil Bin </a:t>
            </a:r>
            <a:r>
              <a:rPr lang="en-SG" dirty="0" err="1"/>
              <a:t>Azmoon</a:t>
            </a:r>
            <a:endParaRPr lang="en-SG" dirty="0"/>
          </a:p>
          <a:p>
            <a:r>
              <a:rPr lang="en-SG" dirty="0"/>
              <a:t>CG4001 B. </a:t>
            </a:r>
            <a:r>
              <a:rPr lang="en-SG" dirty="0" err="1"/>
              <a:t>Eng</a:t>
            </a:r>
            <a:r>
              <a:rPr lang="en-SG" dirty="0"/>
              <a:t> Dissertation 2019/2020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434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46B8-0555-4B38-8416-9C4ABD3E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Full Stack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6B73E-FADB-4A98-9469-6A6F93AD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Web application to be built using MERN Stack</a:t>
            </a:r>
          </a:p>
          <a:p>
            <a:pPr lvl="1"/>
            <a:r>
              <a:rPr lang="en-SG" dirty="0"/>
              <a:t>MongoDB</a:t>
            </a:r>
          </a:p>
          <a:p>
            <a:pPr lvl="2"/>
            <a:r>
              <a:rPr lang="en-SG" dirty="0"/>
              <a:t>Storage of patients’ progress and predicted recovery timeline </a:t>
            </a:r>
          </a:p>
          <a:p>
            <a:pPr lvl="1"/>
            <a:r>
              <a:rPr lang="en-SG" dirty="0"/>
              <a:t>Express + node.js</a:t>
            </a:r>
          </a:p>
          <a:p>
            <a:pPr lvl="2"/>
            <a:r>
              <a:rPr lang="en-SG" dirty="0"/>
              <a:t>Backend server</a:t>
            </a:r>
          </a:p>
          <a:p>
            <a:pPr lvl="1"/>
            <a:r>
              <a:rPr lang="en-SG" dirty="0"/>
              <a:t>React</a:t>
            </a:r>
          </a:p>
          <a:p>
            <a:pPr lvl="2"/>
            <a:r>
              <a:rPr lang="en-SG" dirty="0"/>
              <a:t>Frontend built with </a:t>
            </a:r>
            <a:r>
              <a:rPr lang="en-SG" dirty="0" err="1"/>
              <a:t>Javascript</a:t>
            </a:r>
            <a:r>
              <a:rPr lang="en-SG" dirty="0"/>
              <a:t>, HTML, CSS and Bootstrap</a:t>
            </a:r>
          </a:p>
        </p:txBody>
      </p:sp>
    </p:spTree>
    <p:extLst>
      <p:ext uri="{BB962C8B-B14F-4D97-AF65-F5344CB8AC3E}">
        <p14:creationId xmlns:p14="http://schemas.microsoft.com/office/powerpoint/2010/main" val="345710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27AE-CF90-4215-80EC-36B96616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8DF771-FB99-4D28-87BB-3FD658890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0491"/>
              </p:ext>
            </p:extLst>
          </p:nvPr>
        </p:nvGraphicFramePr>
        <p:xfrm>
          <a:off x="819150" y="2222500"/>
          <a:ext cx="10553700" cy="393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4275410899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499085648"/>
                    </a:ext>
                  </a:extLst>
                </a:gridCol>
              </a:tblGrid>
              <a:tr h="787534">
                <a:tc>
                  <a:txBody>
                    <a:bodyPr/>
                    <a:lstStyle/>
                    <a:p>
                      <a:r>
                        <a:rPr lang="en-SG" sz="2800" dirty="0"/>
                        <a:t>What has been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800" dirty="0"/>
                        <a:t>What is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01555"/>
                  </a:ext>
                </a:extLst>
              </a:tr>
              <a:tr h="787534">
                <a:tc>
                  <a:txBody>
                    <a:bodyPr/>
                    <a:lstStyle/>
                    <a:p>
                      <a:r>
                        <a:rPr lang="en-SG" dirty="0"/>
                        <a:t>Data acquisition technique – Microsoft Kinect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Regression Model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24278"/>
                  </a:ext>
                </a:extLst>
              </a:tr>
              <a:tr h="787534">
                <a:tc>
                  <a:txBody>
                    <a:bodyPr/>
                    <a:lstStyle/>
                    <a:p>
                      <a:r>
                        <a:rPr lang="en-SG" dirty="0"/>
                        <a:t>Data acquisition for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Regression Model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29224"/>
                  </a:ext>
                </a:extLst>
              </a:tr>
              <a:tr h="787534">
                <a:tc>
                  <a:txBody>
                    <a:bodyPr/>
                    <a:lstStyle/>
                    <a:p>
                      <a:r>
                        <a:rPr lang="en-SG" dirty="0"/>
                        <a:t>CNN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Front-end web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82582"/>
                  </a:ext>
                </a:extLst>
              </a:tr>
              <a:tr h="787534">
                <a:tc>
                  <a:txBody>
                    <a:bodyPr/>
                    <a:lstStyle/>
                    <a:p>
                      <a:r>
                        <a:rPr lang="en-SG" dirty="0"/>
                        <a:t>CNN Model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Back-end server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6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4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78EE-45F5-4ADF-AF41-62BB6027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8C33-BB64-469E-99F3-D08914CB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Physiotherapy relies heavily on consistent treatment sessions</a:t>
            </a:r>
          </a:p>
          <a:p>
            <a:pPr lvl="1"/>
            <a:r>
              <a:rPr lang="en-SG" dirty="0"/>
              <a:t>set physiotherapy schedule </a:t>
            </a:r>
          </a:p>
          <a:p>
            <a:pPr lvl="1"/>
            <a:r>
              <a:rPr lang="en-SG" dirty="0"/>
              <a:t>encourage exercises to be continued at home</a:t>
            </a:r>
          </a:p>
          <a:p>
            <a:r>
              <a:rPr lang="en-SG" dirty="0"/>
              <a:t>This current system hinges on the discipline of the patients in adhering to the schedule. </a:t>
            </a:r>
          </a:p>
          <a:p>
            <a:r>
              <a:rPr lang="en-SG" dirty="0"/>
              <a:t>Highly common for patients to miss sessions. </a:t>
            </a:r>
          </a:p>
          <a:p>
            <a:r>
              <a:rPr lang="en-SG" dirty="0"/>
              <a:t>Impossible for physiotherapists to ensure that their patients are carrying out the prescribed exercises at home.</a:t>
            </a:r>
          </a:p>
        </p:txBody>
      </p:sp>
    </p:spTree>
    <p:extLst>
      <p:ext uri="{BB962C8B-B14F-4D97-AF65-F5344CB8AC3E}">
        <p14:creationId xmlns:p14="http://schemas.microsoft.com/office/powerpoint/2010/main" val="75316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7462-520D-46FC-83D4-1742A09C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SG" dirty="0"/>
              <a:t>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BF22E5-3269-429F-8891-71CBBF5DF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42770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01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CC13-E33E-4216-A057-CD9F36E1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SG" dirty="0"/>
              <a:t>Literature Review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C6362B-C066-49E8-957F-BFF542FA5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082883"/>
              </p:ext>
            </p:extLst>
          </p:nvPr>
        </p:nvGraphicFramePr>
        <p:xfrm>
          <a:off x="819150" y="2578661"/>
          <a:ext cx="10553704" cy="3196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6676">
                  <a:extLst>
                    <a:ext uri="{9D8B030D-6E8A-4147-A177-3AD203B41FA5}">
                      <a16:colId xmlns:a16="http://schemas.microsoft.com/office/drawing/2014/main" val="2849640148"/>
                    </a:ext>
                  </a:extLst>
                </a:gridCol>
                <a:gridCol w="3157270">
                  <a:extLst>
                    <a:ext uri="{9D8B030D-6E8A-4147-A177-3AD203B41FA5}">
                      <a16:colId xmlns:a16="http://schemas.microsoft.com/office/drawing/2014/main" val="1150360541"/>
                    </a:ext>
                  </a:extLst>
                </a:gridCol>
                <a:gridCol w="986381">
                  <a:extLst>
                    <a:ext uri="{9D8B030D-6E8A-4147-A177-3AD203B41FA5}">
                      <a16:colId xmlns:a16="http://schemas.microsoft.com/office/drawing/2014/main" val="2700160601"/>
                    </a:ext>
                  </a:extLst>
                </a:gridCol>
                <a:gridCol w="900468">
                  <a:extLst>
                    <a:ext uri="{9D8B030D-6E8A-4147-A177-3AD203B41FA5}">
                      <a16:colId xmlns:a16="http://schemas.microsoft.com/office/drawing/2014/main" val="2451834630"/>
                    </a:ext>
                  </a:extLst>
                </a:gridCol>
                <a:gridCol w="888928">
                  <a:extLst>
                    <a:ext uri="{9D8B030D-6E8A-4147-A177-3AD203B41FA5}">
                      <a16:colId xmlns:a16="http://schemas.microsoft.com/office/drawing/2014/main" val="3666046225"/>
                    </a:ext>
                  </a:extLst>
                </a:gridCol>
                <a:gridCol w="1933981">
                  <a:extLst>
                    <a:ext uri="{9D8B030D-6E8A-4147-A177-3AD203B41FA5}">
                      <a16:colId xmlns:a16="http://schemas.microsoft.com/office/drawing/2014/main" val="1481889411"/>
                    </a:ext>
                  </a:extLst>
                </a:gridCol>
              </a:tblGrid>
              <a:tr h="1942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Sensors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Type of experiment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Targeted disease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Targeted therapy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Body parts involved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extLst>
                  <a:ext uri="{0D108BD9-81ED-4DB2-BD59-A6C34878D82A}">
                    <a16:rowId xmlns:a16="http://schemas.microsoft.com/office/drawing/2014/main" val="893684603"/>
                  </a:ext>
                </a:extLst>
              </a:tr>
              <a:tr h="11175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Attiya Baqai et al. (Baqai et al 2018)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Kinect for Windows</a:t>
                      </a:r>
                      <a:endParaRPr lang="en-SG" sz="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Oculus Rift</a:t>
                      </a:r>
                      <a:endParaRPr lang="en-SG" sz="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Arduino e-Health sensor shield v2.0 (pulse, respiration, GSR, temperature)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Intra-subject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Parkinson’s disease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Physical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Head </a:t>
                      </a:r>
                      <a:endParaRPr lang="en-SG" sz="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Neck</a:t>
                      </a:r>
                      <a:endParaRPr lang="en-SG" sz="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Upper limbs</a:t>
                      </a:r>
                      <a:endParaRPr lang="en-SG" sz="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Lower limbs</a:t>
                      </a:r>
                      <a:endParaRPr lang="en-SG" sz="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Back</a:t>
                      </a:r>
                      <a:endParaRPr lang="en-SG" sz="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Step size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extLst>
                  <a:ext uri="{0D108BD9-81ED-4DB2-BD59-A6C34878D82A}">
                    <a16:rowId xmlns:a16="http://schemas.microsoft.com/office/drawing/2014/main" val="1367860015"/>
                  </a:ext>
                </a:extLst>
              </a:tr>
              <a:tr h="3789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Zelai Saenz de Urturi Breton et al. (de Urturi Breton et al. 2012)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Kinect for Windows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Intra-subject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Dementia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Mental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Upper limbs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extLst>
                  <a:ext uri="{0D108BD9-81ED-4DB2-BD59-A6C34878D82A}">
                    <a16:rowId xmlns:a16="http://schemas.microsoft.com/office/drawing/2014/main" val="3700485413"/>
                  </a:ext>
                </a:extLst>
              </a:tr>
              <a:tr h="3789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David Gonzalez-Ortega et al. (Gonzalez-Ortega et al. 2014)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Kinect for Windows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Intra-subject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Dementia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Mental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Upper limbs</a:t>
                      </a:r>
                      <a:endParaRPr lang="en-SG" sz="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Head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extLst>
                  <a:ext uri="{0D108BD9-81ED-4DB2-BD59-A6C34878D82A}">
                    <a16:rowId xmlns:a16="http://schemas.microsoft.com/office/drawing/2014/main" val="3950836520"/>
                  </a:ext>
                </a:extLst>
              </a:tr>
              <a:tr h="3789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Alejandro Baldominos et al. (Baldominos et al. 2015)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Oculus Rift DK2</a:t>
                      </a:r>
                      <a:endParaRPr lang="en-SG" sz="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Intel RealSense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Intra-subject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Physical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Shoulder abduction and adduction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extLst>
                  <a:ext uri="{0D108BD9-81ED-4DB2-BD59-A6C34878D82A}">
                    <a16:rowId xmlns:a16="http://schemas.microsoft.com/office/drawing/2014/main" val="3089788603"/>
                  </a:ext>
                </a:extLst>
              </a:tr>
              <a:tr h="7482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Inigo de Loyola Ortiz-Vigon Uriarte et al. (Uriarte et al. 2015)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Tobii Eye Tracker</a:t>
                      </a:r>
                      <a:endParaRPr lang="en-SG" sz="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Kinect for Windows</a:t>
                      </a:r>
                      <a:endParaRPr lang="en-SG" sz="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Zephyr BioHarness 3</a:t>
                      </a:r>
                      <a:endParaRPr lang="en-SG" sz="6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Arduino e-Health sensor shield v2.0 (EMG, GSR)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Intra-subject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Physical</a:t>
                      </a:r>
                      <a:endParaRPr lang="en-SG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Eyes</a:t>
                      </a:r>
                      <a:endParaRPr lang="en-SG" sz="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 dirty="0">
                          <a:effectLst/>
                        </a:rPr>
                        <a:t>Upper limbs</a:t>
                      </a:r>
                      <a:endParaRPr lang="en-SG" sz="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338" marR="17338" marT="0" marB="0"/>
                </a:tc>
                <a:extLst>
                  <a:ext uri="{0D108BD9-81ED-4DB2-BD59-A6C34878D82A}">
                    <a16:rowId xmlns:a16="http://schemas.microsoft.com/office/drawing/2014/main" val="206348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8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22D61-8762-47B1-967F-D76389FE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93CAC8-13E9-40AC-A39D-7FEA1C39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211580"/>
            <a:ext cx="11288972" cy="491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Monitoring system </a:t>
            </a:r>
            <a:r>
              <a:rPr lang="en-US" dirty="0">
                <a:solidFill>
                  <a:srgbClr val="FFFFFF"/>
                </a:solidFill>
              </a:rPr>
              <a:t>with full-stack implementation + machine learning models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1AE7B8-83F5-4E59-A0B2-BBE7EDCC6FC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678" y="2275817"/>
            <a:ext cx="10594643" cy="458218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2331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7AD0D-76ED-4DC9-A8D4-5FD09079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SG" sz="3200">
                <a:solidFill>
                  <a:schemeClr val="tx1"/>
                </a:solidFill>
              </a:rPr>
              <a:t>Hardware – Kinect Sensor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8141-DAAB-4FC2-ADA7-FEE0A043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/>
              <a:t>Depth images are obtained using Matlab’s Image Acquisition Toolbox</a:t>
            </a:r>
          </a:p>
          <a:p>
            <a:r>
              <a:rPr lang="en-US" sz="1600"/>
              <a:t>Image quantity can be adjusted via Matlab script</a:t>
            </a:r>
          </a:p>
          <a:p>
            <a:r>
              <a:rPr lang="en-US" sz="1600"/>
              <a:t>Images are exported in PNG, ideal for use in CNN at the next stage</a:t>
            </a:r>
          </a:p>
          <a:p>
            <a:r>
              <a:rPr lang="en-US" sz="1600"/>
              <a:t>Ideal final implementation aims to remove Matlab as a middleware in the system</a:t>
            </a:r>
          </a:p>
          <a:p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193553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680CB-633A-40EA-9BE4-A37269ABE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bird, flying, looking, photo&#10;&#10;Description automatically generated">
            <a:extLst>
              <a:ext uri="{FF2B5EF4-FFF2-40B4-BE49-F238E27FC236}">
                <a16:creationId xmlns:a16="http://schemas.microsoft.com/office/drawing/2014/main" id="{F0FB2129-987C-404B-9B42-21AF0143A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891" b="263"/>
          <a:stretch/>
        </p:blipFill>
        <p:spPr>
          <a:xfrm>
            <a:off x="7542467" y="2019377"/>
            <a:ext cx="4649537" cy="2819245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AB8394-B110-47AC-8383-80994591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91746"/>
            <a:ext cx="7379208" cy="2666254"/>
          </a:xfrm>
          <a:custGeom>
            <a:avLst/>
            <a:gdLst>
              <a:gd name="connsiteX0" fmla="*/ 0 w 7379208"/>
              <a:gd name="connsiteY0" fmla="*/ 0 h 2666254"/>
              <a:gd name="connsiteX1" fmla="*/ 1996017 w 7379208"/>
              <a:gd name="connsiteY1" fmla="*/ 0 h 2666254"/>
              <a:gd name="connsiteX2" fmla="*/ 2377017 w 7379208"/>
              <a:gd name="connsiteY2" fmla="*/ 263783 h 2666254"/>
              <a:gd name="connsiteX3" fmla="*/ 2385484 w 7379208"/>
              <a:gd name="connsiteY3" fmla="*/ 266713 h 2666254"/>
              <a:gd name="connsiteX4" fmla="*/ 2398184 w 7379208"/>
              <a:gd name="connsiteY4" fmla="*/ 271110 h 2666254"/>
              <a:gd name="connsiteX5" fmla="*/ 2410883 w 7379208"/>
              <a:gd name="connsiteY5" fmla="*/ 275506 h 2666254"/>
              <a:gd name="connsiteX6" fmla="*/ 2421467 w 7379208"/>
              <a:gd name="connsiteY6" fmla="*/ 275506 h 2666254"/>
              <a:gd name="connsiteX7" fmla="*/ 2434167 w 7379208"/>
              <a:gd name="connsiteY7" fmla="*/ 275506 h 2666254"/>
              <a:gd name="connsiteX8" fmla="*/ 2444750 w 7379208"/>
              <a:gd name="connsiteY8" fmla="*/ 271110 h 2666254"/>
              <a:gd name="connsiteX9" fmla="*/ 2457450 w 7379208"/>
              <a:gd name="connsiteY9" fmla="*/ 266713 h 2666254"/>
              <a:gd name="connsiteX10" fmla="*/ 2465917 w 7379208"/>
              <a:gd name="connsiteY10" fmla="*/ 263783 h 2666254"/>
              <a:gd name="connsiteX11" fmla="*/ 2846917 w 7379208"/>
              <a:gd name="connsiteY11" fmla="*/ 0 h 2666254"/>
              <a:gd name="connsiteX12" fmla="*/ 7376836 w 7379208"/>
              <a:gd name="connsiteY12" fmla="*/ 0 h 2666254"/>
              <a:gd name="connsiteX13" fmla="*/ 7376836 w 7379208"/>
              <a:gd name="connsiteY13" fmla="*/ 1754930 h 2666254"/>
              <a:gd name="connsiteX14" fmla="*/ 7379208 w 7379208"/>
              <a:gd name="connsiteY14" fmla="*/ 1754930 h 2666254"/>
              <a:gd name="connsiteX15" fmla="*/ 7379208 w 7379208"/>
              <a:gd name="connsiteY15" fmla="*/ 2666254 h 2666254"/>
              <a:gd name="connsiteX16" fmla="*/ 7376836 w 7379208"/>
              <a:gd name="connsiteY16" fmla="*/ 2666254 h 2666254"/>
              <a:gd name="connsiteX17" fmla="*/ 0 w 7379208"/>
              <a:gd name="connsiteY17" fmla="*/ 2666254 h 2666254"/>
              <a:gd name="connsiteX18" fmla="*/ 0 w 7379208"/>
              <a:gd name="connsiteY18" fmla="*/ 2332906 h 2666254"/>
              <a:gd name="connsiteX19" fmla="*/ 0 w 7379208"/>
              <a:gd name="connsiteY19" fmla="*/ 2004773 h 2666254"/>
              <a:gd name="connsiteX20" fmla="*/ 0 w 7379208"/>
              <a:gd name="connsiteY20" fmla="*/ 1754930 h 26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379208" h="2666254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7376836" y="0"/>
                </a:lnTo>
                <a:lnTo>
                  <a:pt x="7376836" y="1754930"/>
                </a:lnTo>
                <a:lnTo>
                  <a:pt x="7379208" y="1754930"/>
                </a:lnTo>
                <a:lnTo>
                  <a:pt x="7379208" y="2666254"/>
                </a:lnTo>
                <a:lnTo>
                  <a:pt x="7376836" y="2666254"/>
                </a:lnTo>
                <a:lnTo>
                  <a:pt x="0" y="2666254"/>
                </a:lnTo>
                <a:lnTo>
                  <a:pt x="0" y="2332906"/>
                </a:lnTo>
                <a:lnTo>
                  <a:pt x="0" y="2004773"/>
                </a:lnTo>
                <a:lnTo>
                  <a:pt x="0" y="175493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28513-09E3-4EC6-ABA3-9D853B6C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04" y="4474381"/>
            <a:ext cx="6344596" cy="122699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chemeClr val="tx1"/>
                </a:solidFill>
              </a:rPr>
              <a:t>Hardware – Kinect Sensor</a:t>
            </a:r>
          </a:p>
        </p:txBody>
      </p:sp>
      <p:pic>
        <p:nvPicPr>
          <p:cNvPr id="5" name="Content Placeholder 4" descr="A picture containing bird, standing, holding, air&#10;&#10;Description automatically generated">
            <a:extLst>
              <a:ext uri="{FF2B5EF4-FFF2-40B4-BE49-F238E27FC236}">
                <a16:creationId xmlns:a16="http://schemas.microsoft.com/office/drawing/2014/main" id="{6883EEA5-686E-4925-BFDC-C8B444076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19" r="-3" b="16603"/>
          <a:stretch/>
        </p:blipFill>
        <p:spPr>
          <a:xfrm>
            <a:off x="7534651" y="10"/>
            <a:ext cx="4657342" cy="2175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D29042-92B3-4051-BE62-D28237A6DB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05" b="2"/>
          <a:stretch/>
        </p:blipFill>
        <p:spPr>
          <a:xfrm>
            <a:off x="7813" y="-3180"/>
            <a:ext cx="7575272" cy="4228028"/>
          </a:xfrm>
          <a:prstGeom prst="rect">
            <a:avLst/>
          </a:prstGeom>
        </p:spPr>
      </p:pic>
      <p:pic>
        <p:nvPicPr>
          <p:cNvPr id="8" name="Picture 7" descr="A picture containing outdoor, bird, water, flying&#10;&#10;Description automatically generated">
            <a:extLst>
              <a:ext uri="{FF2B5EF4-FFF2-40B4-BE49-F238E27FC236}">
                <a16:creationId xmlns:a16="http://schemas.microsoft.com/office/drawing/2014/main" id="{EBEE6A3F-71CA-4A13-BB2A-3EA97FF726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384" r="1" b="9999"/>
          <a:stretch/>
        </p:blipFill>
        <p:spPr>
          <a:xfrm>
            <a:off x="7542467" y="4674425"/>
            <a:ext cx="4649537" cy="21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3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336DB-6A65-4D74-B364-199A7F2A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SG"/>
              <a:t>Machine Learning Models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E285D7-97FC-4431-90BD-5743103B4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/>
              <a:t>The software will incorporate machine learning in two methods:</a:t>
            </a:r>
            <a:endParaRPr lang="en-SG"/>
          </a:p>
          <a:p>
            <a:pPr lvl="1"/>
            <a:r>
              <a:rPr lang="en-US"/>
              <a:t>Convolutional Neural Network will be used in processing the patients’ current progress in rehabilitation. CNN is chosen as it is a highly popular model for image classification in machine learning. </a:t>
            </a:r>
            <a:endParaRPr lang="en-SG"/>
          </a:p>
          <a:p>
            <a:pPr lvl="1"/>
            <a:r>
              <a:rPr lang="en-US"/>
              <a:t>Regression model will be used to predict/plan patients’ rate of recovery</a:t>
            </a:r>
            <a:endParaRPr lang="en-SG"/>
          </a:p>
          <a:p>
            <a:r>
              <a:rPr lang="en-US"/>
              <a:t>These models will be written, trained and validated in Python utilizing existing </a:t>
            </a:r>
            <a:r>
              <a:rPr lang="en-US" err="1"/>
              <a:t>Tensorflow</a:t>
            </a:r>
            <a:r>
              <a:rPr lang="en-US"/>
              <a:t> and </a:t>
            </a:r>
            <a:r>
              <a:rPr lang="en-US" err="1"/>
              <a:t>keras</a:t>
            </a:r>
            <a:r>
              <a:rPr lang="en-US"/>
              <a:t> libraries. </a:t>
            </a:r>
            <a:endParaRPr lang="en-SG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9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D6AC3-4168-4AF4-B6F7-0B17ADB6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Convolutional Neural Network</a:t>
            </a: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0D833-5715-4CBC-8CA4-43DCAF8E9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3" r="2" b="18378"/>
          <a:stretch/>
        </p:blipFill>
        <p:spPr>
          <a:xfrm>
            <a:off x="6582321" y="515747"/>
            <a:ext cx="5125047" cy="28132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6009-4CA8-494C-B158-70F8DA78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Built in Python using Tensorflow library</a:t>
            </a:r>
          </a:p>
          <a:p>
            <a:r>
              <a:rPr lang="en-SG">
                <a:solidFill>
                  <a:srgbClr val="FFFFFF"/>
                </a:solidFill>
              </a:rPr>
              <a:t>3 convolutional layers, 3 max pooling layers 2 fully connected layers</a:t>
            </a:r>
          </a:p>
          <a:p>
            <a:r>
              <a:rPr lang="en-SG">
                <a:solidFill>
                  <a:srgbClr val="FFFFFF"/>
                </a:solidFill>
              </a:rPr>
              <a:t>Rectified Linear Unit activation function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D6D3C6-8B27-4121-ACBE-D0F606FF9B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92240" cy="3647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76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584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Symbol</vt:lpstr>
      <vt:lpstr>Wingdings 2</vt:lpstr>
      <vt:lpstr>Quotable</vt:lpstr>
      <vt:lpstr>End-to-end System for Physiotherapy Rehabilitation Monitoring </vt:lpstr>
      <vt:lpstr>Motivations</vt:lpstr>
      <vt:lpstr>Overview</vt:lpstr>
      <vt:lpstr>Literature Review</vt:lpstr>
      <vt:lpstr>Project Overview</vt:lpstr>
      <vt:lpstr>Hardware – Kinect Sensor</vt:lpstr>
      <vt:lpstr>Hardware – Kinect Sensor</vt:lpstr>
      <vt:lpstr>Machine Learning Models</vt:lpstr>
      <vt:lpstr>Convolutional Neural Network</vt:lpstr>
      <vt:lpstr>Full Stack Web Application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System for Physiotherapy Rehabilitation Monitoring </dc:title>
  <dc:creator>Adil Eyzekmoon</dc:creator>
  <cp:lastModifiedBy>Adil Eyzekmoon</cp:lastModifiedBy>
  <cp:revision>2</cp:revision>
  <dcterms:created xsi:type="dcterms:W3CDTF">2019-11-21T06:46:06Z</dcterms:created>
  <dcterms:modified xsi:type="dcterms:W3CDTF">2019-11-21T06:50:35Z</dcterms:modified>
</cp:coreProperties>
</file>