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961BA-DE4A-456C-A17E-8B5215442EA6}" v="43" dt="2022-04-24T07:54:48.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autoAdjust="0"/>
    <p:restoredTop sz="94660"/>
  </p:normalViewPr>
  <p:slideViewPr>
    <p:cSldViewPr snapToGrid="0">
      <p:cViewPr varScale="1">
        <p:scale>
          <a:sx n="67" d="100"/>
          <a:sy n="67" d="100"/>
        </p:scale>
        <p:origin x="6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FA879-89E0-482F-B4A2-58DF23ADC67D}"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EE2DAD06-A169-4A1E-8B2F-D310670ACADC}">
      <dgm:prSet custT="1"/>
      <dgm:spPr/>
      <dgm:t>
        <a:bodyPr/>
        <a:lstStyle/>
        <a:p>
          <a:r>
            <a:rPr lang="en-SG" sz="2800" dirty="0"/>
            <a:t>Clear problem statement.</a:t>
          </a:r>
          <a:endParaRPr lang="en-US" sz="2800" dirty="0"/>
        </a:p>
      </dgm:t>
    </dgm:pt>
    <dgm:pt modelId="{5DE4E37C-A788-4003-A628-C2F18294C51F}" type="parTrans" cxnId="{9BA5AC37-97C6-4957-8604-4DC11584B903}">
      <dgm:prSet/>
      <dgm:spPr/>
      <dgm:t>
        <a:bodyPr/>
        <a:lstStyle/>
        <a:p>
          <a:endParaRPr lang="en-US"/>
        </a:p>
      </dgm:t>
    </dgm:pt>
    <dgm:pt modelId="{7BCE58DF-39C2-45D8-89AE-B033B12A2221}" type="sibTrans" cxnId="{9BA5AC37-97C6-4957-8604-4DC11584B903}">
      <dgm:prSet/>
      <dgm:spPr/>
      <dgm:t>
        <a:bodyPr/>
        <a:lstStyle/>
        <a:p>
          <a:endParaRPr lang="en-US"/>
        </a:p>
      </dgm:t>
    </dgm:pt>
    <dgm:pt modelId="{F0151291-D4DB-40C9-ADF0-9C025635FF45}">
      <dgm:prSet custT="1"/>
      <dgm:spPr/>
      <dgm:t>
        <a:bodyPr/>
        <a:lstStyle/>
        <a:p>
          <a:r>
            <a:rPr lang="en-SG" sz="2000" dirty="0"/>
            <a:t>Novel and Interesting recommendation based only on </a:t>
          </a:r>
          <a:r>
            <a:rPr lang="en-SG" sz="2000" dirty="0" err="1"/>
            <a:t>OpenRice</a:t>
          </a:r>
          <a:r>
            <a:rPr lang="en-SG" sz="2000" dirty="0"/>
            <a:t> data and the history of the user we’re recommending for.</a:t>
          </a:r>
          <a:endParaRPr lang="en-US" sz="1200" dirty="0"/>
        </a:p>
      </dgm:t>
    </dgm:pt>
    <dgm:pt modelId="{E1987787-0C27-43C5-B611-C6EB7F88E513}" type="parTrans" cxnId="{EC954C42-3701-48E6-B9DA-35334B21612C}">
      <dgm:prSet/>
      <dgm:spPr/>
      <dgm:t>
        <a:bodyPr/>
        <a:lstStyle/>
        <a:p>
          <a:endParaRPr lang="en-US"/>
        </a:p>
      </dgm:t>
    </dgm:pt>
    <dgm:pt modelId="{A3985F3B-D7FB-4080-B704-4206634A1FBC}" type="sibTrans" cxnId="{EC954C42-3701-48E6-B9DA-35334B21612C}">
      <dgm:prSet/>
      <dgm:spPr/>
      <dgm:t>
        <a:bodyPr/>
        <a:lstStyle/>
        <a:p>
          <a:endParaRPr lang="en-US"/>
        </a:p>
      </dgm:t>
    </dgm:pt>
    <dgm:pt modelId="{0B37B751-C727-4452-9C80-07310F118056}">
      <dgm:prSet custT="1"/>
      <dgm:spPr/>
      <dgm:t>
        <a:bodyPr/>
        <a:lstStyle/>
        <a:p>
          <a:r>
            <a:rPr lang="en-US" sz="2000" b="0" i="0" dirty="0"/>
            <a:t>In some important way different from their past choices</a:t>
          </a:r>
          <a:endParaRPr lang="en-US" sz="2000" dirty="0"/>
        </a:p>
      </dgm:t>
    </dgm:pt>
    <dgm:pt modelId="{450C6ED7-94F5-4C7B-9CD1-88691252D45D}" type="parTrans" cxnId="{ADD82554-B71D-4066-AE9A-5E8135197DF2}">
      <dgm:prSet/>
      <dgm:spPr/>
      <dgm:t>
        <a:bodyPr/>
        <a:lstStyle/>
        <a:p>
          <a:endParaRPr lang="en-US"/>
        </a:p>
      </dgm:t>
    </dgm:pt>
    <dgm:pt modelId="{7A30789A-798D-4228-926C-D69CE5C4F142}" type="sibTrans" cxnId="{ADD82554-B71D-4066-AE9A-5E8135197DF2}">
      <dgm:prSet/>
      <dgm:spPr/>
      <dgm:t>
        <a:bodyPr/>
        <a:lstStyle/>
        <a:p>
          <a:endParaRPr lang="en-US"/>
        </a:p>
      </dgm:t>
    </dgm:pt>
    <dgm:pt modelId="{40F91E90-D41B-4E33-9FC2-B33BBEC4771B}">
      <dgm:prSet custT="1"/>
      <dgm:spPr/>
      <dgm:t>
        <a:bodyPr/>
        <a:lstStyle/>
        <a:p>
          <a:r>
            <a:rPr lang="en-SG" sz="2000" dirty="0"/>
            <a:t>To avoid culture shock, otherwise similar to past choices.</a:t>
          </a:r>
          <a:endParaRPr lang="en-US" sz="2000" dirty="0"/>
        </a:p>
      </dgm:t>
    </dgm:pt>
    <dgm:pt modelId="{D73CE5A1-80EE-4A0A-9E33-72E9B748BF71}" type="parTrans" cxnId="{0AFA6614-5483-4CC8-9A87-6C11A9C418B7}">
      <dgm:prSet/>
      <dgm:spPr/>
      <dgm:t>
        <a:bodyPr/>
        <a:lstStyle/>
        <a:p>
          <a:endParaRPr lang="en-US"/>
        </a:p>
      </dgm:t>
    </dgm:pt>
    <dgm:pt modelId="{0E14C34F-2A18-48AC-9D29-12B315580523}" type="sibTrans" cxnId="{0AFA6614-5483-4CC8-9A87-6C11A9C418B7}">
      <dgm:prSet/>
      <dgm:spPr/>
      <dgm:t>
        <a:bodyPr/>
        <a:lstStyle/>
        <a:p>
          <a:endParaRPr lang="en-US"/>
        </a:p>
      </dgm:t>
    </dgm:pt>
    <dgm:pt modelId="{DDD12D85-95F5-41A8-A588-E1CD39B2F8F2}" type="pres">
      <dgm:prSet presAssocID="{F19FA879-89E0-482F-B4A2-58DF23ADC67D}" presName="vert0" presStyleCnt="0">
        <dgm:presLayoutVars>
          <dgm:dir/>
          <dgm:animOne val="branch"/>
          <dgm:animLvl val="lvl"/>
        </dgm:presLayoutVars>
      </dgm:prSet>
      <dgm:spPr/>
    </dgm:pt>
    <dgm:pt modelId="{798915E9-DE12-44DF-9F37-AD10AFEC7314}" type="pres">
      <dgm:prSet presAssocID="{EE2DAD06-A169-4A1E-8B2F-D310670ACADC}" presName="thickLine" presStyleLbl="alignNode1" presStyleIdx="0" presStyleCnt="4"/>
      <dgm:spPr/>
    </dgm:pt>
    <dgm:pt modelId="{46F2E520-F8E3-4B04-B4FF-8318E09148A4}" type="pres">
      <dgm:prSet presAssocID="{EE2DAD06-A169-4A1E-8B2F-D310670ACADC}" presName="horz1" presStyleCnt="0"/>
      <dgm:spPr/>
    </dgm:pt>
    <dgm:pt modelId="{439301F8-03DD-428E-9332-50459D87DC2F}" type="pres">
      <dgm:prSet presAssocID="{EE2DAD06-A169-4A1E-8B2F-D310670ACADC}" presName="tx1" presStyleLbl="revTx" presStyleIdx="0" presStyleCnt="4" custScaleY="54894"/>
      <dgm:spPr/>
    </dgm:pt>
    <dgm:pt modelId="{0C9AEB7E-68CA-4A85-9F10-E107C007ED31}" type="pres">
      <dgm:prSet presAssocID="{EE2DAD06-A169-4A1E-8B2F-D310670ACADC}" presName="vert1" presStyleCnt="0"/>
      <dgm:spPr/>
    </dgm:pt>
    <dgm:pt modelId="{A8ED7929-BEDE-42DB-8EDF-B38537C5278D}" type="pres">
      <dgm:prSet presAssocID="{F0151291-D4DB-40C9-ADF0-9C025635FF45}" presName="thickLine" presStyleLbl="alignNode1" presStyleIdx="1" presStyleCnt="4"/>
      <dgm:spPr/>
    </dgm:pt>
    <dgm:pt modelId="{565D52E8-61F8-4846-9C2F-0B4F75023AC2}" type="pres">
      <dgm:prSet presAssocID="{F0151291-D4DB-40C9-ADF0-9C025635FF45}" presName="horz1" presStyleCnt="0"/>
      <dgm:spPr/>
    </dgm:pt>
    <dgm:pt modelId="{CE07954F-3B48-4396-8635-13F3E92C7E43}" type="pres">
      <dgm:prSet presAssocID="{F0151291-D4DB-40C9-ADF0-9C025635FF45}" presName="tx1" presStyleLbl="revTx" presStyleIdx="1" presStyleCnt="4" custScaleX="100098" custScaleY="128411"/>
      <dgm:spPr/>
    </dgm:pt>
    <dgm:pt modelId="{58FA6649-1DE0-4F0F-9A88-8F0907AF20BB}" type="pres">
      <dgm:prSet presAssocID="{F0151291-D4DB-40C9-ADF0-9C025635FF45}" presName="vert1" presStyleCnt="0"/>
      <dgm:spPr/>
    </dgm:pt>
    <dgm:pt modelId="{CBD4056E-E810-42D4-988C-6876F5D19E72}" type="pres">
      <dgm:prSet presAssocID="{0B37B751-C727-4452-9C80-07310F118056}" presName="thickLine" presStyleLbl="alignNode1" presStyleIdx="2" presStyleCnt="4"/>
      <dgm:spPr/>
    </dgm:pt>
    <dgm:pt modelId="{D5332971-2046-479E-9486-A98AA61B5CA7}" type="pres">
      <dgm:prSet presAssocID="{0B37B751-C727-4452-9C80-07310F118056}" presName="horz1" presStyleCnt="0"/>
      <dgm:spPr/>
    </dgm:pt>
    <dgm:pt modelId="{45FE76D1-24E9-4076-A189-596867AF5EC7}" type="pres">
      <dgm:prSet presAssocID="{0B37B751-C727-4452-9C80-07310F118056}" presName="tx1" presStyleLbl="revTx" presStyleIdx="2" presStyleCnt="4"/>
      <dgm:spPr/>
    </dgm:pt>
    <dgm:pt modelId="{4A46F21B-1BAB-4CF8-BCDC-4574CD9A5980}" type="pres">
      <dgm:prSet presAssocID="{0B37B751-C727-4452-9C80-07310F118056}" presName="vert1" presStyleCnt="0"/>
      <dgm:spPr/>
    </dgm:pt>
    <dgm:pt modelId="{C0184BEB-8723-49B9-9102-07117BBEE7D4}" type="pres">
      <dgm:prSet presAssocID="{40F91E90-D41B-4E33-9FC2-B33BBEC4771B}" presName="thickLine" presStyleLbl="alignNode1" presStyleIdx="3" presStyleCnt="4"/>
      <dgm:spPr/>
    </dgm:pt>
    <dgm:pt modelId="{40178A90-7B97-4184-8EB4-CB1EFF1D50B0}" type="pres">
      <dgm:prSet presAssocID="{40F91E90-D41B-4E33-9FC2-B33BBEC4771B}" presName="horz1" presStyleCnt="0"/>
      <dgm:spPr/>
    </dgm:pt>
    <dgm:pt modelId="{F28B8E7D-9D52-4E62-AC07-341A66617C38}" type="pres">
      <dgm:prSet presAssocID="{40F91E90-D41B-4E33-9FC2-B33BBEC4771B}" presName="tx1" presStyleLbl="revTx" presStyleIdx="3" presStyleCnt="4"/>
      <dgm:spPr/>
    </dgm:pt>
    <dgm:pt modelId="{F9398002-0DC8-4B14-A339-EB751FA47FEF}" type="pres">
      <dgm:prSet presAssocID="{40F91E90-D41B-4E33-9FC2-B33BBEC4771B}" presName="vert1" presStyleCnt="0"/>
      <dgm:spPr/>
    </dgm:pt>
  </dgm:ptLst>
  <dgm:cxnLst>
    <dgm:cxn modelId="{0AFA6614-5483-4CC8-9A87-6C11A9C418B7}" srcId="{F19FA879-89E0-482F-B4A2-58DF23ADC67D}" destId="{40F91E90-D41B-4E33-9FC2-B33BBEC4771B}" srcOrd="3" destOrd="0" parTransId="{D73CE5A1-80EE-4A0A-9E33-72E9B748BF71}" sibTransId="{0E14C34F-2A18-48AC-9D29-12B315580523}"/>
    <dgm:cxn modelId="{9BA5AC37-97C6-4957-8604-4DC11584B903}" srcId="{F19FA879-89E0-482F-B4A2-58DF23ADC67D}" destId="{EE2DAD06-A169-4A1E-8B2F-D310670ACADC}" srcOrd="0" destOrd="0" parTransId="{5DE4E37C-A788-4003-A628-C2F18294C51F}" sibTransId="{7BCE58DF-39C2-45D8-89AE-B033B12A2221}"/>
    <dgm:cxn modelId="{3BDAE35B-0AC2-43E1-9D45-D22F008B5A5C}" type="presOf" srcId="{EE2DAD06-A169-4A1E-8B2F-D310670ACADC}" destId="{439301F8-03DD-428E-9332-50459D87DC2F}" srcOrd="0" destOrd="0" presId="urn:microsoft.com/office/officeart/2008/layout/LinedList"/>
    <dgm:cxn modelId="{EC954C42-3701-48E6-B9DA-35334B21612C}" srcId="{F19FA879-89E0-482F-B4A2-58DF23ADC67D}" destId="{F0151291-D4DB-40C9-ADF0-9C025635FF45}" srcOrd="1" destOrd="0" parTransId="{E1987787-0C27-43C5-B611-C6EB7F88E513}" sibTransId="{A3985F3B-D7FB-4080-B704-4206634A1FBC}"/>
    <dgm:cxn modelId="{193DBF65-78F4-4045-98A4-DC200699D2A1}" type="presOf" srcId="{F19FA879-89E0-482F-B4A2-58DF23ADC67D}" destId="{DDD12D85-95F5-41A8-A588-E1CD39B2F8F2}" srcOrd="0" destOrd="0" presId="urn:microsoft.com/office/officeart/2008/layout/LinedList"/>
    <dgm:cxn modelId="{E025C045-90C7-47A2-9C1E-23B65C9C30C7}" type="presOf" srcId="{40F91E90-D41B-4E33-9FC2-B33BBEC4771B}" destId="{F28B8E7D-9D52-4E62-AC07-341A66617C38}" srcOrd="0" destOrd="0" presId="urn:microsoft.com/office/officeart/2008/layout/LinedList"/>
    <dgm:cxn modelId="{ADD82554-B71D-4066-AE9A-5E8135197DF2}" srcId="{F19FA879-89E0-482F-B4A2-58DF23ADC67D}" destId="{0B37B751-C727-4452-9C80-07310F118056}" srcOrd="2" destOrd="0" parTransId="{450C6ED7-94F5-4C7B-9CD1-88691252D45D}" sibTransId="{7A30789A-798D-4228-926C-D69CE5C4F142}"/>
    <dgm:cxn modelId="{1206E575-A0A0-488B-AA4C-5EC2231D4532}" type="presOf" srcId="{0B37B751-C727-4452-9C80-07310F118056}" destId="{45FE76D1-24E9-4076-A189-596867AF5EC7}" srcOrd="0" destOrd="0" presId="urn:microsoft.com/office/officeart/2008/layout/LinedList"/>
    <dgm:cxn modelId="{85E09877-69AC-42F8-8D14-F44DE636A8B1}" type="presOf" srcId="{F0151291-D4DB-40C9-ADF0-9C025635FF45}" destId="{CE07954F-3B48-4396-8635-13F3E92C7E43}" srcOrd="0" destOrd="0" presId="urn:microsoft.com/office/officeart/2008/layout/LinedList"/>
    <dgm:cxn modelId="{07A29F16-D082-4E71-8C7C-53CC39134F90}" type="presParOf" srcId="{DDD12D85-95F5-41A8-A588-E1CD39B2F8F2}" destId="{798915E9-DE12-44DF-9F37-AD10AFEC7314}" srcOrd="0" destOrd="0" presId="urn:microsoft.com/office/officeart/2008/layout/LinedList"/>
    <dgm:cxn modelId="{35046E9A-F7BE-4832-9F9A-3736423CF9D0}" type="presParOf" srcId="{DDD12D85-95F5-41A8-A588-E1CD39B2F8F2}" destId="{46F2E520-F8E3-4B04-B4FF-8318E09148A4}" srcOrd="1" destOrd="0" presId="urn:microsoft.com/office/officeart/2008/layout/LinedList"/>
    <dgm:cxn modelId="{FB437AE4-CBFF-430E-A134-C87F71FBFE26}" type="presParOf" srcId="{46F2E520-F8E3-4B04-B4FF-8318E09148A4}" destId="{439301F8-03DD-428E-9332-50459D87DC2F}" srcOrd="0" destOrd="0" presId="urn:microsoft.com/office/officeart/2008/layout/LinedList"/>
    <dgm:cxn modelId="{7411FAEF-87AB-479F-987E-B08D81F447B8}" type="presParOf" srcId="{46F2E520-F8E3-4B04-B4FF-8318E09148A4}" destId="{0C9AEB7E-68CA-4A85-9F10-E107C007ED31}" srcOrd="1" destOrd="0" presId="urn:microsoft.com/office/officeart/2008/layout/LinedList"/>
    <dgm:cxn modelId="{0472F547-7DCE-4497-B893-AFD3AA0683C2}" type="presParOf" srcId="{DDD12D85-95F5-41A8-A588-E1CD39B2F8F2}" destId="{A8ED7929-BEDE-42DB-8EDF-B38537C5278D}" srcOrd="2" destOrd="0" presId="urn:microsoft.com/office/officeart/2008/layout/LinedList"/>
    <dgm:cxn modelId="{74F534CE-B45A-40AC-8393-66B270F63BE6}" type="presParOf" srcId="{DDD12D85-95F5-41A8-A588-E1CD39B2F8F2}" destId="{565D52E8-61F8-4846-9C2F-0B4F75023AC2}" srcOrd="3" destOrd="0" presId="urn:microsoft.com/office/officeart/2008/layout/LinedList"/>
    <dgm:cxn modelId="{0124CD1C-CF74-4592-832C-D7C25303ADEA}" type="presParOf" srcId="{565D52E8-61F8-4846-9C2F-0B4F75023AC2}" destId="{CE07954F-3B48-4396-8635-13F3E92C7E43}" srcOrd="0" destOrd="0" presId="urn:microsoft.com/office/officeart/2008/layout/LinedList"/>
    <dgm:cxn modelId="{AF9E6B24-1BEA-4C8B-BB68-6E114E3312C7}" type="presParOf" srcId="{565D52E8-61F8-4846-9C2F-0B4F75023AC2}" destId="{58FA6649-1DE0-4F0F-9A88-8F0907AF20BB}" srcOrd="1" destOrd="0" presId="urn:microsoft.com/office/officeart/2008/layout/LinedList"/>
    <dgm:cxn modelId="{818B3195-6FF5-492D-8EDA-B460501B6921}" type="presParOf" srcId="{DDD12D85-95F5-41A8-A588-E1CD39B2F8F2}" destId="{CBD4056E-E810-42D4-988C-6876F5D19E72}" srcOrd="4" destOrd="0" presId="urn:microsoft.com/office/officeart/2008/layout/LinedList"/>
    <dgm:cxn modelId="{75FF99E0-42FD-4CCA-8E17-24D7BEF0B51E}" type="presParOf" srcId="{DDD12D85-95F5-41A8-A588-E1CD39B2F8F2}" destId="{D5332971-2046-479E-9486-A98AA61B5CA7}" srcOrd="5" destOrd="0" presId="urn:microsoft.com/office/officeart/2008/layout/LinedList"/>
    <dgm:cxn modelId="{6B67E0D7-B744-4ED2-8A25-A01B1436FEF5}" type="presParOf" srcId="{D5332971-2046-479E-9486-A98AA61B5CA7}" destId="{45FE76D1-24E9-4076-A189-596867AF5EC7}" srcOrd="0" destOrd="0" presId="urn:microsoft.com/office/officeart/2008/layout/LinedList"/>
    <dgm:cxn modelId="{ACCFB3DC-AD06-45AD-A63F-501B8E7BB50E}" type="presParOf" srcId="{D5332971-2046-479E-9486-A98AA61B5CA7}" destId="{4A46F21B-1BAB-4CF8-BCDC-4574CD9A5980}" srcOrd="1" destOrd="0" presId="urn:microsoft.com/office/officeart/2008/layout/LinedList"/>
    <dgm:cxn modelId="{35A51CD5-346B-42B1-9140-A8D9F33D8CFA}" type="presParOf" srcId="{DDD12D85-95F5-41A8-A588-E1CD39B2F8F2}" destId="{C0184BEB-8723-49B9-9102-07117BBEE7D4}" srcOrd="6" destOrd="0" presId="urn:microsoft.com/office/officeart/2008/layout/LinedList"/>
    <dgm:cxn modelId="{A5FBE3C6-387C-40A1-9EEC-CC0578DC00CB}" type="presParOf" srcId="{DDD12D85-95F5-41A8-A588-E1CD39B2F8F2}" destId="{40178A90-7B97-4184-8EB4-CB1EFF1D50B0}" srcOrd="7" destOrd="0" presId="urn:microsoft.com/office/officeart/2008/layout/LinedList"/>
    <dgm:cxn modelId="{45FA745E-53E7-48F6-8878-0C0A554DEB17}" type="presParOf" srcId="{40178A90-7B97-4184-8EB4-CB1EFF1D50B0}" destId="{F28B8E7D-9D52-4E62-AC07-341A66617C38}" srcOrd="0" destOrd="0" presId="urn:microsoft.com/office/officeart/2008/layout/LinedList"/>
    <dgm:cxn modelId="{DF5935EF-ED95-4E79-914E-734CBFDC420D}" type="presParOf" srcId="{40178A90-7B97-4184-8EB4-CB1EFF1D50B0}" destId="{F9398002-0DC8-4B14-A339-EB751FA47F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915E9-DE12-44DF-9F37-AD10AFEC7314}">
      <dsp:nvSpPr>
        <dsp:cNvPr id="0" name=""/>
        <dsp:cNvSpPr/>
      </dsp:nvSpPr>
      <dsp:spPr>
        <a:xfrm>
          <a:off x="0" y="1022"/>
          <a:ext cx="49585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9301F8-03DD-428E-9332-50459D87DC2F}">
      <dsp:nvSpPr>
        <dsp:cNvPr id="0" name=""/>
        <dsp:cNvSpPr/>
      </dsp:nvSpPr>
      <dsp:spPr>
        <a:xfrm>
          <a:off x="0" y="1022"/>
          <a:ext cx="4958533" cy="520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SG" sz="2800" kern="1200" dirty="0"/>
            <a:t>Clear problem statement.</a:t>
          </a:r>
          <a:endParaRPr lang="en-US" sz="2800" kern="1200" dirty="0"/>
        </a:p>
      </dsp:txBody>
      <dsp:txXfrm>
        <a:off x="0" y="1022"/>
        <a:ext cx="4958533" cy="520921"/>
      </dsp:txXfrm>
    </dsp:sp>
    <dsp:sp modelId="{A8ED7929-BEDE-42DB-8EDF-B38537C5278D}">
      <dsp:nvSpPr>
        <dsp:cNvPr id="0" name=""/>
        <dsp:cNvSpPr/>
      </dsp:nvSpPr>
      <dsp:spPr>
        <a:xfrm>
          <a:off x="0" y="521944"/>
          <a:ext cx="495853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07954F-3B48-4396-8635-13F3E92C7E43}">
      <dsp:nvSpPr>
        <dsp:cNvPr id="0" name=""/>
        <dsp:cNvSpPr/>
      </dsp:nvSpPr>
      <dsp:spPr>
        <a:xfrm>
          <a:off x="0" y="521944"/>
          <a:ext cx="4953699" cy="121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SG" sz="2000" kern="1200" dirty="0"/>
            <a:t>Novel and Interesting recommendation based only on </a:t>
          </a:r>
          <a:r>
            <a:rPr lang="en-SG" sz="2000" kern="1200" dirty="0" err="1"/>
            <a:t>OpenRice</a:t>
          </a:r>
          <a:r>
            <a:rPr lang="en-SG" sz="2000" kern="1200" dirty="0"/>
            <a:t> data and the history of the user we’re recommending for.</a:t>
          </a:r>
          <a:endParaRPr lang="en-US" sz="1200" kern="1200" dirty="0"/>
        </a:p>
      </dsp:txBody>
      <dsp:txXfrm>
        <a:off x="0" y="521944"/>
        <a:ext cx="4953699" cy="1218566"/>
      </dsp:txXfrm>
    </dsp:sp>
    <dsp:sp modelId="{CBD4056E-E810-42D4-988C-6876F5D19E72}">
      <dsp:nvSpPr>
        <dsp:cNvPr id="0" name=""/>
        <dsp:cNvSpPr/>
      </dsp:nvSpPr>
      <dsp:spPr>
        <a:xfrm>
          <a:off x="0" y="1740510"/>
          <a:ext cx="495853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5FE76D1-24E9-4076-A189-596867AF5EC7}">
      <dsp:nvSpPr>
        <dsp:cNvPr id="0" name=""/>
        <dsp:cNvSpPr/>
      </dsp:nvSpPr>
      <dsp:spPr>
        <a:xfrm>
          <a:off x="0" y="1740510"/>
          <a:ext cx="4958533" cy="94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In some important way different from their past choices</a:t>
          </a:r>
          <a:endParaRPr lang="en-US" sz="2000" kern="1200" dirty="0"/>
        </a:p>
      </dsp:txBody>
      <dsp:txXfrm>
        <a:off x="0" y="1740510"/>
        <a:ext cx="4958533" cy="948958"/>
      </dsp:txXfrm>
    </dsp:sp>
    <dsp:sp modelId="{C0184BEB-8723-49B9-9102-07117BBEE7D4}">
      <dsp:nvSpPr>
        <dsp:cNvPr id="0" name=""/>
        <dsp:cNvSpPr/>
      </dsp:nvSpPr>
      <dsp:spPr>
        <a:xfrm>
          <a:off x="0" y="2689468"/>
          <a:ext cx="495853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8B8E7D-9D52-4E62-AC07-341A66617C38}">
      <dsp:nvSpPr>
        <dsp:cNvPr id="0" name=""/>
        <dsp:cNvSpPr/>
      </dsp:nvSpPr>
      <dsp:spPr>
        <a:xfrm>
          <a:off x="0" y="2689468"/>
          <a:ext cx="4958533" cy="94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SG" sz="2000" kern="1200" dirty="0"/>
            <a:t>To avoid culture shock, otherwise similar to past choices.</a:t>
          </a:r>
          <a:endParaRPr lang="en-US" sz="2000" kern="1200" dirty="0"/>
        </a:p>
      </dsp:txBody>
      <dsp:txXfrm>
        <a:off x="0" y="2689468"/>
        <a:ext cx="4958533" cy="9489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1:54.355"/>
    </inkml:context>
    <inkml:brush xml:id="br0">
      <inkml:brushProperty name="width" value="0.05" units="cm"/>
      <inkml:brushProperty name="height" value="0.05" units="cm"/>
      <inkml:brushProperty name="color" value="#E71224"/>
    </inkml:brush>
  </inkml:definitions>
  <inkml:trace contextRef="#ctx0" brushRef="#br0">319 140 24575,'-1'4'0,"0"1"0,0 0 0,-1 0 0,1 0 0,-1-1 0,0 1 0,0-1 0,-1 1 0,1-1 0,-1 0 0,0 0 0,-4 4 0,-5 8 0,-3 8 0,-88 140 0,79-124 0,15-26 0,1 1 0,0 0 0,1 0 0,-10 29 0,2 24 0,3 0 0,-4 100 0,0-3 0,2-33 0,1 175 0,14 422 0,-1-417 0,5-228 0,3 0 0,25 107 0,-8-53 0,33 111 0,-10-52 0,-39-125 0,-8-51 0,9 43 0,4-9 0,-4 1 0,-1 0 0,-3 0 0,-2 67 0,-6 644 0,2-468 0,3-256 0,2 1 0,2-1 0,1-1 0,17 50 0,-3-11 0,-17-55 0,-1 0 0,0 46 0,-3-40 0,6 37 0,8 62 0,-12-90 0,1 0 0,15 60 0,-11-72 0,-1 1 0,-2 0 0,4 55 0,-7-59 0,9 46 0,1 14 0,-12-79 0,1-1 0,-1 0 0,1 1 0,1-1 0,-1 0 0,1 0 0,0 0 0,1 0 0,-1 0 0,1 0 0,0-1 0,0 1 0,1-1 0,0 0 0,0 0 0,0 0 0,1-1 0,-1 1 0,1-1 0,9 6 0,2 3 0,1-1 0,1-1 0,0 0 0,0-1 0,1-1 0,0-1 0,26 7 0,13 5 0,-38-13 0,0 0 0,0-1 0,1-1 0,0-1 0,34 2 0,-21-6 0,54-6 0,-73 4 0,1-1 0,-1-1 0,0-1 0,0 0 0,25-12 0,-16 5 0,0 0 0,0 0 0,-1-1 0,-1-1 0,0-1 0,34-32 0,-32 22 0,-2 0 0,0-2 0,31-49 0,-17 22 0,-28 43 0,0 0 0,0 0 0,-1-1 0,-1 0 0,0 0 0,0 0 0,6-24 0,0-51 0,-4 21 0,0 23 0,6-35 0,7-156 0,-9 35 0,1 3 0,2-102 0,-3 134 0,-1 13 0,6-490 0,-19 432 0,2-492 0,-2 625 0,-15-89 0,-24-73 0,16 99 0,-3-70 0,11 67 0,-6-53 0,-29-167 0,47 342 0,-45-190 0,36 165 0,-2 0 0,-33-67 0,-26-49 0,-32-58 0,74 169 0,22 34 0,0-1 0,1 0 0,1 0 0,-7-20 0,-39-112 0,45 122 0,-1-1 0,-1 2 0,-2-1 0,-1 2 0,0 0 0,-22-25 0,30 43 0,0 0 0,0 0 0,-1 1 0,-1 0 0,1 0 0,-1 1 0,0 0 0,0 1 0,0-1 0,-12-2 0,-15-4 0,-49-9 0,82 20 0,-38-6 0,-1 1 0,0 3 0,0 1 0,-56 7 0,87-6 0,1 2 0,-1 0 0,1 0 0,0 1 0,0 0 0,-18 8 0,22-8 0,0 1 0,0 0 0,0 0 0,1 0 0,0 1 0,0 0 0,0 0 0,0 0 0,1 1 0,0-1 0,-5 9 0,-2 7-1365,3-1-5461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6.400"/>
    </inkml:context>
    <inkml:brush xml:id="br0">
      <inkml:brushProperty name="width" value="0.05" units="cm"/>
      <inkml:brushProperty name="height" value="0.05" units="cm"/>
      <inkml:brushProperty name="color" value="#E71224"/>
    </inkml:brush>
  </inkml:definitions>
  <inkml:trace contextRef="#ctx0" brushRef="#br0">0 0 24575</inkml:trace>
  <inkml:trace contextRef="#ctx0" brushRef="#br0" timeOffset="1">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2:03.959"/>
    </inkml:context>
    <inkml:brush xml:id="br0">
      <inkml:brushProperty name="width" value="0.05" units="cm"/>
      <inkml:brushProperty name="height" value="0.05" units="cm"/>
      <inkml:brushProperty name="color" value="#E71224"/>
    </inkml:brush>
  </inkml:definitions>
  <inkml:trace contextRef="#ctx0" brushRef="#br0">902 56 24575,'-505'0'0,"497"1"0,1-1 0,-1 1 0,0 1 0,1-1 0,-1 1 0,1 0 0,0 1 0,-1 0 0,1 0 0,0 1 0,-9 5 0,-3 6 0,-1 0 0,-20 22 0,9-8 0,20-19 0,1 1 0,0 0 0,1 1 0,0 0 0,-9 17 0,-31 69 0,32-62 0,7-15 0,2-1 0,0 2 0,1-1 0,1 1 0,1 0 0,1 1 0,0-1 0,1 44 0,3-56 0,0 1 0,1-1 0,0 0 0,1 0 0,0 0 0,4 14 0,-4-20 0,0 0 0,0 0 0,0-1 0,0 1 0,1-1 0,0 1 0,-1-1 0,1 0 0,0 0 0,1 0 0,-1 0 0,0-1 0,1 1 0,0-1 0,-1 0 0,1 0 0,0 0 0,5 1 0,20 7 0,1-2 0,0-1 0,0-2 0,34 2 0,125-1 0,-173-6 0,84-3 0,-1-4 0,178-38 0,-233 33 0,-2-1 0,0-3 0,64-34 0,7-2 0,-97 46 0,0-2 0,0 0 0,0 0 0,-1-1 0,-1-1 0,0-1 0,0 0 0,12-14 0,-16 15 0,1 1 0,0 0 0,23-13 0,-22 15 0,0-2 0,0 1 0,11-12 0,-20 17 0,1-1 0,-1 0 0,0 0 0,0 0 0,-1 0 0,1 0 0,-1-1 0,0 1 0,0-1 0,0 0 0,-1 1 0,0-1 0,1-5 0,0-3 0,-1 1 0,0-1 0,-1 0 0,-1 1 0,0-1 0,-3-18 0,2 24 0,0 1 0,0-1 0,0 1 0,-1-1 0,0 1 0,0 0 0,-1 0 0,1 0 0,-1 0 0,0 1 0,-1-1 0,0 1 0,-6-5 0,-46-44 0,42 37 0,-2 2 0,-26-21 0,33 29 0,3 2 0,0 0 0,0 0 0,0 0 0,-1 1 0,1 0 0,-1 1 0,0 0 0,-1 0 0,1 1 0,-12-3 0,-45 1 0,-82 6 0,42 0 0,26-2-1365,56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4T07:42: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4T07:42:38.1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1,'256'9,"-22"-1,5578 195,-1368-48,-4422-154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2.59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3.21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3.76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4.1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7:43:25.96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08CC-DFB6-4ADC-83CF-E25659FA3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F38AC79-02DA-4ED7-8A7B-20D93068F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AFC556C-932C-48B4-953E-1D3A98DBC22F}"/>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70A3C54C-6ABE-45AA-857F-EDDB85BF992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9147788-3FF2-45FF-9E18-5C8B4938BB3D}"/>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319656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CFA6-77F9-4231-8F92-4E9F81AD2D5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A82A3E2-BDB1-4D2F-B8B6-C933B1A57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DC4DFE5-B9A0-482D-B725-6F426424F7E4}"/>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B119A8B4-170C-4239-B603-A3B623B4203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439A48B-A78F-4D51-A91B-DBFA8A4857C3}"/>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282449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8A242-302D-4469-A0F9-33DCBD186F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003C1C4-E674-412F-AC8E-051128D7A2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F4BD27-8F38-45D5-AC08-1E3927373227}"/>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2A91AA4C-C8DB-4ED6-94E6-CF204144B02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395FC9-82FA-465A-904D-83BB2D4A04D3}"/>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29631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1FA1-3C85-4F0B-8550-C6A2A515593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5B103DB-E24B-4279-82BA-CE17475C8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BE2C87-8881-4C70-8145-CC15E154E6A9}"/>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C3C497C8-2633-4538-B8BC-AB9F09A7B50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52118E-8109-4F4F-A7ED-564482657C7C}"/>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3136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671-62BB-409A-81DC-16BC88C39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03D3283-DF55-4F99-97DF-0C3F035A0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9B01A-3D43-4EF0-A0C5-FB2E2EC7A01D}"/>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CDA32A89-A00F-4522-8335-2EB94152FF3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222957D-1D99-41AD-8C48-B069C601B45C}"/>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223631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C4EF-0F6C-4C83-BF42-8FDADBD6536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0E1C720-5877-437D-8669-708F5D07A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FAE5AC2-7B7B-45BC-B9FA-3278585C8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6CC967B-52FD-4BF5-928D-4313740D0D42}"/>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6" name="Footer Placeholder 5">
            <a:extLst>
              <a:ext uri="{FF2B5EF4-FFF2-40B4-BE49-F238E27FC236}">
                <a16:creationId xmlns:a16="http://schemas.microsoft.com/office/drawing/2014/main" id="{9BC48F8F-0B42-4F63-9B7F-EC88E40CE17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0753A96-7805-48D5-938F-23FEB0CE5CF4}"/>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371968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4E53-0A8E-4E74-8AED-FCD693BFDB4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EC85232-27D7-4C54-9479-41493F0B8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613177-D77B-4187-BE29-EB42571AF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26E373B-A989-4805-91C9-802AA1DF7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0D4D3-BAB0-4EBA-8A9B-734C98031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15F8819-B149-42A3-B216-111245922F4E}"/>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8" name="Footer Placeholder 7">
            <a:extLst>
              <a:ext uri="{FF2B5EF4-FFF2-40B4-BE49-F238E27FC236}">
                <a16:creationId xmlns:a16="http://schemas.microsoft.com/office/drawing/2014/main" id="{ED6E15D5-65B1-4133-AE98-6939F92C79B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56E62D7-A55B-4936-A2F6-64F2C128E0E8}"/>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42559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13A7-4241-49F0-B749-3B4748D8AC2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3120E55-FBFE-45F8-83C5-9567CFFDB6AE}"/>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4" name="Footer Placeholder 3">
            <a:extLst>
              <a:ext uri="{FF2B5EF4-FFF2-40B4-BE49-F238E27FC236}">
                <a16:creationId xmlns:a16="http://schemas.microsoft.com/office/drawing/2014/main" id="{F81ECF8C-485D-4A98-B667-C1C9617EFCA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4B1EA72-A122-489C-B1C2-245011E94AF3}"/>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110759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4AB80-BD73-42AD-B395-86F670E39C5F}"/>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3" name="Footer Placeholder 2">
            <a:extLst>
              <a:ext uri="{FF2B5EF4-FFF2-40B4-BE49-F238E27FC236}">
                <a16:creationId xmlns:a16="http://schemas.microsoft.com/office/drawing/2014/main" id="{91599625-AFD2-4BA1-9B9C-18872AF20BE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E6FE9FE-3FE2-48C6-9F33-0CED93800577}"/>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42830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9129-056F-43FE-88C3-0836F3BF2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425836E-8F56-4CBC-A571-CBBA4C15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7AE972A-B5B6-4109-9C9C-4B3A80433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23F13-48A2-4339-B776-D46BF97FB24E}"/>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6" name="Footer Placeholder 5">
            <a:extLst>
              <a:ext uri="{FF2B5EF4-FFF2-40B4-BE49-F238E27FC236}">
                <a16:creationId xmlns:a16="http://schemas.microsoft.com/office/drawing/2014/main" id="{8623AD96-DB11-4800-AE81-0E77ED115C1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145B185-F3EC-41DE-A39B-0EA55A05DC3E}"/>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349201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7E84-3B28-4836-938F-7058AC80F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255AB2C-901C-4AEB-BBD2-0B7A44154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F9B3DD0-7957-4997-AEFA-89020B35B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5B570-0BF6-4251-B9D1-48C6F0E308EB}"/>
              </a:ext>
            </a:extLst>
          </p:cNvPr>
          <p:cNvSpPr>
            <a:spLocks noGrp="1"/>
          </p:cNvSpPr>
          <p:nvPr>
            <p:ph type="dt" sz="half" idx="10"/>
          </p:nvPr>
        </p:nvSpPr>
        <p:spPr/>
        <p:txBody>
          <a:bodyPr/>
          <a:lstStyle/>
          <a:p>
            <a:fld id="{CECD65BF-BC03-4354-9F87-E0139BF7E86C}" type="datetimeFigureOut">
              <a:rPr lang="en-SG" smtClean="0"/>
              <a:t>24/4/2022</a:t>
            </a:fld>
            <a:endParaRPr lang="en-SG"/>
          </a:p>
        </p:txBody>
      </p:sp>
      <p:sp>
        <p:nvSpPr>
          <p:cNvPr id="6" name="Footer Placeholder 5">
            <a:extLst>
              <a:ext uri="{FF2B5EF4-FFF2-40B4-BE49-F238E27FC236}">
                <a16:creationId xmlns:a16="http://schemas.microsoft.com/office/drawing/2014/main" id="{AFB8893A-9172-48F0-B212-D92828E0BD7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AB180F-C9DD-4F19-939A-98DD83745754}"/>
              </a:ext>
            </a:extLst>
          </p:cNvPr>
          <p:cNvSpPr>
            <a:spLocks noGrp="1"/>
          </p:cNvSpPr>
          <p:nvPr>
            <p:ph type="sldNum" sz="quarter" idx="12"/>
          </p:nvPr>
        </p:nvSpPr>
        <p:spPr/>
        <p:txBody>
          <a:bodyPr/>
          <a:lstStyle/>
          <a:p>
            <a:fld id="{3B0E07B6-A05B-4464-B157-D3ECEAA6BBE7}" type="slidenum">
              <a:rPr lang="en-SG" smtClean="0"/>
              <a:t>‹#›</a:t>
            </a:fld>
            <a:endParaRPr lang="en-SG"/>
          </a:p>
        </p:txBody>
      </p:sp>
    </p:spTree>
    <p:extLst>
      <p:ext uri="{BB962C8B-B14F-4D97-AF65-F5344CB8AC3E}">
        <p14:creationId xmlns:p14="http://schemas.microsoft.com/office/powerpoint/2010/main" val="3885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BF89B-9D24-4660-82FA-B3000CCC4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42D85B6-7C17-496C-A92F-4D89F5027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76CAB75-2873-483C-ACDF-4E3DEEF8D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D65BF-BC03-4354-9F87-E0139BF7E86C}" type="datetimeFigureOut">
              <a:rPr lang="en-SG" smtClean="0"/>
              <a:t>24/4/2022</a:t>
            </a:fld>
            <a:endParaRPr lang="en-SG"/>
          </a:p>
        </p:txBody>
      </p:sp>
      <p:sp>
        <p:nvSpPr>
          <p:cNvPr id="5" name="Footer Placeholder 4">
            <a:extLst>
              <a:ext uri="{FF2B5EF4-FFF2-40B4-BE49-F238E27FC236}">
                <a16:creationId xmlns:a16="http://schemas.microsoft.com/office/drawing/2014/main" id="{F4F1AAAB-E005-4F91-A03B-089257843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A1745FA-E220-4D90-8BD3-4C55C43EA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E07B6-A05B-4464-B157-D3ECEAA6BBE7}" type="slidenum">
              <a:rPr lang="en-SG" smtClean="0"/>
              <a:t>‹#›</a:t>
            </a:fld>
            <a:endParaRPr lang="en-SG"/>
          </a:p>
        </p:txBody>
      </p:sp>
    </p:spTree>
    <p:extLst>
      <p:ext uri="{BB962C8B-B14F-4D97-AF65-F5344CB8AC3E}">
        <p14:creationId xmlns:p14="http://schemas.microsoft.com/office/powerpoint/2010/main" val="16458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customXml" Target="../ink/ink5.xml"/><Relationship Id="rId17" Type="http://schemas.openxmlformats.org/officeDocument/2006/relationships/customXml" Target="../ink/ink10.xml"/><Relationship Id="rId2" Type="http://schemas.openxmlformats.org/officeDocument/2006/relationships/image" Target="../media/image28.png"/><Relationship Id="rId16"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customXml" Target="../ink/ink8.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4.png"/><Relationship Id="rId14" Type="http://schemas.openxmlformats.org/officeDocument/2006/relationships/customXml" Target="../ink/ink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plate&#10;&#10;Description automatically generated">
            <a:extLst>
              <a:ext uri="{FF2B5EF4-FFF2-40B4-BE49-F238E27FC236}">
                <a16:creationId xmlns:a16="http://schemas.microsoft.com/office/drawing/2014/main" id="{9471B6CE-BA56-4CD5-A0F4-D2F81AB552E5}"/>
              </a:ext>
            </a:extLst>
          </p:cNvPr>
          <p:cNvPicPr>
            <a:picLocks noChangeAspect="1"/>
          </p:cNvPicPr>
          <p:nvPr/>
        </p:nvPicPr>
        <p:blipFill rotWithShape="1">
          <a:blip r:embed="rId2">
            <a:extLst>
              <a:ext uri="{28A0092B-C50C-407E-A947-70E740481C1C}">
                <a14:useLocalDpi xmlns:a14="http://schemas.microsoft.com/office/drawing/2010/main" val="0"/>
              </a:ext>
            </a:extLst>
          </a:blip>
          <a:srcRect l="2850" t="7050" r="20448" b="2042"/>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182CC-F7D0-4753-A70A-C47E2B6E8626}"/>
              </a:ext>
            </a:extLst>
          </p:cNvPr>
          <p:cNvSpPr>
            <a:spLocks noGrp="1"/>
          </p:cNvSpPr>
          <p:nvPr>
            <p:ph type="ctrTitle"/>
          </p:nvPr>
        </p:nvSpPr>
        <p:spPr>
          <a:xfrm>
            <a:off x="477981" y="1122363"/>
            <a:ext cx="4023360" cy="3204134"/>
          </a:xfrm>
        </p:spPr>
        <p:txBody>
          <a:bodyPr anchor="b">
            <a:normAutofit/>
          </a:bodyPr>
          <a:lstStyle/>
          <a:p>
            <a:pPr algn="l"/>
            <a:r>
              <a:rPr lang="en-SG" sz="4800"/>
              <a:t>SC 1015 Mini-Project</a:t>
            </a:r>
          </a:p>
        </p:txBody>
      </p:sp>
      <p:sp>
        <p:nvSpPr>
          <p:cNvPr id="3" name="Subtitle 2">
            <a:extLst>
              <a:ext uri="{FF2B5EF4-FFF2-40B4-BE49-F238E27FC236}">
                <a16:creationId xmlns:a16="http://schemas.microsoft.com/office/drawing/2014/main" id="{4C706572-5811-4261-B52C-20E16B877FED}"/>
              </a:ext>
            </a:extLst>
          </p:cNvPr>
          <p:cNvSpPr>
            <a:spLocks noGrp="1"/>
          </p:cNvSpPr>
          <p:nvPr>
            <p:ph type="subTitle" idx="1"/>
          </p:nvPr>
        </p:nvSpPr>
        <p:spPr>
          <a:xfrm>
            <a:off x="477980" y="4872922"/>
            <a:ext cx="4023359" cy="1208141"/>
          </a:xfrm>
        </p:spPr>
        <p:txBody>
          <a:bodyPr>
            <a:normAutofit/>
          </a:bodyPr>
          <a:lstStyle/>
          <a:p>
            <a:pPr algn="l"/>
            <a:r>
              <a:rPr lang="en-SG" sz="1700"/>
              <a:t>Adil Hasan,</a:t>
            </a:r>
          </a:p>
          <a:p>
            <a:pPr algn="l"/>
            <a:r>
              <a:rPr lang="en-SG" sz="1700"/>
              <a:t>Syed Muhammad Irfan bin Ameer Hamza,</a:t>
            </a:r>
          </a:p>
          <a:p>
            <a:pPr algn="l"/>
            <a:r>
              <a:rPr lang="en-SG" sz="1700"/>
              <a:t>Syed Hidir bin Syed Haron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689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1AFE48-5B7C-4348-9DB1-32D1021FB717}"/>
              </a:ext>
            </a:extLst>
          </p:cNvPr>
          <p:cNvSpPr>
            <a:spLocks noGrp="1"/>
          </p:cNvSpPr>
          <p:nvPr>
            <p:ph type="title"/>
          </p:nvPr>
        </p:nvSpPr>
        <p:spPr>
          <a:xfrm>
            <a:off x="643467" y="321734"/>
            <a:ext cx="10905066" cy="1135737"/>
          </a:xfrm>
        </p:spPr>
        <p:txBody>
          <a:bodyPr>
            <a:normAutofit/>
          </a:bodyPr>
          <a:lstStyle/>
          <a:p>
            <a:r>
              <a:rPr lang="en-SG" sz="3600" dirty="0"/>
              <a:t>Exploratory</a:t>
            </a:r>
            <a:r>
              <a:rPr lang="en-SG" sz="3600" b="1" dirty="0"/>
              <a:t> Analysis </a:t>
            </a:r>
            <a:r>
              <a:rPr lang="en-SG" sz="3600" dirty="0"/>
              <a:t>and Statistical</a:t>
            </a:r>
            <a:r>
              <a:rPr lang="en-SG" sz="3600" b="1" dirty="0"/>
              <a:t> Description</a:t>
            </a:r>
            <a:endParaRPr lang="en-SG" sz="3600" dirty="0"/>
          </a:p>
        </p:txBody>
      </p:sp>
      <p:sp>
        <p:nvSpPr>
          <p:cNvPr id="3" name="Content Placeholder 2">
            <a:extLst>
              <a:ext uri="{FF2B5EF4-FFF2-40B4-BE49-F238E27FC236}">
                <a16:creationId xmlns:a16="http://schemas.microsoft.com/office/drawing/2014/main" id="{0DC0B35B-0788-40FB-8E06-50AC3B88E7C4}"/>
              </a:ext>
            </a:extLst>
          </p:cNvPr>
          <p:cNvSpPr>
            <a:spLocks noGrp="1"/>
          </p:cNvSpPr>
          <p:nvPr>
            <p:ph idx="1"/>
          </p:nvPr>
        </p:nvSpPr>
        <p:spPr>
          <a:xfrm>
            <a:off x="643468" y="1782981"/>
            <a:ext cx="4426371" cy="4393982"/>
          </a:xfrm>
        </p:spPr>
        <p:txBody>
          <a:bodyPr>
            <a:normAutofit/>
          </a:bodyPr>
          <a:lstStyle/>
          <a:p>
            <a:pPr marL="0" indent="0">
              <a:buNone/>
            </a:pPr>
            <a:r>
              <a:rPr lang="en-SG" sz="2400" dirty="0"/>
              <a:t>Longitude, meanwhile has very thick tail on both ends.</a:t>
            </a:r>
          </a:p>
          <a:p>
            <a:pPr marL="0" indent="0">
              <a:buNone/>
            </a:pPr>
            <a:r>
              <a:rPr lang="en-SG" sz="2400" b="1" dirty="0"/>
              <a:t>Insights regarding location</a:t>
            </a:r>
          </a:p>
          <a:p>
            <a:pPr marL="0" indent="0">
              <a:buNone/>
            </a:pPr>
            <a:r>
              <a:rPr lang="en-SG" sz="2400" dirty="0"/>
              <a:t>On horizontal axis, Singapore has many restaurants both east and west of the centre.</a:t>
            </a:r>
          </a:p>
          <a:p>
            <a:pPr marL="0" indent="0">
              <a:buNone/>
            </a:pPr>
            <a:r>
              <a:rPr lang="en-SG" sz="2400" dirty="0"/>
              <a:t>On vertical axis, large agglomeration of restaurants to the south of SG, then smaller clumps to the north.</a:t>
            </a:r>
          </a:p>
        </p:txBody>
      </p:sp>
      <p:grpSp>
        <p:nvGrpSpPr>
          <p:cNvPr id="5127" name="Group 7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6" name="Rectangle 7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2" name="Picture 2">
            <a:extLst>
              <a:ext uri="{FF2B5EF4-FFF2-40B4-BE49-F238E27FC236}">
                <a16:creationId xmlns:a16="http://schemas.microsoft.com/office/drawing/2014/main" id="{A96B78C2-CA1B-4637-B21A-5DA93F0BF1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958" y="1779204"/>
            <a:ext cx="6044042" cy="2477528"/>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4" name="Picture 4">
            <a:extLst>
              <a:ext uri="{FF2B5EF4-FFF2-40B4-BE49-F238E27FC236}">
                <a16:creationId xmlns:a16="http://schemas.microsoft.com/office/drawing/2014/main" id="{BB4AAC3A-C72E-4DEF-9498-70BDEC72C1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469502"/>
            <a:ext cx="6253212" cy="126627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4273B8E-6675-490B-B802-76BB19AA3A19}"/>
              </a:ext>
            </a:extLst>
          </p:cNvPr>
          <p:cNvSpPr txBox="1">
            <a:spLocks/>
          </p:cNvSpPr>
          <p:nvPr/>
        </p:nvSpPr>
        <p:spPr>
          <a:xfrm>
            <a:off x="838200" y="2660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SG"/>
          </a:p>
        </p:txBody>
      </p:sp>
    </p:spTree>
    <p:extLst>
      <p:ext uri="{BB962C8B-B14F-4D97-AF65-F5344CB8AC3E}">
        <p14:creationId xmlns:p14="http://schemas.microsoft.com/office/powerpoint/2010/main" val="150873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5" name="Rectangle 14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87553-BE21-4550-AF41-A4F08A5C8518}"/>
              </a:ext>
            </a:extLst>
          </p:cNvPr>
          <p:cNvSpPr>
            <a:spLocks noGrp="1"/>
          </p:cNvSpPr>
          <p:nvPr>
            <p:ph type="title"/>
          </p:nvPr>
        </p:nvSpPr>
        <p:spPr>
          <a:xfrm>
            <a:off x="1057025" y="922644"/>
            <a:ext cx="5040285" cy="1169585"/>
          </a:xfrm>
        </p:spPr>
        <p:txBody>
          <a:bodyPr anchor="b">
            <a:normAutofit/>
          </a:bodyPr>
          <a:lstStyle/>
          <a:p>
            <a:r>
              <a:rPr lang="en-SG" sz="3700" dirty="0"/>
              <a:t>Exploratory</a:t>
            </a:r>
            <a:r>
              <a:rPr lang="en-SG" sz="3700" b="1" dirty="0"/>
              <a:t> Analysis </a:t>
            </a:r>
            <a:r>
              <a:rPr lang="en-SG" sz="3700" dirty="0"/>
              <a:t>and Statistical</a:t>
            </a:r>
            <a:r>
              <a:rPr lang="en-SG" sz="3700" b="1" dirty="0"/>
              <a:t> Description</a:t>
            </a:r>
            <a:endParaRPr lang="en-SG" sz="3700" dirty="0"/>
          </a:p>
        </p:txBody>
      </p:sp>
      <p:sp>
        <p:nvSpPr>
          <p:cNvPr id="150" name="Rectangle 14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9DBA43-AFE4-431C-92BE-FA27D8EABDB4}"/>
              </a:ext>
            </a:extLst>
          </p:cNvPr>
          <p:cNvSpPr>
            <a:spLocks noGrp="1"/>
          </p:cNvSpPr>
          <p:nvPr>
            <p:ph idx="1"/>
          </p:nvPr>
        </p:nvSpPr>
        <p:spPr>
          <a:xfrm>
            <a:off x="1055715" y="2508105"/>
            <a:ext cx="5040285" cy="3018935"/>
          </a:xfrm>
        </p:spPr>
        <p:txBody>
          <a:bodyPr anchor="ctr">
            <a:normAutofit/>
          </a:bodyPr>
          <a:lstStyle/>
          <a:p>
            <a:pPr marL="0" indent="0">
              <a:buNone/>
            </a:pPr>
            <a:r>
              <a:rPr lang="en-SG" sz="2000" dirty="0"/>
              <a:t>Cuisines not at all evenly distributed, a few cuisines are very popular.</a:t>
            </a:r>
          </a:p>
          <a:p>
            <a:pPr marL="0" indent="0">
              <a:buNone/>
            </a:pPr>
            <a:r>
              <a:rPr lang="en-SG" sz="2000" dirty="0"/>
              <a:t>Restaurants can have multiple cuisines.</a:t>
            </a:r>
          </a:p>
          <a:p>
            <a:pPr marL="0" indent="0">
              <a:buNone/>
            </a:pPr>
            <a:r>
              <a:rPr lang="en-SG" sz="2000" dirty="0"/>
              <a:t>One or two cuisine restaurants most frequent.</a:t>
            </a:r>
          </a:p>
          <a:p>
            <a:pPr marL="0" indent="0">
              <a:buNone/>
            </a:pPr>
            <a:r>
              <a:rPr lang="en-SG" sz="2000" dirty="0"/>
              <a:t>Few three-cuisine, very few 4-6 cuisine.</a:t>
            </a:r>
          </a:p>
        </p:txBody>
      </p:sp>
      <p:pic>
        <p:nvPicPr>
          <p:cNvPr id="6148" name="Picture 4">
            <a:extLst>
              <a:ext uri="{FF2B5EF4-FFF2-40B4-BE49-F238E27FC236}">
                <a16:creationId xmlns:a16="http://schemas.microsoft.com/office/drawing/2014/main" id="{18F6E13E-0F95-4196-89C3-EA7D589A7F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5604" y="647192"/>
            <a:ext cx="5140183" cy="250398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778E2DA0-5FB1-49F0-BF0F-1CA4269F4A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9479" y="3151178"/>
            <a:ext cx="4986308" cy="279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9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16D224-A26F-4B2D-A187-89FA3E1C97ED}"/>
              </a:ext>
            </a:extLst>
          </p:cNvPr>
          <p:cNvSpPr>
            <a:spLocks noGrp="1"/>
          </p:cNvSpPr>
          <p:nvPr>
            <p:ph type="title"/>
          </p:nvPr>
        </p:nvSpPr>
        <p:spPr>
          <a:xfrm>
            <a:off x="841247" y="978619"/>
            <a:ext cx="3410712" cy="1106424"/>
          </a:xfrm>
        </p:spPr>
        <p:txBody>
          <a:bodyPr>
            <a:normAutofit/>
          </a:bodyPr>
          <a:lstStyle/>
          <a:p>
            <a:r>
              <a:rPr lang="en-SG" sz="2600" dirty="0"/>
              <a:t>Exploratory</a:t>
            </a:r>
            <a:r>
              <a:rPr lang="en-SG" sz="2600" b="1" dirty="0"/>
              <a:t> Analysis </a:t>
            </a:r>
            <a:r>
              <a:rPr lang="en-SG" sz="2600" dirty="0"/>
              <a:t>and Statistical</a:t>
            </a:r>
            <a:r>
              <a:rPr lang="en-SG" sz="2600" b="1" dirty="0"/>
              <a:t> Description</a:t>
            </a:r>
            <a:endParaRPr lang="en-SG" sz="2600" dirty="0"/>
          </a:p>
        </p:txBody>
      </p:sp>
      <p:sp>
        <p:nvSpPr>
          <p:cNvPr id="717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75"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0D2D49-F960-4B4F-9F11-0DEEDF6140F9}"/>
              </a:ext>
            </a:extLst>
          </p:cNvPr>
          <p:cNvSpPr>
            <a:spLocks noGrp="1"/>
          </p:cNvSpPr>
          <p:nvPr>
            <p:ph idx="1"/>
          </p:nvPr>
        </p:nvSpPr>
        <p:spPr>
          <a:xfrm>
            <a:off x="841246" y="2359152"/>
            <a:ext cx="3578353" cy="3425043"/>
          </a:xfrm>
        </p:spPr>
        <p:txBody>
          <a:bodyPr>
            <a:normAutofit lnSpcReduction="10000"/>
          </a:bodyPr>
          <a:lstStyle/>
          <a:p>
            <a:pPr marL="0" indent="0">
              <a:buNone/>
            </a:pPr>
            <a:r>
              <a:rPr lang="en-SG" sz="2000" dirty="0"/>
              <a:t>Plotted for each cuisine the number of corresponding </a:t>
            </a:r>
            <a:r>
              <a:rPr lang="en-SG" sz="2000" dirty="0" err="1"/>
              <a:t>monocuisine</a:t>
            </a:r>
            <a:r>
              <a:rPr lang="en-SG" sz="2000" dirty="0"/>
              <a:t> vs multi-cuisine restaurants.</a:t>
            </a:r>
          </a:p>
          <a:p>
            <a:pPr marL="0" indent="0">
              <a:buNone/>
            </a:pPr>
            <a:r>
              <a:rPr lang="en-SG" sz="2000" b="1" dirty="0"/>
              <a:t>Insights</a:t>
            </a:r>
          </a:p>
          <a:p>
            <a:pPr marL="0" indent="0">
              <a:buNone/>
            </a:pPr>
            <a:r>
              <a:rPr lang="en-SG" sz="2000" dirty="0"/>
              <a:t>Very varied. Most cuisines found more often on their own, Singaporean and Chinese tend to be with others.</a:t>
            </a:r>
          </a:p>
          <a:p>
            <a:pPr marL="0" indent="0">
              <a:buNone/>
            </a:pPr>
            <a:r>
              <a:rPr lang="en-SG" sz="2000" dirty="0"/>
              <a:t>Cantonese and Hong Kong almost never alone, is because they usually go together.</a:t>
            </a:r>
          </a:p>
        </p:txBody>
      </p:sp>
      <p:pic>
        <p:nvPicPr>
          <p:cNvPr id="7170" name="Picture 2">
            <a:extLst>
              <a:ext uri="{FF2B5EF4-FFF2-40B4-BE49-F238E27FC236}">
                <a16:creationId xmlns:a16="http://schemas.microsoft.com/office/drawing/2014/main" id="{ECD1A663-50B0-4E46-A95B-46449C1AFA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032" b="-1"/>
          <a:stretch/>
        </p:blipFill>
        <p:spPr bwMode="auto">
          <a:xfrm>
            <a:off x="5125212"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7DB67E-5FEB-4552-85CD-9E4298DDF814}"/>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Exploratory</a:t>
            </a:r>
            <a:r>
              <a:rPr lang="en-US" sz="3600" b="1" dirty="0"/>
              <a:t> Analysis </a:t>
            </a:r>
            <a:r>
              <a:rPr lang="en-US" sz="3600" dirty="0"/>
              <a:t>and Statistical</a:t>
            </a:r>
            <a:r>
              <a:rPr lang="en-US" sz="3600" b="1" dirty="0"/>
              <a:t> Description</a:t>
            </a:r>
            <a:endParaRPr lang="en-US" sz="3600" dirty="0"/>
          </a:p>
        </p:txBody>
      </p:sp>
      <p:sp>
        <p:nvSpPr>
          <p:cNvPr id="3" name="Content Placeholder 2">
            <a:extLst>
              <a:ext uri="{FF2B5EF4-FFF2-40B4-BE49-F238E27FC236}">
                <a16:creationId xmlns:a16="http://schemas.microsoft.com/office/drawing/2014/main" id="{39D0C9C2-3222-4E2B-BC6F-2E0B0F502D4B}"/>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b="1"/>
              <a:t>No clear linear relationships.</a:t>
            </a:r>
          </a:p>
        </p:txBody>
      </p:sp>
      <p:sp>
        <p:nvSpPr>
          <p:cNvPr id="77" name="Rectangle 7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a:extLst>
              <a:ext uri="{FF2B5EF4-FFF2-40B4-BE49-F238E27FC236}">
                <a16:creationId xmlns:a16="http://schemas.microsoft.com/office/drawing/2014/main" id="{E155B4F5-3BD9-47A3-A554-7AC10D08F5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058" y="2117056"/>
            <a:ext cx="5431536" cy="415431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07D9D27-566E-4F47-A523-141D763332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2797370"/>
            <a:ext cx="5431536" cy="278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5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9" name="Rectangle 82">
            <a:extLst>
              <a:ext uri="{FF2B5EF4-FFF2-40B4-BE49-F238E27FC236}">
                <a16:creationId xmlns:a16="http://schemas.microsoft.com/office/drawing/2014/main" id="{85C987D2-7173-4E3E-8050-66B337EE3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8" name="Picture 12">
            <a:extLst>
              <a:ext uri="{FF2B5EF4-FFF2-40B4-BE49-F238E27FC236}">
                <a16:creationId xmlns:a16="http://schemas.microsoft.com/office/drawing/2014/main" id="{33E75CBD-4124-4518-84A2-07B0FD4B05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381" y="2777236"/>
            <a:ext cx="4641722" cy="1741784"/>
          </a:xfrm>
          <a:prstGeom prst="rect">
            <a:avLst/>
          </a:prstGeom>
          <a:noFill/>
          <a:extLst>
            <a:ext uri="{909E8E84-426E-40DD-AFC4-6F175D3DCCD1}">
              <a14:hiddenFill xmlns:a14="http://schemas.microsoft.com/office/drawing/2010/main">
                <a:solidFill>
                  <a:srgbClr val="FFFFFF"/>
                </a:solidFill>
              </a14:hiddenFill>
            </a:ext>
          </a:extLst>
        </p:spPr>
      </p:pic>
      <p:sp>
        <p:nvSpPr>
          <p:cNvPr id="9240" name="Freeform 44">
            <a:extLst>
              <a:ext uri="{FF2B5EF4-FFF2-40B4-BE49-F238E27FC236}">
                <a16:creationId xmlns:a16="http://schemas.microsoft.com/office/drawing/2014/main" id="{C2BE09AA-2EBF-4AE1-A44F-00DE1F460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1" name="Rectangle 86">
            <a:extLst>
              <a:ext uri="{FF2B5EF4-FFF2-40B4-BE49-F238E27FC236}">
                <a16:creationId xmlns:a16="http://schemas.microsoft.com/office/drawing/2014/main" id="{12CBB1B2-298B-4D88-B306-3976FCDF1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523E4A-A3D0-4034-917A-DBF90999CE20}"/>
              </a:ext>
            </a:extLst>
          </p:cNvPr>
          <p:cNvSpPr>
            <a:spLocks noGrp="1"/>
          </p:cNvSpPr>
          <p:nvPr>
            <p:ph type="title"/>
          </p:nvPr>
        </p:nvSpPr>
        <p:spPr>
          <a:xfrm>
            <a:off x="6096000" y="804328"/>
            <a:ext cx="5300553" cy="1205821"/>
          </a:xfrm>
        </p:spPr>
        <p:txBody>
          <a:bodyPr>
            <a:normAutofit/>
          </a:bodyPr>
          <a:lstStyle/>
          <a:p>
            <a:r>
              <a:rPr lang="en-US" sz="3600" dirty="0">
                <a:solidFill>
                  <a:srgbClr val="FEFFFF"/>
                </a:solidFill>
              </a:rPr>
              <a:t>Exploratory</a:t>
            </a:r>
            <a:r>
              <a:rPr lang="en-US" sz="3600" b="1" dirty="0">
                <a:solidFill>
                  <a:srgbClr val="FEFFFF"/>
                </a:solidFill>
              </a:rPr>
              <a:t> Analysis </a:t>
            </a:r>
            <a:r>
              <a:rPr lang="en-US" sz="3600" dirty="0">
                <a:solidFill>
                  <a:srgbClr val="FEFFFF"/>
                </a:solidFill>
              </a:rPr>
              <a:t>and Statistical</a:t>
            </a:r>
            <a:r>
              <a:rPr lang="en-US" sz="3600" b="1" dirty="0">
                <a:solidFill>
                  <a:srgbClr val="FEFFFF"/>
                </a:solidFill>
              </a:rPr>
              <a:t> Description</a:t>
            </a:r>
            <a:endParaRPr lang="en-SG" sz="3600" dirty="0">
              <a:solidFill>
                <a:srgbClr val="FEFFFF"/>
              </a:solidFill>
            </a:endParaRPr>
          </a:p>
        </p:txBody>
      </p:sp>
      <p:pic>
        <p:nvPicPr>
          <p:cNvPr id="9226" name="Picture 10">
            <a:extLst>
              <a:ext uri="{FF2B5EF4-FFF2-40B4-BE49-F238E27FC236}">
                <a16:creationId xmlns:a16="http://schemas.microsoft.com/office/drawing/2014/main" id="{58CDAB54-2E5A-4B15-BF99-5670C22604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849" y="886556"/>
            <a:ext cx="4796785" cy="1741785"/>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CDD78773-F72F-47F5-AE65-E2E5D5901D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4849" y="4667915"/>
            <a:ext cx="4766321" cy="19134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A24AE0-5D57-4012-9258-20FF94238ABB}"/>
              </a:ext>
            </a:extLst>
          </p:cNvPr>
          <p:cNvSpPr>
            <a:spLocks noGrp="1"/>
          </p:cNvSpPr>
          <p:nvPr>
            <p:ph idx="1"/>
          </p:nvPr>
        </p:nvSpPr>
        <p:spPr>
          <a:xfrm>
            <a:off x="6096000" y="2490436"/>
            <a:ext cx="4980619" cy="3567173"/>
          </a:xfrm>
        </p:spPr>
        <p:txBody>
          <a:bodyPr>
            <a:normAutofit/>
          </a:bodyPr>
          <a:lstStyle/>
          <a:p>
            <a:pPr marL="0" indent="0">
              <a:buNone/>
            </a:pPr>
            <a:r>
              <a:rPr lang="en-SG" dirty="0"/>
              <a:t>A lot of connection between price and cuisine.</a:t>
            </a:r>
          </a:p>
          <a:p>
            <a:pPr marL="0" indent="0">
              <a:buNone/>
            </a:pPr>
            <a:r>
              <a:rPr lang="en-SG" dirty="0"/>
              <a:t>Distribution of latitudes and longitudes varies with cuisine.</a:t>
            </a:r>
          </a:p>
          <a:p>
            <a:pPr marL="0" indent="0">
              <a:buNone/>
            </a:pPr>
            <a:r>
              <a:rPr lang="en-SG" dirty="0"/>
              <a:t>Central tendency of latitudes also varies with cuisine.</a:t>
            </a:r>
          </a:p>
        </p:txBody>
      </p:sp>
    </p:spTree>
    <p:extLst>
      <p:ext uri="{BB962C8B-B14F-4D97-AF65-F5344CB8AC3E}">
        <p14:creationId xmlns:p14="http://schemas.microsoft.com/office/powerpoint/2010/main" val="363250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1C54A-9D7D-4028-AA15-347586A13B22}"/>
              </a:ext>
            </a:extLst>
          </p:cNvPr>
          <p:cNvSpPr>
            <a:spLocks noGrp="1"/>
          </p:cNvSpPr>
          <p:nvPr>
            <p:ph type="title"/>
          </p:nvPr>
        </p:nvSpPr>
        <p:spPr>
          <a:xfrm>
            <a:off x="1051560" y="586822"/>
            <a:ext cx="3657600" cy="1645920"/>
          </a:xfrm>
        </p:spPr>
        <p:txBody>
          <a:bodyPr>
            <a:normAutofit/>
          </a:bodyPr>
          <a:lstStyle/>
          <a:p>
            <a:r>
              <a:rPr lang="en-US" sz="3200" dirty="0"/>
              <a:t>Exploratory </a:t>
            </a:r>
            <a:r>
              <a:rPr lang="en-US" sz="3200" b="1" dirty="0"/>
              <a:t>Analysis </a:t>
            </a:r>
            <a:r>
              <a:rPr lang="en-US" sz="3200" dirty="0"/>
              <a:t>and Statistical </a:t>
            </a:r>
            <a:r>
              <a:rPr lang="en-US" sz="3200" b="1" dirty="0"/>
              <a:t>Description</a:t>
            </a:r>
            <a:endParaRPr lang="en-SG" sz="3200" b="1" dirty="0"/>
          </a:p>
        </p:txBody>
      </p:sp>
      <p:sp>
        <p:nvSpPr>
          <p:cNvPr id="77" name="Rectangle 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1693157-9AC8-453B-942C-70B64BE65431}"/>
              </a:ext>
            </a:extLst>
          </p:cNvPr>
          <p:cNvSpPr>
            <a:spLocks noGrp="1"/>
          </p:cNvSpPr>
          <p:nvPr>
            <p:ph idx="1"/>
          </p:nvPr>
        </p:nvSpPr>
        <p:spPr>
          <a:xfrm>
            <a:off x="5250106" y="586822"/>
            <a:ext cx="6106742" cy="1645920"/>
          </a:xfrm>
        </p:spPr>
        <p:txBody>
          <a:bodyPr anchor="ctr">
            <a:normAutofit/>
          </a:bodyPr>
          <a:lstStyle/>
          <a:p>
            <a:pPr marL="0" indent="0">
              <a:buNone/>
            </a:pPr>
            <a:r>
              <a:rPr lang="en-SG" sz="2400" dirty="0"/>
              <a:t>Complex clumping observed when price and rating plotted geographically as coloured points on Singapore map using latitude and longitude</a:t>
            </a:r>
          </a:p>
        </p:txBody>
      </p:sp>
      <p:pic>
        <p:nvPicPr>
          <p:cNvPr id="10244" name="Picture 4">
            <a:extLst>
              <a:ext uri="{FF2B5EF4-FFF2-40B4-BE49-F238E27FC236}">
                <a16:creationId xmlns:a16="http://schemas.microsoft.com/office/drawing/2014/main" id="{3BB2EC12-FF82-4B37-8141-4C0AB846E2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868" y="2729397"/>
            <a:ext cx="5401339" cy="348386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8266DE4C-402B-4634-80C3-67C3C41269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9652" y="2729397"/>
            <a:ext cx="5401339"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7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F83EA-D8DE-43BF-9FE2-F3C7477F0981}"/>
              </a:ext>
            </a:extLst>
          </p:cNvPr>
          <p:cNvSpPr>
            <a:spLocks noGrp="1"/>
          </p:cNvSpPr>
          <p:nvPr>
            <p:ph type="title"/>
          </p:nvPr>
        </p:nvSpPr>
        <p:spPr>
          <a:xfrm>
            <a:off x="630936" y="639520"/>
            <a:ext cx="3429000" cy="1719072"/>
          </a:xfrm>
        </p:spPr>
        <p:txBody>
          <a:bodyPr anchor="b">
            <a:normAutofit/>
          </a:bodyPr>
          <a:lstStyle/>
          <a:p>
            <a:r>
              <a:rPr lang="en-US" sz="3000"/>
              <a:t>Exploratory </a:t>
            </a:r>
            <a:r>
              <a:rPr lang="en-US" sz="3000" b="1"/>
              <a:t>Analysis </a:t>
            </a:r>
            <a:r>
              <a:rPr lang="en-US" sz="3000"/>
              <a:t>and Statistical </a:t>
            </a:r>
            <a:r>
              <a:rPr lang="en-US" sz="3000" b="1"/>
              <a:t>Description</a:t>
            </a:r>
            <a:endParaRPr lang="en-SG" sz="30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5A928D-296E-4DB2-AAD9-7CF5B1966C85}"/>
              </a:ext>
            </a:extLst>
          </p:cNvPr>
          <p:cNvSpPr>
            <a:spLocks noGrp="1"/>
          </p:cNvSpPr>
          <p:nvPr>
            <p:ph idx="1"/>
          </p:nvPr>
        </p:nvSpPr>
        <p:spPr>
          <a:xfrm>
            <a:off x="630936" y="2807208"/>
            <a:ext cx="3429000" cy="3410712"/>
          </a:xfrm>
        </p:spPr>
        <p:txBody>
          <a:bodyPr anchor="t">
            <a:normAutofit/>
          </a:bodyPr>
          <a:lstStyle/>
          <a:p>
            <a:pPr marL="0" indent="0">
              <a:buNone/>
            </a:pPr>
            <a:r>
              <a:rPr lang="en-SG" sz="2200"/>
              <a:t>Verdict: Complex nonlinear relationships make clustering a good approach for finding restaurants “</a:t>
            </a:r>
            <a:r>
              <a:rPr lang="en-US" sz="2200" b="0" i="0"/>
              <a:t>In some important way different from [user’s] past choices</a:t>
            </a:r>
            <a:r>
              <a:rPr lang="en-SG" sz="2200" b="0" i="0"/>
              <a:t>”.</a:t>
            </a:r>
            <a:endParaRPr lang="en-US" sz="2200"/>
          </a:p>
        </p:txBody>
      </p:sp>
      <p:pic>
        <p:nvPicPr>
          <p:cNvPr id="9" name="Picture 8" descr="Diagram&#10;&#10;Description automatically generated">
            <a:extLst>
              <a:ext uri="{FF2B5EF4-FFF2-40B4-BE49-F238E27FC236}">
                <a16:creationId xmlns:a16="http://schemas.microsoft.com/office/drawing/2014/main" id="{CDAE417D-B7E0-4968-9871-A0E89C8F5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87687"/>
            <a:ext cx="6903720" cy="3482625"/>
          </a:xfrm>
          <a:prstGeom prst="rect">
            <a:avLst/>
          </a:prstGeom>
        </p:spPr>
      </p:pic>
    </p:spTree>
    <p:extLst>
      <p:ext uri="{BB962C8B-B14F-4D97-AF65-F5344CB8AC3E}">
        <p14:creationId xmlns:p14="http://schemas.microsoft.com/office/powerpoint/2010/main" val="119638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110DF-92DD-471A-B046-E07C88A87F68}"/>
              </a:ext>
            </a:extLst>
          </p:cNvPr>
          <p:cNvSpPr>
            <a:spLocks noGrp="1"/>
          </p:cNvSpPr>
          <p:nvPr>
            <p:ph type="title"/>
          </p:nvPr>
        </p:nvSpPr>
        <p:spPr>
          <a:xfrm>
            <a:off x="589560" y="856180"/>
            <a:ext cx="4560584" cy="1128068"/>
          </a:xfrm>
        </p:spPr>
        <p:txBody>
          <a:bodyPr anchor="ctr">
            <a:normAutofit/>
          </a:bodyPr>
          <a:lstStyle/>
          <a:p>
            <a:r>
              <a:rPr lang="en-SG" sz="3400" dirty="0"/>
              <a:t>Algorithmic Optimization and </a:t>
            </a:r>
            <a:r>
              <a:rPr lang="en-SG" sz="3400" b="1" dirty="0"/>
              <a:t>Machine Learning</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94BCF-DA6B-4A8E-86F0-67005CDEDA44}"/>
              </a:ext>
            </a:extLst>
          </p:cNvPr>
          <p:cNvSpPr>
            <a:spLocks noGrp="1"/>
          </p:cNvSpPr>
          <p:nvPr>
            <p:ph idx="1"/>
          </p:nvPr>
        </p:nvSpPr>
        <p:spPr>
          <a:xfrm>
            <a:off x="590719" y="2330505"/>
            <a:ext cx="4559425" cy="3979585"/>
          </a:xfrm>
        </p:spPr>
        <p:txBody>
          <a:bodyPr anchor="ctr">
            <a:normAutofit/>
          </a:bodyPr>
          <a:lstStyle/>
          <a:p>
            <a:pPr marL="0" indent="0">
              <a:buNone/>
            </a:pPr>
            <a:r>
              <a:rPr lang="en-SG" dirty="0"/>
              <a:t>So we’ve decided to use clustering – many clustering algorithms.</a:t>
            </a:r>
          </a:p>
          <a:p>
            <a:pPr marL="0" indent="0">
              <a:buNone/>
            </a:pPr>
            <a:r>
              <a:rPr lang="en-SG" dirty="0"/>
              <a:t>Our data is mixed types: numerical (price, latitude, longitude), and categorical (the cuisine columns).</a:t>
            </a:r>
          </a:p>
          <a:p>
            <a:pPr marL="0" indent="0">
              <a:buNone/>
            </a:pPr>
            <a:r>
              <a:rPr lang="en-SG" dirty="0"/>
              <a:t>What to choose?</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817EA3-8B9D-4B4B-9A49-40E00A609233}"/>
              </a:ext>
            </a:extLst>
          </p:cNvPr>
          <p:cNvPicPr>
            <a:picLocks noChangeAspect="1"/>
          </p:cNvPicPr>
          <p:nvPr/>
        </p:nvPicPr>
        <p:blipFill rotWithShape="1">
          <a:blip r:embed="rId2"/>
          <a:srcRect l="2079" r="949" b="-3"/>
          <a:stretch/>
        </p:blipFill>
        <p:spPr>
          <a:xfrm>
            <a:off x="5977788" y="799352"/>
            <a:ext cx="5425410" cy="5259296"/>
          </a:xfrm>
          <a:prstGeom prst="rect">
            <a:avLst/>
          </a:prstGeom>
        </p:spPr>
      </p:pic>
    </p:spTree>
    <p:extLst>
      <p:ext uri="{BB962C8B-B14F-4D97-AF65-F5344CB8AC3E}">
        <p14:creationId xmlns:p14="http://schemas.microsoft.com/office/powerpoint/2010/main" val="62380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48679-DD5A-4259-B2B8-AD01E335F965}"/>
              </a:ext>
            </a:extLst>
          </p:cNvPr>
          <p:cNvSpPr>
            <a:spLocks noGrp="1"/>
          </p:cNvSpPr>
          <p:nvPr>
            <p:ph type="title"/>
          </p:nvPr>
        </p:nvSpPr>
        <p:spPr>
          <a:xfrm>
            <a:off x="630936" y="640080"/>
            <a:ext cx="4818888" cy="1481328"/>
          </a:xfrm>
        </p:spPr>
        <p:txBody>
          <a:bodyPr anchor="b">
            <a:normAutofit/>
          </a:bodyPr>
          <a:lstStyle/>
          <a:p>
            <a:r>
              <a:rPr lang="en-SG" sz="3400"/>
              <a:t>Algorithmic Optimization and </a:t>
            </a:r>
            <a:r>
              <a:rPr lang="en-SG" sz="3400" b="1"/>
              <a:t>Machine Learning</a:t>
            </a:r>
            <a:endParaRPr lang="en-SG" sz="3400"/>
          </a:p>
        </p:txBody>
      </p:sp>
      <p:sp>
        <p:nvSpPr>
          <p:cNvPr id="7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A6F0AE-0A58-4B53-8099-565EBFF48B3E}"/>
              </a:ext>
            </a:extLst>
          </p:cNvPr>
          <p:cNvSpPr>
            <a:spLocks noGrp="1"/>
          </p:cNvSpPr>
          <p:nvPr>
            <p:ph idx="1"/>
          </p:nvPr>
        </p:nvSpPr>
        <p:spPr>
          <a:xfrm>
            <a:off x="630936" y="2660904"/>
            <a:ext cx="4818888" cy="3547872"/>
          </a:xfrm>
        </p:spPr>
        <p:txBody>
          <a:bodyPr anchor="t">
            <a:normAutofit/>
          </a:bodyPr>
          <a:lstStyle/>
          <a:p>
            <a:pPr marL="0" indent="0">
              <a:buNone/>
            </a:pPr>
            <a:r>
              <a:rPr lang="en-SG" sz="2200" b="1" dirty="0"/>
              <a:t>K-Prototypes </a:t>
            </a:r>
            <a:r>
              <a:rPr lang="en-SG" sz="2200" dirty="0"/>
              <a:t>algorithm is designed for clustering on mixed data.</a:t>
            </a:r>
          </a:p>
          <a:p>
            <a:pPr marL="0" indent="0">
              <a:buNone/>
            </a:pPr>
            <a:r>
              <a:rPr lang="en-SG" sz="2200" dirty="0"/>
              <a:t>Uses </a:t>
            </a:r>
            <a:r>
              <a:rPr lang="en-SG" sz="2200" b="1" dirty="0"/>
              <a:t>Euclidean distance </a:t>
            </a:r>
            <a:r>
              <a:rPr lang="en-SG" sz="2200" dirty="0"/>
              <a:t>for numeric, </a:t>
            </a:r>
            <a:r>
              <a:rPr lang="en-SG" sz="2200" b="1" dirty="0"/>
              <a:t>matching categories </a:t>
            </a:r>
            <a:r>
              <a:rPr lang="en-SG" sz="2200" dirty="0"/>
              <a:t>for categoric, and automatically finds relative importance.</a:t>
            </a:r>
          </a:p>
          <a:p>
            <a:pPr marL="0" indent="0">
              <a:buNone/>
            </a:pPr>
            <a:r>
              <a:rPr lang="en-SG" sz="2200" dirty="0"/>
              <a:t>However, we need to tell it how many cluster centroids to find – </a:t>
            </a:r>
            <a:r>
              <a:rPr lang="en-SG" sz="2200" b="1" dirty="0"/>
              <a:t>hyperparameter</a:t>
            </a:r>
            <a:r>
              <a:rPr lang="en-SG" sz="2200" dirty="0"/>
              <a:t>.</a:t>
            </a:r>
          </a:p>
          <a:p>
            <a:pPr marL="0" indent="0">
              <a:buNone/>
            </a:pPr>
            <a:r>
              <a:rPr lang="en-SG" sz="2200" dirty="0"/>
              <a:t>Manually tuned this hyperparameter through </a:t>
            </a:r>
            <a:r>
              <a:rPr lang="en-SG" sz="2200" b="1" dirty="0"/>
              <a:t>elbow curve.</a:t>
            </a:r>
            <a:endParaRPr lang="en-SG" sz="2200" dirty="0"/>
          </a:p>
        </p:txBody>
      </p:sp>
      <p:pic>
        <p:nvPicPr>
          <p:cNvPr id="11266" name="Picture 2">
            <a:extLst>
              <a:ext uri="{FF2B5EF4-FFF2-40B4-BE49-F238E27FC236}">
                <a16:creationId xmlns:a16="http://schemas.microsoft.com/office/drawing/2014/main" id="{C84FA34D-834E-4B31-9F70-62846AE994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487128"/>
            <a:ext cx="5458968" cy="388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6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CED75-EBA1-4901-B45E-3BDA960DA883}"/>
              </a:ext>
            </a:extLst>
          </p:cNvPr>
          <p:cNvSpPr>
            <a:spLocks noGrp="1"/>
          </p:cNvSpPr>
          <p:nvPr>
            <p:ph type="title"/>
          </p:nvPr>
        </p:nvSpPr>
        <p:spPr>
          <a:xfrm>
            <a:off x="630936" y="640080"/>
            <a:ext cx="4818888" cy="1481328"/>
          </a:xfrm>
        </p:spPr>
        <p:txBody>
          <a:bodyPr anchor="b">
            <a:normAutofit fontScale="90000"/>
          </a:bodyPr>
          <a:lstStyle/>
          <a:p>
            <a:r>
              <a:rPr lang="en-SG" sz="5000" dirty="0"/>
              <a:t>Model Visualisation &amp; Evaluation</a:t>
            </a:r>
          </a:p>
        </p:txBody>
      </p:sp>
      <p:sp>
        <p:nvSpPr>
          <p:cNvPr id="1229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93441-9556-419A-8400-848A95FAC562}"/>
              </a:ext>
            </a:extLst>
          </p:cNvPr>
          <p:cNvSpPr>
            <a:spLocks noGrp="1"/>
          </p:cNvSpPr>
          <p:nvPr>
            <p:ph idx="1"/>
          </p:nvPr>
        </p:nvSpPr>
        <p:spPr>
          <a:xfrm>
            <a:off x="630936" y="2660904"/>
            <a:ext cx="4818888" cy="3547872"/>
          </a:xfrm>
        </p:spPr>
        <p:txBody>
          <a:bodyPr anchor="t">
            <a:normAutofit/>
          </a:bodyPr>
          <a:lstStyle/>
          <a:p>
            <a:pPr marL="0" indent="0">
              <a:buNone/>
            </a:pPr>
            <a:r>
              <a:rPr lang="en-SG" dirty="0"/>
              <a:t>First tried visualising in combined chart.</a:t>
            </a:r>
          </a:p>
          <a:p>
            <a:pPr marL="0" indent="0">
              <a:buNone/>
            </a:pPr>
            <a:r>
              <a:rPr lang="en-SG" dirty="0"/>
              <a:t>Seems like clusters distinct, but hard to see confidently in such a complex chart.</a:t>
            </a:r>
          </a:p>
          <a:p>
            <a:pPr marL="0" indent="0">
              <a:buNone/>
            </a:pPr>
            <a:r>
              <a:rPr lang="en-SG" dirty="0"/>
              <a:t>Something better needed.</a:t>
            </a:r>
          </a:p>
        </p:txBody>
      </p:sp>
      <p:pic>
        <p:nvPicPr>
          <p:cNvPr id="12290" name="Picture 2">
            <a:extLst>
              <a:ext uri="{FF2B5EF4-FFF2-40B4-BE49-F238E27FC236}">
                <a16:creationId xmlns:a16="http://schemas.microsoft.com/office/drawing/2014/main" id="{606A99E7-8DF8-4A5B-AB99-C6CE3EE512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5285" y="640080"/>
            <a:ext cx="4406493"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00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01F2B-ADF8-4116-AC2F-83C6B2235729}"/>
              </a:ext>
            </a:extLst>
          </p:cNvPr>
          <p:cNvSpPr>
            <a:spLocks noGrp="1"/>
          </p:cNvSpPr>
          <p:nvPr>
            <p:ph type="title"/>
          </p:nvPr>
        </p:nvSpPr>
        <p:spPr>
          <a:xfrm>
            <a:off x="640080" y="325369"/>
            <a:ext cx="4368602" cy="1956841"/>
          </a:xfrm>
        </p:spPr>
        <p:txBody>
          <a:bodyPr anchor="b">
            <a:normAutofit/>
          </a:bodyPr>
          <a:lstStyle/>
          <a:p>
            <a:r>
              <a:rPr lang="en-SG" sz="4200" b="1" dirty="0"/>
              <a:t>Sample Collection</a:t>
            </a:r>
            <a:r>
              <a:rPr lang="en-SG" sz="4200" dirty="0"/>
              <a:t> and Practical Motivation</a:t>
            </a:r>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F1AE66-9A74-4779-9B25-27B23AE625F1}"/>
              </a:ext>
            </a:extLst>
          </p:cNvPr>
          <p:cNvSpPr>
            <a:spLocks noGrp="1"/>
          </p:cNvSpPr>
          <p:nvPr>
            <p:ph idx="1"/>
          </p:nvPr>
        </p:nvSpPr>
        <p:spPr>
          <a:xfrm>
            <a:off x="640080" y="2915457"/>
            <a:ext cx="4243589" cy="3320668"/>
          </a:xfrm>
        </p:spPr>
        <p:txBody>
          <a:bodyPr>
            <a:normAutofit/>
          </a:bodyPr>
          <a:lstStyle/>
          <a:p>
            <a:r>
              <a:rPr lang="en-SG" sz="2200" dirty="0"/>
              <a:t>Dataset: Details of thousands of Singapore restaurants, scraped (through Internet Archive) and parsed from SG </a:t>
            </a:r>
            <a:r>
              <a:rPr lang="en-SG" sz="2200" dirty="0" err="1"/>
              <a:t>OpenRice</a:t>
            </a:r>
            <a:r>
              <a:rPr lang="en-SG" sz="2200" dirty="0"/>
              <a:t>.</a:t>
            </a:r>
          </a:p>
          <a:p>
            <a:r>
              <a:rPr lang="en-SG" sz="2200" dirty="0"/>
              <a:t>Price, Rating, Location, Cuisines</a:t>
            </a:r>
          </a:p>
          <a:p>
            <a:r>
              <a:rPr lang="en-SG" sz="2200" dirty="0"/>
              <a:t>What are some interesting problems using this?</a:t>
            </a:r>
          </a:p>
          <a:p>
            <a:endParaRPr lang="en-SG" sz="2200" dirty="0"/>
          </a:p>
        </p:txBody>
      </p:sp>
      <p:pic>
        <p:nvPicPr>
          <p:cNvPr id="5" name="Picture 4">
            <a:extLst>
              <a:ext uri="{FF2B5EF4-FFF2-40B4-BE49-F238E27FC236}">
                <a16:creationId xmlns:a16="http://schemas.microsoft.com/office/drawing/2014/main" id="{686D9AFC-A1A8-4ED0-82B8-ED6BE2DAA4DF}"/>
              </a:ext>
            </a:extLst>
          </p:cNvPr>
          <p:cNvPicPr>
            <a:picLocks noChangeAspect="1"/>
          </p:cNvPicPr>
          <p:nvPr/>
        </p:nvPicPr>
        <p:blipFill rotWithShape="1">
          <a:blip r:embed="rId2"/>
          <a:srcRect l="3871" r="4296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1235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0" name="Rectangle 1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78D9B-8C0E-4A46-87B3-8AC879515971}"/>
              </a:ext>
            </a:extLst>
          </p:cNvPr>
          <p:cNvSpPr>
            <a:spLocks noGrp="1"/>
          </p:cNvSpPr>
          <p:nvPr>
            <p:ph type="title"/>
          </p:nvPr>
        </p:nvSpPr>
        <p:spPr>
          <a:xfrm>
            <a:off x="630936" y="640080"/>
            <a:ext cx="4818888" cy="1481328"/>
          </a:xfrm>
        </p:spPr>
        <p:txBody>
          <a:bodyPr anchor="b">
            <a:normAutofit/>
          </a:bodyPr>
          <a:lstStyle/>
          <a:p>
            <a:r>
              <a:rPr lang="en-SG" sz="4600" dirty="0"/>
              <a:t>Model Visualisation &amp; Evaluation</a:t>
            </a:r>
          </a:p>
        </p:txBody>
      </p:sp>
      <p:sp>
        <p:nvSpPr>
          <p:cNvPr id="133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00D923-57ED-418A-A20E-C7B59A28653D}"/>
              </a:ext>
            </a:extLst>
          </p:cNvPr>
          <p:cNvSpPr>
            <a:spLocks noGrp="1"/>
          </p:cNvSpPr>
          <p:nvPr>
            <p:ph idx="1"/>
          </p:nvPr>
        </p:nvSpPr>
        <p:spPr>
          <a:xfrm>
            <a:off x="630936" y="2660904"/>
            <a:ext cx="4818888" cy="3547872"/>
          </a:xfrm>
        </p:spPr>
        <p:txBody>
          <a:bodyPr anchor="t">
            <a:normAutofit/>
          </a:bodyPr>
          <a:lstStyle/>
          <a:p>
            <a:pPr marL="0" indent="0">
              <a:buNone/>
            </a:pPr>
            <a:r>
              <a:rPr lang="en-SG" sz="2200" dirty="0"/>
              <a:t>Applied </a:t>
            </a:r>
            <a:r>
              <a:rPr lang="en-SG" sz="2200" b="1" dirty="0"/>
              <a:t>dimensionality reduction</a:t>
            </a:r>
            <a:r>
              <a:rPr lang="en-SG" sz="2200" dirty="0"/>
              <a:t> using UMAP technique.</a:t>
            </a:r>
          </a:p>
          <a:p>
            <a:pPr marL="0" indent="0">
              <a:buNone/>
            </a:pPr>
            <a:r>
              <a:rPr lang="en-SG" sz="2200" dirty="0"/>
              <a:t>Used distance metric of K-Prototypes.</a:t>
            </a:r>
          </a:p>
          <a:p>
            <a:pPr marL="0" indent="0">
              <a:buNone/>
            </a:pPr>
            <a:r>
              <a:rPr lang="en-SG" sz="2200" dirty="0"/>
              <a:t>All rows in data reduced to points in 2d plane, then coloured according to cluster labels.</a:t>
            </a:r>
          </a:p>
          <a:p>
            <a:pPr marL="0" indent="0">
              <a:buNone/>
            </a:pPr>
            <a:r>
              <a:rPr lang="en-SG" sz="2200" dirty="0"/>
              <a:t>Success! </a:t>
            </a:r>
            <a:r>
              <a:rPr lang="en-SG" sz="2200" b="1" dirty="0"/>
              <a:t>Visually distinct clusters</a:t>
            </a:r>
            <a:r>
              <a:rPr lang="en-SG" sz="2200" dirty="0"/>
              <a:t>.</a:t>
            </a:r>
          </a:p>
        </p:txBody>
      </p:sp>
      <p:pic>
        <p:nvPicPr>
          <p:cNvPr id="13315" name="Picture 3">
            <a:extLst>
              <a:ext uri="{FF2B5EF4-FFF2-40B4-BE49-F238E27FC236}">
                <a16:creationId xmlns:a16="http://schemas.microsoft.com/office/drawing/2014/main" id="{BC44429B-820F-44D2-8A0A-AE41F016D1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972" y="2121408"/>
            <a:ext cx="6497364" cy="323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C3AE3-FCA6-48EA-A8DD-6AC3E9DA2686}"/>
              </a:ext>
            </a:extLst>
          </p:cNvPr>
          <p:cNvSpPr>
            <a:spLocks noGrp="1"/>
          </p:cNvSpPr>
          <p:nvPr>
            <p:ph type="title"/>
          </p:nvPr>
        </p:nvSpPr>
        <p:spPr>
          <a:xfrm>
            <a:off x="589560" y="856180"/>
            <a:ext cx="4560584" cy="1128068"/>
          </a:xfrm>
        </p:spPr>
        <p:txBody>
          <a:bodyPr anchor="ctr">
            <a:normAutofit/>
          </a:bodyPr>
          <a:lstStyle/>
          <a:p>
            <a:r>
              <a:rPr lang="en-SG" sz="3700"/>
              <a:t>Model Visualisation &amp; Evaluation</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8A7220-CD57-4129-AC24-564B1C21373C}"/>
              </a:ext>
            </a:extLst>
          </p:cNvPr>
          <p:cNvSpPr>
            <a:spLocks noGrp="1"/>
          </p:cNvSpPr>
          <p:nvPr>
            <p:ph idx="1"/>
          </p:nvPr>
        </p:nvSpPr>
        <p:spPr>
          <a:xfrm>
            <a:off x="590719" y="2330505"/>
            <a:ext cx="4559425" cy="3979585"/>
          </a:xfrm>
        </p:spPr>
        <p:txBody>
          <a:bodyPr anchor="ctr">
            <a:normAutofit/>
          </a:bodyPr>
          <a:lstStyle/>
          <a:p>
            <a:pPr marL="0" indent="0">
              <a:buNone/>
            </a:pPr>
            <a:r>
              <a:rPr lang="en-SG" sz="2000" dirty="0"/>
              <a:t>Still needed quantitative evaluation.</a:t>
            </a:r>
          </a:p>
          <a:p>
            <a:pPr marL="0" indent="0">
              <a:buNone/>
            </a:pPr>
            <a:r>
              <a:rPr lang="en-SG" sz="2000" dirty="0"/>
              <a:t>Trained classifier to predict K-Prototypes cluster labels.</a:t>
            </a:r>
          </a:p>
          <a:p>
            <a:pPr marL="0" indent="0">
              <a:buNone/>
            </a:pPr>
            <a:r>
              <a:rPr lang="en-SG" sz="2000" dirty="0"/>
              <a:t>Very high cross-validation F1 score (0.98) – distinct clusters.</a:t>
            </a:r>
          </a:p>
          <a:p>
            <a:pPr marL="0" indent="0">
              <a:buNone/>
            </a:pPr>
            <a:r>
              <a:rPr lang="en-SG" sz="2000" dirty="0"/>
              <a:t>Visualised </a:t>
            </a:r>
            <a:r>
              <a:rPr lang="en-SG" sz="2000" b="1" dirty="0"/>
              <a:t>SHAP feature </a:t>
            </a:r>
            <a:r>
              <a:rPr lang="en-SG" sz="2000" b="1" dirty="0" err="1"/>
              <a:t>importances</a:t>
            </a:r>
            <a:r>
              <a:rPr lang="en-SG" sz="2000" dirty="0"/>
              <a:t>.</a:t>
            </a:r>
          </a:p>
          <a:p>
            <a:pPr marL="0" indent="0">
              <a:buNone/>
            </a:pPr>
            <a:r>
              <a:rPr lang="en-SG" sz="2000" dirty="0"/>
              <a:t>Location, eight of the cuisines and price are most important.</a:t>
            </a: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06DED5C8-D017-4D91-A78B-96C075D87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53" r="3136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6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B04B1-E40A-44B3-8439-DC6F033B5F3C}"/>
              </a:ext>
            </a:extLst>
          </p:cNvPr>
          <p:cNvSpPr>
            <a:spLocks noGrp="1"/>
          </p:cNvSpPr>
          <p:nvPr>
            <p:ph type="title"/>
          </p:nvPr>
        </p:nvSpPr>
        <p:spPr>
          <a:xfrm>
            <a:off x="808638" y="386930"/>
            <a:ext cx="9236700" cy="1188950"/>
          </a:xfrm>
        </p:spPr>
        <p:txBody>
          <a:bodyPr anchor="b">
            <a:normAutofit/>
          </a:bodyPr>
          <a:lstStyle/>
          <a:p>
            <a:r>
              <a:rPr lang="en-SG" sz="5400"/>
              <a:t>Model Application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6E9E25-AF09-44EF-8315-3E17F47FC352}"/>
              </a:ext>
            </a:extLst>
          </p:cNvPr>
          <p:cNvSpPr>
            <a:spLocks noGrp="1"/>
          </p:cNvSpPr>
          <p:nvPr>
            <p:ph idx="1"/>
          </p:nvPr>
        </p:nvSpPr>
        <p:spPr>
          <a:xfrm>
            <a:off x="793660" y="2599509"/>
            <a:ext cx="10143668" cy="3435531"/>
          </a:xfrm>
        </p:spPr>
        <p:txBody>
          <a:bodyPr anchor="ctr">
            <a:normAutofit/>
          </a:bodyPr>
          <a:lstStyle/>
          <a:p>
            <a:pPr marL="0" indent="0">
              <a:buNone/>
            </a:pPr>
            <a:r>
              <a:rPr lang="en-SG" sz="2400" b="1"/>
              <a:t>Goal</a:t>
            </a:r>
            <a:r>
              <a:rPr lang="en-SG" sz="2400"/>
              <a:t>: Novel yet familiar recommendations.</a:t>
            </a:r>
          </a:p>
          <a:p>
            <a:pPr marL="0" indent="0">
              <a:buNone/>
            </a:pPr>
            <a:r>
              <a:rPr lang="en-SG" sz="2400" b="1"/>
              <a:t>What we tried first</a:t>
            </a:r>
          </a:p>
          <a:p>
            <a:pPr marL="514350" indent="-514350">
              <a:buAutoNum type="arabicPeriod"/>
            </a:pPr>
            <a:r>
              <a:rPr lang="en-SG" sz="2400"/>
              <a:t>Pick three clusters furthest away from user’s visited restaurants.</a:t>
            </a:r>
          </a:p>
          <a:p>
            <a:pPr marL="514350" indent="-514350">
              <a:buAutoNum type="arabicPeriod"/>
            </a:pPr>
            <a:r>
              <a:rPr lang="en-SG" sz="2400"/>
              <a:t>Within those clusters, pick closest restaurants.</a:t>
            </a:r>
          </a:p>
          <a:p>
            <a:pPr marL="514350" indent="-514350">
              <a:buAutoNum type="arabicPeriod"/>
            </a:pPr>
            <a:r>
              <a:rPr lang="en-SG" sz="2400"/>
              <a:t>Cap user history length and decrease importance of older visits, to avoid getting “stuck” and having new restaurant visits not change user suggestions.</a:t>
            </a:r>
          </a:p>
        </p:txBody>
      </p:sp>
    </p:spTree>
    <p:extLst>
      <p:ext uri="{BB962C8B-B14F-4D97-AF65-F5344CB8AC3E}">
        <p14:creationId xmlns:p14="http://schemas.microsoft.com/office/powerpoint/2010/main" val="2878376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6"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A3D06-A093-44C1-8D50-2D58CA3485F9}"/>
              </a:ext>
            </a:extLst>
          </p:cNvPr>
          <p:cNvSpPr>
            <a:spLocks noGrp="1"/>
          </p:cNvSpPr>
          <p:nvPr>
            <p:ph type="title"/>
          </p:nvPr>
        </p:nvSpPr>
        <p:spPr>
          <a:xfrm>
            <a:off x="1136396" y="457201"/>
            <a:ext cx="5814240" cy="1556870"/>
          </a:xfrm>
        </p:spPr>
        <p:txBody>
          <a:bodyPr anchor="b">
            <a:normAutofit/>
          </a:bodyPr>
          <a:lstStyle/>
          <a:p>
            <a:r>
              <a:rPr lang="en-SG" sz="4000" dirty="0"/>
              <a:t>Model Application</a:t>
            </a:r>
          </a:p>
        </p:txBody>
      </p:sp>
      <p:sp>
        <p:nvSpPr>
          <p:cNvPr id="3" name="Content Placeholder 2">
            <a:extLst>
              <a:ext uri="{FF2B5EF4-FFF2-40B4-BE49-F238E27FC236}">
                <a16:creationId xmlns:a16="http://schemas.microsoft.com/office/drawing/2014/main" id="{4714B1AE-39B7-483C-9386-100BB36AB12A}"/>
              </a:ext>
            </a:extLst>
          </p:cNvPr>
          <p:cNvSpPr>
            <a:spLocks noGrp="1"/>
          </p:cNvSpPr>
          <p:nvPr>
            <p:ph idx="1"/>
          </p:nvPr>
        </p:nvSpPr>
        <p:spPr>
          <a:xfrm>
            <a:off x="804152" y="2316737"/>
            <a:ext cx="5814240" cy="3421454"/>
          </a:xfrm>
        </p:spPr>
        <p:txBody>
          <a:bodyPr>
            <a:normAutofit/>
          </a:bodyPr>
          <a:lstStyle/>
          <a:p>
            <a:pPr marL="0" indent="0">
              <a:buNone/>
            </a:pPr>
            <a:r>
              <a:rPr lang="en-SG" sz="2000" dirty="0"/>
              <a:t>How to judge how well it works? </a:t>
            </a:r>
            <a:r>
              <a:rPr lang="en-SG" sz="2000" b="1" dirty="0"/>
              <a:t>Variedness</a:t>
            </a:r>
            <a:r>
              <a:rPr lang="en-SG" sz="2000" dirty="0"/>
              <a:t> of recommendation with regards to the cluster they fall in, and </a:t>
            </a:r>
            <a:r>
              <a:rPr lang="en-SG" sz="2000" b="1" dirty="0"/>
              <a:t>uniqueness</a:t>
            </a:r>
            <a:r>
              <a:rPr lang="en-SG" sz="2000" dirty="0"/>
              <a:t> of the restaurants we recommend across the set of users.</a:t>
            </a:r>
            <a:br>
              <a:rPr lang="en-SG" sz="2000" dirty="0"/>
            </a:br>
            <a:r>
              <a:rPr lang="en-SG" sz="2000" b="1" dirty="0"/>
              <a:t>Result</a:t>
            </a:r>
          </a:p>
          <a:p>
            <a:pPr marL="0" indent="0">
              <a:buNone/>
            </a:pPr>
            <a:r>
              <a:rPr lang="en-SG" sz="2000" dirty="0"/>
              <a:t>Our model did not work well (yet)!</a:t>
            </a:r>
          </a:p>
          <a:p>
            <a:pPr marL="0" indent="0">
              <a:buNone/>
            </a:pPr>
            <a:r>
              <a:rPr lang="en-SG" sz="2000" dirty="0"/>
              <a:t>Not only did the metrics not start out good, they didn’t reliable get better as users visited more restaurants and grew our knowledge of their history.</a:t>
            </a:r>
          </a:p>
        </p:txBody>
      </p:sp>
      <p:pic>
        <p:nvPicPr>
          <p:cNvPr id="15362" name="Picture 2">
            <a:extLst>
              <a:ext uri="{FF2B5EF4-FFF2-40B4-BE49-F238E27FC236}">
                <a16:creationId xmlns:a16="http://schemas.microsoft.com/office/drawing/2014/main" id="{03B12A73-3A7D-4A76-978C-8434DE83E9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0056" y="290748"/>
            <a:ext cx="5108660" cy="227335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C3386BDA-9891-45AC-B3F6-E5D7C0A252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8392" y="2730554"/>
            <a:ext cx="5160324" cy="3539281"/>
          </a:xfrm>
          <a:prstGeom prst="rect">
            <a:avLst/>
          </a:prstGeom>
          <a:noFill/>
          <a:extLst>
            <a:ext uri="{909E8E84-426E-40DD-AFC4-6F175D3DCCD1}">
              <a14:hiddenFill xmlns:a14="http://schemas.microsoft.com/office/drawing/2010/main">
                <a:solidFill>
                  <a:srgbClr val="FFFFFF"/>
                </a:solidFill>
              </a14:hiddenFill>
            </a:ext>
          </a:extLst>
        </p:spPr>
      </p:pic>
      <p:sp>
        <p:nvSpPr>
          <p:cNvPr id="15367" name="Rectangle 7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Rectangle 7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984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1585CE-1A62-4D20-824C-49B666063AE2}"/>
              </a:ext>
            </a:extLst>
          </p:cNvPr>
          <p:cNvSpPr>
            <a:spLocks noGrp="1"/>
          </p:cNvSpPr>
          <p:nvPr>
            <p:ph type="title"/>
          </p:nvPr>
        </p:nvSpPr>
        <p:spPr>
          <a:xfrm>
            <a:off x="1051560" y="586822"/>
            <a:ext cx="3657600" cy="1645920"/>
          </a:xfrm>
        </p:spPr>
        <p:txBody>
          <a:bodyPr>
            <a:normAutofit/>
          </a:bodyPr>
          <a:lstStyle/>
          <a:p>
            <a:r>
              <a:rPr lang="en-SG" sz="3200"/>
              <a:t>Model application</a:t>
            </a:r>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F0E78B-8846-4D50-8908-0503EC18F16F}"/>
              </a:ext>
            </a:extLst>
          </p:cNvPr>
          <p:cNvSpPr>
            <a:spLocks noGrp="1"/>
          </p:cNvSpPr>
          <p:nvPr>
            <p:ph idx="1"/>
          </p:nvPr>
        </p:nvSpPr>
        <p:spPr>
          <a:xfrm>
            <a:off x="5299663" y="346075"/>
            <a:ext cx="6106742" cy="2089318"/>
          </a:xfrm>
        </p:spPr>
        <p:txBody>
          <a:bodyPr anchor="ctr">
            <a:normAutofit/>
          </a:bodyPr>
          <a:lstStyle/>
          <a:p>
            <a:pPr marL="0" indent="0">
              <a:buNone/>
            </a:pPr>
            <a:r>
              <a:rPr lang="en-SG" sz="2000" dirty="0"/>
              <a:t>Why wasn’t it working well?</a:t>
            </a:r>
          </a:p>
          <a:p>
            <a:pPr marL="0" indent="0">
              <a:buNone/>
            </a:pPr>
            <a:r>
              <a:rPr lang="en-SG" sz="2000" b="1" dirty="0"/>
              <a:t>Data-driven insight:</a:t>
            </a:r>
          </a:p>
          <a:p>
            <a:pPr marL="0" indent="0">
              <a:buNone/>
            </a:pPr>
            <a:r>
              <a:rPr lang="en-SG" sz="2000" dirty="0"/>
              <a:t>Looking back at our UMAP and comparing it to our chart of distribution of recommendations across clusters, seems like it’s biased towards clusters on average far away from all the other clusters. Obvious in hindsight…</a:t>
            </a:r>
            <a:endParaRPr lang="en-SG" sz="2000" b="1" dirty="0"/>
          </a:p>
        </p:txBody>
      </p:sp>
      <p:pic>
        <p:nvPicPr>
          <p:cNvPr id="4" name="Picture 3">
            <a:extLst>
              <a:ext uri="{FF2B5EF4-FFF2-40B4-BE49-F238E27FC236}">
                <a16:creationId xmlns:a16="http://schemas.microsoft.com/office/drawing/2014/main" id="{3925DD34-2B44-430A-9BD8-91887D3AE5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3107804"/>
            <a:ext cx="5481509" cy="2727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5AE61A7-0242-4BA8-84EE-2BA016B0D8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132859"/>
            <a:ext cx="5523082" cy="24577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AE17DCE-4656-4940-8D66-9A38B6E50560}"/>
                  </a:ext>
                </a:extLst>
              </p14:cNvPr>
              <p14:cNvContentPartPr/>
              <p14:nvPr/>
            </p14:nvContentPartPr>
            <p14:xfrm>
              <a:off x="9867315" y="3188505"/>
              <a:ext cx="601560" cy="2346480"/>
            </p14:xfrm>
          </p:contentPart>
        </mc:Choice>
        <mc:Fallback xmlns="">
          <p:pic>
            <p:nvPicPr>
              <p:cNvPr id="6" name="Ink 5">
                <a:extLst>
                  <a:ext uri="{FF2B5EF4-FFF2-40B4-BE49-F238E27FC236}">
                    <a16:creationId xmlns:a16="http://schemas.microsoft.com/office/drawing/2014/main" id="{1AE17DCE-4656-4940-8D66-9A38B6E50560}"/>
                  </a:ext>
                </a:extLst>
              </p:cNvPr>
              <p:cNvPicPr/>
              <p:nvPr/>
            </p:nvPicPr>
            <p:blipFill>
              <a:blip r:embed="rId5"/>
              <a:stretch>
                <a:fillRect/>
              </a:stretch>
            </p:blipFill>
            <p:spPr>
              <a:xfrm>
                <a:off x="9858315" y="3179865"/>
                <a:ext cx="619200" cy="236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503F821-FB20-431D-A9DF-B66AB2FFBD52}"/>
                  </a:ext>
                </a:extLst>
              </p14:cNvPr>
              <p14:cNvContentPartPr/>
              <p14:nvPr/>
            </p14:nvContentPartPr>
            <p14:xfrm>
              <a:off x="5456595" y="4313505"/>
              <a:ext cx="574200" cy="297720"/>
            </p14:xfrm>
          </p:contentPart>
        </mc:Choice>
        <mc:Fallback xmlns="">
          <p:pic>
            <p:nvPicPr>
              <p:cNvPr id="7" name="Ink 6">
                <a:extLst>
                  <a:ext uri="{FF2B5EF4-FFF2-40B4-BE49-F238E27FC236}">
                    <a16:creationId xmlns:a16="http://schemas.microsoft.com/office/drawing/2014/main" id="{9503F821-FB20-431D-A9DF-B66AB2FFBD52}"/>
                  </a:ext>
                </a:extLst>
              </p:cNvPr>
              <p:cNvPicPr/>
              <p:nvPr/>
            </p:nvPicPr>
            <p:blipFill>
              <a:blip r:embed="rId7"/>
              <a:stretch>
                <a:fillRect/>
              </a:stretch>
            </p:blipFill>
            <p:spPr>
              <a:xfrm>
                <a:off x="5447955" y="4304505"/>
                <a:ext cx="591840" cy="315360"/>
              </a:xfrm>
              <a:prstGeom prst="rect">
                <a:avLst/>
              </a:prstGeom>
            </p:spPr>
          </p:pic>
        </mc:Fallback>
      </mc:AlternateContent>
      <p:grpSp>
        <p:nvGrpSpPr>
          <p:cNvPr id="11" name="Group 10">
            <a:extLst>
              <a:ext uri="{FF2B5EF4-FFF2-40B4-BE49-F238E27FC236}">
                <a16:creationId xmlns:a16="http://schemas.microsoft.com/office/drawing/2014/main" id="{8F81B7C9-127C-4B7D-806A-76B619FA32B5}"/>
              </a:ext>
            </a:extLst>
          </p:cNvPr>
          <p:cNvGrpSpPr/>
          <p:nvPr/>
        </p:nvGrpSpPr>
        <p:grpSpPr>
          <a:xfrm>
            <a:off x="6026475" y="4418985"/>
            <a:ext cx="3897360" cy="136440"/>
            <a:chOff x="6026475" y="4418985"/>
            <a:chExt cx="3897360" cy="13644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F2264B4-EE0C-4A7D-A283-1BCAB2844AEE}"/>
                    </a:ext>
                  </a:extLst>
                </p14:cNvPr>
                <p14:cNvContentPartPr/>
                <p14:nvPr/>
              </p14:nvContentPartPr>
              <p14:xfrm>
                <a:off x="6026475" y="4418985"/>
                <a:ext cx="360" cy="360"/>
              </p14:xfrm>
            </p:contentPart>
          </mc:Choice>
          <mc:Fallback xmlns="">
            <p:pic>
              <p:nvPicPr>
                <p:cNvPr id="8" name="Ink 7">
                  <a:extLst>
                    <a:ext uri="{FF2B5EF4-FFF2-40B4-BE49-F238E27FC236}">
                      <a16:creationId xmlns:a16="http://schemas.microsoft.com/office/drawing/2014/main" id="{9F2264B4-EE0C-4A7D-A283-1BCAB2844AEE}"/>
                    </a:ext>
                  </a:extLst>
                </p:cNvPr>
                <p:cNvPicPr/>
                <p:nvPr/>
              </p:nvPicPr>
              <p:blipFill>
                <a:blip r:embed="rId9"/>
                <a:stretch>
                  <a:fillRect/>
                </a:stretch>
              </p:blipFill>
              <p:spPr>
                <a:xfrm>
                  <a:off x="6017475" y="4410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58906AF-569F-4466-BDFC-920F79A6E899}"/>
                    </a:ext>
                  </a:extLst>
                </p14:cNvPr>
                <p14:cNvContentPartPr/>
                <p14:nvPr/>
              </p14:nvContentPartPr>
              <p14:xfrm>
                <a:off x="6046635" y="4419705"/>
                <a:ext cx="3877200" cy="135720"/>
              </p14:xfrm>
            </p:contentPart>
          </mc:Choice>
          <mc:Fallback xmlns="">
            <p:pic>
              <p:nvPicPr>
                <p:cNvPr id="9" name="Ink 8">
                  <a:extLst>
                    <a:ext uri="{FF2B5EF4-FFF2-40B4-BE49-F238E27FC236}">
                      <a16:creationId xmlns:a16="http://schemas.microsoft.com/office/drawing/2014/main" id="{058906AF-569F-4466-BDFC-920F79A6E899}"/>
                    </a:ext>
                  </a:extLst>
                </p:cNvPr>
                <p:cNvPicPr/>
                <p:nvPr/>
              </p:nvPicPr>
              <p:blipFill>
                <a:blip r:embed="rId11"/>
                <a:stretch>
                  <a:fillRect/>
                </a:stretch>
              </p:blipFill>
              <p:spPr>
                <a:xfrm>
                  <a:off x="6037995" y="4411065"/>
                  <a:ext cx="3894840" cy="153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AC5184F5-ABB0-40B4-9D33-4AADCF6B3ED7}"/>
                  </a:ext>
                </a:extLst>
              </p14:cNvPr>
              <p14:cNvContentPartPr/>
              <p14:nvPr/>
            </p14:nvContentPartPr>
            <p14:xfrm>
              <a:off x="6514995" y="980625"/>
              <a:ext cx="360" cy="360"/>
            </p14:xfrm>
          </p:contentPart>
        </mc:Choice>
        <mc:Fallback xmlns="">
          <p:pic>
            <p:nvPicPr>
              <p:cNvPr id="13" name="Ink 12">
                <a:extLst>
                  <a:ext uri="{FF2B5EF4-FFF2-40B4-BE49-F238E27FC236}">
                    <a16:creationId xmlns:a16="http://schemas.microsoft.com/office/drawing/2014/main" id="{AC5184F5-ABB0-40B4-9D33-4AADCF6B3ED7}"/>
                  </a:ext>
                </a:extLst>
              </p:cNvPr>
              <p:cNvPicPr/>
              <p:nvPr/>
            </p:nvPicPr>
            <p:blipFill>
              <a:blip r:embed="rId9"/>
              <a:stretch>
                <a:fillRect/>
              </a:stretch>
            </p:blipFill>
            <p:spPr>
              <a:xfrm>
                <a:off x="6506355" y="971985"/>
                <a:ext cx="18000" cy="18000"/>
              </a:xfrm>
              <a:prstGeom prst="rect">
                <a:avLst/>
              </a:prstGeom>
            </p:spPr>
          </p:pic>
        </mc:Fallback>
      </mc:AlternateContent>
      <p:grpSp>
        <p:nvGrpSpPr>
          <p:cNvPr id="20" name="Group 19">
            <a:extLst>
              <a:ext uri="{FF2B5EF4-FFF2-40B4-BE49-F238E27FC236}">
                <a16:creationId xmlns:a16="http://schemas.microsoft.com/office/drawing/2014/main" id="{DB7D7565-0074-42B4-BC18-26D0B489FD3A}"/>
              </a:ext>
            </a:extLst>
          </p:cNvPr>
          <p:cNvGrpSpPr/>
          <p:nvPr/>
        </p:nvGrpSpPr>
        <p:grpSpPr>
          <a:xfrm>
            <a:off x="7010355" y="1762185"/>
            <a:ext cx="360" cy="360"/>
            <a:chOff x="7010355" y="1762185"/>
            <a:chExt cx="360" cy="360"/>
          </a:xfrm>
        </p:grpSpPr>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BFA8E91D-8791-4605-8F25-3E70AF5C1506}"/>
                    </a:ext>
                  </a:extLst>
                </p14:cNvPr>
                <p14:cNvContentPartPr/>
                <p14:nvPr/>
              </p14:nvContentPartPr>
              <p14:xfrm>
                <a:off x="7010355" y="1762185"/>
                <a:ext cx="360" cy="360"/>
              </p14:xfrm>
            </p:contentPart>
          </mc:Choice>
          <mc:Fallback xmlns="">
            <p:pic>
              <p:nvPicPr>
                <p:cNvPr id="14" name="Ink 13">
                  <a:extLst>
                    <a:ext uri="{FF2B5EF4-FFF2-40B4-BE49-F238E27FC236}">
                      <a16:creationId xmlns:a16="http://schemas.microsoft.com/office/drawing/2014/main" id="{BFA8E91D-8791-4605-8F25-3E70AF5C1506}"/>
                    </a:ext>
                  </a:extLst>
                </p:cNvPr>
                <p:cNvPicPr/>
                <p:nvPr/>
              </p:nvPicPr>
              <p:blipFill>
                <a:blip r:embed="rId9"/>
                <a:stretch>
                  <a:fillRect/>
                </a:stretch>
              </p:blipFill>
              <p:spPr>
                <a:xfrm>
                  <a:off x="7001355" y="1753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3E66A424-8493-4DB5-9F0A-3A1CA676C0ED}"/>
                    </a:ext>
                  </a:extLst>
                </p14:cNvPr>
                <p14:cNvContentPartPr/>
                <p14:nvPr/>
              </p14:nvContentPartPr>
              <p14:xfrm>
                <a:off x="7010355" y="1762185"/>
                <a:ext cx="360" cy="360"/>
              </p14:xfrm>
            </p:contentPart>
          </mc:Choice>
          <mc:Fallback xmlns="">
            <p:pic>
              <p:nvPicPr>
                <p:cNvPr id="15" name="Ink 14">
                  <a:extLst>
                    <a:ext uri="{FF2B5EF4-FFF2-40B4-BE49-F238E27FC236}">
                      <a16:creationId xmlns:a16="http://schemas.microsoft.com/office/drawing/2014/main" id="{3E66A424-8493-4DB5-9F0A-3A1CA676C0ED}"/>
                    </a:ext>
                  </a:extLst>
                </p:cNvPr>
                <p:cNvPicPr/>
                <p:nvPr/>
              </p:nvPicPr>
              <p:blipFill>
                <a:blip r:embed="rId9"/>
                <a:stretch>
                  <a:fillRect/>
                </a:stretch>
              </p:blipFill>
              <p:spPr>
                <a:xfrm>
                  <a:off x="7001355" y="1753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6311F72D-A482-4962-91DA-B90C137CDF6B}"/>
                    </a:ext>
                  </a:extLst>
                </p14:cNvPr>
                <p14:cNvContentPartPr/>
                <p14:nvPr/>
              </p14:nvContentPartPr>
              <p14:xfrm>
                <a:off x="7010355" y="1762185"/>
                <a:ext cx="360" cy="360"/>
              </p14:xfrm>
            </p:contentPart>
          </mc:Choice>
          <mc:Fallback xmlns="">
            <p:pic>
              <p:nvPicPr>
                <p:cNvPr id="18" name="Ink 17">
                  <a:extLst>
                    <a:ext uri="{FF2B5EF4-FFF2-40B4-BE49-F238E27FC236}">
                      <a16:creationId xmlns:a16="http://schemas.microsoft.com/office/drawing/2014/main" id="{6311F72D-A482-4962-91DA-B90C137CDF6B}"/>
                    </a:ext>
                  </a:extLst>
                </p:cNvPr>
                <p:cNvPicPr/>
                <p:nvPr/>
              </p:nvPicPr>
              <p:blipFill>
                <a:blip r:embed="rId9"/>
                <a:stretch>
                  <a:fillRect/>
                </a:stretch>
              </p:blipFill>
              <p:spPr>
                <a:xfrm>
                  <a:off x="7001355" y="1753185"/>
                  <a:ext cx="18000" cy="18000"/>
                </a:xfrm>
                <a:prstGeom prst="rect">
                  <a:avLst/>
                </a:prstGeom>
              </p:spPr>
            </p:pic>
          </mc:Fallback>
        </mc:AlternateContent>
      </p:grpSp>
      <p:grpSp>
        <p:nvGrpSpPr>
          <p:cNvPr id="25" name="Group 24">
            <a:extLst>
              <a:ext uri="{FF2B5EF4-FFF2-40B4-BE49-F238E27FC236}">
                <a16:creationId xmlns:a16="http://schemas.microsoft.com/office/drawing/2014/main" id="{C8C4A4D5-8AF3-4E36-9548-0A27D46EE142}"/>
              </a:ext>
            </a:extLst>
          </p:cNvPr>
          <p:cNvGrpSpPr/>
          <p:nvPr/>
        </p:nvGrpSpPr>
        <p:grpSpPr>
          <a:xfrm>
            <a:off x="6334275" y="1981065"/>
            <a:ext cx="360" cy="360"/>
            <a:chOff x="6334275" y="1981065"/>
            <a:chExt cx="360" cy="360"/>
          </a:xfrm>
        </p:grpSpPr>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29849A68-D2ED-40EF-89E6-10BFC1025B0D}"/>
                    </a:ext>
                  </a:extLst>
                </p14:cNvPr>
                <p14:cNvContentPartPr/>
                <p14:nvPr/>
              </p14:nvContentPartPr>
              <p14:xfrm>
                <a:off x="6334275" y="1981065"/>
                <a:ext cx="360" cy="360"/>
              </p14:xfrm>
            </p:contentPart>
          </mc:Choice>
          <mc:Fallback xmlns="">
            <p:pic>
              <p:nvPicPr>
                <p:cNvPr id="22" name="Ink 21">
                  <a:extLst>
                    <a:ext uri="{FF2B5EF4-FFF2-40B4-BE49-F238E27FC236}">
                      <a16:creationId xmlns:a16="http://schemas.microsoft.com/office/drawing/2014/main" id="{29849A68-D2ED-40EF-89E6-10BFC1025B0D}"/>
                    </a:ext>
                  </a:extLst>
                </p:cNvPr>
                <p:cNvPicPr/>
                <p:nvPr/>
              </p:nvPicPr>
              <p:blipFill>
                <a:blip r:embed="rId9"/>
                <a:stretch>
                  <a:fillRect/>
                </a:stretch>
              </p:blipFill>
              <p:spPr>
                <a:xfrm>
                  <a:off x="6325275" y="19720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1E10F9F1-DB3E-48EB-8FF7-A68F9DD1CDB9}"/>
                    </a:ext>
                  </a:extLst>
                </p14:cNvPr>
                <p14:cNvContentPartPr/>
                <p14:nvPr/>
              </p14:nvContentPartPr>
              <p14:xfrm>
                <a:off x="6334275" y="1981065"/>
                <a:ext cx="360" cy="360"/>
              </p14:xfrm>
            </p:contentPart>
          </mc:Choice>
          <mc:Fallback xmlns="">
            <p:pic>
              <p:nvPicPr>
                <p:cNvPr id="24" name="Ink 23">
                  <a:extLst>
                    <a:ext uri="{FF2B5EF4-FFF2-40B4-BE49-F238E27FC236}">
                      <a16:creationId xmlns:a16="http://schemas.microsoft.com/office/drawing/2014/main" id="{1E10F9F1-DB3E-48EB-8FF7-A68F9DD1CDB9}"/>
                    </a:ext>
                  </a:extLst>
                </p:cNvPr>
                <p:cNvPicPr/>
                <p:nvPr/>
              </p:nvPicPr>
              <p:blipFill>
                <a:blip r:embed="rId18"/>
                <a:stretch>
                  <a:fillRect/>
                </a:stretch>
              </p:blipFill>
              <p:spPr>
                <a:xfrm>
                  <a:off x="6325275" y="1972065"/>
                  <a:ext cx="18000" cy="18000"/>
                </a:xfrm>
                <a:prstGeom prst="rect">
                  <a:avLst/>
                </a:prstGeom>
              </p:spPr>
            </p:pic>
          </mc:Fallback>
        </mc:AlternateContent>
      </p:grpSp>
    </p:spTree>
    <p:extLst>
      <p:ext uri="{BB962C8B-B14F-4D97-AF65-F5344CB8AC3E}">
        <p14:creationId xmlns:p14="http://schemas.microsoft.com/office/powerpoint/2010/main" val="3096110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58D7E-3EA1-470D-B5BF-29BAD9EB31C0}"/>
              </a:ext>
            </a:extLst>
          </p:cNvPr>
          <p:cNvSpPr>
            <a:spLocks noGrp="1"/>
          </p:cNvSpPr>
          <p:nvPr>
            <p:ph type="title"/>
          </p:nvPr>
        </p:nvSpPr>
        <p:spPr>
          <a:xfrm>
            <a:off x="589560" y="856180"/>
            <a:ext cx="5279408" cy="1128068"/>
          </a:xfrm>
        </p:spPr>
        <p:txBody>
          <a:bodyPr anchor="ctr">
            <a:normAutofit/>
          </a:bodyPr>
          <a:lstStyle/>
          <a:p>
            <a:r>
              <a:rPr lang="en-SG" sz="4000"/>
              <a:t>Model Application</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3A033-1298-44B4-B5FB-413087A2BFF8}"/>
              </a:ext>
            </a:extLst>
          </p:cNvPr>
          <p:cNvSpPr>
            <a:spLocks noGrp="1"/>
          </p:cNvSpPr>
          <p:nvPr>
            <p:ph idx="1"/>
          </p:nvPr>
        </p:nvSpPr>
        <p:spPr>
          <a:xfrm>
            <a:off x="590718" y="2330505"/>
            <a:ext cx="5278249" cy="3979585"/>
          </a:xfrm>
        </p:spPr>
        <p:txBody>
          <a:bodyPr anchor="ctr">
            <a:normAutofit/>
          </a:bodyPr>
          <a:lstStyle/>
          <a:p>
            <a:pPr marL="0" indent="0">
              <a:buNone/>
            </a:pPr>
            <a:r>
              <a:rPr lang="en-SG" sz="1900" b="1"/>
              <a:t>Data-Driven Improvement:</a:t>
            </a:r>
          </a:p>
          <a:p>
            <a:pPr marL="0" indent="0">
              <a:buNone/>
            </a:pPr>
            <a:r>
              <a:rPr lang="en-SG" sz="1900"/>
              <a:t>Our clustering model already finds clusters which are very distinct from each other.</a:t>
            </a:r>
          </a:p>
          <a:p>
            <a:pPr marL="0" indent="0">
              <a:buNone/>
            </a:pPr>
            <a:r>
              <a:rPr lang="en-SG" sz="1900"/>
              <a:t>We don’t need to do the process of finding “furthest away” clusters from user’s history.</a:t>
            </a:r>
          </a:p>
          <a:p>
            <a:pPr marL="0" indent="0">
              <a:buNone/>
            </a:pPr>
            <a:r>
              <a:rPr lang="en-SG" sz="1900"/>
              <a:t>Randomly picking any cluster they haven’t been to is still an “important difference” to their past experience.</a:t>
            </a:r>
          </a:p>
          <a:p>
            <a:pPr marL="0" indent="0">
              <a:buNone/>
            </a:pPr>
            <a:r>
              <a:rPr lang="en-SG" sz="1900" b="1"/>
              <a:t>Did it work? Yes!</a:t>
            </a:r>
          </a:p>
          <a:p>
            <a:pPr marL="0" indent="0">
              <a:buNone/>
            </a:pPr>
            <a:r>
              <a:rPr lang="en-SG" sz="1900"/>
              <a:t>Variedness greatly improved, and uniqueness doubled, although it still shows somewhat of a downwards trend with growing history.</a:t>
            </a:r>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BE2B14BE-F521-43A6-991F-B2189E19F2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857344"/>
            <a:ext cx="4397585" cy="196785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8" name="Picture 4">
            <a:extLst>
              <a:ext uri="{FF2B5EF4-FFF2-40B4-BE49-F238E27FC236}">
                <a16:creationId xmlns:a16="http://schemas.microsoft.com/office/drawing/2014/main" id="{3C18E587-9244-4DE2-8B3B-28A81F12DA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45014" y="3707894"/>
            <a:ext cx="3672511"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42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9122C-0459-4BB7-940B-3E28A35A06D0}"/>
              </a:ext>
            </a:extLst>
          </p:cNvPr>
          <p:cNvSpPr>
            <a:spLocks noGrp="1"/>
          </p:cNvSpPr>
          <p:nvPr>
            <p:ph type="title"/>
          </p:nvPr>
        </p:nvSpPr>
        <p:spPr>
          <a:xfrm>
            <a:off x="572493" y="238539"/>
            <a:ext cx="11018520" cy="1434415"/>
          </a:xfrm>
        </p:spPr>
        <p:txBody>
          <a:bodyPr anchor="b">
            <a:normAutofit/>
          </a:bodyPr>
          <a:lstStyle/>
          <a:p>
            <a:r>
              <a:rPr lang="en-SG" sz="5400"/>
              <a:t>Conclusion</a:t>
            </a:r>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39E9C1-719D-4DB3-8EA5-D92686033266}"/>
              </a:ext>
            </a:extLst>
          </p:cNvPr>
          <p:cNvSpPr>
            <a:spLocks noGrp="1"/>
          </p:cNvSpPr>
          <p:nvPr>
            <p:ph idx="1"/>
          </p:nvPr>
        </p:nvSpPr>
        <p:spPr>
          <a:xfrm>
            <a:off x="572493" y="2071316"/>
            <a:ext cx="6713552" cy="4119172"/>
          </a:xfrm>
        </p:spPr>
        <p:txBody>
          <a:bodyPr anchor="t">
            <a:normAutofit/>
          </a:bodyPr>
          <a:lstStyle/>
          <a:p>
            <a:pPr marL="0" indent="0">
              <a:buNone/>
            </a:pPr>
            <a:r>
              <a:rPr lang="en-SG" sz="2200" dirty="0"/>
              <a:t>The system we came up with in the end fitting our problem statement works decently well.</a:t>
            </a:r>
          </a:p>
          <a:p>
            <a:pPr marL="0" indent="0">
              <a:buNone/>
            </a:pPr>
            <a:r>
              <a:rPr lang="en-SG" sz="2200" dirty="0"/>
              <a:t>Would likely be outperformed by systems leveraging collaborative filtering using large records of real user behaviour, but that’s unavoidable; we worked with the data we had.</a:t>
            </a:r>
          </a:p>
          <a:p>
            <a:pPr marL="0" indent="0">
              <a:buNone/>
            </a:pPr>
            <a:r>
              <a:rPr lang="en-SG" sz="2200" dirty="0"/>
              <a:t>Insight/Recommendation: Avoid duplication of efforts. After K-Prototypes clustering already found the “important difference”, putting another layer of “farthest cluster” on top just pigeonholed our results.</a:t>
            </a:r>
          </a:p>
          <a:p>
            <a:pPr marL="0" indent="0">
              <a:buNone/>
            </a:pPr>
            <a:endParaRPr lang="en-SG" sz="2200" dirty="0"/>
          </a:p>
        </p:txBody>
      </p:sp>
      <p:pic>
        <p:nvPicPr>
          <p:cNvPr id="5" name="Picture 4" descr="A plate of food&#10;&#10;Description automatically generated with medium confidence">
            <a:extLst>
              <a:ext uri="{FF2B5EF4-FFF2-40B4-BE49-F238E27FC236}">
                <a16:creationId xmlns:a16="http://schemas.microsoft.com/office/drawing/2014/main" id="{C8FECD03-9376-4776-A844-C4FB163221E9}"/>
              </a:ext>
            </a:extLst>
          </p:cNvPr>
          <p:cNvPicPr>
            <a:picLocks noChangeAspect="1"/>
          </p:cNvPicPr>
          <p:nvPr/>
        </p:nvPicPr>
        <p:blipFill rotWithShape="1">
          <a:blip r:embed="rId2">
            <a:extLst>
              <a:ext uri="{28A0092B-C50C-407E-A947-70E740481C1C}">
                <a14:useLocalDpi xmlns:a14="http://schemas.microsoft.com/office/drawing/2010/main" val="0"/>
              </a:ext>
            </a:extLst>
          </a:blip>
          <a:srcRect l="19032" r="16989" b="-3"/>
          <a:stretch/>
        </p:blipFill>
        <p:spPr>
          <a:xfrm>
            <a:off x="7675658" y="2093976"/>
            <a:ext cx="3941064" cy="4096512"/>
          </a:xfrm>
          <a:prstGeom prst="rect">
            <a:avLst/>
          </a:prstGeom>
        </p:spPr>
      </p:pic>
    </p:spTree>
    <p:extLst>
      <p:ext uri="{BB962C8B-B14F-4D97-AF65-F5344CB8AC3E}">
        <p14:creationId xmlns:p14="http://schemas.microsoft.com/office/powerpoint/2010/main" val="233794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F880E-0016-4227-B3CA-1BB40124C266}"/>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0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4DD7D-A09E-4FD4-BC50-FF351B9BA621}"/>
              </a:ext>
            </a:extLst>
          </p:cNvPr>
          <p:cNvSpPr>
            <a:spLocks noGrp="1"/>
          </p:cNvSpPr>
          <p:nvPr>
            <p:ph type="title"/>
          </p:nvPr>
        </p:nvSpPr>
        <p:spPr>
          <a:xfrm>
            <a:off x="630936" y="639520"/>
            <a:ext cx="3429000" cy="1719072"/>
          </a:xfrm>
        </p:spPr>
        <p:txBody>
          <a:bodyPr anchor="b">
            <a:normAutofit/>
          </a:bodyPr>
          <a:lstStyle/>
          <a:p>
            <a:r>
              <a:rPr lang="en-SG" sz="3400"/>
              <a:t>Sample Collection and </a:t>
            </a:r>
            <a:r>
              <a:rPr lang="en-SG" sz="3400" b="1"/>
              <a:t>Practical Motivation</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61AAB6-7FFB-4DF8-B7F8-90BE6D14FF4F}"/>
              </a:ext>
            </a:extLst>
          </p:cNvPr>
          <p:cNvSpPr>
            <a:spLocks noGrp="1"/>
          </p:cNvSpPr>
          <p:nvPr>
            <p:ph idx="1"/>
          </p:nvPr>
        </p:nvSpPr>
        <p:spPr>
          <a:xfrm>
            <a:off x="630936" y="2807208"/>
            <a:ext cx="3429000" cy="3410712"/>
          </a:xfrm>
        </p:spPr>
        <p:txBody>
          <a:bodyPr anchor="t">
            <a:normAutofit/>
          </a:bodyPr>
          <a:lstStyle/>
          <a:p>
            <a:r>
              <a:rPr lang="en-SG" sz="2000"/>
              <a:t>Problem Space: Recommender Systems</a:t>
            </a:r>
          </a:p>
          <a:p>
            <a:r>
              <a:rPr lang="en-SG" sz="2000"/>
              <a:t>Used or seen by us every day.</a:t>
            </a:r>
          </a:p>
          <a:p>
            <a:r>
              <a:rPr lang="en-SG" sz="2000"/>
              <a:t>Examples include targeted ads and various social media apps.</a:t>
            </a:r>
          </a:p>
          <a:p>
            <a:r>
              <a:rPr lang="en-SG" sz="2000"/>
              <a:t>They often use </a:t>
            </a:r>
            <a:r>
              <a:rPr lang="en-SG" sz="2000" b="1"/>
              <a:t>collaborative filtering; </a:t>
            </a:r>
            <a:r>
              <a:rPr lang="en-SG" sz="2000"/>
              <a:t>our data doesn’t allow it.</a:t>
            </a:r>
            <a:endParaRPr lang="en-SG" sz="2000" b="1"/>
          </a:p>
        </p:txBody>
      </p:sp>
      <p:pic>
        <p:nvPicPr>
          <p:cNvPr id="5" name="Picture 4" descr="Graphical user interface&#10;&#10;Description automatically generated">
            <a:extLst>
              <a:ext uri="{FF2B5EF4-FFF2-40B4-BE49-F238E27FC236}">
                <a16:creationId xmlns:a16="http://schemas.microsoft.com/office/drawing/2014/main" id="{10A088B9-D4B4-45D7-ADBC-500294CC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265717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A6F27-100F-40B1-A001-B150373ABC98}"/>
              </a:ext>
            </a:extLst>
          </p:cNvPr>
          <p:cNvSpPr>
            <a:spLocks noGrp="1"/>
          </p:cNvSpPr>
          <p:nvPr>
            <p:ph type="title"/>
          </p:nvPr>
        </p:nvSpPr>
        <p:spPr>
          <a:xfrm>
            <a:off x="793662" y="386930"/>
            <a:ext cx="10066122" cy="1298448"/>
          </a:xfrm>
        </p:spPr>
        <p:txBody>
          <a:bodyPr anchor="b">
            <a:normAutofit/>
          </a:bodyPr>
          <a:lstStyle/>
          <a:p>
            <a:r>
              <a:rPr lang="en-SG"/>
              <a:t>Data Preparation and </a:t>
            </a:r>
            <a:r>
              <a:rPr lang="en-SG" b="1"/>
              <a:t>Problem Formulation</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B026B0-FFE7-4AC9-8733-3D1116E74BCC}"/>
              </a:ext>
            </a:extLst>
          </p:cNvPr>
          <p:cNvPicPr>
            <a:picLocks noChangeAspect="1"/>
          </p:cNvPicPr>
          <p:nvPr/>
        </p:nvPicPr>
        <p:blipFill>
          <a:blip r:embed="rId2"/>
          <a:stretch>
            <a:fillRect/>
          </a:stretch>
        </p:blipFill>
        <p:spPr>
          <a:xfrm>
            <a:off x="5911532" y="2679146"/>
            <a:ext cx="5150277" cy="3324462"/>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541CE2-6518-2CF9-5A4A-41836A360B4A}"/>
              </a:ext>
            </a:extLst>
          </p:cNvPr>
          <p:cNvGraphicFramePr>
            <a:graphicFrameLocks noGrp="1"/>
          </p:cNvGraphicFramePr>
          <p:nvPr>
            <p:ph idx="1"/>
            <p:extLst>
              <p:ext uri="{D42A27DB-BD31-4B8C-83A1-F6EECF244321}">
                <p14:modId xmlns:p14="http://schemas.microsoft.com/office/powerpoint/2010/main" val="3727532295"/>
              </p:ext>
            </p:extLst>
          </p:nvPr>
        </p:nvGraphicFramePr>
        <p:xfrm>
          <a:off x="793661" y="2599509"/>
          <a:ext cx="4958534" cy="363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4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EF84F1-0FBD-4B76-BC18-1A40D9783C9C}"/>
              </a:ext>
            </a:extLst>
          </p:cNvPr>
          <p:cNvSpPr>
            <a:spLocks noGrp="1"/>
          </p:cNvSpPr>
          <p:nvPr>
            <p:ph type="title"/>
          </p:nvPr>
        </p:nvSpPr>
        <p:spPr>
          <a:xfrm>
            <a:off x="1051560" y="586822"/>
            <a:ext cx="3657600" cy="1645920"/>
          </a:xfrm>
        </p:spPr>
        <p:txBody>
          <a:bodyPr>
            <a:normAutofit/>
          </a:bodyPr>
          <a:lstStyle/>
          <a:p>
            <a:r>
              <a:rPr lang="en-SG" sz="3200" b="1" dirty="0"/>
              <a:t>Data Preparation </a:t>
            </a:r>
            <a:r>
              <a:rPr lang="en-SG" sz="3200" dirty="0"/>
              <a:t>and Problem Formulation</a:t>
            </a:r>
          </a:p>
        </p:txBody>
      </p:sp>
      <p:sp>
        <p:nvSpPr>
          <p:cNvPr id="73" name="Rectangle 7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5" name="Rectangle 7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2A27E4-88FF-49B7-AAA7-74343C18F5E6}"/>
              </a:ext>
            </a:extLst>
          </p:cNvPr>
          <p:cNvSpPr>
            <a:spLocks noGrp="1"/>
          </p:cNvSpPr>
          <p:nvPr>
            <p:ph idx="1"/>
          </p:nvPr>
        </p:nvSpPr>
        <p:spPr>
          <a:xfrm>
            <a:off x="5250106" y="586822"/>
            <a:ext cx="6106742" cy="1645920"/>
          </a:xfrm>
        </p:spPr>
        <p:txBody>
          <a:bodyPr anchor="ctr">
            <a:normAutofit/>
          </a:bodyPr>
          <a:lstStyle/>
          <a:p>
            <a:pPr marL="0" indent="0">
              <a:buNone/>
            </a:pPr>
            <a:r>
              <a:rPr lang="en-SG" sz="2000" dirty="0"/>
              <a:t>SG </a:t>
            </a:r>
            <a:r>
              <a:rPr lang="en-SG" sz="2000" dirty="0" err="1"/>
              <a:t>OpenRice</a:t>
            </a:r>
            <a:r>
              <a:rPr lang="en-SG" sz="2000" dirty="0"/>
              <a:t> servers not scraping-friendly.</a:t>
            </a:r>
          </a:p>
          <a:p>
            <a:pPr marL="0" indent="0">
              <a:buNone/>
            </a:pPr>
            <a:r>
              <a:rPr lang="en-SG" sz="2000" dirty="0"/>
              <a:t>Instead, used Internet Archive as mirror.</a:t>
            </a:r>
          </a:p>
          <a:p>
            <a:pPr marL="0" indent="0">
              <a:buNone/>
            </a:pPr>
            <a:r>
              <a:rPr lang="en-SG" sz="2000" dirty="0"/>
              <a:t>Parsed in Python (</a:t>
            </a:r>
            <a:r>
              <a:rPr lang="en-SG" sz="2000" dirty="0" err="1"/>
              <a:t>BeautifulSoup</a:t>
            </a:r>
            <a:r>
              <a:rPr lang="en-SG" sz="2000" dirty="0"/>
              <a:t> lib).</a:t>
            </a:r>
          </a:p>
          <a:p>
            <a:pPr marL="0" indent="0">
              <a:buNone/>
            </a:pPr>
            <a:r>
              <a:rPr lang="en-SG" sz="2000" dirty="0"/>
              <a:t>Then street addresses to GPS using </a:t>
            </a:r>
            <a:r>
              <a:rPr lang="en-SG" sz="2000" dirty="0" err="1"/>
              <a:t>PositionStack</a:t>
            </a:r>
            <a:r>
              <a:rPr lang="en-SG" sz="2000" dirty="0"/>
              <a:t> API.</a:t>
            </a:r>
          </a:p>
        </p:txBody>
      </p:sp>
      <p:pic>
        <p:nvPicPr>
          <p:cNvPr id="9" name="Picture 8">
            <a:extLst>
              <a:ext uri="{FF2B5EF4-FFF2-40B4-BE49-F238E27FC236}">
                <a16:creationId xmlns:a16="http://schemas.microsoft.com/office/drawing/2014/main" id="{1ECA3F22-35F1-4DA3-BFA2-55F30E483A37}"/>
              </a:ext>
            </a:extLst>
          </p:cNvPr>
          <p:cNvPicPr>
            <a:picLocks noChangeAspect="1"/>
          </p:cNvPicPr>
          <p:nvPr/>
        </p:nvPicPr>
        <p:blipFill rotWithShape="1">
          <a:blip r:embed="rId2"/>
          <a:srcRect t="5608" r="4" b="1979"/>
          <a:stretch/>
        </p:blipFill>
        <p:spPr>
          <a:xfrm>
            <a:off x="557783" y="2862928"/>
            <a:ext cx="5481509" cy="3216802"/>
          </a:xfrm>
          <a:prstGeom prst="rect">
            <a:avLst/>
          </a:prstGeom>
        </p:spPr>
      </p:pic>
      <p:pic>
        <p:nvPicPr>
          <p:cNvPr id="19" name="Picture 18">
            <a:extLst>
              <a:ext uri="{FF2B5EF4-FFF2-40B4-BE49-F238E27FC236}">
                <a16:creationId xmlns:a16="http://schemas.microsoft.com/office/drawing/2014/main" id="{BD774251-FD4F-419D-B397-25ADE8223658}"/>
              </a:ext>
            </a:extLst>
          </p:cNvPr>
          <p:cNvPicPr>
            <a:picLocks noChangeAspect="1"/>
          </p:cNvPicPr>
          <p:nvPr/>
        </p:nvPicPr>
        <p:blipFill>
          <a:blip r:embed="rId3"/>
          <a:stretch>
            <a:fillRect/>
          </a:stretch>
        </p:blipFill>
        <p:spPr>
          <a:xfrm>
            <a:off x="6198781" y="2862928"/>
            <a:ext cx="5523082" cy="3216802"/>
          </a:xfrm>
          <a:prstGeom prst="rect">
            <a:avLst/>
          </a:prstGeom>
        </p:spPr>
      </p:pic>
    </p:spTree>
    <p:extLst>
      <p:ext uri="{BB962C8B-B14F-4D97-AF65-F5344CB8AC3E}">
        <p14:creationId xmlns:p14="http://schemas.microsoft.com/office/powerpoint/2010/main" val="126719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C3176-F072-4A36-8D59-FC4E60B0F066}"/>
              </a:ext>
            </a:extLst>
          </p:cNvPr>
          <p:cNvSpPr>
            <a:spLocks noGrp="1"/>
          </p:cNvSpPr>
          <p:nvPr>
            <p:ph type="title"/>
          </p:nvPr>
        </p:nvSpPr>
        <p:spPr>
          <a:xfrm>
            <a:off x="589560" y="856180"/>
            <a:ext cx="4560584" cy="1128068"/>
          </a:xfrm>
        </p:spPr>
        <p:txBody>
          <a:bodyPr anchor="ctr">
            <a:normAutofit/>
          </a:bodyPr>
          <a:lstStyle/>
          <a:p>
            <a:r>
              <a:rPr lang="en-SG" sz="3700" b="1" dirty="0"/>
              <a:t>Data Preparation </a:t>
            </a:r>
            <a:r>
              <a:rPr lang="en-SG" sz="3700" dirty="0"/>
              <a:t>and Problem Formulation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99DFD4-9EDF-4421-A2F9-3AFB180D5981}"/>
              </a:ext>
            </a:extLst>
          </p:cNvPr>
          <p:cNvSpPr>
            <a:spLocks noGrp="1"/>
          </p:cNvSpPr>
          <p:nvPr>
            <p:ph idx="1"/>
          </p:nvPr>
        </p:nvSpPr>
        <p:spPr>
          <a:xfrm>
            <a:off x="590719" y="2330505"/>
            <a:ext cx="4559425" cy="3979585"/>
          </a:xfrm>
        </p:spPr>
        <p:txBody>
          <a:bodyPr anchor="ctr">
            <a:normAutofit lnSpcReduction="10000"/>
          </a:bodyPr>
          <a:lstStyle/>
          <a:p>
            <a:r>
              <a:rPr lang="en-SG" sz="2400" dirty="0"/>
              <a:t>Features (name, address, GPS, price, rating, cuisines) in raw form after parsing, needed cleaning in </a:t>
            </a:r>
            <a:r>
              <a:rPr lang="en-SG" sz="2400" dirty="0" err="1"/>
              <a:t>Jupyter</a:t>
            </a:r>
            <a:r>
              <a:rPr lang="en-SG" sz="2400" dirty="0"/>
              <a:t>.</a:t>
            </a:r>
          </a:p>
          <a:p>
            <a:r>
              <a:rPr lang="en-SG" sz="2400" dirty="0"/>
              <a:t>Remove duplicated, missing price, address, or GPS.</a:t>
            </a:r>
          </a:p>
          <a:p>
            <a:r>
              <a:rPr lang="en-SG" sz="2400" dirty="0"/>
              <a:t>1500 missing ratings – replaced with mode.</a:t>
            </a:r>
          </a:p>
          <a:p>
            <a:r>
              <a:rPr lang="en-SG" sz="2400" dirty="0"/>
              <a:t>Parse cuisines – 52 cuisines, each restaurant has multiple, turned into individual columns.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71F5AF-74CA-4FEC-9753-C286D954A22A}"/>
              </a:ext>
            </a:extLst>
          </p:cNvPr>
          <p:cNvPicPr>
            <a:picLocks noChangeAspect="1"/>
          </p:cNvPicPr>
          <p:nvPr/>
        </p:nvPicPr>
        <p:blipFill rotWithShape="1">
          <a:blip r:embed="rId2"/>
          <a:srcRect l="2079" r="949" b="-3"/>
          <a:stretch/>
        </p:blipFill>
        <p:spPr>
          <a:xfrm>
            <a:off x="5977788" y="799352"/>
            <a:ext cx="5425410" cy="5259296"/>
          </a:xfrm>
          <a:prstGeom prst="rect">
            <a:avLst/>
          </a:prstGeom>
        </p:spPr>
      </p:pic>
    </p:spTree>
    <p:extLst>
      <p:ext uri="{BB962C8B-B14F-4D97-AF65-F5344CB8AC3E}">
        <p14:creationId xmlns:p14="http://schemas.microsoft.com/office/powerpoint/2010/main" val="24311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CAEB66-52A6-4AD9-9D40-276701801D05}"/>
              </a:ext>
            </a:extLst>
          </p:cNvPr>
          <p:cNvSpPr>
            <a:spLocks noGrp="1"/>
          </p:cNvSpPr>
          <p:nvPr>
            <p:ph type="title"/>
          </p:nvPr>
        </p:nvSpPr>
        <p:spPr>
          <a:xfrm>
            <a:off x="630936" y="457200"/>
            <a:ext cx="4343400" cy="1929384"/>
          </a:xfrm>
        </p:spPr>
        <p:txBody>
          <a:bodyPr anchor="ctr">
            <a:normAutofit/>
          </a:bodyPr>
          <a:lstStyle/>
          <a:p>
            <a:r>
              <a:rPr lang="en-SG" sz="4100" dirty="0"/>
              <a:t>Exploratory</a:t>
            </a:r>
            <a:r>
              <a:rPr lang="en-SG" sz="4100" b="1" dirty="0"/>
              <a:t> Analysis </a:t>
            </a:r>
            <a:r>
              <a:rPr lang="en-SG" sz="4100" dirty="0"/>
              <a:t>and Statistical</a:t>
            </a:r>
            <a:r>
              <a:rPr lang="en-SG" sz="4100" b="1" dirty="0"/>
              <a:t> Description</a:t>
            </a:r>
          </a:p>
        </p:txBody>
      </p:sp>
      <p:sp>
        <p:nvSpPr>
          <p:cNvPr id="205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AB8946-84E8-43D8-98BB-C7728850397C}"/>
              </a:ext>
            </a:extLst>
          </p:cNvPr>
          <p:cNvSpPr>
            <a:spLocks noGrp="1"/>
          </p:cNvSpPr>
          <p:nvPr>
            <p:ph idx="1"/>
          </p:nvPr>
        </p:nvSpPr>
        <p:spPr>
          <a:xfrm>
            <a:off x="5541263" y="457200"/>
            <a:ext cx="6007608" cy="1929384"/>
          </a:xfrm>
        </p:spPr>
        <p:txBody>
          <a:bodyPr anchor="ctr">
            <a:normAutofit/>
          </a:bodyPr>
          <a:lstStyle/>
          <a:p>
            <a:pPr marL="0" indent="0">
              <a:buNone/>
            </a:pPr>
            <a:r>
              <a:rPr lang="en-SG" dirty="0"/>
              <a:t>Ratings almost all (90+%) 3.5 or 4.0, usefulness thus limited.</a:t>
            </a:r>
          </a:p>
          <a:p>
            <a:pPr marL="0" indent="0">
              <a:buNone/>
            </a:pPr>
            <a:r>
              <a:rPr lang="en-SG" dirty="0"/>
              <a:t>0.60% at 2.5 or lower, 0.21% score 5.0.</a:t>
            </a:r>
          </a:p>
        </p:txBody>
      </p:sp>
      <p:pic>
        <p:nvPicPr>
          <p:cNvPr id="2050" name="Picture 2">
            <a:extLst>
              <a:ext uri="{FF2B5EF4-FFF2-40B4-BE49-F238E27FC236}">
                <a16:creationId xmlns:a16="http://schemas.microsoft.com/office/drawing/2014/main" id="{F1C947D4-EB28-476A-BEAE-AC4B8AB87C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344" y="2570159"/>
            <a:ext cx="5468112" cy="36775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5468BF-F7B6-4E8A-8F68-E1364D22CCAB}"/>
              </a:ext>
            </a:extLst>
          </p:cNvPr>
          <p:cNvPicPr>
            <a:picLocks noChangeAspect="1"/>
          </p:cNvPicPr>
          <p:nvPr/>
        </p:nvPicPr>
        <p:blipFill>
          <a:blip r:embed="rId3"/>
          <a:stretch>
            <a:fillRect/>
          </a:stretch>
        </p:blipFill>
        <p:spPr>
          <a:xfrm>
            <a:off x="6254496" y="3287969"/>
            <a:ext cx="5468112" cy="2241925"/>
          </a:xfrm>
          <a:prstGeom prst="rect">
            <a:avLst/>
          </a:prstGeom>
        </p:spPr>
      </p:pic>
    </p:spTree>
    <p:extLst>
      <p:ext uri="{BB962C8B-B14F-4D97-AF65-F5344CB8AC3E}">
        <p14:creationId xmlns:p14="http://schemas.microsoft.com/office/powerpoint/2010/main" val="235414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D8916-CE88-48F4-8AA6-8A2185430675}"/>
              </a:ext>
            </a:extLst>
          </p:cNvPr>
          <p:cNvSpPr>
            <a:spLocks noGrp="1"/>
          </p:cNvSpPr>
          <p:nvPr>
            <p:ph type="title"/>
          </p:nvPr>
        </p:nvSpPr>
        <p:spPr>
          <a:xfrm>
            <a:off x="630936" y="639520"/>
            <a:ext cx="3429000" cy="1719072"/>
          </a:xfrm>
        </p:spPr>
        <p:txBody>
          <a:bodyPr anchor="b">
            <a:normAutofit/>
          </a:bodyPr>
          <a:lstStyle/>
          <a:p>
            <a:r>
              <a:rPr lang="en-SG" sz="3000"/>
              <a:t>Exploratory</a:t>
            </a:r>
            <a:r>
              <a:rPr lang="en-SG" sz="3000" b="1"/>
              <a:t> Analysis </a:t>
            </a:r>
            <a:r>
              <a:rPr lang="en-SG" sz="3000"/>
              <a:t>and Statistical</a:t>
            </a:r>
            <a:r>
              <a:rPr lang="en-SG" sz="3000" b="1"/>
              <a:t> Description</a:t>
            </a:r>
            <a:endParaRPr lang="en-SG" sz="3000"/>
          </a:p>
        </p:txBody>
      </p:sp>
      <p:sp>
        <p:nvSpPr>
          <p:cNvPr id="1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658AC2-3EAA-43F4-8398-2514CA13765D}"/>
              </a:ext>
            </a:extLst>
          </p:cNvPr>
          <p:cNvSpPr>
            <a:spLocks noGrp="1"/>
          </p:cNvSpPr>
          <p:nvPr>
            <p:ph idx="1"/>
          </p:nvPr>
        </p:nvSpPr>
        <p:spPr>
          <a:xfrm>
            <a:off x="630936" y="2807208"/>
            <a:ext cx="3429000" cy="3410712"/>
          </a:xfrm>
        </p:spPr>
        <p:txBody>
          <a:bodyPr anchor="t">
            <a:normAutofit/>
          </a:bodyPr>
          <a:lstStyle/>
          <a:p>
            <a:pPr marL="0" indent="0">
              <a:buNone/>
            </a:pPr>
            <a:r>
              <a:rPr lang="en-SG" sz="2200"/>
              <a:t>Price is “shifted exponential” distribution.</a:t>
            </a:r>
          </a:p>
          <a:p>
            <a:pPr marL="0" indent="0">
              <a:buNone/>
            </a:pPr>
            <a:r>
              <a:rPr lang="en-SG" sz="2200"/>
              <a:t>Central tendency very far towards the minimum.</a:t>
            </a:r>
          </a:p>
        </p:txBody>
      </p:sp>
      <p:pic>
        <p:nvPicPr>
          <p:cNvPr id="7" name="Picture 6">
            <a:extLst>
              <a:ext uri="{FF2B5EF4-FFF2-40B4-BE49-F238E27FC236}">
                <a16:creationId xmlns:a16="http://schemas.microsoft.com/office/drawing/2014/main" id="{22D8B9A9-2BAA-494A-8AD1-81D1C08D6364}"/>
              </a:ext>
            </a:extLst>
          </p:cNvPr>
          <p:cNvPicPr>
            <a:picLocks noChangeAspect="1"/>
          </p:cNvPicPr>
          <p:nvPr/>
        </p:nvPicPr>
        <p:blipFill>
          <a:blip r:embed="rId2"/>
          <a:stretch>
            <a:fillRect/>
          </a:stretch>
        </p:blipFill>
        <p:spPr>
          <a:xfrm>
            <a:off x="4654296" y="1556366"/>
            <a:ext cx="6903720" cy="3745267"/>
          </a:xfrm>
          <a:prstGeom prst="rect">
            <a:avLst/>
          </a:prstGeom>
        </p:spPr>
      </p:pic>
    </p:spTree>
    <p:extLst>
      <p:ext uri="{BB962C8B-B14F-4D97-AF65-F5344CB8AC3E}">
        <p14:creationId xmlns:p14="http://schemas.microsoft.com/office/powerpoint/2010/main" val="27610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945FF3-8576-4CC7-98CE-67D92C367028}"/>
              </a:ext>
            </a:extLst>
          </p:cNvPr>
          <p:cNvSpPr>
            <a:spLocks noGrp="1"/>
          </p:cNvSpPr>
          <p:nvPr>
            <p:ph type="title"/>
          </p:nvPr>
        </p:nvSpPr>
        <p:spPr>
          <a:xfrm>
            <a:off x="643467" y="321734"/>
            <a:ext cx="10905066" cy="1135737"/>
          </a:xfrm>
        </p:spPr>
        <p:txBody>
          <a:bodyPr>
            <a:normAutofit/>
          </a:bodyPr>
          <a:lstStyle/>
          <a:p>
            <a:r>
              <a:rPr lang="en-SG" sz="3600" dirty="0"/>
              <a:t>Exploratory</a:t>
            </a:r>
            <a:r>
              <a:rPr lang="en-SG" sz="3600" b="1" dirty="0"/>
              <a:t> Analysis </a:t>
            </a:r>
            <a:r>
              <a:rPr lang="en-SG" sz="3600" dirty="0"/>
              <a:t>and Statistical</a:t>
            </a:r>
            <a:r>
              <a:rPr lang="en-SG" sz="3600" b="1" dirty="0"/>
              <a:t> Description</a:t>
            </a:r>
            <a:endParaRPr lang="en-SG" sz="3600" dirty="0"/>
          </a:p>
        </p:txBody>
      </p:sp>
      <p:sp>
        <p:nvSpPr>
          <p:cNvPr id="3" name="Content Placeholder 2">
            <a:extLst>
              <a:ext uri="{FF2B5EF4-FFF2-40B4-BE49-F238E27FC236}">
                <a16:creationId xmlns:a16="http://schemas.microsoft.com/office/drawing/2014/main" id="{28785B0E-B078-4EDB-85E0-85BD7F06FEEE}"/>
              </a:ext>
            </a:extLst>
          </p:cNvPr>
          <p:cNvSpPr>
            <a:spLocks noGrp="1"/>
          </p:cNvSpPr>
          <p:nvPr>
            <p:ph idx="1"/>
          </p:nvPr>
        </p:nvSpPr>
        <p:spPr>
          <a:xfrm>
            <a:off x="643468" y="1802031"/>
            <a:ext cx="4271431" cy="4393982"/>
          </a:xfrm>
        </p:spPr>
        <p:txBody>
          <a:bodyPr>
            <a:normAutofit/>
          </a:bodyPr>
          <a:lstStyle/>
          <a:p>
            <a:pPr marL="0" indent="0">
              <a:buNone/>
            </a:pPr>
            <a:r>
              <a:rPr lang="en-SG" sz="2400" dirty="0"/>
              <a:t>Latitude is strongly positively skewed.</a:t>
            </a:r>
          </a:p>
          <a:p>
            <a:pPr marL="0" indent="0">
              <a:buNone/>
            </a:pPr>
            <a:r>
              <a:rPr lang="en-SG" sz="2400" dirty="0"/>
              <a:t>Thick tail and many outliers to the north, small 2</a:t>
            </a:r>
            <a:r>
              <a:rPr lang="en-SG" sz="2400" baseline="30000" dirty="0"/>
              <a:t>nd</a:t>
            </a:r>
            <a:r>
              <a:rPr lang="en-SG" sz="2400" dirty="0"/>
              <a:t> peak.</a:t>
            </a:r>
          </a:p>
          <a:p>
            <a:pPr marL="0" indent="0">
              <a:buNone/>
            </a:pPr>
            <a:r>
              <a:rPr lang="en-SG" sz="2400" b="1" dirty="0"/>
              <a:t>Insight: </a:t>
            </a:r>
            <a:r>
              <a:rPr lang="en-SG" sz="2400" dirty="0"/>
              <a:t>Large agglomeration of restaurants to the south of SG, smaller clumps to the north.</a:t>
            </a:r>
            <a:endParaRPr lang="en-SG" sz="2400" b="1" dirty="0"/>
          </a:p>
        </p:txBody>
      </p:sp>
      <p:grpSp>
        <p:nvGrpSpPr>
          <p:cNvPr id="4110" name="Group 8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11" name="Rectangle 8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098" name="Picture 2">
            <a:extLst>
              <a:ext uri="{FF2B5EF4-FFF2-40B4-BE49-F238E27FC236}">
                <a16:creationId xmlns:a16="http://schemas.microsoft.com/office/drawing/2014/main" id="{3E6D74A1-323B-4DBA-8791-CB955D7CA0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003" y="1670241"/>
            <a:ext cx="6097317" cy="2534194"/>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Group 8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9" name="Isosceles Triangle 8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00" name="Picture 4">
            <a:extLst>
              <a:ext uri="{FF2B5EF4-FFF2-40B4-BE49-F238E27FC236}">
                <a16:creationId xmlns:a16="http://schemas.microsoft.com/office/drawing/2014/main" id="{2AAFBBB8-D2BD-4CD9-B0E1-E0381261C1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6055" y="4417205"/>
            <a:ext cx="6253212" cy="126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67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1154</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SC 1015 Mini-Project</vt:lpstr>
      <vt:lpstr>Sample Collection and Practical Motivation</vt:lpstr>
      <vt:lpstr>Sample Collection and Practical Motivation</vt:lpstr>
      <vt:lpstr>Data Preparation and Problem Formulation</vt:lpstr>
      <vt:lpstr>Data Preparation and Problem Formulation</vt:lpstr>
      <vt:lpstr>Data Preparation and Problem Formulation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Exploratory Analysis and Statistical Description</vt:lpstr>
      <vt:lpstr>Algorithmic Optimization and Machine Learning</vt:lpstr>
      <vt:lpstr>Algorithmic Optimization and Machine Learning</vt:lpstr>
      <vt:lpstr>Model Visualisation &amp; Evaluation</vt:lpstr>
      <vt:lpstr>Model Visualisation &amp; Evaluation</vt:lpstr>
      <vt:lpstr>Model Visualisation &amp; Evaluation</vt:lpstr>
      <vt:lpstr>Model Application</vt:lpstr>
      <vt:lpstr>Model Application</vt:lpstr>
      <vt:lpstr>Model application</vt:lpstr>
      <vt:lpstr>Model Application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1015 Mini-Project</dc:title>
  <dc:creator>Adil Hasan</dc:creator>
  <cp:lastModifiedBy>Adil Hasan</cp:lastModifiedBy>
  <cp:revision>2</cp:revision>
  <dcterms:created xsi:type="dcterms:W3CDTF">2022-04-24T05:15:08Z</dcterms:created>
  <dcterms:modified xsi:type="dcterms:W3CDTF">2022-04-24T08:49:39Z</dcterms:modified>
</cp:coreProperties>
</file>