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2" r:id="rId5"/>
    <p:sldId id="263" r:id="rId6"/>
    <p:sldId id="264" r:id="rId7"/>
    <p:sldId id="265" r:id="rId8"/>
    <p:sldId id="258" r:id="rId9"/>
    <p:sldId id="259" r:id="rId10"/>
    <p:sldId id="260" r:id="rId11"/>
    <p:sldId id="261"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14" y="3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1255"/>
            <a:ext cx="9143999" cy="1026159"/>
          </a:xfrm>
          <a:prstGeom prst="rect">
            <a:avLst/>
          </a:prstGeom>
        </p:spPr>
      </p:pic>
      <p:pic>
        <p:nvPicPr>
          <p:cNvPr id="18" name="bg object 18"/>
          <p:cNvPicPr/>
          <p:nvPr/>
        </p:nvPicPr>
        <p:blipFill>
          <a:blip r:embed="rId4" cstate="print"/>
          <a:stretch>
            <a:fillRect/>
          </a:stretch>
        </p:blipFill>
        <p:spPr>
          <a:xfrm>
            <a:off x="4398834" y="0"/>
            <a:ext cx="4745164" cy="600064"/>
          </a:xfrm>
          <a:prstGeom prst="rect">
            <a:avLst/>
          </a:prstGeom>
        </p:spPr>
      </p:pic>
      <p:pic>
        <p:nvPicPr>
          <p:cNvPr id="19" name="bg object 19"/>
          <p:cNvPicPr/>
          <p:nvPr/>
        </p:nvPicPr>
        <p:blipFill>
          <a:blip r:embed="rId5" cstate="print"/>
          <a:stretch>
            <a:fillRect/>
          </a:stretch>
        </p:blipFill>
        <p:spPr>
          <a:xfrm>
            <a:off x="-822" y="0"/>
            <a:ext cx="9145584" cy="1020572"/>
          </a:xfrm>
          <a:prstGeom prst="rect">
            <a:avLst/>
          </a:prstGeom>
        </p:spPr>
      </p:pic>
      <p:pic>
        <p:nvPicPr>
          <p:cNvPr id="20" name="bg object 20"/>
          <p:cNvPicPr/>
          <p:nvPr/>
        </p:nvPicPr>
        <p:blipFill>
          <a:blip r:embed="rId6" cstate="print"/>
          <a:stretch>
            <a:fillRect/>
          </a:stretch>
        </p:blipFill>
        <p:spPr>
          <a:xfrm>
            <a:off x="0" y="1819655"/>
            <a:ext cx="8773414" cy="2653030"/>
          </a:xfrm>
          <a:prstGeom prst="rect">
            <a:avLst/>
          </a:prstGeom>
        </p:spPr>
      </p:pic>
      <p:sp>
        <p:nvSpPr>
          <p:cNvPr id="2" name="Holder 2"/>
          <p:cNvSpPr>
            <a:spLocks noGrp="1"/>
          </p:cNvSpPr>
          <p:nvPr>
            <p:ph type="ctrTitle"/>
          </p:nvPr>
        </p:nvSpPr>
        <p:spPr>
          <a:xfrm>
            <a:off x="444804" y="2150770"/>
            <a:ext cx="8254390" cy="14897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444804" y="4361510"/>
            <a:ext cx="8254390" cy="787400"/>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1255"/>
            <a:ext cx="9143999" cy="1026159"/>
          </a:xfrm>
          <a:prstGeom prst="rect">
            <a:avLst/>
          </a:prstGeom>
        </p:spPr>
      </p:pic>
      <p:pic>
        <p:nvPicPr>
          <p:cNvPr id="18" name="bg object 18"/>
          <p:cNvPicPr/>
          <p:nvPr/>
        </p:nvPicPr>
        <p:blipFill>
          <a:blip r:embed="rId4" cstate="print"/>
          <a:stretch>
            <a:fillRect/>
          </a:stretch>
        </p:blipFill>
        <p:spPr>
          <a:xfrm>
            <a:off x="4398834" y="0"/>
            <a:ext cx="4745164" cy="600064"/>
          </a:xfrm>
          <a:prstGeom prst="rect">
            <a:avLst/>
          </a:prstGeom>
        </p:spPr>
      </p:pic>
      <p:pic>
        <p:nvPicPr>
          <p:cNvPr id="19" name="bg object 19"/>
          <p:cNvPicPr/>
          <p:nvPr/>
        </p:nvPicPr>
        <p:blipFill>
          <a:blip r:embed="rId5" cstate="print"/>
          <a:stretch>
            <a:fillRect/>
          </a:stretch>
        </p:blipFill>
        <p:spPr>
          <a:xfrm>
            <a:off x="-822" y="0"/>
            <a:ext cx="9145584" cy="1020572"/>
          </a:xfrm>
          <a:prstGeom prst="rect">
            <a:avLst/>
          </a:prstGeom>
        </p:spPr>
      </p:pic>
      <p:pic>
        <p:nvPicPr>
          <p:cNvPr id="20" name="bg object 20"/>
          <p:cNvPicPr/>
          <p:nvPr/>
        </p:nvPicPr>
        <p:blipFill>
          <a:blip r:embed="rId6" cstate="print"/>
          <a:stretch>
            <a:fillRect/>
          </a:stretch>
        </p:blipFill>
        <p:spPr>
          <a:xfrm>
            <a:off x="70103" y="0"/>
            <a:ext cx="7834757" cy="5984557"/>
          </a:xfrm>
          <a:prstGeom prst="rect">
            <a:avLst/>
          </a:prstGeom>
        </p:spPr>
      </p:pic>
      <p:pic>
        <p:nvPicPr>
          <p:cNvPr id="21" name="bg object 21"/>
          <p:cNvPicPr/>
          <p:nvPr/>
        </p:nvPicPr>
        <p:blipFill>
          <a:blip r:embed="rId7" cstate="print"/>
          <a:stretch>
            <a:fillRect/>
          </a:stretch>
        </p:blipFill>
        <p:spPr>
          <a:xfrm>
            <a:off x="73152" y="0"/>
            <a:ext cx="7828533" cy="1153414"/>
          </a:xfrm>
          <a:prstGeom prst="rect">
            <a:avLst/>
          </a:prstGeom>
        </p:spPr>
      </p:pic>
      <p:sp>
        <p:nvSpPr>
          <p:cNvPr id="2" name="Holder 2"/>
          <p:cNvSpPr>
            <a:spLocks noGrp="1"/>
          </p:cNvSpPr>
          <p:nvPr>
            <p:ph type="title"/>
          </p:nvPr>
        </p:nvSpPr>
        <p:spPr/>
        <p:txBody>
          <a:bodyPr lIns="0" tIns="0" rIns="0" bIns="0"/>
          <a:lstStyle>
            <a:lvl1pPr>
              <a:defRPr sz="45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51788" y="4425188"/>
            <a:ext cx="6440423" cy="2085340"/>
          </a:xfrm>
          <a:prstGeom prst="rect">
            <a:avLst/>
          </a:prstGeom>
        </p:spPr>
        <p:txBody>
          <a:bodyPr wrap="square" lIns="0" tIns="0" rIns="0" bIns="0">
            <a:spAutoFit/>
          </a:bodyPr>
          <a:lstStyle>
            <a:lvl1pPr>
              <a:defRPr sz="4500" b="1" i="0">
                <a:solidFill>
                  <a:schemeClr val="tx1"/>
                </a:solidFill>
                <a:latin typeface="Calibri"/>
                <a:cs typeface="Calibri"/>
              </a:defRPr>
            </a:lvl1pPr>
          </a:lstStyle>
          <a:p>
            <a:endParaRPr/>
          </a:p>
        </p:txBody>
      </p:sp>
      <p:sp>
        <p:nvSpPr>
          <p:cNvPr id="3" name="Holder 3"/>
          <p:cNvSpPr>
            <a:spLocks noGrp="1"/>
          </p:cNvSpPr>
          <p:nvPr>
            <p:ph type="body" idx="1"/>
          </p:nvPr>
        </p:nvSpPr>
        <p:spPr>
          <a:xfrm>
            <a:off x="416153" y="1406728"/>
            <a:ext cx="8311692" cy="46659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4.jp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1.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4" cy="600064"/>
            </a:xfrm>
            <a:prstGeom prst="rect">
              <a:avLst/>
            </a:prstGeom>
          </p:spPr>
        </p:pic>
      </p:grpSp>
      <p:grpSp>
        <p:nvGrpSpPr>
          <p:cNvPr id="6" name="object 6"/>
          <p:cNvGrpSpPr/>
          <p:nvPr/>
        </p:nvGrpSpPr>
        <p:grpSpPr>
          <a:xfrm>
            <a:off x="-822" y="0"/>
            <a:ext cx="9145905" cy="6858000"/>
            <a:chOff x="-822" y="0"/>
            <a:chExt cx="9145905" cy="6858000"/>
          </a:xfrm>
        </p:grpSpPr>
        <p:pic>
          <p:nvPicPr>
            <p:cNvPr id="7" name="object 7"/>
            <p:cNvPicPr/>
            <p:nvPr/>
          </p:nvPicPr>
          <p:blipFill>
            <a:blip r:embed="rId5" cstate="print"/>
            <a:stretch>
              <a:fillRect/>
            </a:stretch>
          </p:blipFill>
          <p:spPr>
            <a:xfrm>
              <a:off x="-822" y="0"/>
              <a:ext cx="9145584" cy="4428744"/>
            </a:xfrm>
            <a:prstGeom prst="rect">
              <a:avLst/>
            </a:prstGeom>
          </p:spPr>
        </p:pic>
        <p:pic>
          <p:nvPicPr>
            <p:cNvPr id="8" name="object 8"/>
            <p:cNvPicPr/>
            <p:nvPr/>
          </p:nvPicPr>
          <p:blipFill>
            <a:blip r:embed="rId6" cstate="print"/>
            <a:stretch>
              <a:fillRect/>
            </a:stretch>
          </p:blipFill>
          <p:spPr>
            <a:xfrm>
              <a:off x="3261360" y="4285538"/>
              <a:ext cx="1683765" cy="1260170"/>
            </a:xfrm>
            <a:prstGeom prst="rect">
              <a:avLst/>
            </a:prstGeom>
          </p:spPr>
        </p:pic>
        <p:pic>
          <p:nvPicPr>
            <p:cNvPr id="9" name="object 9"/>
            <p:cNvPicPr/>
            <p:nvPr/>
          </p:nvPicPr>
          <p:blipFill>
            <a:blip r:embed="rId7" cstate="print"/>
            <a:stretch>
              <a:fillRect/>
            </a:stretch>
          </p:blipFill>
          <p:spPr>
            <a:xfrm>
              <a:off x="4200143" y="4285538"/>
              <a:ext cx="921816" cy="1260170"/>
            </a:xfrm>
            <a:prstGeom prst="rect">
              <a:avLst/>
            </a:prstGeom>
          </p:spPr>
        </p:pic>
        <p:pic>
          <p:nvPicPr>
            <p:cNvPr id="10" name="object 10"/>
            <p:cNvPicPr/>
            <p:nvPr/>
          </p:nvPicPr>
          <p:blipFill>
            <a:blip r:embed="rId8" cstate="print"/>
            <a:stretch>
              <a:fillRect/>
            </a:stretch>
          </p:blipFill>
          <p:spPr>
            <a:xfrm>
              <a:off x="4376928" y="4285538"/>
              <a:ext cx="1613789" cy="1260170"/>
            </a:xfrm>
            <a:prstGeom prst="rect">
              <a:avLst/>
            </a:prstGeom>
          </p:spPr>
        </p:pic>
        <p:pic>
          <p:nvPicPr>
            <p:cNvPr id="11" name="object 11"/>
            <p:cNvPicPr/>
            <p:nvPr/>
          </p:nvPicPr>
          <p:blipFill>
            <a:blip r:embed="rId9" cstate="print"/>
            <a:stretch>
              <a:fillRect/>
            </a:stretch>
          </p:blipFill>
          <p:spPr>
            <a:xfrm>
              <a:off x="1947671" y="4971275"/>
              <a:ext cx="5356606" cy="1260170"/>
            </a:xfrm>
            <a:prstGeom prst="rect">
              <a:avLst/>
            </a:prstGeom>
          </p:spPr>
        </p:pic>
        <p:pic>
          <p:nvPicPr>
            <p:cNvPr id="12" name="object 12"/>
            <p:cNvPicPr/>
            <p:nvPr/>
          </p:nvPicPr>
          <p:blipFill>
            <a:blip r:embed="rId10" cstate="print"/>
            <a:stretch>
              <a:fillRect/>
            </a:stretch>
          </p:blipFill>
          <p:spPr>
            <a:xfrm>
              <a:off x="1088136" y="5657088"/>
              <a:ext cx="2256790" cy="1200911"/>
            </a:xfrm>
            <a:prstGeom prst="rect">
              <a:avLst/>
            </a:prstGeom>
          </p:spPr>
        </p:pic>
        <p:pic>
          <p:nvPicPr>
            <p:cNvPr id="13" name="object 13"/>
            <p:cNvPicPr/>
            <p:nvPr/>
          </p:nvPicPr>
          <p:blipFill>
            <a:blip r:embed="rId11" cstate="print"/>
            <a:stretch>
              <a:fillRect/>
            </a:stretch>
          </p:blipFill>
          <p:spPr>
            <a:xfrm>
              <a:off x="2599943" y="5657088"/>
              <a:ext cx="5560822" cy="1200911"/>
            </a:xfrm>
            <a:prstGeom prst="rect">
              <a:avLst/>
            </a:prstGeom>
          </p:spPr>
        </p:pic>
      </p:grpSp>
      <p:sp>
        <p:nvSpPr>
          <p:cNvPr id="14" name="object 14"/>
          <p:cNvSpPr txBox="1">
            <a:spLocks noGrp="1"/>
          </p:cNvSpPr>
          <p:nvPr>
            <p:ph type="title"/>
          </p:nvPr>
        </p:nvSpPr>
        <p:spPr>
          <a:prstGeom prst="rect">
            <a:avLst/>
          </a:prstGeom>
        </p:spPr>
        <p:txBody>
          <a:bodyPr vert="horz" wrap="square" lIns="0" tIns="13970" rIns="0" bIns="0" rtlCol="0">
            <a:spAutoFit/>
          </a:bodyPr>
          <a:lstStyle/>
          <a:p>
            <a:pPr marL="80645" algn="ctr">
              <a:lnSpc>
                <a:spcPct val="100000"/>
              </a:lnSpc>
              <a:spcBef>
                <a:spcPts val="110"/>
              </a:spcBef>
            </a:pPr>
            <a:r>
              <a:rPr spc="5" dirty="0"/>
              <a:t>INT</a:t>
            </a:r>
            <a:r>
              <a:rPr spc="-75" dirty="0"/>
              <a:t> </a:t>
            </a:r>
            <a:r>
              <a:rPr dirty="0"/>
              <a:t>-108</a:t>
            </a:r>
          </a:p>
          <a:p>
            <a:pPr marL="93345" marR="5080" indent="859790">
              <a:lnSpc>
                <a:spcPct val="100000"/>
              </a:lnSpc>
              <a:spcBef>
                <a:spcPts val="5"/>
              </a:spcBef>
            </a:pPr>
            <a:r>
              <a:rPr spc="10" dirty="0"/>
              <a:t>Python </a:t>
            </a:r>
            <a:r>
              <a:rPr spc="-10" dirty="0"/>
              <a:t>Programme </a:t>
            </a:r>
            <a:r>
              <a:rPr spc="-5" dirty="0"/>
              <a:t> </a:t>
            </a:r>
            <a:r>
              <a:rPr spc="-60" dirty="0"/>
              <a:t>Topic:</a:t>
            </a:r>
            <a:r>
              <a:rPr spc="-90" dirty="0"/>
              <a:t> </a:t>
            </a:r>
            <a:r>
              <a:rPr spc="-20" dirty="0"/>
              <a:t>Password Generator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4" cy="600064"/>
            </a:xfrm>
            <a:prstGeom prst="rect">
              <a:avLst/>
            </a:prstGeom>
          </p:spPr>
        </p:pic>
      </p:grpSp>
      <p:grpSp>
        <p:nvGrpSpPr>
          <p:cNvPr id="6" name="object 6"/>
          <p:cNvGrpSpPr/>
          <p:nvPr/>
        </p:nvGrpSpPr>
        <p:grpSpPr>
          <a:xfrm>
            <a:off x="-822" y="0"/>
            <a:ext cx="9145905" cy="6858000"/>
            <a:chOff x="-822" y="0"/>
            <a:chExt cx="9145905" cy="6858000"/>
          </a:xfrm>
        </p:grpSpPr>
        <p:pic>
          <p:nvPicPr>
            <p:cNvPr id="7" name="object 7"/>
            <p:cNvPicPr/>
            <p:nvPr/>
          </p:nvPicPr>
          <p:blipFill>
            <a:blip r:embed="rId5" cstate="print"/>
            <a:stretch>
              <a:fillRect/>
            </a:stretch>
          </p:blipFill>
          <p:spPr>
            <a:xfrm>
              <a:off x="-822" y="0"/>
              <a:ext cx="9145584" cy="1020572"/>
            </a:xfrm>
            <a:prstGeom prst="rect">
              <a:avLst/>
            </a:prstGeom>
          </p:spPr>
        </p:pic>
        <p:pic>
          <p:nvPicPr>
            <p:cNvPr id="8" name="object 8"/>
            <p:cNvPicPr/>
            <p:nvPr/>
          </p:nvPicPr>
          <p:blipFill>
            <a:blip r:embed="rId6" cstate="print"/>
            <a:stretch>
              <a:fillRect/>
            </a:stretch>
          </p:blipFill>
          <p:spPr>
            <a:xfrm>
              <a:off x="0" y="929639"/>
              <a:ext cx="9144000" cy="5928357"/>
            </a:xfrm>
            <a:prstGeom prst="rect">
              <a:avLst/>
            </a:prstGeom>
          </p:spPr>
        </p:pic>
        <p:pic>
          <p:nvPicPr>
            <p:cNvPr id="9" name="object 9"/>
            <p:cNvPicPr/>
            <p:nvPr/>
          </p:nvPicPr>
          <p:blipFill>
            <a:blip r:embed="rId7" cstate="print"/>
            <a:stretch>
              <a:fillRect/>
            </a:stretch>
          </p:blipFill>
          <p:spPr>
            <a:xfrm>
              <a:off x="1072895" y="158534"/>
              <a:ext cx="4359910" cy="1010246"/>
            </a:xfrm>
            <a:prstGeom prst="rect">
              <a:avLst/>
            </a:prstGeom>
          </p:spPr>
        </p:pic>
      </p:grpSp>
      <p:sp>
        <p:nvSpPr>
          <p:cNvPr id="10" name="object 10"/>
          <p:cNvSpPr txBox="1">
            <a:spLocks noGrp="1"/>
          </p:cNvSpPr>
          <p:nvPr>
            <p:ph type="title"/>
          </p:nvPr>
        </p:nvSpPr>
        <p:spPr>
          <a:xfrm>
            <a:off x="1345183" y="265938"/>
            <a:ext cx="3784600"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Calibri"/>
                <a:cs typeface="Calibri"/>
              </a:rPr>
              <a:t>Out</a:t>
            </a:r>
            <a:r>
              <a:rPr sz="3600" b="0" spc="-25" dirty="0">
                <a:latin typeface="Calibri"/>
                <a:cs typeface="Calibri"/>
              </a:rPr>
              <a:t> </a:t>
            </a:r>
            <a:r>
              <a:rPr sz="3600" b="0" spc="-5" dirty="0">
                <a:latin typeface="Calibri"/>
                <a:cs typeface="Calibri"/>
              </a:rPr>
              <a:t>put</a:t>
            </a:r>
            <a:r>
              <a:rPr sz="3600" b="0" spc="-45" dirty="0">
                <a:latin typeface="Calibri"/>
                <a:cs typeface="Calibri"/>
              </a:rPr>
              <a:t> </a:t>
            </a:r>
            <a:r>
              <a:rPr sz="3600" b="0" spc="-5" dirty="0">
                <a:latin typeface="Calibri"/>
                <a:cs typeface="Calibri"/>
              </a:rPr>
              <a:t>of</a:t>
            </a:r>
            <a:r>
              <a:rPr sz="3600" b="0" spc="-25" dirty="0">
                <a:latin typeface="Calibri"/>
                <a:cs typeface="Calibri"/>
              </a:rPr>
              <a:t> </a:t>
            </a:r>
            <a:r>
              <a:rPr sz="3600" b="0" dirty="0">
                <a:latin typeface="Calibri"/>
                <a:cs typeface="Calibri"/>
              </a:rPr>
              <a:t>the</a:t>
            </a:r>
            <a:r>
              <a:rPr sz="3600" b="0" spc="-35" dirty="0">
                <a:latin typeface="Calibri"/>
                <a:cs typeface="Calibri"/>
              </a:rPr>
              <a:t> </a:t>
            </a:r>
            <a:r>
              <a:rPr sz="3600" b="0" spc="-10" dirty="0">
                <a:latin typeface="Calibri"/>
                <a:cs typeface="Calibri"/>
              </a:rPr>
              <a:t>code:</a:t>
            </a:r>
            <a:endParaRPr sz="36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804" y="2150770"/>
            <a:ext cx="7236459" cy="1489710"/>
          </a:xfrm>
          <a:prstGeom prst="rect">
            <a:avLst/>
          </a:prstGeom>
        </p:spPr>
        <p:txBody>
          <a:bodyPr vert="horz" wrap="square" lIns="0" tIns="13335" rIns="0" bIns="0" rtlCol="0">
            <a:spAutoFit/>
          </a:bodyPr>
          <a:lstStyle/>
          <a:p>
            <a:pPr marL="12700">
              <a:lnSpc>
                <a:spcPct val="100000"/>
              </a:lnSpc>
              <a:spcBef>
                <a:spcPts val="105"/>
              </a:spcBef>
            </a:pPr>
            <a:r>
              <a:rPr sz="9600" b="1" spc="60" dirty="0">
                <a:solidFill>
                  <a:srgbClr val="03485C"/>
                </a:solidFill>
                <a:latin typeface="Arial"/>
                <a:cs typeface="Arial"/>
              </a:rPr>
              <a:t>THANK</a:t>
            </a:r>
            <a:r>
              <a:rPr sz="9600" b="1" spc="-345" dirty="0">
                <a:solidFill>
                  <a:srgbClr val="03485C"/>
                </a:solidFill>
                <a:latin typeface="Arial"/>
                <a:cs typeface="Arial"/>
              </a:rPr>
              <a:t> </a:t>
            </a:r>
            <a:r>
              <a:rPr sz="9600" b="1" spc="-120" dirty="0">
                <a:solidFill>
                  <a:srgbClr val="03485C"/>
                </a:solidFill>
                <a:latin typeface="Arial"/>
                <a:cs typeface="Arial"/>
              </a:rPr>
              <a:t>YOU</a:t>
            </a:r>
            <a:endParaRPr sz="9600">
              <a:latin typeface="Arial"/>
              <a:cs typeface="Arial"/>
            </a:endParaRPr>
          </a:p>
        </p:txBody>
      </p:sp>
      <p:sp>
        <p:nvSpPr>
          <p:cNvPr id="3" name="object 3"/>
          <p:cNvSpPr txBox="1">
            <a:spLocks noGrp="1"/>
          </p:cNvSpPr>
          <p:nvPr>
            <p:ph type="subTitle" idx="4"/>
          </p:nvPr>
        </p:nvSpPr>
        <p:spPr>
          <a:prstGeom prst="rect">
            <a:avLst/>
          </a:prstGeom>
        </p:spPr>
        <p:txBody>
          <a:bodyPr vert="horz" wrap="square" lIns="0" tIns="12065" rIns="0" bIns="0" rtlCol="0">
            <a:spAutoFit/>
          </a:bodyPr>
          <a:lstStyle/>
          <a:p>
            <a:pPr marL="12700" marR="5080">
              <a:lnSpc>
                <a:spcPct val="100000"/>
              </a:lnSpc>
              <a:spcBef>
                <a:spcPts val="95"/>
              </a:spcBef>
            </a:pPr>
            <a:r>
              <a:rPr dirty="0"/>
              <a:t>FOR</a:t>
            </a:r>
            <a:r>
              <a:rPr spc="-5" dirty="0"/>
              <a:t> GIVING</a:t>
            </a:r>
            <a:r>
              <a:rPr spc="15" dirty="0"/>
              <a:t> </a:t>
            </a:r>
            <a:r>
              <a:rPr spc="-5" dirty="0"/>
              <a:t>US</a:t>
            </a:r>
            <a:r>
              <a:rPr dirty="0"/>
              <a:t> </a:t>
            </a:r>
            <a:r>
              <a:rPr spc="-10" dirty="0"/>
              <a:t>SUCH</a:t>
            </a:r>
            <a:r>
              <a:rPr spc="-150" dirty="0"/>
              <a:t> </a:t>
            </a:r>
            <a:r>
              <a:rPr spc="-5" dirty="0"/>
              <a:t>A</a:t>
            </a:r>
            <a:r>
              <a:rPr spc="-140" dirty="0"/>
              <a:t> </a:t>
            </a:r>
            <a:r>
              <a:rPr spc="-45" dirty="0"/>
              <a:t>GREAT</a:t>
            </a:r>
            <a:r>
              <a:rPr spc="-20" dirty="0"/>
              <a:t> </a:t>
            </a:r>
            <a:r>
              <a:rPr spc="-10" dirty="0"/>
              <a:t>OPPORTUNITY</a:t>
            </a:r>
            <a:r>
              <a:rPr spc="-85" dirty="0"/>
              <a:t> </a:t>
            </a:r>
            <a:r>
              <a:rPr spc="-25" dirty="0"/>
              <a:t>TO </a:t>
            </a:r>
            <a:r>
              <a:rPr spc="-680" dirty="0"/>
              <a:t> </a:t>
            </a:r>
            <a:r>
              <a:rPr spc="10" dirty="0"/>
              <a:t>WORK</a:t>
            </a:r>
            <a:r>
              <a:rPr spc="-65" dirty="0"/>
              <a:t> </a:t>
            </a:r>
            <a:r>
              <a:rPr spc="-5" dirty="0"/>
              <a:t>ON</a:t>
            </a:r>
            <a:r>
              <a:rPr spc="20" dirty="0"/>
              <a:t> </a:t>
            </a:r>
            <a:r>
              <a:rPr spc="-5" dirty="0"/>
              <a:t>OUR FIRST</a:t>
            </a:r>
            <a:r>
              <a:rPr spc="-40" dirty="0"/>
              <a:t> </a:t>
            </a:r>
            <a:r>
              <a:rPr spc="-5" dirty="0"/>
              <a:t>CODING</a:t>
            </a:r>
            <a:r>
              <a:rPr spc="20" dirty="0"/>
              <a:t> </a:t>
            </a:r>
            <a:r>
              <a:rPr spc="-15" dirty="0"/>
              <a:t>EXPERIENCE.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67188"/>
            <a:ext cx="7104380" cy="713105"/>
          </a:xfrm>
          <a:prstGeom prst="rect">
            <a:avLst/>
          </a:prstGeom>
        </p:spPr>
        <p:txBody>
          <a:bodyPr vert="horz" wrap="square" lIns="0" tIns="13970" rIns="0" bIns="0" rtlCol="0">
            <a:spAutoFit/>
          </a:bodyPr>
          <a:lstStyle/>
          <a:p>
            <a:pPr marL="12700">
              <a:lnSpc>
                <a:spcPct val="100000"/>
              </a:lnSpc>
              <a:spcBef>
                <a:spcPts val="110"/>
              </a:spcBef>
            </a:pPr>
            <a:r>
              <a:rPr spc="-10" dirty="0"/>
              <a:t>Lovely</a:t>
            </a:r>
            <a:r>
              <a:rPr spc="-70" dirty="0"/>
              <a:t> </a:t>
            </a:r>
            <a:r>
              <a:rPr spc="-10" dirty="0"/>
              <a:t>Professional</a:t>
            </a:r>
            <a:r>
              <a:rPr spc="-95" dirty="0"/>
              <a:t> </a:t>
            </a:r>
            <a:r>
              <a:rPr spc="-5" dirty="0"/>
              <a:t>University</a:t>
            </a:r>
          </a:p>
        </p:txBody>
      </p:sp>
      <p:sp>
        <p:nvSpPr>
          <p:cNvPr id="3" name="object 3"/>
          <p:cNvSpPr txBox="1"/>
          <p:nvPr/>
        </p:nvSpPr>
        <p:spPr>
          <a:xfrm>
            <a:off x="919480" y="1219200"/>
            <a:ext cx="7305040" cy="5491247"/>
          </a:xfrm>
          <a:prstGeom prst="rect">
            <a:avLst/>
          </a:prstGeom>
        </p:spPr>
        <p:txBody>
          <a:bodyPr vert="horz" wrap="square" lIns="0" tIns="12700" rIns="0" bIns="0" rtlCol="0">
            <a:spAutoFit/>
          </a:bodyPr>
          <a:lstStyle/>
          <a:p>
            <a:pPr marL="12700" algn="ctr">
              <a:spcBef>
                <a:spcPts val="100"/>
              </a:spcBef>
            </a:pPr>
            <a:r>
              <a:rPr lang="en-US" sz="2000" b="1" spc="-15" dirty="0">
                <a:solidFill>
                  <a:srgbClr val="7030A0"/>
                </a:solidFill>
                <a:highlight>
                  <a:srgbClr val="FFFF00"/>
                </a:highlight>
                <a:latin typeface="Calibri"/>
                <a:cs typeface="Calibri"/>
              </a:rPr>
              <a:t>Section : K22VR</a:t>
            </a:r>
            <a:endParaRPr lang="en-US" sz="2000" b="1" dirty="0">
              <a:solidFill>
                <a:srgbClr val="7030A0"/>
              </a:solidFill>
              <a:highlight>
                <a:srgbClr val="FFFF00"/>
              </a:highlight>
              <a:latin typeface="Calibri"/>
              <a:cs typeface="Calibri"/>
            </a:endParaRPr>
          </a:p>
          <a:p>
            <a:pPr marL="12700">
              <a:lnSpc>
                <a:spcPct val="100000"/>
              </a:lnSpc>
              <a:spcBef>
                <a:spcPts val="100"/>
              </a:spcBef>
            </a:pPr>
            <a:r>
              <a:rPr lang="en-US" sz="2000" b="1" dirty="0">
                <a:solidFill>
                  <a:srgbClr val="7030A0"/>
                </a:solidFill>
                <a:latin typeface="Calibri"/>
                <a:cs typeface="Calibri"/>
              </a:rPr>
              <a:t>Name: Adil Husain</a:t>
            </a:r>
          </a:p>
          <a:p>
            <a:pPr marL="12700">
              <a:lnSpc>
                <a:spcPct val="100000"/>
              </a:lnSpc>
              <a:spcBef>
                <a:spcPts val="100"/>
              </a:spcBef>
            </a:pPr>
            <a:r>
              <a:rPr lang="en-US" sz="2000" b="1" dirty="0">
                <a:solidFill>
                  <a:srgbClr val="7030A0"/>
                </a:solidFill>
                <a:latin typeface="Calibri"/>
                <a:cs typeface="Calibri"/>
              </a:rPr>
              <a:t>Roll no: 44</a:t>
            </a:r>
          </a:p>
          <a:p>
            <a:pPr marL="12700">
              <a:lnSpc>
                <a:spcPct val="100000"/>
              </a:lnSpc>
              <a:spcBef>
                <a:spcPts val="100"/>
              </a:spcBef>
            </a:pPr>
            <a:r>
              <a:rPr lang="en-US" sz="2000" b="1" spc="-15" dirty="0">
                <a:solidFill>
                  <a:srgbClr val="7030A0"/>
                </a:solidFill>
                <a:latin typeface="Calibri"/>
                <a:cs typeface="Calibri"/>
              </a:rPr>
              <a:t>Regd. no. 12211059</a:t>
            </a:r>
          </a:p>
          <a:p>
            <a:pPr marL="12700">
              <a:lnSpc>
                <a:spcPct val="100000"/>
              </a:lnSpc>
              <a:spcBef>
                <a:spcPts val="100"/>
              </a:spcBef>
            </a:pPr>
            <a:endParaRPr lang="en-US" sz="2000" b="1" spc="-15" dirty="0">
              <a:solidFill>
                <a:srgbClr val="7030A0"/>
              </a:solidFill>
              <a:latin typeface="Calibri"/>
              <a:cs typeface="Calibri"/>
            </a:endParaRPr>
          </a:p>
          <a:p>
            <a:pPr marL="12700">
              <a:lnSpc>
                <a:spcPct val="100000"/>
              </a:lnSpc>
              <a:spcBef>
                <a:spcPts val="100"/>
              </a:spcBef>
            </a:pPr>
            <a:r>
              <a:rPr lang="en-US" sz="2000" b="1" spc="-15" dirty="0">
                <a:solidFill>
                  <a:srgbClr val="7030A0"/>
                </a:solidFill>
                <a:latin typeface="Calibri"/>
                <a:cs typeface="Calibri"/>
              </a:rPr>
              <a:t>Roll</a:t>
            </a:r>
          </a:p>
          <a:p>
            <a:pPr marL="12700">
              <a:lnSpc>
                <a:spcPct val="100000"/>
              </a:lnSpc>
              <a:spcBef>
                <a:spcPts val="100"/>
              </a:spcBef>
            </a:pPr>
            <a:r>
              <a:rPr lang="en-US" sz="2000" b="1" spc="-15" dirty="0">
                <a:solidFill>
                  <a:srgbClr val="7030A0"/>
                </a:solidFill>
                <a:latin typeface="Calibri"/>
                <a:cs typeface="Calibri"/>
              </a:rPr>
              <a:t>Name:- Salman </a:t>
            </a:r>
            <a:r>
              <a:rPr lang="en-US" sz="2000" b="1" spc="-15" dirty="0" err="1">
                <a:solidFill>
                  <a:srgbClr val="7030A0"/>
                </a:solidFill>
                <a:latin typeface="Calibri"/>
                <a:cs typeface="Calibri"/>
              </a:rPr>
              <a:t>Azaze</a:t>
            </a:r>
            <a:r>
              <a:rPr lang="en-US" sz="2000" b="1" spc="-15" dirty="0">
                <a:solidFill>
                  <a:srgbClr val="7030A0"/>
                </a:solidFill>
                <a:latin typeface="Calibri"/>
                <a:cs typeface="Calibri"/>
              </a:rPr>
              <a:t> Ahamed </a:t>
            </a:r>
            <a:r>
              <a:rPr lang="en-US" sz="2000" b="1" spc="-15" dirty="0" err="1">
                <a:solidFill>
                  <a:srgbClr val="7030A0"/>
                </a:solidFill>
                <a:latin typeface="Calibri"/>
                <a:cs typeface="Calibri"/>
              </a:rPr>
              <a:t>Choudhari</a:t>
            </a:r>
            <a:endParaRPr lang="en-US" sz="2000" b="1" spc="-15" dirty="0">
              <a:solidFill>
                <a:srgbClr val="7030A0"/>
              </a:solidFill>
              <a:latin typeface="Calibri"/>
              <a:cs typeface="Calibri"/>
            </a:endParaRPr>
          </a:p>
          <a:p>
            <a:pPr marL="12700">
              <a:lnSpc>
                <a:spcPct val="100000"/>
              </a:lnSpc>
              <a:spcBef>
                <a:spcPts val="100"/>
              </a:spcBef>
            </a:pPr>
            <a:r>
              <a:rPr lang="en-US" sz="2000" b="1" spc="-15" dirty="0">
                <a:solidFill>
                  <a:srgbClr val="7030A0"/>
                </a:solidFill>
                <a:latin typeface="Calibri"/>
                <a:cs typeface="Calibri"/>
              </a:rPr>
              <a:t>Roll no: 43</a:t>
            </a:r>
          </a:p>
          <a:p>
            <a:pPr marL="12700">
              <a:lnSpc>
                <a:spcPct val="100000"/>
              </a:lnSpc>
              <a:spcBef>
                <a:spcPts val="100"/>
              </a:spcBef>
            </a:pPr>
            <a:r>
              <a:rPr lang="en-US" sz="2000" b="1" spc="-15" dirty="0">
                <a:solidFill>
                  <a:srgbClr val="7030A0"/>
                </a:solidFill>
                <a:latin typeface="Calibri"/>
                <a:cs typeface="Calibri"/>
              </a:rPr>
              <a:t>Regd. No. 12205464</a:t>
            </a:r>
          </a:p>
          <a:p>
            <a:pPr marL="12700">
              <a:lnSpc>
                <a:spcPct val="100000"/>
              </a:lnSpc>
              <a:spcBef>
                <a:spcPts val="100"/>
              </a:spcBef>
            </a:pPr>
            <a:endParaRPr lang="en-US" sz="2000" b="1" spc="-15" dirty="0">
              <a:solidFill>
                <a:srgbClr val="7030A0"/>
              </a:solidFill>
              <a:latin typeface="Calibri"/>
              <a:cs typeface="Calibri"/>
            </a:endParaRPr>
          </a:p>
          <a:p>
            <a:pPr marL="12700">
              <a:lnSpc>
                <a:spcPct val="100000"/>
              </a:lnSpc>
              <a:spcBef>
                <a:spcPts val="100"/>
              </a:spcBef>
            </a:pPr>
            <a:r>
              <a:rPr lang="en-US" sz="2000" b="1" spc="-15" dirty="0">
                <a:solidFill>
                  <a:srgbClr val="7030A0"/>
                </a:solidFill>
                <a:latin typeface="Calibri"/>
                <a:cs typeface="Calibri"/>
              </a:rPr>
              <a:t>Name:- Kaif Ansari</a:t>
            </a:r>
          </a:p>
          <a:p>
            <a:pPr marL="12700">
              <a:lnSpc>
                <a:spcPct val="100000"/>
              </a:lnSpc>
              <a:spcBef>
                <a:spcPts val="100"/>
              </a:spcBef>
            </a:pPr>
            <a:r>
              <a:rPr lang="en-US" sz="2000" b="1" spc="-15" dirty="0">
                <a:solidFill>
                  <a:srgbClr val="7030A0"/>
                </a:solidFill>
                <a:latin typeface="Calibri"/>
                <a:cs typeface="Calibri"/>
              </a:rPr>
              <a:t>Roll no: 64</a:t>
            </a:r>
          </a:p>
          <a:p>
            <a:pPr marL="12700">
              <a:lnSpc>
                <a:spcPct val="100000"/>
              </a:lnSpc>
              <a:spcBef>
                <a:spcPts val="100"/>
              </a:spcBef>
            </a:pPr>
            <a:r>
              <a:rPr lang="en-US" sz="2000" b="1" spc="-15" dirty="0">
                <a:solidFill>
                  <a:srgbClr val="7030A0"/>
                </a:solidFill>
                <a:latin typeface="Calibri"/>
                <a:cs typeface="Calibri"/>
              </a:rPr>
              <a:t>Regd. No. : 12217128</a:t>
            </a:r>
            <a:endParaRPr lang="en-US" spc="-15" dirty="0">
              <a:latin typeface="Calibri"/>
              <a:cs typeface="Calibri"/>
            </a:endParaRPr>
          </a:p>
          <a:p>
            <a:pPr marL="12700">
              <a:lnSpc>
                <a:spcPct val="100000"/>
              </a:lnSpc>
              <a:spcBef>
                <a:spcPts val="5"/>
              </a:spcBef>
            </a:pPr>
            <a:endParaRPr lang="en-US" spc="-15" dirty="0">
              <a:latin typeface="Calibri"/>
              <a:cs typeface="Calibri"/>
            </a:endParaRPr>
          </a:p>
          <a:p>
            <a:pPr marL="12700">
              <a:lnSpc>
                <a:spcPct val="100000"/>
              </a:lnSpc>
              <a:spcBef>
                <a:spcPts val="5"/>
              </a:spcBef>
            </a:pPr>
            <a:r>
              <a:rPr lang="en-US" sz="2000" b="1" spc="-15" dirty="0">
                <a:solidFill>
                  <a:srgbClr val="7030A0"/>
                </a:solidFill>
                <a:latin typeface="Calibri"/>
                <a:cs typeface="Calibri"/>
              </a:rPr>
              <a:t>Submitted to </a:t>
            </a:r>
            <a:r>
              <a:rPr lang="en-US" sz="2000" spc="-15" dirty="0">
                <a:latin typeface="Calibri"/>
                <a:cs typeface="Calibri"/>
              </a:rPr>
              <a:t>: </a:t>
            </a:r>
            <a:r>
              <a:rPr lang="en-US" sz="2000" b="1" spc="-15" dirty="0">
                <a:latin typeface="Calibri"/>
                <a:cs typeface="Calibri"/>
              </a:rPr>
              <a:t>Mr. </a:t>
            </a:r>
            <a:r>
              <a:rPr lang="en-US" sz="2000" b="1" spc="-15" dirty="0" err="1">
                <a:latin typeface="Calibri"/>
                <a:cs typeface="Calibri"/>
              </a:rPr>
              <a:t>Avnish</a:t>
            </a:r>
            <a:r>
              <a:rPr lang="en-US" sz="2000" b="1" spc="-15" dirty="0">
                <a:latin typeface="Calibri"/>
                <a:cs typeface="Calibri"/>
              </a:rPr>
              <a:t> Thakur </a:t>
            </a:r>
            <a:r>
              <a:rPr lang="en-US" sz="2000" spc="-15" dirty="0">
                <a:latin typeface="Calibri"/>
                <a:cs typeface="Calibri"/>
              </a:rPr>
              <a:t>,</a:t>
            </a:r>
          </a:p>
          <a:p>
            <a:pPr marL="12700">
              <a:lnSpc>
                <a:spcPct val="100000"/>
              </a:lnSpc>
              <a:spcBef>
                <a:spcPts val="5"/>
              </a:spcBef>
            </a:pPr>
            <a:r>
              <a:rPr lang="en-US" sz="2000" spc="-15" dirty="0">
                <a:latin typeface="Calibri"/>
                <a:cs typeface="Calibri"/>
              </a:rPr>
              <a:t>		 </a:t>
            </a:r>
            <a:r>
              <a:rPr lang="en-US" sz="2000" b="1" i="1" spc="-15" dirty="0">
                <a:latin typeface="Calibri"/>
                <a:cs typeface="Calibri"/>
              </a:rPr>
              <a:t>Lovely Professional University 				Phagwara Punjab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330" y="152400"/>
            <a:ext cx="7104380" cy="713105"/>
          </a:xfrm>
          <a:prstGeom prst="rect">
            <a:avLst/>
          </a:prstGeom>
        </p:spPr>
        <p:txBody>
          <a:bodyPr vert="horz" wrap="square" lIns="0" tIns="13970" rIns="0" bIns="0" rtlCol="0">
            <a:spAutoFit/>
          </a:bodyPr>
          <a:lstStyle/>
          <a:p>
            <a:pPr marL="12700">
              <a:lnSpc>
                <a:spcPct val="100000"/>
              </a:lnSpc>
              <a:spcBef>
                <a:spcPts val="110"/>
              </a:spcBef>
            </a:pPr>
            <a:r>
              <a:rPr lang="en-US" spc="-10" dirty="0"/>
              <a:t>Introduction to project</a:t>
            </a:r>
            <a:endParaRPr spc="-5" dirty="0"/>
          </a:p>
        </p:txBody>
      </p:sp>
      <p:sp>
        <p:nvSpPr>
          <p:cNvPr id="3" name="object 3"/>
          <p:cNvSpPr txBox="1"/>
          <p:nvPr/>
        </p:nvSpPr>
        <p:spPr>
          <a:xfrm>
            <a:off x="504334" y="1295400"/>
            <a:ext cx="7305040" cy="505267"/>
          </a:xfrm>
          <a:prstGeom prst="rect">
            <a:avLst/>
          </a:prstGeom>
        </p:spPr>
        <p:txBody>
          <a:bodyPr vert="horz" wrap="square" lIns="0" tIns="12700" rIns="0" bIns="0" rtlCol="0">
            <a:spAutoFit/>
          </a:bodyPr>
          <a:lstStyle/>
          <a:p>
            <a:pPr marL="12700">
              <a:lnSpc>
                <a:spcPct val="100000"/>
              </a:lnSpc>
              <a:spcBef>
                <a:spcPts val="100"/>
              </a:spcBef>
            </a:pPr>
            <a:r>
              <a:rPr lang="en-US" sz="3200" b="1" i="1" spc="-15" dirty="0">
                <a:latin typeface="Calibri"/>
                <a:cs typeface="Calibri"/>
              </a:rPr>
              <a:t>Random password generator :- </a:t>
            </a:r>
          </a:p>
        </p:txBody>
      </p:sp>
      <p:sp>
        <p:nvSpPr>
          <p:cNvPr id="4" name="TextBox 3">
            <a:extLst>
              <a:ext uri="{FF2B5EF4-FFF2-40B4-BE49-F238E27FC236}">
                <a16:creationId xmlns:a16="http://schemas.microsoft.com/office/drawing/2014/main" id="{375DB697-DA8B-08DA-6764-37A30C621B40}"/>
              </a:ext>
            </a:extLst>
          </p:cNvPr>
          <p:cNvSpPr txBox="1"/>
          <p:nvPr/>
        </p:nvSpPr>
        <p:spPr>
          <a:xfrm>
            <a:off x="481330" y="2057400"/>
            <a:ext cx="7519670" cy="4154984"/>
          </a:xfrm>
          <a:prstGeom prst="rect">
            <a:avLst/>
          </a:prstGeom>
          <a:noFill/>
        </p:spPr>
        <p:txBody>
          <a:bodyPr wrap="square" rtlCol="0">
            <a:spAutoFit/>
          </a:bodyPr>
          <a:lstStyle/>
          <a:p>
            <a:r>
              <a:rPr lang="en-US" sz="2400" dirty="0"/>
              <a:t>It’s a page of code designed to give an output we call “Random Password” by shuffling and mixing of :</a:t>
            </a:r>
          </a:p>
          <a:p>
            <a:endParaRPr lang="en-US" sz="2400" dirty="0"/>
          </a:p>
          <a:p>
            <a:pPr marL="342900" indent="-342900">
              <a:buFont typeface="+mj-lt"/>
              <a:buAutoNum type="arabicPeriod"/>
            </a:pPr>
            <a:r>
              <a:rPr lang="en-US" sz="2400" dirty="0"/>
              <a:t>Small case letters</a:t>
            </a:r>
          </a:p>
          <a:p>
            <a:pPr marL="342900" indent="-342900">
              <a:buFont typeface="+mj-lt"/>
              <a:buAutoNum type="arabicPeriod"/>
            </a:pPr>
            <a:r>
              <a:rPr lang="en-US" sz="2400" dirty="0"/>
              <a:t>Uppercase letters</a:t>
            </a:r>
          </a:p>
          <a:p>
            <a:pPr marL="342900" indent="-342900">
              <a:buFont typeface="+mj-lt"/>
              <a:buAutoNum type="arabicPeriod"/>
            </a:pPr>
            <a:r>
              <a:rPr lang="en-US" sz="2400" dirty="0"/>
              <a:t>Numeric Digits</a:t>
            </a:r>
          </a:p>
          <a:p>
            <a:pPr marL="342900" indent="-342900">
              <a:buFont typeface="+mj-lt"/>
              <a:buAutoNum type="arabicPeriod"/>
            </a:pPr>
            <a:r>
              <a:rPr lang="en-US" sz="2400" dirty="0"/>
              <a:t>Punctuation marks</a:t>
            </a:r>
          </a:p>
          <a:p>
            <a:pPr marL="342900" indent="-342900">
              <a:buFont typeface="+mj-lt"/>
              <a:buAutoNum type="arabicPeriod"/>
            </a:pPr>
            <a:endParaRPr lang="en-US" sz="2400" dirty="0"/>
          </a:p>
          <a:p>
            <a:r>
              <a:rPr lang="en-US" sz="2400" dirty="0"/>
              <a:t>And the thing that makes it amazing is that the user can itself mention </a:t>
            </a:r>
            <a:r>
              <a:rPr lang="en-US" sz="2400" dirty="0" err="1"/>
              <a:t>upto</a:t>
            </a:r>
            <a:r>
              <a:rPr lang="en-US" sz="2400" dirty="0"/>
              <a:t> what length he wants the password (output).  </a:t>
            </a:r>
          </a:p>
        </p:txBody>
      </p:sp>
    </p:spTree>
    <p:extLst>
      <p:ext uri="{BB962C8B-B14F-4D97-AF65-F5344CB8AC3E}">
        <p14:creationId xmlns:p14="http://schemas.microsoft.com/office/powerpoint/2010/main" val="379721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4" cy="600064"/>
            </a:xfrm>
            <a:prstGeom prst="rect">
              <a:avLst/>
            </a:prstGeom>
          </p:spPr>
        </p:pic>
      </p:grpSp>
      <p:pic>
        <p:nvPicPr>
          <p:cNvPr id="7" name="object 7"/>
          <p:cNvPicPr/>
          <p:nvPr/>
        </p:nvPicPr>
        <p:blipFill>
          <a:blip r:embed="rId5" cstate="print"/>
          <a:stretch>
            <a:fillRect/>
          </a:stretch>
        </p:blipFill>
        <p:spPr>
          <a:xfrm>
            <a:off x="-1586" y="72526"/>
            <a:ext cx="9145584" cy="1020572"/>
          </a:xfrm>
          <a:prstGeom prst="rect">
            <a:avLst/>
          </a:prstGeom>
        </p:spPr>
      </p:pic>
      <p:sp>
        <p:nvSpPr>
          <p:cNvPr id="12" name="Title 11">
            <a:extLst>
              <a:ext uri="{FF2B5EF4-FFF2-40B4-BE49-F238E27FC236}">
                <a16:creationId xmlns:a16="http://schemas.microsoft.com/office/drawing/2014/main" id="{C7F4D6B4-0D86-18AB-7664-2A88513A2BA2}"/>
              </a:ext>
            </a:extLst>
          </p:cNvPr>
          <p:cNvSpPr>
            <a:spLocks noGrp="1"/>
          </p:cNvSpPr>
          <p:nvPr>
            <p:ph type="title"/>
          </p:nvPr>
        </p:nvSpPr>
        <p:spPr>
          <a:xfrm>
            <a:off x="401126" y="452218"/>
            <a:ext cx="6248400" cy="1384995"/>
          </a:xfrm>
        </p:spPr>
        <p:txBody>
          <a:bodyPr/>
          <a:lstStyle/>
          <a:p>
            <a:r>
              <a:rPr lang="en-US" u="sng" dirty="0"/>
              <a:t>Modules(libraries) Used</a:t>
            </a:r>
            <a:r>
              <a:rPr lang="en-US" dirty="0"/>
              <a:t>:</a:t>
            </a:r>
            <a:endParaRPr lang="en-IN" dirty="0"/>
          </a:p>
        </p:txBody>
      </p:sp>
      <p:sp>
        <p:nvSpPr>
          <p:cNvPr id="13" name="TextBox 12">
            <a:extLst>
              <a:ext uri="{FF2B5EF4-FFF2-40B4-BE49-F238E27FC236}">
                <a16:creationId xmlns:a16="http://schemas.microsoft.com/office/drawing/2014/main" id="{C8C98F5B-1E8D-8123-CC27-A75C6581C5F3}"/>
              </a:ext>
            </a:extLst>
          </p:cNvPr>
          <p:cNvSpPr txBox="1"/>
          <p:nvPr/>
        </p:nvSpPr>
        <p:spPr>
          <a:xfrm>
            <a:off x="401128" y="1667312"/>
            <a:ext cx="7162800" cy="3046988"/>
          </a:xfrm>
          <a:prstGeom prst="rect">
            <a:avLst/>
          </a:prstGeom>
          <a:noFill/>
        </p:spPr>
        <p:txBody>
          <a:bodyPr wrap="square" rtlCol="0">
            <a:spAutoFit/>
          </a:bodyPr>
          <a:lstStyle/>
          <a:p>
            <a:r>
              <a:rPr lang="en-US" sz="2400" b="1" i="1" dirty="0"/>
              <a:t>Random Module </a:t>
            </a:r>
            <a:r>
              <a:rPr lang="en-US" sz="2400" dirty="0"/>
              <a:t>:- </a:t>
            </a:r>
          </a:p>
          <a:p>
            <a:endParaRPr lang="en-US" sz="2400" dirty="0"/>
          </a:p>
          <a:p>
            <a:r>
              <a:rPr lang="en-US" sz="2400" dirty="0"/>
              <a:t>Random module is used to perform the random generations. We are making use of random.sample() module here. If you will observe in the output, all characters will be unique as random.sample()  never repeats same characters in its output.</a:t>
            </a:r>
          </a:p>
          <a:p>
            <a:endParaRPr lang="en-IN" sz="2400" dirty="0"/>
          </a:p>
        </p:txBody>
      </p:sp>
      <p:sp>
        <p:nvSpPr>
          <p:cNvPr id="14" name="TextBox 13">
            <a:extLst>
              <a:ext uri="{FF2B5EF4-FFF2-40B4-BE49-F238E27FC236}">
                <a16:creationId xmlns:a16="http://schemas.microsoft.com/office/drawing/2014/main" id="{6D67CC76-1B3E-A391-A0E2-C1155973F978}"/>
              </a:ext>
            </a:extLst>
          </p:cNvPr>
          <p:cNvSpPr txBox="1"/>
          <p:nvPr/>
        </p:nvSpPr>
        <p:spPr>
          <a:xfrm>
            <a:off x="401128" y="4446441"/>
            <a:ext cx="7162800" cy="2308324"/>
          </a:xfrm>
          <a:prstGeom prst="rect">
            <a:avLst/>
          </a:prstGeom>
          <a:noFill/>
        </p:spPr>
        <p:txBody>
          <a:bodyPr wrap="square" rtlCol="0">
            <a:spAutoFit/>
          </a:bodyPr>
          <a:lstStyle/>
          <a:p>
            <a:r>
              <a:rPr lang="en-US" sz="2400" b="1" i="1" dirty="0"/>
              <a:t>String Module</a:t>
            </a:r>
            <a:r>
              <a:rPr lang="en-US" sz="2400" dirty="0"/>
              <a:t>:- </a:t>
            </a:r>
          </a:p>
          <a:p>
            <a:endParaRPr lang="en-US" sz="2400" dirty="0"/>
          </a:p>
          <a:p>
            <a:r>
              <a:rPr lang="en-US" sz="2400" dirty="0"/>
              <a:t>The string  module contains a number of useful constants, classes and a number of functions to process the standard python string.</a:t>
            </a:r>
          </a:p>
          <a:p>
            <a:endParaRPr lang="en-IN" sz="2400" dirty="0"/>
          </a:p>
        </p:txBody>
      </p:sp>
    </p:spTree>
    <p:extLst>
      <p:ext uri="{BB962C8B-B14F-4D97-AF65-F5344CB8AC3E}">
        <p14:creationId xmlns:p14="http://schemas.microsoft.com/office/powerpoint/2010/main" val="16081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4" cy="600064"/>
            </a:xfrm>
            <a:prstGeom prst="rect">
              <a:avLst/>
            </a:prstGeom>
          </p:spPr>
        </p:pic>
      </p:grpSp>
      <p:pic>
        <p:nvPicPr>
          <p:cNvPr id="7" name="object 7"/>
          <p:cNvPicPr/>
          <p:nvPr/>
        </p:nvPicPr>
        <p:blipFill>
          <a:blip r:embed="rId5" cstate="print"/>
          <a:stretch>
            <a:fillRect/>
          </a:stretch>
        </p:blipFill>
        <p:spPr>
          <a:xfrm>
            <a:off x="-1586" y="72526"/>
            <a:ext cx="9145584" cy="1020572"/>
          </a:xfrm>
          <a:prstGeom prst="rect">
            <a:avLst/>
          </a:prstGeom>
        </p:spPr>
      </p:pic>
      <p:sp>
        <p:nvSpPr>
          <p:cNvPr id="12" name="Title 11">
            <a:extLst>
              <a:ext uri="{FF2B5EF4-FFF2-40B4-BE49-F238E27FC236}">
                <a16:creationId xmlns:a16="http://schemas.microsoft.com/office/drawing/2014/main" id="{C7F4D6B4-0D86-18AB-7664-2A88513A2BA2}"/>
              </a:ext>
            </a:extLst>
          </p:cNvPr>
          <p:cNvSpPr>
            <a:spLocks noGrp="1"/>
          </p:cNvSpPr>
          <p:nvPr>
            <p:ph type="title"/>
          </p:nvPr>
        </p:nvSpPr>
        <p:spPr>
          <a:xfrm>
            <a:off x="342981" y="168085"/>
            <a:ext cx="6248400" cy="692497"/>
          </a:xfrm>
        </p:spPr>
        <p:txBody>
          <a:bodyPr/>
          <a:lstStyle/>
          <a:p>
            <a:r>
              <a:rPr lang="en-US" u="sng" dirty="0"/>
              <a:t>Composition :-</a:t>
            </a:r>
            <a:endParaRPr lang="en-IN" dirty="0"/>
          </a:p>
        </p:txBody>
      </p:sp>
      <p:sp>
        <p:nvSpPr>
          <p:cNvPr id="13" name="TextBox 12">
            <a:extLst>
              <a:ext uri="{FF2B5EF4-FFF2-40B4-BE49-F238E27FC236}">
                <a16:creationId xmlns:a16="http://schemas.microsoft.com/office/drawing/2014/main" id="{C8C98F5B-1E8D-8123-CC27-A75C6581C5F3}"/>
              </a:ext>
            </a:extLst>
          </p:cNvPr>
          <p:cNvSpPr txBox="1"/>
          <p:nvPr/>
        </p:nvSpPr>
        <p:spPr>
          <a:xfrm>
            <a:off x="342981" y="1188657"/>
            <a:ext cx="8111706" cy="5262979"/>
          </a:xfrm>
          <a:prstGeom prst="rect">
            <a:avLst/>
          </a:prstGeom>
          <a:noFill/>
        </p:spPr>
        <p:txBody>
          <a:bodyPr wrap="square" rtlCol="0">
            <a:spAutoFit/>
          </a:bodyPr>
          <a:lstStyle/>
          <a:p>
            <a:r>
              <a:rPr lang="en-US" sz="2400" b="1" i="1" dirty="0"/>
              <a:t>#importing the necessary libraries/modules:</a:t>
            </a:r>
          </a:p>
          <a:p>
            <a:endParaRPr lang="en-US" sz="2400" b="1" i="1" dirty="0"/>
          </a:p>
          <a:p>
            <a:pPr marL="342900" indent="-342900">
              <a:buFont typeface="Wingdings" panose="05000000000000000000" pitchFamily="2" charset="2"/>
              <a:buChar char="q"/>
            </a:pPr>
            <a:r>
              <a:rPr lang="en-US" sz="2400" b="1" i="1" dirty="0">
                <a:highlight>
                  <a:srgbClr val="00FFFF"/>
                </a:highlight>
              </a:rPr>
              <a:t>import random</a:t>
            </a:r>
          </a:p>
          <a:p>
            <a:pPr marL="342900" indent="-342900">
              <a:buFont typeface="Wingdings" panose="05000000000000000000" pitchFamily="2" charset="2"/>
              <a:buChar char="q"/>
            </a:pPr>
            <a:r>
              <a:rPr lang="en-US" sz="2400" b="1" i="1" dirty="0">
                <a:highlight>
                  <a:srgbClr val="00FFFF"/>
                </a:highlight>
              </a:rPr>
              <a:t>import string</a:t>
            </a:r>
          </a:p>
          <a:p>
            <a:endParaRPr lang="en-US" sz="2400" b="1" i="1" dirty="0"/>
          </a:p>
          <a:p>
            <a:r>
              <a:rPr lang="en-US" sz="2400" b="1" i="1" dirty="0"/>
              <a:t>#greeting the user at the start</a:t>
            </a:r>
          </a:p>
          <a:p>
            <a:endParaRPr lang="en-US" sz="2400" b="1" i="1" dirty="0"/>
          </a:p>
          <a:p>
            <a:pPr marL="342900" indent="-342900">
              <a:buFont typeface="Wingdings" panose="05000000000000000000" pitchFamily="2" charset="2"/>
              <a:buChar char="q"/>
            </a:pPr>
            <a:r>
              <a:rPr lang="en-US" sz="2400" b="1" i="1" dirty="0">
                <a:highlight>
                  <a:srgbClr val="00FFFF"/>
                </a:highlight>
              </a:rPr>
              <a:t>print(“ Hello, Welcome to password generator!”)</a:t>
            </a:r>
          </a:p>
          <a:p>
            <a:r>
              <a:rPr lang="en-US" sz="2400" b="1" i="1" dirty="0"/>
              <a:t> giving output </a:t>
            </a:r>
            <a:r>
              <a:rPr lang="en-US" sz="2400" b="1" i="1" dirty="0">
                <a:solidFill>
                  <a:srgbClr val="FFFF00"/>
                </a:solidFill>
                <a:highlight>
                  <a:srgbClr val="C0C0C0"/>
                </a:highlight>
              </a:rPr>
              <a:t>Hello, Welcome to password generator!</a:t>
            </a:r>
          </a:p>
          <a:p>
            <a:endParaRPr lang="en-US" sz="2400" b="1" i="1" dirty="0"/>
          </a:p>
          <a:p>
            <a:r>
              <a:rPr lang="en-US" sz="2400" b="1" i="1" dirty="0"/>
              <a:t>#taking as input the length of the output(password)</a:t>
            </a:r>
          </a:p>
          <a:p>
            <a:r>
              <a:rPr lang="en-US" sz="2400" b="1" i="1" dirty="0"/>
              <a:t>he/she wants </a:t>
            </a:r>
          </a:p>
          <a:p>
            <a:endParaRPr lang="en-US" sz="2400" b="1" i="1" dirty="0"/>
          </a:p>
          <a:p>
            <a:pPr marL="342900" indent="-342900">
              <a:buFont typeface="Wingdings" panose="05000000000000000000" pitchFamily="2" charset="2"/>
              <a:buChar char="q"/>
            </a:pPr>
            <a:r>
              <a:rPr lang="en-US" sz="2400" b="1" i="1" dirty="0">
                <a:highlight>
                  <a:srgbClr val="00FFFF"/>
                </a:highlight>
              </a:rPr>
              <a:t>length=int(input(“\n Enter the length of the password )) </a:t>
            </a:r>
          </a:p>
        </p:txBody>
      </p:sp>
    </p:spTree>
    <p:extLst>
      <p:ext uri="{BB962C8B-B14F-4D97-AF65-F5344CB8AC3E}">
        <p14:creationId xmlns:p14="http://schemas.microsoft.com/office/powerpoint/2010/main" val="251485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4" cy="600064"/>
            </a:xfrm>
            <a:prstGeom prst="rect">
              <a:avLst/>
            </a:prstGeom>
          </p:spPr>
        </p:pic>
      </p:grpSp>
      <p:pic>
        <p:nvPicPr>
          <p:cNvPr id="7" name="object 7"/>
          <p:cNvPicPr/>
          <p:nvPr/>
        </p:nvPicPr>
        <p:blipFill>
          <a:blip r:embed="rId5" cstate="print"/>
          <a:stretch>
            <a:fillRect/>
          </a:stretch>
        </p:blipFill>
        <p:spPr>
          <a:xfrm>
            <a:off x="-1586" y="72526"/>
            <a:ext cx="9145584" cy="1020572"/>
          </a:xfrm>
          <a:prstGeom prst="rect">
            <a:avLst/>
          </a:prstGeom>
        </p:spPr>
      </p:pic>
      <p:sp>
        <p:nvSpPr>
          <p:cNvPr id="12" name="Title 11">
            <a:extLst>
              <a:ext uri="{FF2B5EF4-FFF2-40B4-BE49-F238E27FC236}">
                <a16:creationId xmlns:a16="http://schemas.microsoft.com/office/drawing/2014/main" id="{C7F4D6B4-0D86-18AB-7664-2A88513A2BA2}"/>
              </a:ext>
            </a:extLst>
          </p:cNvPr>
          <p:cNvSpPr>
            <a:spLocks noGrp="1"/>
          </p:cNvSpPr>
          <p:nvPr>
            <p:ph type="title"/>
          </p:nvPr>
        </p:nvSpPr>
        <p:spPr>
          <a:xfrm>
            <a:off x="342981" y="224870"/>
            <a:ext cx="6248400" cy="692497"/>
          </a:xfrm>
        </p:spPr>
        <p:txBody>
          <a:bodyPr/>
          <a:lstStyle/>
          <a:p>
            <a:r>
              <a:rPr lang="en-US" u="sng" dirty="0"/>
              <a:t>Composition :-</a:t>
            </a:r>
            <a:endParaRPr lang="en-IN" dirty="0"/>
          </a:p>
        </p:txBody>
      </p:sp>
      <p:sp>
        <p:nvSpPr>
          <p:cNvPr id="13" name="TextBox 12">
            <a:extLst>
              <a:ext uri="{FF2B5EF4-FFF2-40B4-BE49-F238E27FC236}">
                <a16:creationId xmlns:a16="http://schemas.microsoft.com/office/drawing/2014/main" id="{C8C98F5B-1E8D-8123-CC27-A75C6581C5F3}"/>
              </a:ext>
            </a:extLst>
          </p:cNvPr>
          <p:cNvSpPr txBox="1"/>
          <p:nvPr/>
        </p:nvSpPr>
        <p:spPr>
          <a:xfrm>
            <a:off x="322853" y="1451355"/>
            <a:ext cx="8648620" cy="5016758"/>
          </a:xfrm>
          <a:prstGeom prst="rect">
            <a:avLst/>
          </a:prstGeom>
          <a:noFill/>
        </p:spPr>
        <p:txBody>
          <a:bodyPr wrap="square" rtlCol="0">
            <a:spAutoFit/>
          </a:bodyPr>
          <a:lstStyle/>
          <a:p>
            <a:r>
              <a:rPr lang="en-US" sz="2000" b="1" i="1" dirty="0"/>
              <a:t>#defining and storing the string constants in variables </a:t>
            </a:r>
          </a:p>
          <a:p>
            <a:endParaRPr lang="en-US" sz="2000" b="1" i="1" dirty="0"/>
          </a:p>
          <a:p>
            <a:pPr marL="342900" indent="-342900">
              <a:buFont typeface="Wingdings" panose="05000000000000000000" pitchFamily="2" charset="2"/>
              <a:buChar char="q"/>
            </a:pPr>
            <a:r>
              <a:rPr lang="en-US" sz="2000" b="1" i="1" dirty="0">
                <a:highlight>
                  <a:srgbClr val="00FFFF"/>
                </a:highlight>
              </a:rPr>
              <a:t>lower=</a:t>
            </a:r>
            <a:r>
              <a:rPr lang="en-US" sz="2000" b="1" i="1" dirty="0" err="1">
                <a:highlight>
                  <a:srgbClr val="00FFFF"/>
                </a:highlight>
              </a:rPr>
              <a:t>string.ascii_Lowercase</a:t>
            </a:r>
            <a:endParaRPr lang="en-US" sz="2000" b="1" i="1" dirty="0">
              <a:highlight>
                <a:srgbClr val="00FFFF"/>
              </a:highlight>
            </a:endParaRPr>
          </a:p>
          <a:p>
            <a:pPr marL="342900" indent="-342900">
              <a:buFont typeface="Wingdings" panose="05000000000000000000" pitchFamily="2" charset="2"/>
              <a:buChar char="q"/>
            </a:pPr>
            <a:r>
              <a:rPr lang="en-US" sz="2000" b="1" i="1" dirty="0">
                <a:highlight>
                  <a:srgbClr val="00FFFF"/>
                </a:highlight>
              </a:rPr>
              <a:t>upper=</a:t>
            </a:r>
            <a:r>
              <a:rPr lang="en-US" sz="2000" b="1" i="1" dirty="0" err="1">
                <a:highlight>
                  <a:srgbClr val="00FFFF"/>
                </a:highlight>
              </a:rPr>
              <a:t>string.ascii_Uppercase</a:t>
            </a:r>
            <a:endParaRPr lang="en-US" sz="2000" b="1" i="1" dirty="0">
              <a:highlight>
                <a:srgbClr val="00FFFF"/>
              </a:highlight>
            </a:endParaRPr>
          </a:p>
          <a:p>
            <a:pPr marL="342900" indent="-342900">
              <a:buFont typeface="Wingdings" panose="05000000000000000000" pitchFamily="2" charset="2"/>
              <a:buChar char="q"/>
            </a:pPr>
            <a:r>
              <a:rPr lang="en-US" sz="2000" b="1" i="1" dirty="0">
                <a:highlight>
                  <a:srgbClr val="00FFFF"/>
                </a:highlight>
              </a:rPr>
              <a:t>num= </a:t>
            </a:r>
            <a:r>
              <a:rPr lang="en-US" sz="2000" b="1" i="1" dirty="0" err="1">
                <a:highlight>
                  <a:srgbClr val="00FFFF"/>
                </a:highlight>
              </a:rPr>
              <a:t>string.digits</a:t>
            </a:r>
            <a:endParaRPr lang="en-US" sz="2000" b="1" i="1" dirty="0">
              <a:highlight>
                <a:srgbClr val="00FFFF"/>
              </a:highlight>
            </a:endParaRPr>
          </a:p>
          <a:p>
            <a:pPr marL="342900" indent="-342900">
              <a:buFont typeface="Wingdings" panose="05000000000000000000" pitchFamily="2" charset="2"/>
              <a:buChar char="q"/>
            </a:pPr>
            <a:r>
              <a:rPr lang="en-US" sz="2000" b="1" i="1" dirty="0">
                <a:highlight>
                  <a:srgbClr val="00FFFF"/>
                </a:highlight>
              </a:rPr>
              <a:t>symbols= </a:t>
            </a:r>
            <a:r>
              <a:rPr lang="en-US" sz="2000" b="1" i="1" dirty="0" err="1">
                <a:highlight>
                  <a:srgbClr val="00FFFF"/>
                </a:highlight>
              </a:rPr>
              <a:t>string.punctuation</a:t>
            </a:r>
            <a:endParaRPr lang="en-US" sz="2000" b="1" i="1" dirty="0">
              <a:highlight>
                <a:srgbClr val="00FFFF"/>
              </a:highlight>
            </a:endParaRPr>
          </a:p>
          <a:p>
            <a:endParaRPr lang="en-US" sz="2000" b="1" i="1" dirty="0"/>
          </a:p>
          <a:p>
            <a:r>
              <a:rPr lang="en-US" sz="2000" b="1" i="1" dirty="0"/>
              <a:t>#combining the strings stored in these variables together in a new variable</a:t>
            </a:r>
          </a:p>
          <a:p>
            <a:endParaRPr lang="en-US" sz="2000" b="1" i="1" dirty="0"/>
          </a:p>
          <a:p>
            <a:pPr marL="342900" indent="-342900">
              <a:buFont typeface="Wingdings" panose="05000000000000000000" pitchFamily="2" charset="2"/>
              <a:buChar char="q"/>
            </a:pPr>
            <a:r>
              <a:rPr lang="en-US" sz="2000" b="1" i="1" dirty="0">
                <a:highlight>
                  <a:srgbClr val="00FFFF"/>
                </a:highlight>
              </a:rPr>
              <a:t>all=</a:t>
            </a:r>
            <a:r>
              <a:rPr lang="en-US" sz="2000" b="1" i="1" dirty="0" err="1">
                <a:highlight>
                  <a:srgbClr val="00FFFF"/>
                </a:highlight>
              </a:rPr>
              <a:t>lower+upper+num+symbols</a:t>
            </a:r>
            <a:endParaRPr lang="en-US" sz="2000" b="1" i="1" dirty="0">
              <a:highlight>
                <a:srgbClr val="00FFFF"/>
              </a:highlight>
            </a:endParaRPr>
          </a:p>
          <a:p>
            <a:endParaRPr lang="en-US" sz="2000" b="1" i="1" dirty="0">
              <a:highlight>
                <a:srgbClr val="00FFFF"/>
              </a:highlight>
            </a:endParaRPr>
          </a:p>
          <a:p>
            <a:r>
              <a:rPr lang="en-US" sz="2000" b="1" i="1" dirty="0"/>
              <a:t>#radomising the data stored in “all” variable and producing shuffled outcome of user’s  desired length</a:t>
            </a:r>
          </a:p>
          <a:p>
            <a:endParaRPr lang="en-US" sz="2000" b="1" i="1" dirty="0"/>
          </a:p>
          <a:p>
            <a:pPr marL="342900" indent="-342900">
              <a:buFont typeface="Wingdings" panose="05000000000000000000" pitchFamily="2" charset="2"/>
              <a:buChar char="q"/>
            </a:pPr>
            <a:r>
              <a:rPr lang="en-US" sz="2000" b="1" i="1" dirty="0">
                <a:highlight>
                  <a:srgbClr val="00FFFF"/>
                </a:highlight>
              </a:rPr>
              <a:t>a=random.sample(</a:t>
            </a:r>
            <a:r>
              <a:rPr lang="en-US" sz="2000" b="1" i="1" dirty="0" err="1">
                <a:highlight>
                  <a:srgbClr val="00FFFF"/>
                </a:highlight>
              </a:rPr>
              <a:t>all,length</a:t>
            </a:r>
            <a:r>
              <a:rPr lang="en-US" sz="2000" b="1" i="1" dirty="0">
                <a:highlight>
                  <a:srgbClr val="00FFFF"/>
                </a:highlight>
              </a:rPr>
              <a:t>)</a:t>
            </a:r>
          </a:p>
          <a:p>
            <a:endParaRPr lang="en-US" sz="2000" b="1" i="1" dirty="0"/>
          </a:p>
        </p:txBody>
      </p:sp>
    </p:spTree>
    <p:extLst>
      <p:ext uri="{BB962C8B-B14F-4D97-AF65-F5344CB8AC3E}">
        <p14:creationId xmlns:p14="http://schemas.microsoft.com/office/powerpoint/2010/main" val="155136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4" cy="600064"/>
            </a:xfrm>
            <a:prstGeom prst="rect">
              <a:avLst/>
            </a:prstGeom>
          </p:spPr>
        </p:pic>
      </p:grpSp>
      <p:pic>
        <p:nvPicPr>
          <p:cNvPr id="7" name="object 7"/>
          <p:cNvPicPr/>
          <p:nvPr/>
        </p:nvPicPr>
        <p:blipFill>
          <a:blip r:embed="rId5" cstate="print"/>
          <a:stretch>
            <a:fillRect/>
          </a:stretch>
        </p:blipFill>
        <p:spPr>
          <a:xfrm>
            <a:off x="-1586" y="72526"/>
            <a:ext cx="9145584" cy="1020572"/>
          </a:xfrm>
          <a:prstGeom prst="rect">
            <a:avLst/>
          </a:prstGeom>
        </p:spPr>
      </p:pic>
      <p:sp>
        <p:nvSpPr>
          <p:cNvPr id="12" name="Title 11">
            <a:extLst>
              <a:ext uri="{FF2B5EF4-FFF2-40B4-BE49-F238E27FC236}">
                <a16:creationId xmlns:a16="http://schemas.microsoft.com/office/drawing/2014/main" id="{C7F4D6B4-0D86-18AB-7664-2A88513A2BA2}"/>
              </a:ext>
            </a:extLst>
          </p:cNvPr>
          <p:cNvSpPr>
            <a:spLocks noGrp="1"/>
          </p:cNvSpPr>
          <p:nvPr>
            <p:ph type="title"/>
          </p:nvPr>
        </p:nvSpPr>
        <p:spPr>
          <a:xfrm>
            <a:off x="342981" y="224870"/>
            <a:ext cx="6248400" cy="692497"/>
          </a:xfrm>
        </p:spPr>
        <p:txBody>
          <a:bodyPr/>
          <a:lstStyle/>
          <a:p>
            <a:r>
              <a:rPr lang="en-US" u="sng" dirty="0"/>
              <a:t>Composition :-</a:t>
            </a:r>
            <a:endParaRPr lang="en-IN" dirty="0"/>
          </a:p>
        </p:txBody>
      </p:sp>
      <p:sp>
        <p:nvSpPr>
          <p:cNvPr id="13" name="TextBox 12">
            <a:extLst>
              <a:ext uri="{FF2B5EF4-FFF2-40B4-BE49-F238E27FC236}">
                <a16:creationId xmlns:a16="http://schemas.microsoft.com/office/drawing/2014/main" id="{C8C98F5B-1E8D-8123-CC27-A75C6581C5F3}"/>
              </a:ext>
            </a:extLst>
          </p:cNvPr>
          <p:cNvSpPr txBox="1"/>
          <p:nvPr/>
        </p:nvSpPr>
        <p:spPr>
          <a:xfrm>
            <a:off x="515353" y="1235378"/>
            <a:ext cx="8111706" cy="4893647"/>
          </a:xfrm>
          <a:prstGeom prst="rect">
            <a:avLst/>
          </a:prstGeom>
          <a:noFill/>
        </p:spPr>
        <p:txBody>
          <a:bodyPr wrap="square" rtlCol="0">
            <a:spAutoFit/>
          </a:bodyPr>
          <a:lstStyle/>
          <a:p>
            <a:endParaRPr lang="en-US" sz="2400" b="1" i="1" dirty="0"/>
          </a:p>
          <a:p>
            <a:r>
              <a:rPr lang="en-US" sz="2400" b="1" i="1" dirty="0"/>
              <a:t>#now the data is in the form of list so we need to combine this list using “join” and store it in a variable </a:t>
            </a:r>
          </a:p>
          <a:p>
            <a:endParaRPr lang="en-US" sz="2400" b="1" i="1" dirty="0"/>
          </a:p>
          <a:p>
            <a:pPr marL="342900" indent="-342900">
              <a:buFont typeface="Wingdings" panose="05000000000000000000" pitchFamily="2" charset="2"/>
              <a:buChar char="q"/>
            </a:pPr>
            <a:r>
              <a:rPr lang="en-US" sz="2400" b="1" i="1" dirty="0">
                <a:highlight>
                  <a:srgbClr val="00FFFF"/>
                </a:highlight>
              </a:rPr>
              <a:t>password=“”.join(a)</a:t>
            </a:r>
          </a:p>
          <a:p>
            <a:endParaRPr lang="en-US" sz="2400" b="1" i="1" dirty="0"/>
          </a:p>
          <a:p>
            <a:r>
              <a:rPr lang="en-US" sz="2400" b="1" i="1" dirty="0"/>
              <a:t>#Final output :-</a:t>
            </a:r>
          </a:p>
          <a:p>
            <a:endParaRPr lang="en-US" sz="2400" b="1" i="1" dirty="0"/>
          </a:p>
          <a:p>
            <a:pPr marL="342900" indent="-342900">
              <a:buFont typeface="Wingdings" panose="05000000000000000000" pitchFamily="2" charset="2"/>
              <a:buChar char="q"/>
            </a:pPr>
            <a:r>
              <a:rPr lang="en-US" sz="2400" b="1" i="1" dirty="0">
                <a:highlight>
                  <a:srgbClr val="00FFFF"/>
                </a:highlight>
              </a:rPr>
              <a:t>print(“password”)</a:t>
            </a:r>
          </a:p>
          <a:p>
            <a:endParaRPr lang="en-US" sz="2400" b="1" i="1" dirty="0"/>
          </a:p>
          <a:p>
            <a:r>
              <a:rPr lang="en-US" sz="2400" b="1" i="1" dirty="0"/>
              <a:t>It will give the output we are calling random password </a:t>
            </a:r>
            <a:r>
              <a:rPr lang="en-US" sz="2400" b="1" i="1" dirty="0" err="1"/>
              <a:t>upto</a:t>
            </a:r>
            <a:r>
              <a:rPr lang="en-US" sz="2400" b="1" i="1" dirty="0"/>
              <a:t> the length given by the user with every letter unique and used only one time in output.</a:t>
            </a:r>
          </a:p>
        </p:txBody>
      </p:sp>
    </p:spTree>
    <p:extLst>
      <p:ext uri="{BB962C8B-B14F-4D97-AF65-F5344CB8AC3E}">
        <p14:creationId xmlns:p14="http://schemas.microsoft.com/office/powerpoint/2010/main" val="295373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4" cy="600064"/>
            </a:xfrm>
            <a:prstGeom prst="rect">
              <a:avLst/>
            </a:prstGeom>
          </p:spPr>
        </p:pic>
      </p:grpSp>
      <p:grpSp>
        <p:nvGrpSpPr>
          <p:cNvPr id="6" name="object 6"/>
          <p:cNvGrpSpPr/>
          <p:nvPr/>
        </p:nvGrpSpPr>
        <p:grpSpPr>
          <a:xfrm>
            <a:off x="-822" y="0"/>
            <a:ext cx="9145905" cy="1021080"/>
            <a:chOff x="-822" y="0"/>
            <a:chExt cx="9145905" cy="1021080"/>
          </a:xfrm>
        </p:grpSpPr>
        <p:pic>
          <p:nvPicPr>
            <p:cNvPr id="7" name="object 7"/>
            <p:cNvPicPr/>
            <p:nvPr/>
          </p:nvPicPr>
          <p:blipFill>
            <a:blip r:embed="rId5" cstate="print"/>
            <a:stretch>
              <a:fillRect/>
            </a:stretch>
          </p:blipFill>
          <p:spPr>
            <a:xfrm>
              <a:off x="-822" y="0"/>
              <a:ext cx="9145584" cy="1020572"/>
            </a:xfrm>
            <a:prstGeom prst="rect">
              <a:avLst/>
            </a:prstGeom>
          </p:spPr>
        </p:pic>
        <p:pic>
          <p:nvPicPr>
            <p:cNvPr id="8" name="object 8"/>
            <p:cNvPicPr/>
            <p:nvPr/>
          </p:nvPicPr>
          <p:blipFill>
            <a:blip r:embed="rId6" cstate="print"/>
            <a:stretch>
              <a:fillRect/>
            </a:stretch>
          </p:blipFill>
          <p:spPr>
            <a:xfrm>
              <a:off x="1075944" y="0"/>
              <a:ext cx="5063998" cy="589534"/>
            </a:xfrm>
            <a:prstGeom prst="rect">
              <a:avLst/>
            </a:prstGeom>
          </p:spPr>
        </p:pic>
      </p:grpSp>
      <p:sp>
        <p:nvSpPr>
          <p:cNvPr id="9" name="object 9"/>
          <p:cNvSpPr txBox="1">
            <a:spLocks noGrp="1"/>
          </p:cNvSpPr>
          <p:nvPr>
            <p:ph type="title"/>
          </p:nvPr>
        </p:nvSpPr>
        <p:spPr>
          <a:xfrm>
            <a:off x="1258569" y="0"/>
            <a:ext cx="4673600" cy="391160"/>
          </a:xfrm>
          <a:prstGeom prst="rect">
            <a:avLst/>
          </a:prstGeom>
        </p:spPr>
        <p:txBody>
          <a:bodyPr vert="horz" wrap="square" lIns="0" tIns="12700" rIns="0" bIns="0" rtlCol="0">
            <a:spAutoFit/>
          </a:bodyPr>
          <a:lstStyle/>
          <a:p>
            <a:pPr marL="12700">
              <a:lnSpc>
                <a:spcPct val="100000"/>
              </a:lnSpc>
              <a:spcBef>
                <a:spcPts val="100"/>
              </a:spcBef>
            </a:pPr>
            <a:r>
              <a:rPr sz="2400" dirty="0"/>
              <a:t>Input</a:t>
            </a:r>
            <a:r>
              <a:rPr sz="2400" spc="-40" dirty="0"/>
              <a:t> </a:t>
            </a:r>
            <a:r>
              <a:rPr sz="2400" dirty="0"/>
              <a:t>code</a:t>
            </a:r>
            <a:r>
              <a:rPr sz="2400" spc="-55" dirty="0"/>
              <a:t> </a:t>
            </a:r>
            <a:r>
              <a:rPr sz="2400" spc="-10" dirty="0"/>
              <a:t>to</a:t>
            </a:r>
            <a:r>
              <a:rPr sz="2400" spc="-15" dirty="0"/>
              <a:t> </a:t>
            </a:r>
            <a:r>
              <a:rPr sz="2400" spc="-20" dirty="0"/>
              <a:t>generate</a:t>
            </a:r>
            <a:r>
              <a:rPr sz="2400" spc="15" dirty="0"/>
              <a:t> </a:t>
            </a:r>
            <a:r>
              <a:rPr sz="2400" dirty="0"/>
              <a:t>a</a:t>
            </a:r>
            <a:r>
              <a:rPr sz="2400" spc="-5" dirty="0"/>
              <a:t> </a:t>
            </a:r>
            <a:r>
              <a:rPr sz="2400" spc="-10" dirty="0"/>
              <a:t>programme</a:t>
            </a:r>
            <a:endParaRPr sz="2400"/>
          </a:p>
        </p:txBody>
      </p:sp>
      <p:pic>
        <p:nvPicPr>
          <p:cNvPr id="10" name="object 10"/>
          <p:cNvPicPr/>
          <p:nvPr/>
        </p:nvPicPr>
        <p:blipFill>
          <a:blip r:embed="rId7" cstate="print"/>
          <a:stretch>
            <a:fillRect/>
          </a:stretch>
        </p:blipFill>
        <p:spPr>
          <a:xfrm>
            <a:off x="0" y="539494"/>
            <a:ext cx="9144000" cy="63185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4" cy="600064"/>
            </a:xfrm>
            <a:prstGeom prst="rect">
              <a:avLst/>
            </a:prstGeom>
          </p:spPr>
        </p:pic>
      </p:grpSp>
      <p:pic>
        <p:nvPicPr>
          <p:cNvPr id="6" name="object 6"/>
          <p:cNvPicPr/>
          <p:nvPr/>
        </p:nvPicPr>
        <p:blipFill>
          <a:blip r:embed="rId5" cstate="print"/>
          <a:stretch>
            <a:fillRect/>
          </a:stretch>
        </p:blipFill>
        <p:spPr>
          <a:xfrm>
            <a:off x="-822" y="0"/>
            <a:ext cx="9145584" cy="1020572"/>
          </a:xfrm>
          <a:prstGeom prst="rect">
            <a:avLst/>
          </a:prstGeom>
        </p:spPr>
      </p:pic>
      <p:grpSp>
        <p:nvGrpSpPr>
          <p:cNvPr id="7" name="object 7"/>
          <p:cNvGrpSpPr/>
          <p:nvPr/>
        </p:nvGrpSpPr>
        <p:grpSpPr>
          <a:xfrm>
            <a:off x="0" y="228638"/>
            <a:ext cx="9144000" cy="6629400"/>
            <a:chOff x="0" y="228638"/>
            <a:chExt cx="9144000" cy="6629400"/>
          </a:xfrm>
        </p:grpSpPr>
        <p:pic>
          <p:nvPicPr>
            <p:cNvPr id="8" name="object 8"/>
            <p:cNvPicPr/>
            <p:nvPr/>
          </p:nvPicPr>
          <p:blipFill>
            <a:blip r:embed="rId6" cstate="print"/>
            <a:stretch>
              <a:fillRect/>
            </a:stretch>
          </p:blipFill>
          <p:spPr>
            <a:xfrm>
              <a:off x="0" y="1072894"/>
              <a:ext cx="9144000" cy="5785102"/>
            </a:xfrm>
            <a:prstGeom prst="rect">
              <a:avLst/>
            </a:prstGeom>
          </p:spPr>
        </p:pic>
        <p:pic>
          <p:nvPicPr>
            <p:cNvPr id="9" name="object 9"/>
            <p:cNvPicPr/>
            <p:nvPr/>
          </p:nvPicPr>
          <p:blipFill>
            <a:blip r:embed="rId7" cstate="print"/>
            <a:stretch>
              <a:fillRect/>
            </a:stretch>
          </p:blipFill>
          <p:spPr>
            <a:xfrm>
              <a:off x="786383" y="228638"/>
              <a:ext cx="5694934" cy="1010246"/>
            </a:xfrm>
            <a:prstGeom prst="rect">
              <a:avLst/>
            </a:prstGeom>
          </p:spPr>
        </p:pic>
      </p:grpSp>
      <p:sp>
        <p:nvSpPr>
          <p:cNvPr id="10" name="object 10"/>
          <p:cNvSpPr txBox="1">
            <a:spLocks noGrp="1"/>
          </p:cNvSpPr>
          <p:nvPr>
            <p:ph type="title"/>
          </p:nvPr>
        </p:nvSpPr>
        <p:spPr>
          <a:xfrm>
            <a:off x="1059281" y="336880"/>
            <a:ext cx="5023485" cy="574675"/>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Calibri"/>
                <a:cs typeface="Calibri"/>
              </a:rPr>
              <a:t>Output</a:t>
            </a:r>
            <a:r>
              <a:rPr sz="3600" b="0" spc="-40" dirty="0">
                <a:latin typeface="Calibri"/>
                <a:cs typeface="Calibri"/>
              </a:rPr>
              <a:t> </a:t>
            </a:r>
            <a:r>
              <a:rPr sz="3600" b="0" spc="-5" dirty="0">
                <a:latin typeface="Calibri"/>
                <a:cs typeface="Calibri"/>
              </a:rPr>
              <a:t>of</a:t>
            </a:r>
            <a:r>
              <a:rPr sz="3600" b="0" spc="-15" dirty="0">
                <a:latin typeface="Calibri"/>
                <a:cs typeface="Calibri"/>
              </a:rPr>
              <a:t> </a:t>
            </a:r>
            <a:r>
              <a:rPr sz="3600" b="0" dirty="0">
                <a:latin typeface="Calibri"/>
                <a:cs typeface="Calibri"/>
              </a:rPr>
              <a:t>the</a:t>
            </a:r>
            <a:r>
              <a:rPr sz="3600" b="0" spc="-30" dirty="0">
                <a:latin typeface="Calibri"/>
                <a:cs typeface="Calibri"/>
              </a:rPr>
              <a:t> </a:t>
            </a:r>
            <a:r>
              <a:rPr sz="3600" b="0" spc="-15" dirty="0">
                <a:latin typeface="Calibri"/>
                <a:cs typeface="Calibri"/>
              </a:rPr>
              <a:t>code </a:t>
            </a:r>
            <a:r>
              <a:rPr sz="3600" b="0" dirty="0">
                <a:latin typeface="Calibri"/>
                <a:cs typeface="Calibri"/>
              </a:rPr>
              <a:t>is</a:t>
            </a:r>
            <a:r>
              <a:rPr sz="3600" b="0" spc="-10" dirty="0">
                <a:latin typeface="Calibri"/>
                <a:cs typeface="Calibri"/>
              </a:rPr>
              <a:t> here:</a:t>
            </a:r>
            <a:endParaRPr sz="36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486</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MT</vt:lpstr>
      <vt:lpstr>Calibri</vt:lpstr>
      <vt:lpstr>Wingdings</vt:lpstr>
      <vt:lpstr>Office Theme</vt:lpstr>
      <vt:lpstr>INT -108 Python Programme  Topic: Password Generator</vt:lpstr>
      <vt:lpstr>Lovely Professional University</vt:lpstr>
      <vt:lpstr>Introduction to project</vt:lpstr>
      <vt:lpstr>Modules(libraries) Used:</vt:lpstr>
      <vt:lpstr>Composition :-</vt:lpstr>
      <vt:lpstr>Composition :-</vt:lpstr>
      <vt:lpstr>Composition :-</vt:lpstr>
      <vt:lpstr>Input code to generate a programme</vt:lpstr>
      <vt:lpstr>Output of the code is here:</vt:lpstr>
      <vt:lpstr>Out put of the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-108 Python Programme  Topic: Password Generator</dc:title>
  <cp:lastModifiedBy>Adil Husain</cp:lastModifiedBy>
  <cp:revision>7</cp:revision>
  <dcterms:created xsi:type="dcterms:W3CDTF">2022-12-02T04:45:03Z</dcterms:created>
  <dcterms:modified xsi:type="dcterms:W3CDTF">2022-12-02T10:02:20Z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2022-11-26T00:00:00Z</vt:filetime>
  </property>
  <property fmtid="{D5CDD505-2E9C-101B-9397-08002B2CF9AE}" pid="3" name="Creator">
    <vt:lpwstr>Microsoft® PowerPoint® 2016</vt:lpwstr>
  </property>
  <property fmtid="{D5CDD505-2E9C-101B-9397-08002B2CF9AE}" pid="4" name="LastSaved">
    <vt:filetime>2022-12-02T00:00:00Z</vt:filetime>
  </property>
</Properties>
</file>