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AhkGyLT3W6Sab5o9uNW2DCCKx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997E1B-7DA9-4CC1-AF22-BD58A17863E5}">
  <a:tblStyle styleId="{B1997E1B-7DA9-4CC1-AF22-BD58A17863E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 name="Google Shape;4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B081"/>
            </a:gs>
            <a:gs pos="52000">
              <a:srgbClr val="F4B081"/>
            </a:gs>
            <a:gs pos="74000">
              <a:srgbClr val="A9BEE4"/>
            </a:gs>
            <a:gs pos="83000">
              <a:srgbClr val="A9BEE4"/>
            </a:gs>
            <a:gs pos="100000">
              <a:srgbClr val="C5D3ED"/>
            </a:gs>
          </a:gsLst>
          <a:lin ang="5400000" scaled="0"/>
        </a:gra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59201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C0000"/>
              </a:buClr>
              <a:buSzPts val="5200"/>
              <a:buFont typeface="Montserrat"/>
              <a:buNone/>
            </a:pPr>
            <a:r>
              <a:rPr b="1" lang="en-US" sz="6000">
                <a:solidFill>
                  <a:srgbClr val="CC0000"/>
                </a:solidFill>
                <a:latin typeface="Montserrat"/>
                <a:ea typeface="Montserrat"/>
                <a:cs typeface="Montserrat"/>
                <a:sym typeface="Montserrat"/>
              </a:rPr>
              <a:t> </a:t>
            </a:r>
            <a:r>
              <a:rPr b="1" lang="en-US" sz="5600">
                <a:solidFill>
                  <a:srgbClr val="CC0000"/>
                </a:solidFill>
                <a:latin typeface="Montserrat"/>
                <a:ea typeface="Montserrat"/>
                <a:cs typeface="Montserrat"/>
                <a:sym typeface="Montserrat"/>
              </a:rPr>
              <a:t> </a:t>
            </a:r>
            <a:r>
              <a:rPr b="1" lang="en-US" sz="5600">
                <a:solidFill>
                  <a:srgbClr val="CC0000"/>
                </a:solidFill>
                <a:latin typeface="Arial"/>
                <a:ea typeface="Arial"/>
                <a:cs typeface="Arial"/>
                <a:sym typeface="Arial"/>
              </a:rPr>
              <a:t>Capstone Project-3</a:t>
            </a:r>
            <a:br>
              <a:rPr b="1" lang="en-US" sz="5600">
                <a:solidFill>
                  <a:srgbClr val="CC0000"/>
                </a:solidFill>
                <a:latin typeface="Arial"/>
                <a:ea typeface="Arial"/>
                <a:cs typeface="Arial"/>
                <a:sym typeface="Arial"/>
              </a:rPr>
            </a:br>
            <a:r>
              <a:rPr b="1" lang="en-US" sz="4800">
                <a:solidFill>
                  <a:srgbClr val="595959"/>
                </a:solidFill>
                <a:latin typeface="Arial"/>
                <a:ea typeface="Arial"/>
                <a:cs typeface="Arial"/>
                <a:sym typeface="Arial"/>
              </a:rPr>
              <a:t>Coronavirus Tweet Sentiment Analysis</a:t>
            </a:r>
            <a:br>
              <a:rPr b="1" lang="en-US" sz="4800">
                <a:solidFill>
                  <a:srgbClr val="595959"/>
                </a:solidFill>
                <a:latin typeface="Arial"/>
                <a:ea typeface="Arial"/>
                <a:cs typeface="Arial"/>
                <a:sym typeface="Arial"/>
              </a:rPr>
            </a:br>
            <a:br>
              <a:rPr b="1" lang="en-US" sz="2133">
                <a:solidFill>
                  <a:schemeClr val="lt1"/>
                </a:solidFill>
                <a:latin typeface="Montserrat"/>
                <a:ea typeface="Montserrat"/>
                <a:cs typeface="Montserrat"/>
                <a:sym typeface="Montserrat"/>
              </a:rPr>
            </a:br>
            <a:br>
              <a:rPr b="1" lang="en-US" sz="3733" u="sng">
                <a:solidFill>
                  <a:srgbClr val="2E75B5"/>
                </a:solidFill>
                <a:latin typeface="Montserrat"/>
                <a:ea typeface="Montserrat"/>
                <a:cs typeface="Montserrat"/>
                <a:sym typeface="Montserrat"/>
              </a:rPr>
            </a:br>
            <a:r>
              <a:rPr b="1" lang="en-US" sz="2400" u="sng">
                <a:solidFill>
                  <a:srgbClr val="FF0000"/>
                </a:solidFill>
                <a:latin typeface="Arial"/>
                <a:ea typeface="Arial"/>
                <a:cs typeface="Arial"/>
                <a:sym typeface="Arial"/>
              </a:rPr>
              <a:t>ADIL IMAM</a:t>
            </a:r>
            <a:br>
              <a:rPr b="1" lang="en-US" sz="2400">
                <a:solidFill>
                  <a:srgbClr val="595959"/>
                </a:solidFill>
                <a:latin typeface="Arial"/>
                <a:ea typeface="Arial"/>
                <a:cs typeface="Arial"/>
                <a:sym typeface="Arial"/>
              </a:rPr>
            </a:br>
            <a:endParaRPr sz="2400"/>
          </a:p>
        </p:txBody>
      </p:sp>
      <p:pic>
        <p:nvPicPr>
          <p:cNvPr descr="Almabetter Logo" id="85" name="Google Shape;85;p1"/>
          <p:cNvPicPr preferRelativeResize="0"/>
          <p:nvPr/>
        </p:nvPicPr>
        <p:blipFill rotWithShape="1">
          <a:blip r:embed="rId3">
            <a:alphaModFix/>
          </a:blip>
          <a:srcRect b="0" l="0" r="0" t="0"/>
          <a:stretch/>
        </p:blipFill>
        <p:spPr>
          <a:xfrm>
            <a:off x="9283280" y="0"/>
            <a:ext cx="2843370" cy="7194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728133" y="678391"/>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Data Pre-Processing</a:t>
            </a:r>
            <a:endParaRPr/>
          </a:p>
        </p:txBody>
      </p:sp>
      <p:sp>
        <p:nvSpPr>
          <p:cNvPr id="159" name="Google Shape;159;p10"/>
          <p:cNvSpPr txBox="1"/>
          <p:nvPr>
            <p:ph idx="1" type="body"/>
          </p:nvPr>
        </p:nvSpPr>
        <p:spPr>
          <a:xfrm>
            <a:off x="728133" y="1791759"/>
            <a:ext cx="9287934" cy="3728508"/>
          </a:xfrm>
          <a:prstGeom prst="rect">
            <a:avLst/>
          </a:prstGeom>
          <a:noFill/>
          <a:ln>
            <a:noFill/>
          </a:ln>
        </p:spPr>
        <p:txBody>
          <a:bodyPr anchorCtr="0" anchor="t" bIns="45700" lIns="91425" spcFirstLastPara="1" rIns="91425" wrap="square" tIns="45700">
            <a:normAutofit/>
          </a:bodyPr>
          <a:lstStyle/>
          <a:p>
            <a:pPr indent="-243840" lvl="0" marL="228600" rtl="0" algn="l">
              <a:lnSpc>
                <a:spcPct val="90000"/>
              </a:lnSpc>
              <a:spcBef>
                <a:spcPts val="0"/>
              </a:spcBef>
              <a:spcAft>
                <a:spcPts val="0"/>
              </a:spcAft>
              <a:buClr>
                <a:srgbClr val="3F3F3F"/>
              </a:buClr>
              <a:buSzPts val="3840"/>
              <a:buChar char="•"/>
            </a:pPr>
            <a:r>
              <a:rPr b="1" lang="en-US" sz="3200">
                <a:solidFill>
                  <a:srgbClr val="3F3F3F"/>
                </a:solidFill>
                <a:latin typeface="Arial"/>
                <a:ea typeface="Arial"/>
                <a:cs typeface="Arial"/>
                <a:sym typeface="Arial"/>
              </a:rPr>
              <a:t>Steps taken to prepare the data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Removing Twitter Handles/ Usernames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Removing URL links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Removing # symbols and retaining the tags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Removing Punctuations and stop words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Removing short words </a:t>
            </a:r>
            <a:endParaRPr/>
          </a:p>
          <a:p>
            <a:pPr indent="-228600" lvl="1" marL="685800" rtl="0" algn="l">
              <a:lnSpc>
                <a:spcPct val="90000"/>
              </a:lnSpc>
              <a:spcBef>
                <a:spcPts val="500"/>
              </a:spcBef>
              <a:spcAft>
                <a:spcPts val="0"/>
              </a:spcAft>
              <a:buClr>
                <a:srgbClr val="3F3F3F"/>
              </a:buClr>
              <a:buSzPts val="2400"/>
              <a:buChar char="•"/>
            </a:pPr>
            <a:r>
              <a:rPr lang="en-US">
                <a:solidFill>
                  <a:srgbClr val="3F3F3F"/>
                </a:solidFill>
                <a:latin typeface="Arial"/>
                <a:ea typeface="Arial"/>
                <a:cs typeface="Arial"/>
                <a:sym typeface="Arial"/>
              </a:rPr>
              <a:t>Tokenization and stemming </a:t>
            </a:r>
            <a:endParaRPr/>
          </a:p>
        </p:txBody>
      </p:sp>
      <p:pic>
        <p:nvPicPr>
          <p:cNvPr descr="Almabetter Logo" id="160" name="Google Shape;160;p10"/>
          <p:cNvPicPr preferRelativeResize="0"/>
          <p:nvPr/>
        </p:nvPicPr>
        <p:blipFill rotWithShape="1">
          <a:blip r:embed="rId3">
            <a:alphaModFix/>
          </a:blip>
          <a:srcRect b="0" l="0" r="0" t="0"/>
          <a:stretch/>
        </p:blipFill>
        <p:spPr>
          <a:xfrm>
            <a:off x="10125012" y="0"/>
            <a:ext cx="2009712" cy="508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585788" y="249609"/>
            <a:ext cx="10515600" cy="10305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Top Word - Stemming</a:t>
            </a:r>
            <a:endParaRPr/>
          </a:p>
        </p:txBody>
      </p:sp>
      <p:sp>
        <p:nvSpPr>
          <p:cNvPr id="166" name="Google Shape;166;p11"/>
          <p:cNvSpPr txBox="1"/>
          <p:nvPr>
            <p:ph idx="1" type="body"/>
          </p:nvPr>
        </p:nvSpPr>
        <p:spPr>
          <a:xfrm>
            <a:off x="527693" y="1413137"/>
            <a:ext cx="5157787" cy="6141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700"/>
              <a:buNone/>
            </a:pPr>
            <a:r>
              <a:rPr lang="en-US" sz="2700">
                <a:solidFill>
                  <a:srgbClr val="3F3F3F"/>
                </a:solidFill>
                <a:latin typeface="Arial"/>
                <a:ea typeface="Arial"/>
                <a:cs typeface="Arial"/>
                <a:sym typeface="Arial"/>
              </a:rPr>
              <a:t>Top words – Before Stemming</a:t>
            </a:r>
            <a:endParaRPr/>
          </a:p>
        </p:txBody>
      </p:sp>
      <p:sp>
        <p:nvSpPr>
          <p:cNvPr id="167" name="Google Shape;167;p11"/>
          <p:cNvSpPr txBox="1"/>
          <p:nvPr>
            <p:ph idx="3" type="body"/>
          </p:nvPr>
        </p:nvSpPr>
        <p:spPr>
          <a:xfrm>
            <a:off x="6414041" y="1495532"/>
            <a:ext cx="5183188" cy="6141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n-US" sz="2800">
                <a:solidFill>
                  <a:srgbClr val="3F3F3F"/>
                </a:solidFill>
                <a:latin typeface="Arial"/>
                <a:ea typeface="Arial"/>
                <a:cs typeface="Arial"/>
                <a:sym typeface="Arial"/>
              </a:rPr>
              <a:t>Top words – After Stemming</a:t>
            </a:r>
            <a:endParaRPr/>
          </a:p>
        </p:txBody>
      </p:sp>
      <p:pic>
        <p:nvPicPr>
          <p:cNvPr id="168" name="Google Shape;168;p11"/>
          <p:cNvPicPr preferRelativeResize="0"/>
          <p:nvPr>
            <p:ph idx="2" type="body"/>
          </p:nvPr>
        </p:nvPicPr>
        <p:blipFill rotWithShape="1">
          <a:blip r:embed="rId3">
            <a:alphaModFix/>
          </a:blip>
          <a:srcRect b="0" l="0" r="0" t="0"/>
          <a:stretch/>
        </p:blipFill>
        <p:spPr>
          <a:xfrm>
            <a:off x="173400" y="2300514"/>
            <a:ext cx="5824176" cy="3719116"/>
          </a:xfrm>
          <a:prstGeom prst="rect">
            <a:avLst/>
          </a:prstGeom>
          <a:noFill/>
          <a:ln>
            <a:noFill/>
          </a:ln>
        </p:spPr>
      </p:pic>
      <p:pic>
        <p:nvPicPr>
          <p:cNvPr id="169" name="Google Shape;169;p11"/>
          <p:cNvPicPr preferRelativeResize="0"/>
          <p:nvPr>
            <p:ph idx="4" type="body"/>
          </p:nvPr>
        </p:nvPicPr>
        <p:blipFill rotWithShape="1">
          <a:blip r:embed="rId4">
            <a:alphaModFix/>
          </a:blip>
          <a:srcRect b="0" l="0" r="0" t="0"/>
          <a:stretch/>
        </p:blipFill>
        <p:spPr>
          <a:xfrm>
            <a:off x="6172199" y="2300515"/>
            <a:ext cx="5352143" cy="3691520"/>
          </a:xfrm>
          <a:prstGeom prst="rect">
            <a:avLst/>
          </a:prstGeom>
          <a:noFill/>
          <a:ln>
            <a:noFill/>
          </a:ln>
        </p:spPr>
      </p:pic>
      <p:pic>
        <p:nvPicPr>
          <p:cNvPr descr="Almabetter Logo" id="170" name="Google Shape;170;p11"/>
          <p:cNvPicPr preferRelativeResize="0"/>
          <p:nvPr/>
        </p:nvPicPr>
        <p:blipFill rotWithShape="1">
          <a:blip r:embed="rId5">
            <a:alphaModFix/>
          </a:blip>
          <a:srcRect b="0" l="0" r="0" t="0"/>
          <a:stretch/>
        </p:blipFill>
        <p:spPr>
          <a:xfrm>
            <a:off x="9486315" y="34224"/>
            <a:ext cx="2639483" cy="667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753534" y="356659"/>
            <a:ext cx="10515600" cy="941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Label Encoding</a:t>
            </a:r>
            <a:endParaRPr/>
          </a:p>
        </p:txBody>
      </p:sp>
      <p:sp>
        <p:nvSpPr>
          <p:cNvPr id="176" name="Google Shape;176;p12"/>
          <p:cNvSpPr txBox="1"/>
          <p:nvPr>
            <p:ph idx="1" type="body"/>
          </p:nvPr>
        </p:nvSpPr>
        <p:spPr>
          <a:xfrm>
            <a:off x="838200" y="163089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400"/>
              <a:buChar char="•"/>
            </a:pPr>
            <a:r>
              <a:rPr lang="en-US" sz="2400">
                <a:solidFill>
                  <a:srgbClr val="595959"/>
                </a:solidFill>
                <a:latin typeface="Arial"/>
                <a:ea typeface="Arial"/>
                <a:cs typeface="Arial"/>
                <a:sym typeface="Arial"/>
              </a:rPr>
              <a:t>We had 5 classes in our Sentiment column “ Extremely Positive, Positive, Neutral, Negative and Extremely Negative”. We converted it into 3 class “Positive, Neutral and Negative”.</a:t>
            </a:r>
            <a:endParaRPr/>
          </a:p>
          <a:p>
            <a:pPr indent="-228600" lvl="0" marL="228600" rtl="0" algn="l">
              <a:lnSpc>
                <a:spcPct val="90000"/>
              </a:lnSpc>
              <a:spcBef>
                <a:spcPts val="1000"/>
              </a:spcBef>
              <a:spcAft>
                <a:spcPts val="0"/>
              </a:spcAft>
              <a:buClr>
                <a:srgbClr val="595959"/>
              </a:buClr>
              <a:buSzPts val="2400"/>
              <a:buChar char="•"/>
            </a:pPr>
            <a:r>
              <a:rPr lang="en-US" sz="2400">
                <a:solidFill>
                  <a:srgbClr val="595959"/>
                </a:solidFill>
                <a:latin typeface="Arial"/>
                <a:ea typeface="Arial"/>
                <a:cs typeface="Arial"/>
                <a:sym typeface="Arial"/>
              </a:rPr>
              <a:t>It will give us better Accuracy and better overall understanding.</a:t>
            </a:r>
            <a:endParaRPr/>
          </a:p>
          <a:p>
            <a:pPr indent="-101600" lvl="3" marL="1600200" rtl="0" algn="l">
              <a:lnSpc>
                <a:spcPct val="90000"/>
              </a:lnSpc>
              <a:spcBef>
                <a:spcPts val="500"/>
              </a:spcBef>
              <a:spcAft>
                <a:spcPts val="0"/>
              </a:spcAft>
              <a:buClr>
                <a:schemeClr val="dk1"/>
              </a:buClr>
              <a:buSzPts val="2000"/>
              <a:buNone/>
            </a:pPr>
            <a:r>
              <a:t/>
            </a:r>
            <a:endParaRPr b="1" sz="2000">
              <a:solidFill>
                <a:srgbClr val="595959"/>
              </a:solidFill>
              <a:latin typeface="Arial"/>
              <a:ea typeface="Arial"/>
              <a:cs typeface="Arial"/>
              <a:sym typeface="Arial"/>
            </a:endParaRPr>
          </a:p>
          <a:p>
            <a:pPr indent="-228600" lvl="3" marL="1600200" rtl="0" algn="l">
              <a:lnSpc>
                <a:spcPct val="90000"/>
              </a:lnSpc>
              <a:spcBef>
                <a:spcPts val="500"/>
              </a:spcBef>
              <a:spcAft>
                <a:spcPts val="0"/>
              </a:spcAft>
              <a:buClr>
                <a:srgbClr val="595959"/>
              </a:buClr>
              <a:buSzPts val="2000"/>
              <a:buChar char="•"/>
            </a:pPr>
            <a:r>
              <a:rPr b="1" lang="en-US" sz="2000">
                <a:solidFill>
                  <a:srgbClr val="595959"/>
                </a:solidFill>
                <a:latin typeface="Arial"/>
                <a:ea typeface="Arial"/>
                <a:cs typeface="Arial"/>
                <a:sym typeface="Arial"/>
              </a:rPr>
              <a:t>Positive=                     2</a:t>
            </a:r>
            <a:endParaRPr/>
          </a:p>
          <a:p>
            <a:pPr indent="-228600" lvl="3" marL="1600200" rtl="0" algn="l">
              <a:lnSpc>
                <a:spcPct val="90000"/>
              </a:lnSpc>
              <a:spcBef>
                <a:spcPts val="500"/>
              </a:spcBef>
              <a:spcAft>
                <a:spcPts val="0"/>
              </a:spcAft>
              <a:buClr>
                <a:srgbClr val="595959"/>
              </a:buClr>
              <a:buSzPts val="2000"/>
              <a:buChar char="•"/>
            </a:pPr>
            <a:r>
              <a:rPr b="1" lang="en-US" sz="2000">
                <a:solidFill>
                  <a:srgbClr val="595959"/>
                </a:solidFill>
                <a:latin typeface="Arial"/>
                <a:ea typeface="Arial"/>
                <a:cs typeface="Arial"/>
                <a:sym typeface="Arial"/>
              </a:rPr>
              <a:t>Neutral=                       1 </a:t>
            </a:r>
            <a:endParaRPr/>
          </a:p>
          <a:p>
            <a:pPr indent="-228600" lvl="3" marL="1600200" rtl="0" algn="l">
              <a:lnSpc>
                <a:spcPct val="90000"/>
              </a:lnSpc>
              <a:spcBef>
                <a:spcPts val="500"/>
              </a:spcBef>
              <a:spcAft>
                <a:spcPts val="0"/>
              </a:spcAft>
              <a:buClr>
                <a:srgbClr val="595959"/>
              </a:buClr>
              <a:buSzPts val="2000"/>
              <a:buChar char="•"/>
            </a:pPr>
            <a:r>
              <a:rPr b="1" lang="en-US" sz="2000">
                <a:solidFill>
                  <a:srgbClr val="595959"/>
                </a:solidFill>
                <a:latin typeface="Arial"/>
                <a:ea typeface="Arial"/>
                <a:cs typeface="Arial"/>
                <a:sym typeface="Arial"/>
              </a:rPr>
              <a:t>Negative=                    0</a:t>
            </a:r>
            <a:endParaRPr/>
          </a:p>
          <a:p>
            <a:pPr indent="-114300" lvl="5" marL="2514600" rtl="0" algn="l">
              <a:lnSpc>
                <a:spcPct val="90000"/>
              </a:lnSpc>
              <a:spcBef>
                <a:spcPts val="500"/>
              </a:spcBef>
              <a:spcAft>
                <a:spcPts val="0"/>
              </a:spcAft>
              <a:buClr>
                <a:schemeClr val="dk1"/>
              </a:buClr>
              <a:buSzPts val="1800"/>
              <a:buNone/>
            </a:pPr>
            <a:r>
              <a:t/>
            </a:r>
            <a:endParaRPr/>
          </a:p>
          <a:p>
            <a:pPr indent="-50800" lvl="0" marL="228600" rtl="0" algn="l">
              <a:lnSpc>
                <a:spcPct val="90000"/>
              </a:lnSpc>
              <a:spcBef>
                <a:spcPts val="1000"/>
              </a:spcBef>
              <a:spcAft>
                <a:spcPts val="0"/>
              </a:spcAft>
              <a:buClr>
                <a:schemeClr val="dk1"/>
              </a:buClr>
              <a:buSzPts val="2800"/>
              <a:buNone/>
            </a:pPr>
            <a:r>
              <a:t/>
            </a:r>
            <a:endParaRPr>
              <a:solidFill>
                <a:srgbClr val="3F3F3F"/>
              </a:solidFill>
              <a:latin typeface="Arial"/>
              <a:ea typeface="Arial"/>
              <a:cs typeface="Arial"/>
              <a:sym typeface="Arial"/>
            </a:endParaRPr>
          </a:p>
        </p:txBody>
      </p:sp>
      <p:pic>
        <p:nvPicPr>
          <p:cNvPr id="177" name="Google Shape;177;p12"/>
          <p:cNvPicPr preferRelativeResize="0"/>
          <p:nvPr/>
        </p:nvPicPr>
        <p:blipFill rotWithShape="1">
          <a:blip r:embed="rId3">
            <a:alphaModFix/>
          </a:blip>
          <a:srcRect b="0" l="0" r="0" t="0"/>
          <a:stretch/>
        </p:blipFill>
        <p:spPr>
          <a:xfrm>
            <a:off x="6011334" y="3437874"/>
            <a:ext cx="4215071" cy="1982925"/>
          </a:xfrm>
          <a:prstGeom prst="rect">
            <a:avLst/>
          </a:prstGeom>
          <a:noFill/>
          <a:ln>
            <a:noFill/>
          </a:ln>
        </p:spPr>
      </p:pic>
      <p:pic>
        <p:nvPicPr>
          <p:cNvPr descr="Almabetter Logo" id="178" name="Google Shape;178;p12"/>
          <p:cNvPicPr preferRelativeResize="0"/>
          <p:nvPr/>
        </p:nvPicPr>
        <p:blipFill rotWithShape="1">
          <a:blip r:embed="rId4">
            <a:alphaModFix/>
          </a:blip>
          <a:srcRect b="0" l="0" r="0" t="0"/>
          <a:stretch/>
        </p:blipFill>
        <p:spPr>
          <a:xfrm>
            <a:off x="9633172" y="1"/>
            <a:ext cx="2465217" cy="623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idx="4294967295" type="title"/>
          </p:nvPr>
        </p:nvSpPr>
        <p:spPr>
          <a:xfrm>
            <a:off x="955645" y="270065"/>
            <a:ext cx="10515600" cy="837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ML Models and Metrics</a:t>
            </a:r>
            <a:endParaRPr b="1">
              <a:solidFill>
                <a:srgbClr val="C00000"/>
              </a:solidFill>
              <a:latin typeface="Calibri"/>
              <a:ea typeface="Calibri"/>
              <a:cs typeface="Calibri"/>
              <a:sym typeface="Calibri"/>
            </a:endParaRPr>
          </a:p>
        </p:txBody>
      </p:sp>
      <p:sp>
        <p:nvSpPr>
          <p:cNvPr id="184" name="Google Shape;184;p13"/>
          <p:cNvSpPr/>
          <p:nvPr/>
        </p:nvSpPr>
        <p:spPr>
          <a:xfrm>
            <a:off x="955645" y="5833034"/>
            <a:ext cx="96689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Logistic Regression model performed the best out of all these Models.</a:t>
            </a:r>
            <a:endParaRPr b="1" sz="2000">
              <a:solidFill>
                <a:srgbClr val="595959"/>
              </a:solidFill>
              <a:latin typeface="Arial"/>
              <a:ea typeface="Arial"/>
              <a:cs typeface="Arial"/>
              <a:sym typeface="Arial"/>
            </a:endParaRPr>
          </a:p>
        </p:txBody>
      </p:sp>
      <p:graphicFrame>
        <p:nvGraphicFramePr>
          <p:cNvPr id="185" name="Google Shape;185;p13"/>
          <p:cNvGraphicFramePr/>
          <p:nvPr/>
        </p:nvGraphicFramePr>
        <p:xfrm>
          <a:off x="1476461" y="1380343"/>
          <a:ext cx="3000000" cy="3000000"/>
        </p:xfrm>
        <a:graphic>
          <a:graphicData uri="http://schemas.openxmlformats.org/drawingml/2006/table">
            <a:tbl>
              <a:tblPr bandRow="1" firstRow="1">
                <a:noFill/>
                <a:tableStyleId>{B1997E1B-7DA9-4CC1-AF22-BD58A17863E5}</a:tableStyleId>
              </a:tblPr>
              <a:tblGrid>
                <a:gridCol w="602700"/>
                <a:gridCol w="2942125"/>
                <a:gridCol w="1772400"/>
                <a:gridCol w="1772400"/>
                <a:gridCol w="1735575"/>
              </a:tblGrid>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No</a:t>
                      </a:r>
                      <a:endParaRPr b="0" sz="1800" u="none" cap="none" strike="noStrike">
                        <a:latin typeface="Arial"/>
                        <a:ea typeface="Arial"/>
                        <a:cs typeface="Arial"/>
                        <a:sym typeface="Arial"/>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Model</a:t>
                      </a:r>
                      <a:endParaRPr b="0" sz="1800" u="none" cap="none" strike="noStrike">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Arial"/>
                        <a:buNone/>
                      </a:pPr>
                      <a:r>
                        <a:rPr b="0" lang="en-US" sz="1800" u="none" cap="none" strike="noStrike">
                          <a:latin typeface="Arial"/>
                          <a:ea typeface="Arial"/>
                          <a:cs typeface="Arial"/>
                          <a:sym typeface="Arial"/>
                        </a:rPr>
                        <a:t>Test accuracy</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Arial"/>
                        <a:buNone/>
                      </a:pPr>
                      <a:r>
                        <a:rPr b="0" lang="en-US" sz="1800" u="none" cap="none" strike="noStrike">
                          <a:latin typeface="Arial"/>
                          <a:ea typeface="Arial"/>
                          <a:cs typeface="Arial"/>
                          <a:sym typeface="Arial"/>
                        </a:rPr>
                        <a:t>Precision</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Recall</a:t>
                      </a:r>
                      <a:endParaRPr/>
                    </a:p>
                  </a:txBody>
                  <a:tcPr marT="45725" marB="45725" marR="91450" marL="91450" anchor="ctr"/>
                </a:tc>
              </a:tr>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Logistic Regression</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0.794866</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0.794407</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0.794866</a:t>
                      </a:r>
                      <a:endParaRPr/>
                    </a:p>
                  </a:txBody>
                  <a:tcPr marT="45725" marB="45725" marR="91450" marL="91450" anchor="ctr"/>
                </a:tc>
              </a:tr>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4</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Random Forest</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0.771299</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0.772827</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0.771299</a:t>
                      </a:r>
                      <a:endParaRPr/>
                    </a:p>
                  </a:txBody>
                  <a:tcPr marT="45725" marB="45725" marR="91450" marL="91450" anchor="ctr"/>
                </a:tc>
              </a:tr>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Naive Bayes</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0.686751</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0.692846</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0.686751</a:t>
                      </a:r>
                      <a:endParaRPr/>
                    </a:p>
                  </a:txBody>
                  <a:tcPr marT="45725" marB="45725" marR="91450" marL="91450" anchor="ctr"/>
                </a:tc>
              </a:tr>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XGBoost</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0.686751</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0.692846</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0.686751</a:t>
                      </a:r>
                      <a:endParaRPr/>
                    </a:p>
                  </a:txBody>
                  <a:tcPr marT="45725" marB="45725" marR="91450" marL="91450" anchor="ctr"/>
                </a:tc>
              </a:tr>
              <a:tr h="60195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Decision Tree</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0.499028</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0.899430</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0.499028</a:t>
                      </a:r>
                      <a:endParaRPr/>
                    </a:p>
                  </a:txBody>
                  <a:tcPr marT="45725" marB="45725" marR="91450" marL="91450" anchor="ctr"/>
                </a:tc>
              </a:tr>
              <a:tr h="502700">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K Nearest Neighbour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0.340217</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0.794275</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0.340217</a:t>
                      </a:r>
                      <a:endParaRPr/>
                    </a:p>
                  </a:txBody>
                  <a:tcPr marT="45725" marB="45725" marR="91450" marL="91450" anchor="ctr"/>
                </a:tc>
              </a:tr>
            </a:tbl>
          </a:graphicData>
        </a:graphic>
      </p:graphicFrame>
      <p:pic>
        <p:nvPicPr>
          <p:cNvPr descr="Almabetter Logo" id="186" name="Google Shape;186;p13"/>
          <p:cNvPicPr preferRelativeResize="0"/>
          <p:nvPr/>
        </p:nvPicPr>
        <p:blipFill rotWithShape="1">
          <a:blip r:embed="rId3">
            <a:alphaModFix/>
          </a:blip>
          <a:srcRect b="0" l="0" r="0" t="0"/>
          <a:stretch/>
        </p:blipFill>
        <p:spPr>
          <a:xfrm>
            <a:off x="9749563" y="-2931"/>
            <a:ext cx="2360938" cy="597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Challenges</a:t>
            </a:r>
            <a:endParaRPr>
              <a:solidFill>
                <a:srgbClr val="C00000"/>
              </a:solidFill>
            </a:endParaRPr>
          </a:p>
        </p:txBody>
      </p:sp>
      <p:sp>
        <p:nvSpPr>
          <p:cNvPr id="192" name="Google Shape;1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400"/>
              <a:buChar char="•"/>
            </a:pPr>
            <a:r>
              <a:rPr b="1" lang="en-US" sz="2400">
                <a:solidFill>
                  <a:srgbClr val="595959"/>
                </a:solidFill>
                <a:latin typeface="Arial"/>
                <a:ea typeface="Arial"/>
                <a:cs typeface="Arial"/>
                <a:sym typeface="Arial"/>
              </a:rPr>
              <a:t>Text Pre-Processing</a:t>
            </a:r>
            <a:endParaRPr/>
          </a:p>
          <a:p>
            <a:pPr indent="-457200" lvl="1" marL="914400" rtl="0" algn="l">
              <a:lnSpc>
                <a:spcPct val="90000"/>
              </a:lnSpc>
              <a:spcBef>
                <a:spcPts val="500"/>
              </a:spcBef>
              <a:spcAft>
                <a:spcPts val="0"/>
              </a:spcAft>
              <a:buClr>
                <a:srgbClr val="3F3F3F"/>
              </a:buClr>
              <a:buSzPts val="2000"/>
              <a:buFont typeface="Calibri"/>
              <a:buAutoNum type="arabicPeriod"/>
            </a:pPr>
            <a:r>
              <a:rPr lang="en-US" sz="2000">
                <a:solidFill>
                  <a:srgbClr val="3F3F3F"/>
                </a:solidFill>
                <a:latin typeface="Arial"/>
                <a:ea typeface="Arial"/>
                <a:cs typeface="Arial"/>
                <a:sym typeface="Arial"/>
              </a:rPr>
              <a:t>Removing @users</a:t>
            </a:r>
            <a:endParaRPr/>
          </a:p>
          <a:p>
            <a:pPr indent="-457200" lvl="1" marL="914400" rtl="0" algn="l">
              <a:lnSpc>
                <a:spcPct val="90000"/>
              </a:lnSpc>
              <a:spcBef>
                <a:spcPts val="500"/>
              </a:spcBef>
              <a:spcAft>
                <a:spcPts val="0"/>
              </a:spcAft>
              <a:buClr>
                <a:srgbClr val="3F3F3F"/>
              </a:buClr>
              <a:buSzPts val="2000"/>
              <a:buFont typeface="Calibri"/>
              <a:buAutoNum type="arabicPeriod"/>
            </a:pPr>
            <a:r>
              <a:rPr lang="en-US" sz="2000">
                <a:solidFill>
                  <a:srgbClr val="3F3F3F"/>
                </a:solidFill>
                <a:latin typeface="Arial"/>
                <a:ea typeface="Arial"/>
                <a:cs typeface="Arial"/>
                <a:sym typeface="Arial"/>
              </a:rPr>
              <a:t>Removing urls</a:t>
            </a:r>
            <a:endParaRPr/>
          </a:p>
          <a:p>
            <a:pPr indent="-457200" lvl="1" marL="914400" rtl="0" algn="l">
              <a:lnSpc>
                <a:spcPct val="90000"/>
              </a:lnSpc>
              <a:spcBef>
                <a:spcPts val="500"/>
              </a:spcBef>
              <a:spcAft>
                <a:spcPts val="0"/>
              </a:spcAft>
              <a:buClr>
                <a:srgbClr val="3F3F3F"/>
              </a:buClr>
              <a:buSzPts val="2000"/>
              <a:buFont typeface="Calibri"/>
              <a:buAutoNum type="arabicPeriod"/>
            </a:pPr>
            <a:r>
              <a:rPr lang="en-US" sz="2000">
                <a:solidFill>
                  <a:srgbClr val="3F3F3F"/>
                </a:solidFill>
                <a:latin typeface="Arial"/>
                <a:ea typeface="Arial"/>
                <a:cs typeface="Arial"/>
                <a:sym typeface="Arial"/>
              </a:rPr>
              <a:t>Removing #tags</a:t>
            </a:r>
            <a:endParaRPr/>
          </a:p>
          <a:p>
            <a:pPr indent="-228600" lvl="0" marL="228600" rtl="0" algn="l">
              <a:lnSpc>
                <a:spcPct val="90000"/>
              </a:lnSpc>
              <a:spcBef>
                <a:spcPts val="1000"/>
              </a:spcBef>
              <a:spcAft>
                <a:spcPts val="0"/>
              </a:spcAft>
              <a:buClr>
                <a:srgbClr val="595959"/>
              </a:buClr>
              <a:buSzPts val="2400"/>
              <a:buChar char="•"/>
            </a:pPr>
            <a:r>
              <a:rPr b="1" lang="en-US" sz="2400">
                <a:solidFill>
                  <a:srgbClr val="595959"/>
                </a:solidFill>
                <a:latin typeface="Arial"/>
                <a:ea typeface="Arial"/>
                <a:cs typeface="Arial"/>
                <a:sym typeface="Arial"/>
              </a:rPr>
              <a:t>Vectorization</a:t>
            </a:r>
            <a:endParaRPr/>
          </a:p>
          <a:p>
            <a:pPr indent="-228600" lvl="0" marL="228600" rtl="0" algn="l">
              <a:lnSpc>
                <a:spcPct val="90000"/>
              </a:lnSpc>
              <a:spcBef>
                <a:spcPts val="1000"/>
              </a:spcBef>
              <a:spcAft>
                <a:spcPts val="0"/>
              </a:spcAft>
              <a:buClr>
                <a:srgbClr val="595959"/>
              </a:buClr>
              <a:buSzPts val="2400"/>
              <a:buChar char="•"/>
            </a:pPr>
            <a:r>
              <a:rPr b="1" lang="en-US" sz="2400">
                <a:solidFill>
                  <a:srgbClr val="595959"/>
                </a:solidFill>
                <a:latin typeface="Arial"/>
                <a:ea typeface="Arial"/>
                <a:cs typeface="Arial"/>
                <a:sym typeface="Arial"/>
              </a:rPr>
              <a:t>Label Encoding</a:t>
            </a:r>
            <a:endParaRPr/>
          </a:p>
          <a:p>
            <a:pPr indent="-228600" lvl="0" marL="228600" rtl="0" algn="l">
              <a:lnSpc>
                <a:spcPct val="90000"/>
              </a:lnSpc>
              <a:spcBef>
                <a:spcPts val="1000"/>
              </a:spcBef>
              <a:spcAft>
                <a:spcPts val="0"/>
              </a:spcAft>
              <a:buClr>
                <a:srgbClr val="595959"/>
              </a:buClr>
              <a:buSzPts val="2400"/>
              <a:buChar char="•"/>
            </a:pPr>
            <a:r>
              <a:rPr b="1" lang="en-US" sz="2400">
                <a:solidFill>
                  <a:srgbClr val="595959"/>
                </a:solidFill>
                <a:latin typeface="Arial"/>
                <a:ea typeface="Arial"/>
                <a:cs typeface="Arial"/>
                <a:sym typeface="Arial"/>
              </a:rPr>
              <a:t>Model Selection</a:t>
            </a:r>
            <a:endParaRPr b="1" sz="2400">
              <a:solidFill>
                <a:srgbClr val="595959"/>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lmabetter Logo" id="193" name="Google Shape;193;p14"/>
          <p:cNvPicPr preferRelativeResize="0"/>
          <p:nvPr/>
        </p:nvPicPr>
        <p:blipFill rotWithShape="1">
          <a:blip r:embed="rId3">
            <a:alphaModFix/>
          </a:blip>
          <a:srcRect b="0" l="0" r="0" t="0"/>
          <a:stretch/>
        </p:blipFill>
        <p:spPr>
          <a:xfrm>
            <a:off x="9882787" y="-53164"/>
            <a:ext cx="2239826" cy="566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Conclusion </a:t>
            </a:r>
            <a:endParaRPr>
              <a:solidFill>
                <a:srgbClr val="C00000"/>
              </a:solidFill>
            </a:endParaRPr>
          </a:p>
        </p:txBody>
      </p:sp>
      <p:sp>
        <p:nvSpPr>
          <p:cNvPr id="199" name="Google Shape;199;p15"/>
          <p:cNvSpPr txBox="1"/>
          <p:nvPr>
            <p:ph idx="1" type="body"/>
          </p:nvPr>
        </p:nvSpPr>
        <p:spPr>
          <a:xfrm>
            <a:off x="838200" y="1690688"/>
            <a:ext cx="10515600" cy="48108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200"/>
              <a:buChar char="•"/>
            </a:pPr>
            <a:r>
              <a:rPr lang="en-US" sz="2200">
                <a:solidFill>
                  <a:srgbClr val="3F3F3F"/>
                </a:solidFill>
                <a:latin typeface="Arial"/>
                <a:ea typeface="Arial"/>
                <a:cs typeface="Arial"/>
                <a:sym typeface="Arial"/>
              </a:rPr>
              <a:t>As we have implemented six different models to predict the sentiment of COVID-19 Tweets. Logistic Regression, Random Forest Classifier, Decision Tree, Naive Bayes, K Nearest Neighbor and Xgboost Classifier.</a:t>
            </a:r>
            <a:endParaRPr/>
          </a:p>
          <a:p>
            <a:pPr indent="-228600" lvl="0" marL="228600" rtl="0" algn="l">
              <a:lnSpc>
                <a:spcPct val="90000"/>
              </a:lnSpc>
              <a:spcBef>
                <a:spcPts val="1000"/>
              </a:spcBef>
              <a:spcAft>
                <a:spcPts val="0"/>
              </a:spcAft>
              <a:buClr>
                <a:srgbClr val="3F3F3F"/>
              </a:buClr>
              <a:buSzPts val="2200"/>
              <a:buChar char="•"/>
            </a:pPr>
            <a:r>
              <a:rPr lang="en-US" sz="2200">
                <a:solidFill>
                  <a:srgbClr val="3F3F3F"/>
                </a:solidFill>
                <a:latin typeface="Arial"/>
                <a:ea typeface="Arial"/>
                <a:cs typeface="Arial"/>
                <a:sym typeface="Arial"/>
              </a:rPr>
              <a:t>Logistic Regression model performed the best among them. In this way, we can explore more from various textual data and tweets. Our models will try to predict the various sentiments correctly.</a:t>
            </a:r>
            <a:endParaRPr/>
          </a:p>
          <a:p>
            <a:pPr indent="-228600" lvl="0" marL="228600" rtl="0" algn="l">
              <a:lnSpc>
                <a:spcPct val="90000"/>
              </a:lnSpc>
              <a:spcBef>
                <a:spcPts val="1000"/>
              </a:spcBef>
              <a:spcAft>
                <a:spcPts val="0"/>
              </a:spcAft>
              <a:buClr>
                <a:srgbClr val="3F3F3F"/>
              </a:buClr>
              <a:buSzPts val="2200"/>
              <a:buChar char="•"/>
            </a:pPr>
            <a:r>
              <a:rPr lang="en-US" sz="2200">
                <a:solidFill>
                  <a:srgbClr val="3F3F3F"/>
                </a:solidFill>
                <a:latin typeface="Arial"/>
                <a:ea typeface="Arial"/>
                <a:cs typeface="Arial"/>
                <a:sym typeface="Arial"/>
              </a:rPr>
              <a:t>Our Model will help Government to make use of this information in policymaking as they can able to know how people are reacting to this new strain, what all challenges they are facing such as food scarcity, panic attacks, etc. Various profit organizations can make a profit by analyzing various sentiments as one of the tweets telling us about the scarcity of masks and toilet papers.</a:t>
            </a:r>
            <a:endParaRPr sz="2200">
              <a:solidFill>
                <a:srgbClr val="3F3F3F"/>
              </a:solidFill>
              <a:latin typeface="Arial"/>
              <a:ea typeface="Arial"/>
              <a:cs typeface="Arial"/>
              <a:sym typeface="Arial"/>
            </a:endParaRPr>
          </a:p>
        </p:txBody>
      </p:sp>
      <p:pic>
        <p:nvPicPr>
          <p:cNvPr descr="Almabetter Logo" id="200" name="Google Shape;200;p15"/>
          <p:cNvPicPr preferRelativeResize="0"/>
          <p:nvPr/>
        </p:nvPicPr>
        <p:blipFill rotWithShape="1">
          <a:blip r:embed="rId3">
            <a:alphaModFix/>
          </a:blip>
          <a:srcRect b="0" l="0" r="0" t="0"/>
          <a:stretch/>
        </p:blipFill>
        <p:spPr>
          <a:xfrm>
            <a:off x="10112901" y="0"/>
            <a:ext cx="1979434" cy="5008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747584" y="282000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6600"/>
              <a:buFont typeface="Arial"/>
              <a:buNone/>
            </a:pPr>
            <a:r>
              <a:rPr b="1" lang="en-US" sz="6600">
                <a:solidFill>
                  <a:srgbClr val="C00000"/>
                </a:solidFill>
                <a:latin typeface="Arial"/>
                <a:ea typeface="Arial"/>
                <a:cs typeface="Arial"/>
                <a:sym typeface="Arial"/>
              </a:rPr>
              <a:t>Thank You</a:t>
            </a:r>
            <a:endParaRPr b="1" sz="6600">
              <a:solidFill>
                <a:srgbClr val="C00000"/>
              </a:solidFill>
              <a:latin typeface="Arial"/>
              <a:ea typeface="Arial"/>
              <a:cs typeface="Arial"/>
              <a:sym typeface="Arial"/>
            </a:endParaRPr>
          </a:p>
        </p:txBody>
      </p:sp>
      <p:pic>
        <p:nvPicPr>
          <p:cNvPr descr="Almabetter Logo" id="206" name="Google Shape;206;p16"/>
          <p:cNvPicPr preferRelativeResize="0"/>
          <p:nvPr/>
        </p:nvPicPr>
        <p:blipFill rotWithShape="1">
          <a:blip r:embed="rId3">
            <a:alphaModFix/>
          </a:blip>
          <a:srcRect b="0" l="0" r="0" t="0"/>
          <a:stretch/>
        </p:blipFill>
        <p:spPr>
          <a:xfrm>
            <a:off x="10161344" y="0"/>
            <a:ext cx="1967323" cy="497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6"/>
            <a:ext cx="3739856" cy="11608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Content </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rgbClr val="595959"/>
              </a:buClr>
              <a:buSzPct val="100000"/>
              <a:buNone/>
            </a:pPr>
            <a:r>
              <a:rPr b="1" lang="en-US" sz="2600">
                <a:solidFill>
                  <a:srgbClr val="595959"/>
                </a:solidFill>
                <a:latin typeface="Arial"/>
                <a:ea typeface="Arial"/>
                <a:cs typeface="Arial"/>
                <a:sym typeface="Arial"/>
              </a:rPr>
              <a:t>● Problem Statement</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Data Summary</a:t>
            </a:r>
            <a:endParaRPr/>
          </a:p>
          <a:p>
            <a:pPr indent="0" lvl="0" marL="0" rtl="0" algn="l">
              <a:lnSpc>
                <a:spcPct val="100000"/>
              </a:lnSpc>
              <a:spcBef>
                <a:spcPts val="0"/>
              </a:spcBef>
              <a:spcAft>
                <a:spcPts val="0"/>
              </a:spcAft>
              <a:buClr>
                <a:srgbClr val="595959"/>
              </a:buClr>
              <a:buSzPct val="100000"/>
              <a:buNone/>
            </a:pPr>
            <a:r>
              <a:rPr b="1" lang="en-US" sz="2600">
                <a:solidFill>
                  <a:srgbClr val="595959"/>
                </a:solidFill>
                <a:latin typeface="Arial"/>
                <a:ea typeface="Arial"/>
                <a:cs typeface="Arial"/>
                <a:sym typeface="Arial"/>
              </a:rPr>
              <a:t>● EDA- Location Analysis</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Sentiment Analysis </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Daily Tweet count</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Monthly and weekly Tweet count</a:t>
            </a:r>
            <a:endParaRPr/>
          </a:p>
          <a:p>
            <a:pPr indent="0" lvl="0" marL="0" rtl="0" algn="l">
              <a:lnSpc>
                <a:spcPct val="100000"/>
              </a:lnSpc>
              <a:spcBef>
                <a:spcPts val="0"/>
              </a:spcBef>
              <a:spcAft>
                <a:spcPts val="0"/>
              </a:spcAft>
              <a:buClr>
                <a:srgbClr val="595959"/>
              </a:buClr>
              <a:buSzPct val="100000"/>
              <a:buNone/>
            </a:pPr>
            <a:r>
              <a:rPr b="1" lang="en-US" sz="2600">
                <a:solidFill>
                  <a:srgbClr val="595959"/>
                </a:solidFill>
                <a:latin typeface="Arial"/>
                <a:ea typeface="Arial"/>
                <a:cs typeface="Arial"/>
                <a:sym typeface="Arial"/>
              </a:rPr>
              <a:t>● Data Pre-Processing</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Top Words before and after Stemming </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Label Encoding</a:t>
            </a:r>
            <a:endParaRPr/>
          </a:p>
          <a:p>
            <a:pPr indent="0" lvl="0" marL="0" rtl="0" algn="l">
              <a:lnSpc>
                <a:spcPct val="100000"/>
              </a:lnSpc>
              <a:spcBef>
                <a:spcPts val="0"/>
              </a:spcBef>
              <a:spcAft>
                <a:spcPts val="0"/>
              </a:spcAft>
              <a:buClr>
                <a:srgbClr val="595959"/>
              </a:buClr>
              <a:buSzPct val="100000"/>
              <a:buNone/>
            </a:pPr>
            <a:r>
              <a:rPr b="1" lang="en-US" sz="2600">
                <a:solidFill>
                  <a:srgbClr val="595959"/>
                </a:solidFill>
                <a:latin typeface="Arial"/>
                <a:ea typeface="Arial"/>
                <a:cs typeface="Arial"/>
                <a:sym typeface="Arial"/>
              </a:rPr>
              <a:t>● ML Models and Metrics</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Challenges </a:t>
            </a:r>
            <a:br>
              <a:rPr b="1" lang="en-US" sz="2600">
                <a:solidFill>
                  <a:srgbClr val="595959"/>
                </a:solidFill>
                <a:latin typeface="Arial"/>
                <a:ea typeface="Arial"/>
                <a:cs typeface="Arial"/>
                <a:sym typeface="Arial"/>
              </a:rPr>
            </a:br>
            <a:r>
              <a:rPr b="1" lang="en-US" sz="2600">
                <a:solidFill>
                  <a:srgbClr val="595959"/>
                </a:solidFill>
                <a:latin typeface="Arial"/>
                <a:ea typeface="Arial"/>
                <a:cs typeface="Arial"/>
                <a:sym typeface="Arial"/>
              </a:rPr>
              <a:t>● Conclusion </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id="92" name="Google Shape;92;p2"/>
          <p:cNvPicPr preferRelativeResize="0"/>
          <p:nvPr/>
        </p:nvPicPr>
        <p:blipFill rotWithShape="1">
          <a:blip r:embed="rId3">
            <a:alphaModFix/>
          </a:blip>
          <a:srcRect b="0" l="0" r="0" t="0"/>
          <a:stretch/>
        </p:blipFill>
        <p:spPr>
          <a:xfrm>
            <a:off x="6790037" y="1184425"/>
            <a:ext cx="4691063" cy="4691063"/>
          </a:xfrm>
          <a:prstGeom prst="rect">
            <a:avLst/>
          </a:prstGeom>
          <a:noFill/>
          <a:ln>
            <a:noFill/>
          </a:ln>
        </p:spPr>
      </p:pic>
      <p:pic>
        <p:nvPicPr>
          <p:cNvPr descr="Almabetter Logo" id="93" name="Google Shape;93;p2"/>
          <p:cNvPicPr preferRelativeResize="0"/>
          <p:nvPr/>
        </p:nvPicPr>
        <p:blipFill rotWithShape="1">
          <a:blip r:embed="rId4">
            <a:alphaModFix/>
          </a:blip>
          <a:srcRect b="0" l="0" r="0" t="0"/>
          <a:stretch/>
        </p:blipFill>
        <p:spPr>
          <a:xfrm>
            <a:off x="9349892" y="-32797"/>
            <a:ext cx="2773478" cy="70172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Problem Statement</a:t>
            </a:r>
            <a:endParaRPr/>
          </a:p>
        </p:txBody>
      </p:sp>
      <p:sp>
        <p:nvSpPr>
          <p:cNvPr id="99" name="Google Shape;99;p3"/>
          <p:cNvSpPr txBox="1"/>
          <p:nvPr>
            <p:ph idx="1" type="body"/>
          </p:nvPr>
        </p:nvSpPr>
        <p:spPr>
          <a:xfrm>
            <a:off x="838200" y="1690688"/>
            <a:ext cx="103124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3F3F3F"/>
              </a:buClr>
              <a:buSzPts val="3600"/>
              <a:buChar char="•"/>
            </a:pPr>
            <a:r>
              <a:rPr b="1" i="0" lang="en-US" sz="2400">
                <a:solidFill>
                  <a:srgbClr val="3F3F3F"/>
                </a:solidFill>
                <a:latin typeface="Arial"/>
                <a:ea typeface="Arial"/>
                <a:cs typeface="Arial"/>
                <a:sym typeface="Arial"/>
              </a:rPr>
              <a:t>This challenge asks you to build a classification model to predict the sentiment of COVID-19 tweets. The tweets have been pulled from Twitter and manual tagging has been done then.</a:t>
            </a:r>
            <a:endParaRPr/>
          </a:p>
          <a:p>
            <a:pPr indent="-228600" lvl="0" marL="228600" rtl="0" algn="just">
              <a:lnSpc>
                <a:spcPct val="90000"/>
              </a:lnSpc>
              <a:spcBef>
                <a:spcPts val="1000"/>
              </a:spcBef>
              <a:spcAft>
                <a:spcPts val="0"/>
              </a:spcAft>
              <a:buClr>
                <a:srgbClr val="3F3F3F"/>
              </a:buClr>
              <a:buSzPts val="3600"/>
              <a:buChar char="•"/>
            </a:pPr>
            <a:r>
              <a:rPr b="1" i="0" lang="en-US" sz="2400">
                <a:solidFill>
                  <a:srgbClr val="3F3F3F"/>
                </a:solidFill>
                <a:latin typeface="Arial"/>
                <a:ea typeface="Arial"/>
                <a:cs typeface="Arial"/>
                <a:sym typeface="Arial"/>
              </a:rPr>
              <a:t>The names and usernames have been given codes to avoid any privacy concerns.</a:t>
            </a:r>
            <a:r>
              <a:rPr b="1" lang="en-US" sz="2400">
                <a:solidFill>
                  <a:srgbClr val="3F3F3F"/>
                </a:solidFill>
                <a:latin typeface="Arial"/>
                <a:ea typeface="Arial"/>
                <a:cs typeface="Arial"/>
                <a:sym typeface="Arial"/>
              </a:rPr>
              <a:t> We are given information like Location, Tweet At, Original Tweet, and Sentiment.</a:t>
            </a:r>
            <a:endParaRPr/>
          </a:p>
        </p:txBody>
      </p:sp>
      <p:pic>
        <p:nvPicPr>
          <p:cNvPr descr="What is Sentiment Analysis? A Complete Guide for Beginners" id="100" name="Google Shape;100;p3"/>
          <p:cNvPicPr preferRelativeResize="0"/>
          <p:nvPr/>
        </p:nvPicPr>
        <p:blipFill rotWithShape="1">
          <a:blip r:embed="rId3">
            <a:alphaModFix/>
          </a:blip>
          <a:srcRect b="0" l="0" r="0" t="0"/>
          <a:stretch/>
        </p:blipFill>
        <p:spPr>
          <a:xfrm>
            <a:off x="1041401" y="3859385"/>
            <a:ext cx="9640730" cy="2671684"/>
          </a:xfrm>
          <a:prstGeom prst="rect">
            <a:avLst/>
          </a:prstGeom>
          <a:noFill/>
          <a:ln>
            <a:noFill/>
          </a:ln>
        </p:spPr>
      </p:pic>
      <p:pic>
        <p:nvPicPr>
          <p:cNvPr descr="Almabetter Logo" id="101" name="Google Shape;101;p3"/>
          <p:cNvPicPr preferRelativeResize="0"/>
          <p:nvPr/>
        </p:nvPicPr>
        <p:blipFill rotWithShape="1">
          <a:blip r:embed="rId4">
            <a:alphaModFix/>
          </a:blip>
          <a:srcRect b="0" l="0" r="0" t="0"/>
          <a:stretch/>
        </p:blipFill>
        <p:spPr>
          <a:xfrm>
            <a:off x="9319397" y="-46210"/>
            <a:ext cx="2830213" cy="716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Data Summary</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r>
              <a:rPr b="1" lang="en-US">
                <a:solidFill>
                  <a:srgbClr val="3F3F3F"/>
                </a:solidFill>
                <a:latin typeface="Arial"/>
                <a:ea typeface="Arial"/>
                <a:cs typeface="Arial"/>
                <a:sym typeface="Arial"/>
              </a:rPr>
              <a:t>The task is to build a classification model to predict the sentiment of Covid-19 related tweets. The dataset contains following columns: 									</a:t>
            </a:r>
            <a:endParaRPr/>
          </a:p>
          <a:p>
            <a:pPr indent="-228600" lvl="0" marL="228600" rtl="0" algn="l">
              <a:lnSpc>
                <a:spcPct val="100000"/>
              </a:lnSpc>
              <a:spcBef>
                <a:spcPts val="0"/>
              </a:spcBef>
              <a:spcAft>
                <a:spcPts val="0"/>
              </a:spcAft>
              <a:buClr>
                <a:srgbClr val="3F3F3F"/>
              </a:buClr>
              <a:buSzPts val="2880"/>
              <a:buChar char="•"/>
            </a:pPr>
            <a:r>
              <a:rPr b="1" lang="en-US" sz="2400">
                <a:solidFill>
                  <a:srgbClr val="3F3F3F"/>
                </a:solidFill>
                <a:latin typeface="Arial"/>
                <a:ea typeface="Arial"/>
                <a:cs typeface="Arial"/>
                <a:sym typeface="Arial"/>
              </a:rPr>
              <a:t> Location: </a:t>
            </a:r>
            <a:r>
              <a:rPr lang="en-US" sz="2400">
                <a:solidFill>
                  <a:srgbClr val="3F3F3F"/>
                </a:solidFill>
                <a:latin typeface="Arial"/>
                <a:ea typeface="Arial"/>
                <a:cs typeface="Arial"/>
                <a:sym typeface="Arial"/>
              </a:rPr>
              <a:t>The location at which the tweet was made.</a:t>
            </a:r>
            <a:endParaRPr/>
          </a:p>
          <a:p>
            <a:pPr indent="-228600" lvl="0" marL="228600" rtl="0" algn="l">
              <a:lnSpc>
                <a:spcPct val="100000"/>
              </a:lnSpc>
              <a:spcBef>
                <a:spcPts val="600"/>
              </a:spcBef>
              <a:spcAft>
                <a:spcPts val="0"/>
              </a:spcAft>
              <a:buClr>
                <a:srgbClr val="3F3F3F"/>
              </a:buClr>
              <a:buSzPts val="2880"/>
              <a:buChar char="•"/>
            </a:pPr>
            <a:r>
              <a:rPr b="1" lang="en-US" sz="2400">
                <a:solidFill>
                  <a:srgbClr val="3F3F3F"/>
                </a:solidFill>
                <a:latin typeface="Arial"/>
                <a:ea typeface="Arial"/>
                <a:cs typeface="Arial"/>
                <a:sym typeface="Arial"/>
              </a:rPr>
              <a:t>Tweet At: </a:t>
            </a:r>
            <a:r>
              <a:rPr lang="en-US" sz="2400">
                <a:solidFill>
                  <a:srgbClr val="3F3F3F"/>
                </a:solidFill>
                <a:latin typeface="Arial"/>
                <a:ea typeface="Arial"/>
                <a:cs typeface="Arial"/>
                <a:sym typeface="Arial"/>
              </a:rPr>
              <a:t>The date on which the tweet was made. </a:t>
            </a:r>
            <a:endParaRPr/>
          </a:p>
          <a:p>
            <a:pPr indent="-228600" lvl="0" marL="228600" rtl="0" algn="l">
              <a:lnSpc>
                <a:spcPct val="100000"/>
              </a:lnSpc>
              <a:spcBef>
                <a:spcPts val="600"/>
              </a:spcBef>
              <a:spcAft>
                <a:spcPts val="0"/>
              </a:spcAft>
              <a:buClr>
                <a:srgbClr val="3F3F3F"/>
              </a:buClr>
              <a:buSzPts val="2880"/>
              <a:buChar char="•"/>
            </a:pPr>
            <a:r>
              <a:rPr b="1" lang="en-US" sz="2400">
                <a:solidFill>
                  <a:srgbClr val="3F3F3F"/>
                </a:solidFill>
                <a:latin typeface="Arial"/>
                <a:ea typeface="Arial"/>
                <a:cs typeface="Arial"/>
                <a:sym typeface="Arial"/>
              </a:rPr>
              <a:t>Original Tweet: </a:t>
            </a:r>
            <a:r>
              <a:rPr lang="en-US" sz="2400">
                <a:solidFill>
                  <a:srgbClr val="3F3F3F"/>
                </a:solidFill>
                <a:latin typeface="Arial"/>
                <a:ea typeface="Arial"/>
                <a:cs typeface="Arial"/>
                <a:sym typeface="Arial"/>
              </a:rPr>
              <a:t>This is the actual text of the tweet. </a:t>
            </a:r>
            <a:endParaRPr/>
          </a:p>
          <a:p>
            <a:pPr indent="-228600" lvl="0" marL="228600" rtl="0" algn="l">
              <a:lnSpc>
                <a:spcPct val="100000"/>
              </a:lnSpc>
              <a:spcBef>
                <a:spcPts val="600"/>
              </a:spcBef>
              <a:spcAft>
                <a:spcPts val="0"/>
              </a:spcAft>
              <a:buClr>
                <a:srgbClr val="3F3F3F"/>
              </a:buClr>
              <a:buSzPts val="2880"/>
              <a:buChar char="•"/>
            </a:pPr>
            <a:r>
              <a:rPr b="1" lang="en-US" sz="2400">
                <a:solidFill>
                  <a:srgbClr val="3F3F3F"/>
                </a:solidFill>
                <a:latin typeface="Arial"/>
                <a:ea typeface="Arial"/>
                <a:cs typeface="Arial"/>
                <a:sym typeface="Arial"/>
              </a:rPr>
              <a:t>Sentiment: </a:t>
            </a:r>
            <a:r>
              <a:rPr lang="en-US" sz="2400">
                <a:solidFill>
                  <a:srgbClr val="3F3F3F"/>
                </a:solidFill>
                <a:latin typeface="Arial"/>
                <a:ea typeface="Arial"/>
                <a:cs typeface="Arial"/>
                <a:sym typeface="Arial"/>
              </a:rPr>
              <a:t>This is the sentiment of the tweet, which is manually tagged       41157 Rows Multiclass classification with 5 classes: Extremely Positive,     Positive, Neutral, Negative, Extremely Negative.</a:t>
            </a:r>
            <a:endParaRPr/>
          </a:p>
        </p:txBody>
      </p:sp>
      <p:pic>
        <p:nvPicPr>
          <p:cNvPr descr="Almabetter Logo" id="108" name="Google Shape;108;p4"/>
          <p:cNvPicPr preferRelativeResize="0"/>
          <p:nvPr/>
        </p:nvPicPr>
        <p:blipFill rotWithShape="1">
          <a:blip r:embed="rId3">
            <a:alphaModFix/>
          </a:blip>
          <a:srcRect b="0" l="0" r="0" t="0"/>
          <a:stretch/>
        </p:blipFill>
        <p:spPr>
          <a:xfrm>
            <a:off x="9822230" y="0"/>
            <a:ext cx="2264048" cy="572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687915" y="266171"/>
            <a:ext cx="10200217" cy="83872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Arial"/>
              <a:buNone/>
            </a:pPr>
            <a:r>
              <a:rPr b="1" lang="en-US">
                <a:solidFill>
                  <a:srgbClr val="C00000"/>
                </a:solidFill>
                <a:latin typeface="Arial"/>
                <a:ea typeface="Arial"/>
                <a:cs typeface="Arial"/>
                <a:sym typeface="Arial"/>
              </a:rPr>
              <a:t>EDA – Location Analysis</a:t>
            </a:r>
            <a:endParaRPr/>
          </a:p>
        </p:txBody>
      </p:sp>
      <p:sp>
        <p:nvSpPr>
          <p:cNvPr id="114" name="Google Shape;114;p5"/>
          <p:cNvSpPr txBox="1"/>
          <p:nvPr>
            <p:ph idx="1" type="body"/>
          </p:nvPr>
        </p:nvSpPr>
        <p:spPr>
          <a:xfrm>
            <a:off x="941915" y="5962121"/>
            <a:ext cx="10874377" cy="8630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b="1" lang="en-US">
                <a:solidFill>
                  <a:srgbClr val="3F3F3F"/>
                </a:solidFill>
                <a:latin typeface="Arial"/>
                <a:ea typeface="Arial"/>
                <a:cs typeface="Arial"/>
                <a:sym typeface="Arial"/>
              </a:rPr>
              <a:t>We can see Most Tweets are coming from London. almost 28.66%.</a:t>
            </a:r>
            <a:endParaRPr b="1">
              <a:solidFill>
                <a:srgbClr val="3F3F3F"/>
              </a:solidFill>
              <a:latin typeface="Arial"/>
              <a:ea typeface="Arial"/>
              <a:cs typeface="Arial"/>
              <a:sym typeface="Arial"/>
            </a:endParaRPr>
          </a:p>
        </p:txBody>
      </p:sp>
      <p:pic>
        <p:nvPicPr>
          <p:cNvPr id="115" name="Google Shape;115;p5"/>
          <p:cNvPicPr preferRelativeResize="0"/>
          <p:nvPr>
            <p:ph idx="4294967295" type="body"/>
          </p:nvPr>
        </p:nvPicPr>
        <p:blipFill rotWithShape="1">
          <a:blip r:embed="rId3">
            <a:alphaModFix/>
          </a:blip>
          <a:srcRect b="0" l="0" r="2697" t="2269"/>
          <a:stretch/>
        </p:blipFill>
        <p:spPr>
          <a:xfrm>
            <a:off x="1286933" y="1530350"/>
            <a:ext cx="3810000" cy="4133850"/>
          </a:xfrm>
          <a:prstGeom prst="rect">
            <a:avLst/>
          </a:prstGeom>
          <a:noFill/>
          <a:ln>
            <a:noFill/>
          </a:ln>
        </p:spPr>
      </p:pic>
      <p:pic>
        <p:nvPicPr>
          <p:cNvPr id="116" name="Google Shape;116;p5"/>
          <p:cNvPicPr preferRelativeResize="0"/>
          <p:nvPr/>
        </p:nvPicPr>
        <p:blipFill rotWithShape="1">
          <a:blip r:embed="rId4">
            <a:alphaModFix/>
          </a:blip>
          <a:srcRect b="0" l="0" r="0" t="0"/>
          <a:stretch/>
        </p:blipFill>
        <p:spPr>
          <a:xfrm>
            <a:off x="5583546" y="1259571"/>
            <a:ext cx="5558811" cy="4702550"/>
          </a:xfrm>
          <a:prstGeom prst="rect">
            <a:avLst/>
          </a:prstGeom>
          <a:noFill/>
          <a:ln>
            <a:noFill/>
          </a:ln>
        </p:spPr>
      </p:pic>
      <p:pic>
        <p:nvPicPr>
          <p:cNvPr descr="Almabetter Logo" id="117" name="Google Shape;117;p5"/>
          <p:cNvPicPr preferRelativeResize="0"/>
          <p:nvPr/>
        </p:nvPicPr>
        <p:blipFill rotWithShape="1">
          <a:blip r:embed="rId5">
            <a:alphaModFix/>
          </a:blip>
          <a:srcRect b="0" l="0" r="0" t="0"/>
          <a:stretch/>
        </p:blipFill>
        <p:spPr>
          <a:xfrm>
            <a:off x="9882787" y="-6697"/>
            <a:ext cx="2239824" cy="5667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753534" y="1885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Sentiment Analysis</a:t>
            </a:r>
            <a:endParaRPr/>
          </a:p>
        </p:txBody>
      </p:sp>
      <p:pic>
        <p:nvPicPr>
          <p:cNvPr id="123" name="Google Shape;123;p6"/>
          <p:cNvPicPr preferRelativeResize="0"/>
          <p:nvPr/>
        </p:nvPicPr>
        <p:blipFill rotWithShape="1">
          <a:blip r:embed="rId3">
            <a:alphaModFix/>
          </a:blip>
          <a:srcRect b="0" l="0" r="31052" t="29434"/>
          <a:stretch/>
        </p:blipFill>
        <p:spPr>
          <a:xfrm>
            <a:off x="6651324" y="2366316"/>
            <a:ext cx="5054601" cy="3141133"/>
          </a:xfrm>
          <a:prstGeom prst="rect">
            <a:avLst/>
          </a:prstGeom>
          <a:noFill/>
          <a:ln>
            <a:noFill/>
          </a:ln>
        </p:spPr>
      </p:pic>
      <p:sp>
        <p:nvSpPr>
          <p:cNvPr id="124" name="Google Shape;124;p6"/>
          <p:cNvSpPr/>
          <p:nvPr/>
        </p:nvSpPr>
        <p:spPr>
          <a:xfrm>
            <a:off x="753534" y="5806898"/>
            <a:ext cx="1026159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3F3F3F"/>
                </a:solidFill>
                <a:latin typeface="Arial"/>
                <a:ea typeface="Arial"/>
                <a:cs typeface="Arial"/>
                <a:sym typeface="Arial"/>
              </a:rPr>
              <a:t>we  know that most of the peoples are having positive sentiments about various issues shows us their optimism during pandemic times.</a:t>
            </a:r>
            <a:endParaRPr b="1" i="0" sz="2200" u="none" cap="none" strike="noStrike">
              <a:solidFill>
                <a:srgbClr val="3F3F3F"/>
              </a:solidFill>
              <a:latin typeface="Arial"/>
              <a:ea typeface="Arial"/>
              <a:cs typeface="Arial"/>
              <a:sym typeface="Arial"/>
            </a:endParaRPr>
          </a:p>
        </p:txBody>
      </p:sp>
      <p:pic>
        <p:nvPicPr>
          <p:cNvPr id="125" name="Google Shape;125;p6"/>
          <p:cNvPicPr preferRelativeResize="0"/>
          <p:nvPr/>
        </p:nvPicPr>
        <p:blipFill rotWithShape="1">
          <a:blip r:embed="rId4">
            <a:alphaModFix/>
          </a:blip>
          <a:srcRect b="0" l="0" r="0" t="0"/>
          <a:stretch/>
        </p:blipFill>
        <p:spPr>
          <a:xfrm>
            <a:off x="753534" y="2064917"/>
            <a:ext cx="5095875" cy="3743930"/>
          </a:xfrm>
          <a:prstGeom prst="rect">
            <a:avLst/>
          </a:prstGeom>
          <a:noFill/>
          <a:ln>
            <a:noFill/>
          </a:ln>
        </p:spPr>
      </p:pic>
      <p:pic>
        <p:nvPicPr>
          <p:cNvPr descr="Almabetter Logo" id="126" name="Google Shape;126;p6"/>
          <p:cNvPicPr preferRelativeResize="0"/>
          <p:nvPr/>
        </p:nvPicPr>
        <p:blipFill rotWithShape="1">
          <a:blip r:embed="rId5">
            <a:alphaModFix/>
          </a:blip>
          <a:srcRect b="0" l="0" r="0" t="0"/>
          <a:stretch/>
        </p:blipFill>
        <p:spPr>
          <a:xfrm>
            <a:off x="9426773" y="42390"/>
            <a:ext cx="2680624" cy="6782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584200" y="283310"/>
            <a:ext cx="10515600" cy="10497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Daily Tweet Analysis</a:t>
            </a:r>
            <a:endParaRPr/>
          </a:p>
        </p:txBody>
      </p:sp>
      <p:pic>
        <p:nvPicPr>
          <p:cNvPr id="132" name="Google Shape;132;p7"/>
          <p:cNvPicPr preferRelativeResize="0"/>
          <p:nvPr/>
        </p:nvPicPr>
        <p:blipFill rotWithShape="1">
          <a:blip r:embed="rId3">
            <a:alphaModFix/>
          </a:blip>
          <a:srcRect b="0" l="0" r="0" t="0"/>
          <a:stretch/>
        </p:blipFill>
        <p:spPr>
          <a:xfrm>
            <a:off x="1030218" y="1414914"/>
            <a:ext cx="9527715" cy="3897360"/>
          </a:xfrm>
          <a:prstGeom prst="rect">
            <a:avLst/>
          </a:prstGeom>
          <a:noFill/>
          <a:ln>
            <a:noFill/>
          </a:ln>
        </p:spPr>
      </p:pic>
      <p:sp>
        <p:nvSpPr>
          <p:cNvPr id="133" name="Google Shape;133;p7"/>
          <p:cNvSpPr/>
          <p:nvPr/>
        </p:nvSpPr>
        <p:spPr>
          <a:xfrm>
            <a:off x="838200" y="5475903"/>
            <a:ext cx="10515598"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rgbClr val="3F3F3F"/>
                </a:solidFill>
                <a:latin typeface="Arial"/>
                <a:ea typeface="Arial"/>
                <a:cs typeface="Arial"/>
                <a:sym typeface="Arial"/>
              </a:rPr>
              <a:t>Most people tweeted during 18</a:t>
            </a:r>
            <a:r>
              <a:rPr b="1" baseline="30000" i="0" lang="en-US" sz="1800" u="none" cap="none" strike="noStrike">
                <a:solidFill>
                  <a:srgbClr val="3F3F3F"/>
                </a:solidFill>
                <a:latin typeface="Arial"/>
                <a:ea typeface="Arial"/>
                <a:cs typeface="Arial"/>
                <a:sym typeface="Arial"/>
              </a:rPr>
              <a:t>th</a:t>
            </a:r>
            <a:r>
              <a:rPr b="1" i="0" lang="en-US" sz="1800" u="none" cap="none" strike="noStrike">
                <a:solidFill>
                  <a:srgbClr val="3F3F3F"/>
                </a:solidFill>
                <a:latin typeface="Arial"/>
                <a:ea typeface="Arial"/>
                <a:cs typeface="Arial"/>
                <a:sym typeface="Arial"/>
              </a:rPr>
              <a:t> to 25</a:t>
            </a:r>
            <a:r>
              <a:rPr b="1" baseline="30000" i="0" lang="en-US" sz="1800" u="none" cap="none" strike="noStrike">
                <a:solidFill>
                  <a:srgbClr val="3F3F3F"/>
                </a:solidFill>
                <a:latin typeface="Arial"/>
                <a:ea typeface="Arial"/>
                <a:cs typeface="Arial"/>
                <a:sym typeface="Arial"/>
              </a:rPr>
              <a:t>th</a:t>
            </a:r>
            <a:r>
              <a:rPr b="1" i="0" lang="en-US" sz="1800" u="none" cap="none" strike="noStrike">
                <a:solidFill>
                  <a:srgbClr val="3F3F3F"/>
                </a:solidFill>
                <a:latin typeface="Arial"/>
                <a:ea typeface="Arial"/>
                <a:cs typeface="Arial"/>
                <a:sym typeface="Arial"/>
              </a:rPr>
              <a:t> in the month of March 2020.</a:t>
            </a:r>
            <a:endParaRPr/>
          </a:p>
          <a:p>
            <a:pPr indent="0" lvl="0" marL="0" marR="0" rtl="0" algn="just">
              <a:spcBef>
                <a:spcPts val="0"/>
              </a:spcBef>
              <a:spcAft>
                <a:spcPts val="0"/>
              </a:spcAft>
              <a:buNone/>
            </a:pPr>
            <a:r>
              <a:rPr b="1" i="0" lang="en-US" sz="1800" u="none" cap="none" strike="noStrike">
                <a:solidFill>
                  <a:srgbClr val="3F3F3F"/>
                </a:solidFill>
                <a:latin typeface="Arial"/>
                <a:ea typeface="Arial"/>
                <a:cs typeface="Arial"/>
                <a:sym typeface="Arial"/>
              </a:rPr>
              <a:t>We know the corona was spreading during this particular time and it was declared as National emergency by western countries and pandemic by WHO in the month of march.</a:t>
            </a:r>
            <a:endParaRPr/>
          </a:p>
        </p:txBody>
      </p:sp>
      <p:pic>
        <p:nvPicPr>
          <p:cNvPr descr="Almabetter Logo" id="134" name="Google Shape;134;p7"/>
          <p:cNvPicPr preferRelativeResize="0"/>
          <p:nvPr/>
        </p:nvPicPr>
        <p:blipFill rotWithShape="1">
          <a:blip r:embed="rId4">
            <a:alphaModFix/>
          </a:blip>
          <a:srcRect b="0" l="0" r="0" t="0"/>
          <a:stretch/>
        </p:blipFill>
        <p:spPr>
          <a:xfrm>
            <a:off x="9272139" y="0"/>
            <a:ext cx="2919861" cy="738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626266" y="304901"/>
            <a:ext cx="10515600" cy="1001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400"/>
              <a:buFont typeface="Arial"/>
              <a:buNone/>
            </a:pPr>
            <a:r>
              <a:rPr b="1" lang="en-US">
                <a:solidFill>
                  <a:srgbClr val="C00000"/>
                </a:solidFill>
                <a:latin typeface="Arial"/>
                <a:ea typeface="Arial"/>
                <a:cs typeface="Arial"/>
                <a:sym typeface="Arial"/>
              </a:rPr>
              <a:t>Monthly and Weekly Tweet Count </a:t>
            </a:r>
            <a:endParaRPr/>
          </a:p>
        </p:txBody>
      </p:sp>
      <p:sp>
        <p:nvSpPr>
          <p:cNvPr id="140" name="Google Shape;140;p8"/>
          <p:cNvSpPr txBox="1"/>
          <p:nvPr>
            <p:ph idx="1" type="body"/>
          </p:nvPr>
        </p:nvSpPr>
        <p:spPr>
          <a:xfrm>
            <a:off x="1124601" y="5806927"/>
            <a:ext cx="5157787" cy="65264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sz="2200">
                <a:solidFill>
                  <a:srgbClr val="3F3F3F"/>
                </a:solidFill>
                <a:latin typeface="Arial"/>
                <a:ea typeface="Arial"/>
                <a:cs typeface="Arial"/>
                <a:sym typeface="Arial"/>
              </a:rPr>
              <a:t>March is the month in which most number  of tweets were tweeted – 25499 tweets.</a:t>
            </a:r>
            <a:endParaRPr/>
          </a:p>
        </p:txBody>
      </p:sp>
      <p:sp>
        <p:nvSpPr>
          <p:cNvPr id="141" name="Google Shape;141;p8"/>
          <p:cNvSpPr txBox="1"/>
          <p:nvPr>
            <p:ph idx="3" type="body"/>
          </p:nvPr>
        </p:nvSpPr>
        <p:spPr>
          <a:xfrm>
            <a:off x="6282388" y="5806927"/>
            <a:ext cx="5183188" cy="65264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sz="2200">
                <a:solidFill>
                  <a:srgbClr val="3F3F3F"/>
                </a:solidFill>
                <a:latin typeface="Arial"/>
                <a:ea typeface="Arial"/>
                <a:cs typeface="Arial"/>
                <a:sym typeface="Arial"/>
              </a:rPr>
              <a:t>Most people tweeted mostly during Tuesday and Wednesday of every week.</a:t>
            </a:r>
            <a:endParaRPr/>
          </a:p>
        </p:txBody>
      </p:sp>
      <p:pic>
        <p:nvPicPr>
          <p:cNvPr id="142" name="Google Shape;142;p8"/>
          <p:cNvPicPr preferRelativeResize="0"/>
          <p:nvPr>
            <p:ph idx="2" type="body"/>
          </p:nvPr>
        </p:nvPicPr>
        <p:blipFill rotWithShape="1">
          <a:blip r:embed="rId3">
            <a:alphaModFix/>
          </a:blip>
          <a:srcRect b="0" l="0" r="0" t="0"/>
          <a:stretch/>
        </p:blipFill>
        <p:spPr>
          <a:xfrm>
            <a:off x="626266" y="1368573"/>
            <a:ext cx="4690576" cy="4063326"/>
          </a:xfrm>
          <a:prstGeom prst="rect">
            <a:avLst/>
          </a:prstGeom>
          <a:noFill/>
          <a:ln>
            <a:noFill/>
          </a:ln>
        </p:spPr>
      </p:pic>
      <p:pic>
        <p:nvPicPr>
          <p:cNvPr id="143" name="Google Shape;143;p8"/>
          <p:cNvPicPr preferRelativeResize="0"/>
          <p:nvPr>
            <p:ph idx="4" type="body"/>
          </p:nvPr>
        </p:nvPicPr>
        <p:blipFill rotWithShape="1">
          <a:blip r:embed="rId4">
            <a:alphaModFix/>
          </a:blip>
          <a:srcRect b="0" l="0" r="0" t="0"/>
          <a:stretch/>
        </p:blipFill>
        <p:spPr>
          <a:xfrm>
            <a:off x="6012204" y="1306563"/>
            <a:ext cx="5287600" cy="4125335"/>
          </a:xfrm>
          <a:prstGeom prst="rect">
            <a:avLst/>
          </a:prstGeom>
          <a:noFill/>
          <a:ln>
            <a:noFill/>
          </a:ln>
        </p:spPr>
      </p:pic>
      <p:pic>
        <p:nvPicPr>
          <p:cNvPr descr="Almabetter Logo" id="144" name="Google Shape;144;p8"/>
          <p:cNvPicPr preferRelativeResize="0"/>
          <p:nvPr/>
        </p:nvPicPr>
        <p:blipFill rotWithShape="1">
          <a:blip r:embed="rId5">
            <a:alphaModFix/>
          </a:blip>
          <a:srcRect b="0" l="0" r="0" t="0"/>
          <a:stretch/>
        </p:blipFill>
        <p:spPr>
          <a:xfrm>
            <a:off x="9823092" y="0"/>
            <a:ext cx="2273745" cy="5752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US">
                <a:solidFill>
                  <a:srgbClr val="FF0000"/>
                </a:solidFill>
              </a:rPr>
              <a:t>Most Used Word In Data</a:t>
            </a:r>
            <a:endParaRPr/>
          </a:p>
        </p:txBody>
      </p:sp>
      <p:sp>
        <p:nvSpPr>
          <p:cNvPr id="150" name="Google Shape;150;p9"/>
          <p:cNvSpPr txBox="1"/>
          <p:nvPr>
            <p:ph idx="3" type="body"/>
          </p:nvPr>
        </p:nvSpPr>
        <p:spPr>
          <a:xfrm>
            <a:off x="989011" y="1408527"/>
            <a:ext cx="9602283"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As we can see from the graph clearly  see most  frequent used words are </a:t>
            </a:r>
            <a:endParaRPr/>
          </a:p>
          <a:p>
            <a:pPr indent="0" lvl="0" marL="0" rtl="0" algn="l">
              <a:lnSpc>
                <a:spcPct val="90000"/>
              </a:lnSpc>
              <a:spcBef>
                <a:spcPts val="1000"/>
              </a:spcBef>
              <a:spcAft>
                <a:spcPts val="0"/>
              </a:spcAft>
              <a:buClr>
                <a:schemeClr val="dk1"/>
              </a:buClr>
              <a:buSzPts val="1800"/>
              <a:buNone/>
            </a:pPr>
            <a:r>
              <a:rPr lang="en-US" sz="1800"/>
              <a:t>covid, ,store,etc..</a:t>
            </a:r>
            <a:endParaRPr/>
          </a:p>
        </p:txBody>
      </p:sp>
      <p:sp>
        <p:nvSpPr>
          <p:cNvPr id="151" name="Google Shape;15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2" name="Google Shape;152;p9"/>
          <p:cNvPicPr preferRelativeResize="0"/>
          <p:nvPr>
            <p:ph idx="2" type="body"/>
          </p:nvPr>
        </p:nvPicPr>
        <p:blipFill rotWithShape="1">
          <a:blip r:embed="rId3">
            <a:alphaModFix/>
          </a:blip>
          <a:srcRect b="0" l="0" r="0" t="0"/>
          <a:stretch/>
        </p:blipFill>
        <p:spPr>
          <a:xfrm>
            <a:off x="732730" y="2488321"/>
            <a:ext cx="10694241" cy="3957224"/>
          </a:xfrm>
          <a:prstGeom prst="rect">
            <a:avLst/>
          </a:prstGeom>
          <a:noFill/>
          <a:ln>
            <a:noFill/>
          </a:ln>
        </p:spPr>
      </p:pic>
      <p:pic>
        <p:nvPicPr>
          <p:cNvPr descr="Almabetter Logo" id="153" name="Google Shape;153;p9"/>
          <p:cNvPicPr preferRelativeResize="0"/>
          <p:nvPr/>
        </p:nvPicPr>
        <p:blipFill rotWithShape="1">
          <a:blip r:embed="rId4">
            <a:alphaModFix/>
          </a:blip>
          <a:srcRect b="0" l="0" r="0" t="0"/>
          <a:stretch/>
        </p:blipFill>
        <p:spPr>
          <a:xfrm>
            <a:off x="9586813" y="-23127"/>
            <a:ext cx="2505898" cy="6340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2022-07-14T14:03:22Z</dcterms:created>
  <dc:creator>Amol</dc:creator>
</cp:coreProperties>
</file>