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7" r:id="rId3"/>
    <p:sldId id="256" r:id="rId4"/>
    <p:sldId id="258" r:id="rId5"/>
    <p:sldId id="259" r:id="rId6"/>
    <p:sldId id="260" r:id="rId7"/>
    <p:sldId id="262" r:id="rId8"/>
    <p:sldId id="261" r:id="rId9"/>
    <p:sldId id="272" r:id="rId10"/>
    <p:sldId id="263" r:id="rId11"/>
    <p:sldId id="264" r:id="rId12"/>
    <p:sldId id="269" r:id="rId13"/>
    <p:sldId id="265" r:id="rId14"/>
    <p:sldId id="268"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6" autoAdjust="0"/>
    <p:restoredTop sz="94660"/>
  </p:normalViewPr>
  <p:slideViewPr>
    <p:cSldViewPr snapToGrid="0">
      <p:cViewPr varScale="1">
        <p:scale>
          <a:sx n="90" d="100"/>
          <a:sy n="90" d="100"/>
        </p:scale>
        <p:origin x="2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5F26D-F52C-582F-C7C4-CB6D056411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28C68F-9B04-CCA0-E7D3-28A605683D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557F02-84AE-1EDE-3CA0-5C040F5AEE9C}"/>
              </a:ext>
            </a:extLst>
          </p:cNvPr>
          <p:cNvSpPr>
            <a:spLocks noGrp="1"/>
          </p:cNvSpPr>
          <p:nvPr>
            <p:ph type="dt" sz="half" idx="10"/>
          </p:nvPr>
        </p:nvSpPr>
        <p:spPr/>
        <p:txBody>
          <a:bodyPr/>
          <a:lstStyle/>
          <a:p>
            <a:fld id="{96A24077-F886-4BC4-A65C-4F076C77576D}" type="datetimeFigureOut">
              <a:rPr lang="en-US" smtClean="0"/>
              <a:t>2/5/2023</a:t>
            </a:fld>
            <a:endParaRPr lang="en-US"/>
          </a:p>
        </p:txBody>
      </p:sp>
      <p:sp>
        <p:nvSpPr>
          <p:cNvPr id="5" name="Footer Placeholder 4">
            <a:extLst>
              <a:ext uri="{FF2B5EF4-FFF2-40B4-BE49-F238E27FC236}">
                <a16:creationId xmlns:a16="http://schemas.microsoft.com/office/drawing/2014/main" id="{E53291F5-675A-C599-62B3-34BE323D9F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353C8-6AE4-C037-E62A-AFA64FD56C35}"/>
              </a:ext>
            </a:extLst>
          </p:cNvPr>
          <p:cNvSpPr>
            <a:spLocks noGrp="1"/>
          </p:cNvSpPr>
          <p:nvPr>
            <p:ph type="sldNum" sz="quarter" idx="12"/>
          </p:nvPr>
        </p:nvSpPr>
        <p:spPr/>
        <p:txBody>
          <a:bodyPr/>
          <a:lstStyle/>
          <a:p>
            <a:fld id="{FFB3A342-3DB7-44AF-928C-575D8ACFC33D}" type="slidenum">
              <a:rPr lang="en-US" smtClean="0"/>
              <a:t>‹#›</a:t>
            </a:fld>
            <a:endParaRPr lang="en-US"/>
          </a:p>
        </p:txBody>
      </p:sp>
    </p:spTree>
    <p:extLst>
      <p:ext uri="{BB962C8B-B14F-4D97-AF65-F5344CB8AC3E}">
        <p14:creationId xmlns:p14="http://schemas.microsoft.com/office/powerpoint/2010/main" val="218702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F6426-787F-3D1C-177C-0079577D97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9D8A1D-392A-E591-48DB-E88ABEACBC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FE8B0-6615-706D-7DF3-5A17D07EE2C3}"/>
              </a:ext>
            </a:extLst>
          </p:cNvPr>
          <p:cNvSpPr>
            <a:spLocks noGrp="1"/>
          </p:cNvSpPr>
          <p:nvPr>
            <p:ph type="dt" sz="half" idx="10"/>
          </p:nvPr>
        </p:nvSpPr>
        <p:spPr/>
        <p:txBody>
          <a:bodyPr/>
          <a:lstStyle/>
          <a:p>
            <a:fld id="{96A24077-F886-4BC4-A65C-4F076C77576D}" type="datetimeFigureOut">
              <a:rPr lang="en-US" smtClean="0"/>
              <a:t>2/5/2023</a:t>
            </a:fld>
            <a:endParaRPr lang="en-US"/>
          </a:p>
        </p:txBody>
      </p:sp>
      <p:sp>
        <p:nvSpPr>
          <p:cNvPr id="5" name="Footer Placeholder 4">
            <a:extLst>
              <a:ext uri="{FF2B5EF4-FFF2-40B4-BE49-F238E27FC236}">
                <a16:creationId xmlns:a16="http://schemas.microsoft.com/office/drawing/2014/main" id="{91CA9F06-F92A-A7D4-45AF-40DBAB192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65FDD-D56E-6678-3C55-BFF0CC6F7104}"/>
              </a:ext>
            </a:extLst>
          </p:cNvPr>
          <p:cNvSpPr>
            <a:spLocks noGrp="1"/>
          </p:cNvSpPr>
          <p:nvPr>
            <p:ph type="sldNum" sz="quarter" idx="12"/>
          </p:nvPr>
        </p:nvSpPr>
        <p:spPr/>
        <p:txBody>
          <a:bodyPr/>
          <a:lstStyle/>
          <a:p>
            <a:fld id="{FFB3A342-3DB7-44AF-928C-575D8ACFC33D}" type="slidenum">
              <a:rPr lang="en-US" smtClean="0"/>
              <a:t>‹#›</a:t>
            </a:fld>
            <a:endParaRPr lang="en-US"/>
          </a:p>
        </p:txBody>
      </p:sp>
    </p:spTree>
    <p:extLst>
      <p:ext uri="{BB962C8B-B14F-4D97-AF65-F5344CB8AC3E}">
        <p14:creationId xmlns:p14="http://schemas.microsoft.com/office/powerpoint/2010/main" val="731791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00A6EA-83AD-6BBC-D271-74F17C31BE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534598-C450-D90E-06EA-7374398603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B98EB6-91BF-9C39-C91E-8212046AC5FA}"/>
              </a:ext>
            </a:extLst>
          </p:cNvPr>
          <p:cNvSpPr>
            <a:spLocks noGrp="1"/>
          </p:cNvSpPr>
          <p:nvPr>
            <p:ph type="dt" sz="half" idx="10"/>
          </p:nvPr>
        </p:nvSpPr>
        <p:spPr/>
        <p:txBody>
          <a:bodyPr/>
          <a:lstStyle/>
          <a:p>
            <a:fld id="{96A24077-F886-4BC4-A65C-4F076C77576D}" type="datetimeFigureOut">
              <a:rPr lang="en-US" smtClean="0"/>
              <a:t>2/5/2023</a:t>
            </a:fld>
            <a:endParaRPr lang="en-US"/>
          </a:p>
        </p:txBody>
      </p:sp>
      <p:sp>
        <p:nvSpPr>
          <p:cNvPr id="5" name="Footer Placeholder 4">
            <a:extLst>
              <a:ext uri="{FF2B5EF4-FFF2-40B4-BE49-F238E27FC236}">
                <a16:creationId xmlns:a16="http://schemas.microsoft.com/office/drawing/2014/main" id="{B4803B87-88FD-2095-3209-FDF4EC5CF7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38E85F-B92B-AEB8-8CFF-29A0384934D2}"/>
              </a:ext>
            </a:extLst>
          </p:cNvPr>
          <p:cNvSpPr>
            <a:spLocks noGrp="1"/>
          </p:cNvSpPr>
          <p:nvPr>
            <p:ph type="sldNum" sz="quarter" idx="12"/>
          </p:nvPr>
        </p:nvSpPr>
        <p:spPr/>
        <p:txBody>
          <a:bodyPr/>
          <a:lstStyle/>
          <a:p>
            <a:fld id="{FFB3A342-3DB7-44AF-928C-575D8ACFC33D}" type="slidenum">
              <a:rPr lang="en-US" smtClean="0"/>
              <a:t>‹#›</a:t>
            </a:fld>
            <a:endParaRPr lang="en-US"/>
          </a:p>
        </p:txBody>
      </p:sp>
    </p:spTree>
    <p:extLst>
      <p:ext uri="{BB962C8B-B14F-4D97-AF65-F5344CB8AC3E}">
        <p14:creationId xmlns:p14="http://schemas.microsoft.com/office/powerpoint/2010/main" val="323803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A9633-6247-7886-BAC7-E10A9E0B7B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5AF926-9D12-0165-3391-2EC197B581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9282F3-D83F-E931-1608-9A53A0D95504}"/>
              </a:ext>
            </a:extLst>
          </p:cNvPr>
          <p:cNvSpPr>
            <a:spLocks noGrp="1"/>
          </p:cNvSpPr>
          <p:nvPr>
            <p:ph type="dt" sz="half" idx="10"/>
          </p:nvPr>
        </p:nvSpPr>
        <p:spPr/>
        <p:txBody>
          <a:bodyPr/>
          <a:lstStyle/>
          <a:p>
            <a:fld id="{96A24077-F886-4BC4-A65C-4F076C77576D}" type="datetimeFigureOut">
              <a:rPr lang="en-US" smtClean="0"/>
              <a:t>2/5/2023</a:t>
            </a:fld>
            <a:endParaRPr lang="en-US"/>
          </a:p>
        </p:txBody>
      </p:sp>
      <p:sp>
        <p:nvSpPr>
          <p:cNvPr id="5" name="Footer Placeholder 4">
            <a:extLst>
              <a:ext uri="{FF2B5EF4-FFF2-40B4-BE49-F238E27FC236}">
                <a16:creationId xmlns:a16="http://schemas.microsoft.com/office/drawing/2014/main" id="{0E09BDF0-B015-3A97-3B19-9AEAC78738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8F1264-AC1E-C8A4-BE60-6EB5DF09F764}"/>
              </a:ext>
            </a:extLst>
          </p:cNvPr>
          <p:cNvSpPr>
            <a:spLocks noGrp="1"/>
          </p:cNvSpPr>
          <p:nvPr>
            <p:ph type="sldNum" sz="quarter" idx="12"/>
          </p:nvPr>
        </p:nvSpPr>
        <p:spPr/>
        <p:txBody>
          <a:bodyPr/>
          <a:lstStyle/>
          <a:p>
            <a:fld id="{FFB3A342-3DB7-44AF-928C-575D8ACFC33D}" type="slidenum">
              <a:rPr lang="en-US" smtClean="0"/>
              <a:t>‹#›</a:t>
            </a:fld>
            <a:endParaRPr lang="en-US"/>
          </a:p>
        </p:txBody>
      </p:sp>
    </p:spTree>
    <p:extLst>
      <p:ext uri="{BB962C8B-B14F-4D97-AF65-F5344CB8AC3E}">
        <p14:creationId xmlns:p14="http://schemas.microsoft.com/office/powerpoint/2010/main" val="3845181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0E8CF-7A30-5B50-83D0-686F804D03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2DB63F-6031-91E4-1170-0561CD0B28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4D5820-9AE2-2972-A951-42AB3CE3CE44}"/>
              </a:ext>
            </a:extLst>
          </p:cNvPr>
          <p:cNvSpPr>
            <a:spLocks noGrp="1"/>
          </p:cNvSpPr>
          <p:nvPr>
            <p:ph type="dt" sz="half" idx="10"/>
          </p:nvPr>
        </p:nvSpPr>
        <p:spPr/>
        <p:txBody>
          <a:bodyPr/>
          <a:lstStyle/>
          <a:p>
            <a:fld id="{96A24077-F886-4BC4-A65C-4F076C77576D}" type="datetimeFigureOut">
              <a:rPr lang="en-US" smtClean="0"/>
              <a:t>2/5/2023</a:t>
            </a:fld>
            <a:endParaRPr lang="en-US"/>
          </a:p>
        </p:txBody>
      </p:sp>
      <p:sp>
        <p:nvSpPr>
          <p:cNvPr id="5" name="Footer Placeholder 4">
            <a:extLst>
              <a:ext uri="{FF2B5EF4-FFF2-40B4-BE49-F238E27FC236}">
                <a16:creationId xmlns:a16="http://schemas.microsoft.com/office/drawing/2014/main" id="{C2A216B9-5E4E-A095-24C7-213E50F30B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E59257-5CD4-E603-BF39-2C0D2E1EAF14}"/>
              </a:ext>
            </a:extLst>
          </p:cNvPr>
          <p:cNvSpPr>
            <a:spLocks noGrp="1"/>
          </p:cNvSpPr>
          <p:nvPr>
            <p:ph type="sldNum" sz="quarter" idx="12"/>
          </p:nvPr>
        </p:nvSpPr>
        <p:spPr/>
        <p:txBody>
          <a:bodyPr/>
          <a:lstStyle/>
          <a:p>
            <a:fld id="{FFB3A342-3DB7-44AF-928C-575D8ACFC33D}" type="slidenum">
              <a:rPr lang="en-US" smtClean="0"/>
              <a:t>‹#›</a:t>
            </a:fld>
            <a:endParaRPr lang="en-US"/>
          </a:p>
        </p:txBody>
      </p:sp>
    </p:spTree>
    <p:extLst>
      <p:ext uri="{BB962C8B-B14F-4D97-AF65-F5344CB8AC3E}">
        <p14:creationId xmlns:p14="http://schemas.microsoft.com/office/powerpoint/2010/main" val="754226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8300F-EAF4-B22E-FCEF-83F3FF6B2F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2B5872-86C5-CBA5-266E-E113E17053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8A862C-8DE3-EAED-2034-9633F89A86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0A4FDD-B0D3-567F-4AD6-E78BDF9B5548}"/>
              </a:ext>
            </a:extLst>
          </p:cNvPr>
          <p:cNvSpPr>
            <a:spLocks noGrp="1"/>
          </p:cNvSpPr>
          <p:nvPr>
            <p:ph type="dt" sz="half" idx="10"/>
          </p:nvPr>
        </p:nvSpPr>
        <p:spPr/>
        <p:txBody>
          <a:bodyPr/>
          <a:lstStyle/>
          <a:p>
            <a:fld id="{96A24077-F886-4BC4-A65C-4F076C77576D}" type="datetimeFigureOut">
              <a:rPr lang="en-US" smtClean="0"/>
              <a:t>2/5/2023</a:t>
            </a:fld>
            <a:endParaRPr lang="en-US"/>
          </a:p>
        </p:txBody>
      </p:sp>
      <p:sp>
        <p:nvSpPr>
          <p:cNvPr id="6" name="Footer Placeholder 5">
            <a:extLst>
              <a:ext uri="{FF2B5EF4-FFF2-40B4-BE49-F238E27FC236}">
                <a16:creationId xmlns:a16="http://schemas.microsoft.com/office/drawing/2014/main" id="{3DB0D95A-4BE1-A76F-BE6C-190289F5EE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907348-01B6-F042-BC4C-E897DEAE3601}"/>
              </a:ext>
            </a:extLst>
          </p:cNvPr>
          <p:cNvSpPr>
            <a:spLocks noGrp="1"/>
          </p:cNvSpPr>
          <p:nvPr>
            <p:ph type="sldNum" sz="quarter" idx="12"/>
          </p:nvPr>
        </p:nvSpPr>
        <p:spPr/>
        <p:txBody>
          <a:bodyPr/>
          <a:lstStyle/>
          <a:p>
            <a:fld id="{FFB3A342-3DB7-44AF-928C-575D8ACFC33D}" type="slidenum">
              <a:rPr lang="en-US" smtClean="0"/>
              <a:t>‹#›</a:t>
            </a:fld>
            <a:endParaRPr lang="en-US"/>
          </a:p>
        </p:txBody>
      </p:sp>
    </p:spTree>
    <p:extLst>
      <p:ext uri="{BB962C8B-B14F-4D97-AF65-F5344CB8AC3E}">
        <p14:creationId xmlns:p14="http://schemas.microsoft.com/office/powerpoint/2010/main" val="967181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6BD58-082A-A5A9-1892-3B6C1B039A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404DEB-9F89-BC9F-B2A9-127DEB455F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50B521-3487-C496-96A8-6082C8A08E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39141D-C4F6-BE23-69A9-EB52A18B11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795D6D-07E1-2C94-5759-4A81B2E566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64B09A-9EC0-4E84-26BF-B8C2BCDC0A13}"/>
              </a:ext>
            </a:extLst>
          </p:cNvPr>
          <p:cNvSpPr>
            <a:spLocks noGrp="1"/>
          </p:cNvSpPr>
          <p:nvPr>
            <p:ph type="dt" sz="half" idx="10"/>
          </p:nvPr>
        </p:nvSpPr>
        <p:spPr/>
        <p:txBody>
          <a:bodyPr/>
          <a:lstStyle/>
          <a:p>
            <a:fld id="{96A24077-F886-4BC4-A65C-4F076C77576D}" type="datetimeFigureOut">
              <a:rPr lang="en-US" smtClean="0"/>
              <a:t>2/5/2023</a:t>
            </a:fld>
            <a:endParaRPr lang="en-US"/>
          </a:p>
        </p:txBody>
      </p:sp>
      <p:sp>
        <p:nvSpPr>
          <p:cNvPr id="8" name="Footer Placeholder 7">
            <a:extLst>
              <a:ext uri="{FF2B5EF4-FFF2-40B4-BE49-F238E27FC236}">
                <a16:creationId xmlns:a16="http://schemas.microsoft.com/office/drawing/2014/main" id="{78EEAC29-8674-2ADD-0341-5E12C02841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F635FE-6219-D7FB-B176-8F746CAB8658}"/>
              </a:ext>
            </a:extLst>
          </p:cNvPr>
          <p:cNvSpPr>
            <a:spLocks noGrp="1"/>
          </p:cNvSpPr>
          <p:nvPr>
            <p:ph type="sldNum" sz="quarter" idx="12"/>
          </p:nvPr>
        </p:nvSpPr>
        <p:spPr/>
        <p:txBody>
          <a:bodyPr/>
          <a:lstStyle/>
          <a:p>
            <a:fld id="{FFB3A342-3DB7-44AF-928C-575D8ACFC33D}" type="slidenum">
              <a:rPr lang="en-US" smtClean="0"/>
              <a:t>‹#›</a:t>
            </a:fld>
            <a:endParaRPr lang="en-US"/>
          </a:p>
        </p:txBody>
      </p:sp>
    </p:spTree>
    <p:extLst>
      <p:ext uri="{BB962C8B-B14F-4D97-AF65-F5344CB8AC3E}">
        <p14:creationId xmlns:p14="http://schemas.microsoft.com/office/powerpoint/2010/main" val="3903312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EDD0-4FE8-25F6-14AF-F22DB68B6D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A8CAC7-8FCE-EBF5-6ED0-AF541D02621A}"/>
              </a:ext>
            </a:extLst>
          </p:cNvPr>
          <p:cNvSpPr>
            <a:spLocks noGrp="1"/>
          </p:cNvSpPr>
          <p:nvPr>
            <p:ph type="dt" sz="half" idx="10"/>
          </p:nvPr>
        </p:nvSpPr>
        <p:spPr/>
        <p:txBody>
          <a:bodyPr/>
          <a:lstStyle/>
          <a:p>
            <a:fld id="{96A24077-F886-4BC4-A65C-4F076C77576D}" type="datetimeFigureOut">
              <a:rPr lang="en-US" smtClean="0"/>
              <a:t>2/5/2023</a:t>
            </a:fld>
            <a:endParaRPr lang="en-US"/>
          </a:p>
        </p:txBody>
      </p:sp>
      <p:sp>
        <p:nvSpPr>
          <p:cNvPr id="4" name="Footer Placeholder 3">
            <a:extLst>
              <a:ext uri="{FF2B5EF4-FFF2-40B4-BE49-F238E27FC236}">
                <a16:creationId xmlns:a16="http://schemas.microsoft.com/office/drawing/2014/main" id="{027572A6-3884-CC33-9B96-E494B358CB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46F6D-77DE-ED32-088C-533A55F9DFD8}"/>
              </a:ext>
            </a:extLst>
          </p:cNvPr>
          <p:cNvSpPr>
            <a:spLocks noGrp="1"/>
          </p:cNvSpPr>
          <p:nvPr>
            <p:ph type="sldNum" sz="quarter" idx="12"/>
          </p:nvPr>
        </p:nvSpPr>
        <p:spPr/>
        <p:txBody>
          <a:bodyPr/>
          <a:lstStyle/>
          <a:p>
            <a:fld id="{FFB3A342-3DB7-44AF-928C-575D8ACFC33D}" type="slidenum">
              <a:rPr lang="en-US" smtClean="0"/>
              <a:t>‹#›</a:t>
            </a:fld>
            <a:endParaRPr lang="en-US"/>
          </a:p>
        </p:txBody>
      </p:sp>
    </p:spTree>
    <p:extLst>
      <p:ext uri="{BB962C8B-B14F-4D97-AF65-F5344CB8AC3E}">
        <p14:creationId xmlns:p14="http://schemas.microsoft.com/office/powerpoint/2010/main" val="901074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5573A6-9962-6782-380F-64D64498B128}"/>
              </a:ext>
            </a:extLst>
          </p:cNvPr>
          <p:cNvSpPr>
            <a:spLocks noGrp="1"/>
          </p:cNvSpPr>
          <p:nvPr>
            <p:ph type="dt" sz="half" idx="10"/>
          </p:nvPr>
        </p:nvSpPr>
        <p:spPr/>
        <p:txBody>
          <a:bodyPr/>
          <a:lstStyle/>
          <a:p>
            <a:fld id="{96A24077-F886-4BC4-A65C-4F076C77576D}" type="datetimeFigureOut">
              <a:rPr lang="en-US" smtClean="0"/>
              <a:t>2/5/2023</a:t>
            </a:fld>
            <a:endParaRPr lang="en-US"/>
          </a:p>
        </p:txBody>
      </p:sp>
      <p:sp>
        <p:nvSpPr>
          <p:cNvPr id="3" name="Footer Placeholder 2">
            <a:extLst>
              <a:ext uri="{FF2B5EF4-FFF2-40B4-BE49-F238E27FC236}">
                <a16:creationId xmlns:a16="http://schemas.microsoft.com/office/drawing/2014/main" id="{AC3767C2-3269-D051-C24F-4606DE4B72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5B2D4E-CB4A-855B-CA54-68E23C4FA96A}"/>
              </a:ext>
            </a:extLst>
          </p:cNvPr>
          <p:cNvSpPr>
            <a:spLocks noGrp="1"/>
          </p:cNvSpPr>
          <p:nvPr>
            <p:ph type="sldNum" sz="quarter" idx="12"/>
          </p:nvPr>
        </p:nvSpPr>
        <p:spPr/>
        <p:txBody>
          <a:bodyPr/>
          <a:lstStyle/>
          <a:p>
            <a:fld id="{FFB3A342-3DB7-44AF-928C-575D8ACFC33D}" type="slidenum">
              <a:rPr lang="en-US" smtClean="0"/>
              <a:t>‹#›</a:t>
            </a:fld>
            <a:endParaRPr lang="en-US"/>
          </a:p>
        </p:txBody>
      </p:sp>
    </p:spTree>
    <p:extLst>
      <p:ext uri="{BB962C8B-B14F-4D97-AF65-F5344CB8AC3E}">
        <p14:creationId xmlns:p14="http://schemas.microsoft.com/office/powerpoint/2010/main" val="3900152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053EC-290C-CD52-CB65-80A1799B4C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633BD3-D891-980E-0CC1-C3341F01B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E35FA5-144A-BE0E-7633-693BB89073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223A0-1DE7-880C-994A-7B306BDD962D}"/>
              </a:ext>
            </a:extLst>
          </p:cNvPr>
          <p:cNvSpPr>
            <a:spLocks noGrp="1"/>
          </p:cNvSpPr>
          <p:nvPr>
            <p:ph type="dt" sz="half" idx="10"/>
          </p:nvPr>
        </p:nvSpPr>
        <p:spPr/>
        <p:txBody>
          <a:bodyPr/>
          <a:lstStyle/>
          <a:p>
            <a:fld id="{96A24077-F886-4BC4-A65C-4F076C77576D}" type="datetimeFigureOut">
              <a:rPr lang="en-US" smtClean="0"/>
              <a:t>2/5/2023</a:t>
            </a:fld>
            <a:endParaRPr lang="en-US"/>
          </a:p>
        </p:txBody>
      </p:sp>
      <p:sp>
        <p:nvSpPr>
          <p:cNvPr id="6" name="Footer Placeholder 5">
            <a:extLst>
              <a:ext uri="{FF2B5EF4-FFF2-40B4-BE49-F238E27FC236}">
                <a16:creationId xmlns:a16="http://schemas.microsoft.com/office/drawing/2014/main" id="{64D39020-F7F5-6160-09BF-5139827E8C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B84D3-78DF-237E-0E58-FEF7C52695F8}"/>
              </a:ext>
            </a:extLst>
          </p:cNvPr>
          <p:cNvSpPr>
            <a:spLocks noGrp="1"/>
          </p:cNvSpPr>
          <p:nvPr>
            <p:ph type="sldNum" sz="quarter" idx="12"/>
          </p:nvPr>
        </p:nvSpPr>
        <p:spPr/>
        <p:txBody>
          <a:bodyPr/>
          <a:lstStyle/>
          <a:p>
            <a:fld id="{FFB3A342-3DB7-44AF-928C-575D8ACFC33D}" type="slidenum">
              <a:rPr lang="en-US" smtClean="0"/>
              <a:t>‹#›</a:t>
            </a:fld>
            <a:endParaRPr lang="en-US"/>
          </a:p>
        </p:txBody>
      </p:sp>
    </p:spTree>
    <p:extLst>
      <p:ext uri="{BB962C8B-B14F-4D97-AF65-F5344CB8AC3E}">
        <p14:creationId xmlns:p14="http://schemas.microsoft.com/office/powerpoint/2010/main" val="3152297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CD1B-F6A5-7683-87F0-2336C67FFD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9C9085-8FA6-9D62-94D6-E92E0C43C8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0B6AC4-66D3-DE79-5CE4-F73AB7694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012F02-9CC2-66BA-3B08-AF4F7A225CDF}"/>
              </a:ext>
            </a:extLst>
          </p:cNvPr>
          <p:cNvSpPr>
            <a:spLocks noGrp="1"/>
          </p:cNvSpPr>
          <p:nvPr>
            <p:ph type="dt" sz="half" idx="10"/>
          </p:nvPr>
        </p:nvSpPr>
        <p:spPr/>
        <p:txBody>
          <a:bodyPr/>
          <a:lstStyle/>
          <a:p>
            <a:fld id="{96A24077-F886-4BC4-A65C-4F076C77576D}" type="datetimeFigureOut">
              <a:rPr lang="en-US" smtClean="0"/>
              <a:t>2/5/2023</a:t>
            </a:fld>
            <a:endParaRPr lang="en-US"/>
          </a:p>
        </p:txBody>
      </p:sp>
      <p:sp>
        <p:nvSpPr>
          <p:cNvPr id="6" name="Footer Placeholder 5">
            <a:extLst>
              <a:ext uri="{FF2B5EF4-FFF2-40B4-BE49-F238E27FC236}">
                <a16:creationId xmlns:a16="http://schemas.microsoft.com/office/drawing/2014/main" id="{E2FA3ED7-E33A-2C77-2E0C-F7C58E39A4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0C8F19-4028-C2CC-B6FA-BBF35453D94D}"/>
              </a:ext>
            </a:extLst>
          </p:cNvPr>
          <p:cNvSpPr>
            <a:spLocks noGrp="1"/>
          </p:cNvSpPr>
          <p:nvPr>
            <p:ph type="sldNum" sz="quarter" idx="12"/>
          </p:nvPr>
        </p:nvSpPr>
        <p:spPr/>
        <p:txBody>
          <a:bodyPr/>
          <a:lstStyle/>
          <a:p>
            <a:fld id="{FFB3A342-3DB7-44AF-928C-575D8ACFC33D}" type="slidenum">
              <a:rPr lang="en-US" smtClean="0"/>
              <a:t>‹#›</a:t>
            </a:fld>
            <a:endParaRPr lang="en-US"/>
          </a:p>
        </p:txBody>
      </p:sp>
    </p:spTree>
    <p:extLst>
      <p:ext uri="{BB962C8B-B14F-4D97-AF65-F5344CB8AC3E}">
        <p14:creationId xmlns:p14="http://schemas.microsoft.com/office/powerpoint/2010/main" val="1358923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200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B6C89D-AC09-E5D5-A901-ACAAF44930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6EFE64-F6E5-785D-3C27-8D29E0A422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A30A61-A0C5-B04D-9F89-3F568FDB0A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A24077-F886-4BC4-A65C-4F076C77576D}" type="datetimeFigureOut">
              <a:rPr lang="en-US" smtClean="0"/>
              <a:t>2/5/2023</a:t>
            </a:fld>
            <a:endParaRPr lang="en-US"/>
          </a:p>
        </p:txBody>
      </p:sp>
      <p:sp>
        <p:nvSpPr>
          <p:cNvPr id="5" name="Footer Placeholder 4">
            <a:extLst>
              <a:ext uri="{FF2B5EF4-FFF2-40B4-BE49-F238E27FC236}">
                <a16:creationId xmlns:a16="http://schemas.microsoft.com/office/drawing/2014/main" id="{430BCCB8-6322-99B6-9910-536C15F84B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5E3315-7756-D030-9C20-1E90D3135D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B3A342-3DB7-44AF-928C-575D8ACFC33D}" type="slidenum">
              <a:rPr lang="en-US" smtClean="0"/>
              <a:t>‹#›</a:t>
            </a:fld>
            <a:endParaRPr lang="en-US"/>
          </a:p>
        </p:txBody>
      </p:sp>
    </p:spTree>
    <p:extLst>
      <p:ext uri="{BB962C8B-B14F-4D97-AF65-F5344CB8AC3E}">
        <p14:creationId xmlns:p14="http://schemas.microsoft.com/office/powerpoint/2010/main" val="3952462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798A5-D8CA-AF49-12F1-107B4EA18701}"/>
              </a:ext>
            </a:extLst>
          </p:cNvPr>
          <p:cNvSpPr>
            <a:spLocks noGrp="1"/>
          </p:cNvSpPr>
          <p:nvPr>
            <p:ph type="title"/>
          </p:nvPr>
        </p:nvSpPr>
        <p:spPr>
          <a:xfrm>
            <a:off x="838200" y="365125"/>
            <a:ext cx="10515600" cy="5920172"/>
          </a:xfrm>
        </p:spPr>
        <p:txBody>
          <a:bodyPr>
            <a:noAutofit/>
          </a:bodyPr>
          <a:lstStyle/>
          <a:p>
            <a:pPr algn="ctr">
              <a:lnSpc>
                <a:spcPct val="100000"/>
              </a:lnSpc>
              <a:spcBef>
                <a:spcPts val="0"/>
              </a:spcBef>
              <a:buSzPts val="5200"/>
            </a:pPr>
            <a:r>
              <a:rPr lang="en-GB" sz="6000" b="1" dirty="0">
                <a:solidFill>
                  <a:srgbClr val="CC0000"/>
                </a:solidFill>
                <a:latin typeface="Montserrat"/>
                <a:ea typeface="Montserrat"/>
                <a:cs typeface="Montserrat"/>
                <a:sym typeface="Montserrat"/>
              </a:rPr>
              <a:t> </a:t>
            </a:r>
            <a:r>
              <a:rPr lang="en-GB" sz="5600" b="1" dirty="0">
                <a:solidFill>
                  <a:srgbClr val="CC0000"/>
                </a:solidFill>
                <a:latin typeface="Montserrat"/>
                <a:ea typeface="Montserrat"/>
                <a:cs typeface="Montserrat"/>
                <a:sym typeface="Montserrat"/>
              </a:rPr>
              <a:t> </a:t>
            </a:r>
            <a:r>
              <a:rPr lang="en-GB" sz="5600" b="1" dirty="0">
                <a:solidFill>
                  <a:srgbClr val="CC0000"/>
                </a:solidFill>
                <a:latin typeface="Arial" panose="020B0604020202020204" pitchFamily="34" charset="0"/>
                <a:ea typeface="Montserrat"/>
                <a:cs typeface="Arial" panose="020B0604020202020204" pitchFamily="34" charset="0"/>
                <a:sym typeface="Montserrat"/>
              </a:rPr>
              <a:t>Capstone Project-3</a:t>
            </a:r>
            <a:br>
              <a:rPr lang="en-GB" sz="5600" b="1" dirty="0">
                <a:solidFill>
                  <a:srgbClr val="CC0000"/>
                </a:solidFill>
                <a:latin typeface="Arial" panose="020B0604020202020204" pitchFamily="34" charset="0"/>
                <a:ea typeface="Montserrat"/>
                <a:cs typeface="Arial" panose="020B0604020202020204" pitchFamily="34" charset="0"/>
                <a:sym typeface="Montserrat"/>
              </a:rPr>
            </a:br>
            <a:r>
              <a:rPr lang="en-GB" sz="4800" b="1" dirty="0">
                <a:solidFill>
                  <a:schemeClr val="tx1">
                    <a:lumMod val="65000"/>
                    <a:lumOff val="35000"/>
                  </a:schemeClr>
                </a:solidFill>
                <a:latin typeface="Arial" panose="020B0604020202020204" pitchFamily="34" charset="0"/>
                <a:ea typeface="Montserrat"/>
                <a:cs typeface="Arial" panose="020B0604020202020204" pitchFamily="34" charset="0"/>
                <a:sym typeface="Montserrat"/>
              </a:rPr>
              <a:t>Coronavirus Tweet Sentiment Analysis</a:t>
            </a:r>
            <a:br>
              <a:rPr lang="en-GB" sz="4800" b="1" dirty="0">
                <a:solidFill>
                  <a:schemeClr val="tx1">
                    <a:lumMod val="65000"/>
                    <a:lumOff val="35000"/>
                  </a:schemeClr>
                </a:solidFill>
                <a:latin typeface="Arial" panose="020B0604020202020204" pitchFamily="34" charset="0"/>
                <a:ea typeface="Montserrat"/>
                <a:cs typeface="Arial" panose="020B0604020202020204" pitchFamily="34" charset="0"/>
                <a:sym typeface="Montserrat"/>
              </a:rPr>
            </a:br>
            <a:br>
              <a:rPr lang="en-GB" sz="2133" b="1" dirty="0">
                <a:solidFill>
                  <a:schemeClr val="lt1"/>
                </a:solidFill>
                <a:latin typeface="Montserrat"/>
                <a:ea typeface="Montserrat"/>
                <a:cs typeface="Montserrat"/>
                <a:sym typeface="Montserrat"/>
              </a:rPr>
            </a:br>
            <a:r>
              <a:rPr lang="en-GB" sz="4000" b="1" u="sng" dirty="0">
                <a:solidFill>
                  <a:schemeClr val="accent1">
                    <a:lumMod val="75000"/>
                  </a:schemeClr>
                </a:solidFill>
                <a:latin typeface="Arial" panose="020B0604020202020204" pitchFamily="34" charset="0"/>
                <a:ea typeface="Montserrat"/>
                <a:cs typeface="Arial" panose="020B0604020202020204" pitchFamily="34" charset="0"/>
                <a:sym typeface="Montserrat"/>
              </a:rPr>
              <a:t>Team curio monk</a:t>
            </a:r>
            <a:br>
              <a:rPr lang="en-GB" sz="3733" b="1" u="sng" dirty="0">
                <a:solidFill>
                  <a:schemeClr val="accent5">
                    <a:lumMod val="75000"/>
                  </a:schemeClr>
                </a:solidFill>
                <a:latin typeface="Montserrat"/>
                <a:ea typeface="Montserrat"/>
                <a:cs typeface="Montserrat"/>
                <a:sym typeface="Montserrat"/>
              </a:rPr>
            </a:br>
            <a:r>
              <a:rPr lang="en-GB" sz="2400" b="1" u="sng" dirty="0">
                <a:solidFill>
                  <a:srgbClr val="FF0000"/>
                </a:solidFill>
                <a:latin typeface="Arial" panose="020B0604020202020204" pitchFamily="34" charset="0"/>
                <a:ea typeface="Montserrat"/>
                <a:cs typeface="Arial" panose="020B0604020202020204" pitchFamily="34" charset="0"/>
                <a:sym typeface="Montserrat"/>
              </a:rPr>
              <a:t>ADIL IMAM</a:t>
            </a:r>
            <a:br>
              <a:rPr lang="en-GB" sz="2400" b="1" dirty="0">
                <a:solidFill>
                  <a:schemeClr val="tx1">
                    <a:lumMod val="65000"/>
                    <a:lumOff val="35000"/>
                  </a:schemeClr>
                </a:solidFill>
                <a:latin typeface="Arial" panose="020B0604020202020204" pitchFamily="34" charset="0"/>
                <a:ea typeface="Montserrat"/>
                <a:cs typeface="Arial" panose="020B0604020202020204" pitchFamily="34" charset="0"/>
                <a:sym typeface="Montserrat"/>
              </a:rPr>
            </a:br>
            <a:r>
              <a:rPr lang="en-GB" sz="2400" b="1" dirty="0">
                <a:solidFill>
                  <a:schemeClr val="tx1">
                    <a:lumMod val="65000"/>
                    <a:lumOff val="35000"/>
                  </a:schemeClr>
                </a:solidFill>
                <a:latin typeface="Arial" panose="020B0604020202020204" pitchFamily="34" charset="0"/>
                <a:ea typeface="Montserrat"/>
                <a:cs typeface="Arial" panose="020B0604020202020204" pitchFamily="34" charset="0"/>
                <a:sym typeface="Montserrat"/>
              </a:rPr>
              <a:t>MD </a:t>
            </a:r>
            <a:r>
              <a:rPr lang="en-GB" sz="2400" b="1" dirty="0" err="1">
                <a:solidFill>
                  <a:schemeClr val="tx1">
                    <a:lumMod val="65000"/>
                    <a:lumOff val="35000"/>
                  </a:schemeClr>
                </a:solidFill>
                <a:latin typeface="Arial" panose="020B0604020202020204" pitchFamily="34" charset="0"/>
                <a:ea typeface="Montserrat"/>
                <a:cs typeface="Arial" panose="020B0604020202020204" pitchFamily="34" charset="0"/>
                <a:sym typeface="Montserrat"/>
              </a:rPr>
              <a:t>Sazil</a:t>
            </a:r>
            <a:r>
              <a:rPr lang="en-GB" sz="2400" b="1" dirty="0">
                <a:solidFill>
                  <a:schemeClr val="tx1">
                    <a:lumMod val="65000"/>
                    <a:lumOff val="35000"/>
                  </a:schemeClr>
                </a:solidFill>
                <a:latin typeface="Arial" panose="020B0604020202020204" pitchFamily="34" charset="0"/>
                <a:ea typeface="Montserrat"/>
                <a:cs typeface="Arial" panose="020B0604020202020204" pitchFamily="34" charset="0"/>
                <a:sym typeface="Montserrat"/>
              </a:rPr>
              <a:t> Sharif</a:t>
            </a:r>
            <a:endParaRPr lang="en-US" sz="2400" dirty="0"/>
          </a:p>
        </p:txBody>
      </p:sp>
      <p:pic>
        <p:nvPicPr>
          <p:cNvPr id="7170" name="Picture 2" descr="Almabetter Logo">
            <a:extLst>
              <a:ext uri="{FF2B5EF4-FFF2-40B4-BE49-F238E27FC236}">
                <a16:creationId xmlns:a16="http://schemas.microsoft.com/office/drawing/2014/main" id="{42028423-E06A-6651-5A7B-16A232D30B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3280" y="0"/>
            <a:ext cx="2843370" cy="719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7181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C0CEB-9657-873F-5C2F-60F4D2CCBA2E}"/>
              </a:ext>
            </a:extLst>
          </p:cNvPr>
          <p:cNvSpPr>
            <a:spLocks noGrp="1"/>
          </p:cNvSpPr>
          <p:nvPr>
            <p:ph type="title"/>
          </p:nvPr>
        </p:nvSpPr>
        <p:spPr>
          <a:xfrm>
            <a:off x="728133" y="678391"/>
            <a:ext cx="10515600" cy="1006475"/>
          </a:xfrm>
        </p:spPr>
        <p:txBody>
          <a:bodyPr>
            <a:normAutofit/>
          </a:bodyPr>
          <a:lstStyle/>
          <a:p>
            <a:r>
              <a:rPr lang="en-US" b="1" dirty="0">
                <a:solidFill>
                  <a:srgbClr val="C00000"/>
                </a:solidFill>
                <a:latin typeface="Arial" panose="020B0604020202020204" pitchFamily="34" charset="0"/>
                <a:cs typeface="Arial" panose="020B0604020202020204" pitchFamily="34" charset="0"/>
              </a:rPr>
              <a:t>Data Pre-Processing</a:t>
            </a:r>
          </a:p>
        </p:txBody>
      </p:sp>
      <p:sp>
        <p:nvSpPr>
          <p:cNvPr id="3" name="Content Placeholder 2">
            <a:extLst>
              <a:ext uri="{FF2B5EF4-FFF2-40B4-BE49-F238E27FC236}">
                <a16:creationId xmlns:a16="http://schemas.microsoft.com/office/drawing/2014/main" id="{628A055F-7CB0-9108-2029-D53B0E53C07B}"/>
              </a:ext>
            </a:extLst>
          </p:cNvPr>
          <p:cNvSpPr>
            <a:spLocks noGrp="1"/>
          </p:cNvSpPr>
          <p:nvPr>
            <p:ph idx="1"/>
          </p:nvPr>
        </p:nvSpPr>
        <p:spPr>
          <a:xfrm>
            <a:off x="728133" y="1791759"/>
            <a:ext cx="9287934" cy="3728508"/>
          </a:xfrm>
        </p:spPr>
        <p:txBody>
          <a:bodyPr/>
          <a:lstStyle/>
          <a:p>
            <a:pPr>
              <a:buSzPct val="120000"/>
            </a:pPr>
            <a:r>
              <a:rPr lang="en-US" sz="3200" b="1" dirty="0">
                <a:solidFill>
                  <a:schemeClr val="tx1">
                    <a:lumMod val="75000"/>
                    <a:lumOff val="25000"/>
                  </a:schemeClr>
                </a:solidFill>
                <a:latin typeface="Arial" panose="020B0604020202020204" pitchFamily="34" charset="0"/>
                <a:cs typeface="Arial" panose="020B0604020202020204" pitchFamily="34" charset="0"/>
              </a:rPr>
              <a:t>Steps taken to prepare the data </a:t>
            </a:r>
          </a:p>
          <a:p>
            <a:pPr lvl="1"/>
            <a:r>
              <a:rPr lang="en-US" dirty="0">
                <a:solidFill>
                  <a:schemeClr val="tx1">
                    <a:lumMod val="75000"/>
                    <a:lumOff val="25000"/>
                  </a:schemeClr>
                </a:solidFill>
                <a:latin typeface="Arial" panose="020B0604020202020204" pitchFamily="34" charset="0"/>
                <a:cs typeface="Arial" panose="020B0604020202020204" pitchFamily="34" charset="0"/>
              </a:rPr>
              <a:t>Removing Twitter Handles/ Usernames </a:t>
            </a:r>
          </a:p>
          <a:p>
            <a:pPr lvl="1"/>
            <a:r>
              <a:rPr lang="en-US" dirty="0">
                <a:solidFill>
                  <a:schemeClr val="tx1">
                    <a:lumMod val="75000"/>
                    <a:lumOff val="25000"/>
                  </a:schemeClr>
                </a:solidFill>
                <a:latin typeface="Arial" panose="020B0604020202020204" pitchFamily="34" charset="0"/>
                <a:cs typeface="Arial" panose="020B0604020202020204" pitchFamily="34" charset="0"/>
              </a:rPr>
              <a:t>Removing URL links </a:t>
            </a:r>
          </a:p>
          <a:p>
            <a:pPr lvl="1"/>
            <a:r>
              <a:rPr lang="en-US" dirty="0">
                <a:solidFill>
                  <a:schemeClr val="tx1">
                    <a:lumMod val="75000"/>
                    <a:lumOff val="25000"/>
                  </a:schemeClr>
                </a:solidFill>
                <a:latin typeface="Arial" panose="020B0604020202020204" pitchFamily="34" charset="0"/>
                <a:cs typeface="Arial" panose="020B0604020202020204" pitchFamily="34" charset="0"/>
              </a:rPr>
              <a:t>Removing # symbols and retaining the tags  </a:t>
            </a:r>
          </a:p>
          <a:p>
            <a:pPr lvl="1"/>
            <a:r>
              <a:rPr lang="en-US" dirty="0">
                <a:solidFill>
                  <a:schemeClr val="tx1">
                    <a:lumMod val="75000"/>
                    <a:lumOff val="25000"/>
                  </a:schemeClr>
                </a:solidFill>
                <a:latin typeface="Arial" panose="020B0604020202020204" pitchFamily="34" charset="0"/>
                <a:cs typeface="Arial" panose="020B0604020202020204" pitchFamily="34" charset="0"/>
              </a:rPr>
              <a:t>Removing Punctuations and stop words </a:t>
            </a:r>
          </a:p>
          <a:p>
            <a:pPr lvl="1"/>
            <a:r>
              <a:rPr lang="en-US" dirty="0">
                <a:solidFill>
                  <a:schemeClr val="tx1">
                    <a:lumMod val="75000"/>
                    <a:lumOff val="25000"/>
                  </a:schemeClr>
                </a:solidFill>
                <a:latin typeface="Arial" panose="020B0604020202020204" pitchFamily="34" charset="0"/>
                <a:cs typeface="Arial" panose="020B0604020202020204" pitchFamily="34" charset="0"/>
              </a:rPr>
              <a:t>Removing short words </a:t>
            </a:r>
          </a:p>
          <a:p>
            <a:pPr lvl="1"/>
            <a:r>
              <a:rPr lang="en-US" dirty="0">
                <a:solidFill>
                  <a:schemeClr val="tx1">
                    <a:lumMod val="75000"/>
                    <a:lumOff val="25000"/>
                  </a:schemeClr>
                </a:solidFill>
                <a:latin typeface="Arial" panose="020B0604020202020204" pitchFamily="34" charset="0"/>
                <a:cs typeface="Arial" panose="020B0604020202020204" pitchFamily="34" charset="0"/>
              </a:rPr>
              <a:t>Tokenization and stemming </a:t>
            </a:r>
          </a:p>
        </p:txBody>
      </p:sp>
      <p:pic>
        <p:nvPicPr>
          <p:cNvPr id="11266" name="Picture 2" descr="Almabetter Logo">
            <a:extLst>
              <a:ext uri="{FF2B5EF4-FFF2-40B4-BE49-F238E27FC236}">
                <a16:creationId xmlns:a16="http://schemas.microsoft.com/office/drawing/2014/main" id="{4EA55103-E393-93E3-2AD8-7EA13F3B3B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5012" y="0"/>
            <a:ext cx="2009712" cy="508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436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95ABC-DAE9-85FF-8939-8AF163583F87}"/>
              </a:ext>
            </a:extLst>
          </p:cNvPr>
          <p:cNvSpPr>
            <a:spLocks noGrp="1"/>
          </p:cNvSpPr>
          <p:nvPr>
            <p:ph type="title"/>
          </p:nvPr>
        </p:nvSpPr>
        <p:spPr>
          <a:xfrm>
            <a:off x="585788" y="249609"/>
            <a:ext cx="10515600" cy="1030538"/>
          </a:xfrm>
        </p:spPr>
        <p:txBody>
          <a:bodyPr>
            <a:normAutofit/>
          </a:bodyPr>
          <a:lstStyle/>
          <a:p>
            <a:r>
              <a:rPr lang="en-US" b="1" dirty="0">
                <a:solidFill>
                  <a:srgbClr val="C00000"/>
                </a:solidFill>
                <a:latin typeface="Arial" panose="020B0604020202020204" pitchFamily="34" charset="0"/>
                <a:cs typeface="Arial" panose="020B0604020202020204" pitchFamily="34" charset="0"/>
              </a:rPr>
              <a:t>Top Word - Stemming</a:t>
            </a:r>
          </a:p>
        </p:txBody>
      </p:sp>
      <p:sp>
        <p:nvSpPr>
          <p:cNvPr id="4" name="Text Placeholder 3">
            <a:extLst>
              <a:ext uri="{FF2B5EF4-FFF2-40B4-BE49-F238E27FC236}">
                <a16:creationId xmlns:a16="http://schemas.microsoft.com/office/drawing/2014/main" id="{A7CDBC64-9E22-6E5C-5106-045B30A05F31}"/>
              </a:ext>
            </a:extLst>
          </p:cNvPr>
          <p:cNvSpPr>
            <a:spLocks noGrp="1"/>
          </p:cNvSpPr>
          <p:nvPr>
            <p:ph type="body" idx="1"/>
          </p:nvPr>
        </p:nvSpPr>
        <p:spPr>
          <a:xfrm>
            <a:off x="527693" y="1413137"/>
            <a:ext cx="5157787" cy="614145"/>
          </a:xfrm>
        </p:spPr>
        <p:txBody>
          <a:bodyPr>
            <a:normAutofit/>
          </a:bodyPr>
          <a:lstStyle/>
          <a:p>
            <a:r>
              <a:rPr lang="en-US" sz="2700" dirty="0">
                <a:solidFill>
                  <a:schemeClr val="tx1">
                    <a:lumMod val="75000"/>
                    <a:lumOff val="25000"/>
                  </a:schemeClr>
                </a:solidFill>
                <a:latin typeface="Arial" panose="020B0604020202020204" pitchFamily="34" charset="0"/>
                <a:cs typeface="Arial" panose="020B0604020202020204" pitchFamily="34" charset="0"/>
              </a:rPr>
              <a:t>Top words – Before Stemming</a:t>
            </a:r>
          </a:p>
        </p:txBody>
      </p:sp>
      <p:sp>
        <p:nvSpPr>
          <p:cNvPr id="6" name="Text Placeholder 5">
            <a:extLst>
              <a:ext uri="{FF2B5EF4-FFF2-40B4-BE49-F238E27FC236}">
                <a16:creationId xmlns:a16="http://schemas.microsoft.com/office/drawing/2014/main" id="{0149BCAA-71F8-175C-F097-6C12372D97AF}"/>
              </a:ext>
            </a:extLst>
          </p:cNvPr>
          <p:cNvSpPr>
            <a:spLocks noGrp="1"/>
          </p:cNvSpPr>
          <p:nvPr>
            <p:ph type="body" sz="quarter" idx="3"/>
          </p:nvPr>
        </p:nvSpPr>
        <p:spPr>
          <a:xfrm>
            <a:off x="6414041" y="1495532"/>
            <a:ext cx="5183188" cy="614145"/>
          </a:xfrm>
        </p:spPr>
        <p:txBody>
          <a:bodyPr>
            <a:normAutofit/>
          </a:bodyPr>
          <a:lstStyle/>
          <a:p>
            <a:r>
              <a:rPr lang="en-US" sz="2800" dirty="0">
                <a:solidFill>
                  <a:schemeClr val="tx1">
                    <a:lumMod val="75000"/>
                    <a:lumOff val="25000"/>
                  </a:schemeClr>
                </a:solidFill>
                <a:latin typeface="Arial" panose="020B0604020202020204" pitchFamily="34" charset="0"/>
                <a:cs typeface="Arial" panose="020B0604020202020204" pitchFamily="34" charset="0"/>
              </a:rPr>
              <a:t>Top words – After Stemming</a:t>
            </a:r>
          </a:p>
        </p:txBody>
      </p:sp>
      <p:pic>
        <p:nvPicPr>
          <p:cNvPr id="2050" name="Picture 2">
            <a:extLst>
              <a:ext uri="{FF2B5EF4-FFF2-40B4-BE49-F238E27FC236}">
                <a16:creationId xmlns:a16="http://schemas.microsoft.com/office/drawing/2014/main" id="{03ABF852-A699-F701-6A30-2B499E41DF4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73400" y="2300514"/>
            <a:ext cx="5824176" cy="3719116"/>
          </a:xfrm>
          <a:prstGeom prst="rect">
            <a:avLst/>
          </a:prstGeom>
          <a:noFill/>
        </p:spPr>
      </p:pic>
      <p:pic>
        <p:nvPicPr>
          <p:cNvPr id="2052" name="Picture 4">
            <a:extLst>
              <a:ext uri="{FF2B5EF4-FFF2-40B4-BE49-F238E27FC236}">
                <a16:creationId xmlns:a16="http://schemas.microsoft.com/office/drawing/2014/main" id="{7D986921-31AF-7939-237A-E0A6588121A7}"/>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172199" y="2300515"/>
            <a:ext cx="5352143" cy="369152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lmabetter Logo">
            <a:extLst>
              <a:ext uri="{FF2B5EF4-FFF2-40B4-BE49-F238E27FC236}">
                <a16:creationId xmlns:a16="http://schemas.microsoft.com/office/drawing/2014/main" id="{81020FCA-4267-381E-2823-07F1F9574C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86315" y="34224"/>
            <a:ext cx="2639483" cy="667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686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53534" y="356659"/>
            <a:ext cx="10515600" cy="941161"/>
          </a:xfrm>
        </p:spPr>
        <p:txBody>
          <a:bodyPr>
            <a:normAutofit/>
          </a:bodyPr>
          <a:lstStyle/>
          <a:p>
            <a:r>
              <a:rPr lang="en-IN" b="1" dirty="0">
                <a:solidFill>
                  <a:srgbClr val="C00000"/>
                </a:solidFill>
                <a:latin typeface="Arial" panose="020B0604020202020204" pitchFamily="34" charset="0"/>
                <a:cs typeface="Arial" panose="020B0604020202020204" pitchFamily="34" charset="0"/>
              </a:rPr>
              <a:t>Label Encoding</a:t>
            </a:r>
            <a:endParaRPr lang="en-IN" dirty="0"/>
          </a:p>
        </p:txBody>
      </p:sp>
      <p:sp>
        <p:nvSpPr>
          <p:cNvPr id="8" name="Content Placeholder 7"/>
          <p:cNvSpPr>
            <a:spLocks noGrp="1"/>
          </p:cNvSpPr>
          <p:nvPr>
            <p:ph idx="1"/>
          </p:nvPr>
        </p:nvSpPr>
        <p:spPr>
          <a:xfrm>
            <a:off x="838200" y="1630891"/>
            <a:ext cx="10515600" cy="4351338"/>
          </a:xfrm>
        </p:spPr>
        <p:txBody>
          <a:bodyPr/>
          <a:lstStyle/>
          <a:p>
            <a:r>
              <a:rPr lang="en-US" sz="2400" dirty="0">
                <a:solidFill>
                  <a:schemeClr val="tx1">
                    <a:lumMod val="65000"/>
                    <a:lumOff val="35000"/>
                  </a:schemeClr>
                </a:solidFill>
                <a:latin typeface="Arial" panose="020B0604020202020204" pitchFamily="34" charset="0"/>
                <a:cs typeface="Arial" panose="020B0604020202020204" pitchFamily="34" charset="0"/>
              </a:rPr>
              <a:t>We had 5 classes in our Sentiment column “ Extremely Positive, Positive, Neutral, Negative and Extremely Negative”. We converted it into 3 class “Positive, Neutral and Negative”.</a:t>
            </a:r>
          </a:p>
          <a:p>
            <a:r>
              <a:rPr lang="en-US" sz="2400" dirty="0">
                <a:solidFill>
                  <a:schemeClr val="tx1">
                    <a:lumMod val="65000"/>
                    <a:lumOff val="35000"/>
                  </a:schemeClr>
                </a:solidFill>
                <a:latin typeface="Arial" panose="020B0604020202020204" pitchFamily="34" charset="0"/>
                <a:cs typeface="Arial" panose="020B0604020202020204" pitchFamily="34" charset="0"/>
              </a:rPr>
              <a:t>It will give us better Accuracy and better overall understanding.</a:t>
            </a:r>
          </a:p>
          <a:p>
            <a:pPr lvl="3"/>
            <a:endParaRPr lang="en-US" sz="2000" b="1" dirty="0">
              <a:solidFill>
                <a:schemeClr val="tx1">
                  <a:lumMod val="65000"/>
                  <a:lumOff val="35000"/>
                </a:schemeClr>
              </a:solidFill>
              <a:latin typeface="Arial" panose="020B0604020202020204" pitchFamily="34" charset="0"/>
              <a:cs typeface="Arial" panose="020B0604020202020204" pitchFamily="34" charset="0"/>
            </a:endParaRPr>
          </a:p>
          <a:p>
            <a:pPr lvl="3"/>
            <a:r>
              <a:rPr lang="en-US" sz="2000" b="1" dirty="0">
                <a:solidFill>
                  <a:schemeClr val="tx1">
                    <a:lumMod val="65000"/>
                    <a:lumOff val="35000"/>
                  </a:schemeClr>
                </a:solidFill>
                <a:latin typeface="Arial" panose="020B0604020202020204" pitchFamily="34" charset="0"/>
                <a:cs typeface="Arial" panose="020B0604020202020204" pitchFamily="34" charset="0"/>
              </a:rPr>
              <a:t>Positive=                     2</a:t>
            </a:r>
          </a:p>
          <a:p>
            <a:pPr lvl="3"/>
            <a:r>
              <a:rPr lang="en-US" sz="2000" b="1" dirty="0">
                <a:solidFill>
                  <a:schemeClr val="tx1">
                    <a:lumMod val="65000"/>
                    <a:lumOff val="35000"/>
                  </a:schemeClr>
                </a:solidFill>
                <a:latin typeface="Arial" panose="020B0604020202020204" pitchFamily="34" charset="0"/>
                <a:cs typeface="Arial" panose="020B0604020202020204" pitchFamily="34" charset="0"/>
              </a:rPr>
              <a:t>Neutral=                       1 </a:t>
            </a:r>
          </a:p>
          <a:p>
            <a:pPr lvl="3"/>
            <a:r>
              <a:rPr lang="en-US" sz="2000" b="1" dirty="0">
                <a:solidFill>
                  <a:schemeClr val="tx1">
                    <a:lumMod val="65000"/>
                    <a:lumOff val="35000"/>
                  </a:schemeClr>
                </a:solidFill>
                <a:latin typeface="Arial" panose="020B0604020202020204" pitchFamily="34" charset="0"/>
                <a:cs typeface="Arial" panose="020B0604020202020204" pitchFamily="34" charset="0"/>
              </a:rPr>
              <a:t>Negative=                    0</a:t>
            </a:r>
          </a:p>
          <a:p>
            <a:pPr lvl="5"/>
            <a:endParaRPr lang="en-US" dirty="0"/>
          </a:p>
          <a:p>
            <a:endParaRPr lang="en-IN"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1334" y="3437874"/>
            <a:ext cx="4215071" cy="1982925"/>
          </a:xfrm>
          <a:prstGeom prst="rect">
            <a:avLst/>
          </a:prstGeom>
        </p:spPr>
      </p:pic>
      <p:pic>
        <p:nvPicPr>
          <p:cNvPr id="12290" name="Picture 2" descr="Almabetter Logo">
            <a:extLst>
              <a:ext uri="{FF2B5EF4-FFF2-40B4-BE49-F238E27FC236}">
                <a16:creationId xmlns:a16="http://schemas.microsoft.com/office/drawing/2014/main" id="{61CC2384-D67D-06A0-6F28-FD60F27D15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3172" y="1"/>
            <a:ext cx="2465217" cy="623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491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847DE5A-2FE0-FA60-9E3C-6D6C1835B2B0}"/>
              </a:ext>
            </a:extLst>
          </p:cNvPr>
          <p:cNvSpPr>
            <a:spLocks noGrp="1"/>
          </p:cNvSpPr>
          <p:nvPr>
            <p:ph type="title" idx="4294967295"/>
          </p:nvPr>
        </p:nvSpPr>
        <p:spPr>
          <a:xfrm>
            <a:off x="955645" y="270065"/>
            <a:ext cx="10515600" cy="837282"/>
          </a:xfrm>
        </p:spPr>
        <p:txBody>
          <a:bodyPr>
            <a:normAutofit/>
          </a:bodyPr>
          <a:lstStyle/>
          <a:p>
            <a:r>
              <a:rPr lang="en-IN" b="1" dirty="0">
                <a:solidFill>
                  <a:srgbClr val="C00000"/>
                </a:solidFill>
                <a:latin typeface="Arial" panose="020B0604020202020204" pitchFamily="34" charset="0"/>
                <a:cs typeface="Arial" panose="020B0604020202020204" pitchFamily="34" charset="0"/>
              </a:rPr>
              <a:t>ML Models and Metrics</a:t>
            </a:r>
            <a:endParaRPr lang="en-US" b="1" dirty="0">
              <a:solidFill>
                <a:srgbClr val="C00000"/>
              </a:solidFill>
              <a:latin typeface="+mn-lt"/>
            </a:endParaRPr>
          </a:p>
        </p:txBody>
      </p:sp>
      <p:sp>
        <p:nvSpPr>
          <p:cNvPr id="2" name="Rectangle 1"/>
          <p:cNvSpPr/>
          <p:nvPr/>
        </p:nvSpPr>
        <p:spPr>
          <a:xfrm>
            <a:off x="955645" y="5833034"/>
            <a:ext cx="9668934"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Logistic Regression model performed the best out of all these Models.</a:t>
            </a:r>
            <a:endParaRPr lang="en-IN" sz="2000" b="1" dirty="0">
              <a:solidFill>
                <a:schemeClr val="tx1">
                  <a:lumMod val="65000"/>
                  <a:lumOff val="35000"/>
                </a:schemeClr>
              </a:solidFill>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903974542"/>
              </p:ext>
            </p:extLst>
          </p:nvPr>
        </p:nvGraphicFramePr>
        <p:xfrm>
          <a:off x="1476461" y="1380343"/>
          <a:ext cx="8825219" cy="4114445"/>
        </p:xfrm>
        <a:graphic>
          <a:graphicData uri="http://schemas.openxmlformats.org/drawingml/2006/table">
            <a:tbl>
              <a:tblPr firstRow="1" bandRow="1">
                <a:tableStyleId>{5C22544A-7EE6-4342-B048-85BDC9FD1C3A}</a:tableStyleId>
              </a:tblPr>
              <a:tblGrid>
                <a:gridCol w="602691">
                  <a:extLst>
                    <a:ext uri="{9D8B030D-6E8A-4147-A177-3AD203B41FA5}">
                      <a16:colId xmlns:a16="http://schemas.microsoft.com/office/drawing/2014/main" val="20000"/>
                    </a:ext>
                  </a:extLst>
                </a:gridCol>
                <a:gridCol w="2942130">
                  <a:extLst>
                    <a:ext uri="{9D8B030D-6E8A-4147-A177-3AD203B41FA5}">
                      <a16:colId xmlns:a16="http://schemas.microsoft.com/office/drawing/2014/main" val="20001"/>
                    </a:ext>
                  </a:extLst>
                </a:gridCol>
                <a:gridCol w="1772412">
                  <a:extLst>
                    <a:ext uri="{9D8B030D-6E8A-4147-A177-3AD203B41FA5}">
                      <a16:colId xmlns:a16="http://schemas.microsoft.com/office/drawing/2014/main" val="20002"/>
                    </a:ext>
                  </a:extLst>
                </a:gridCol>
                <a:gridCol w="1772412">
                  <a:extLst>
                    <a:ext uri="{9D8B030D-6E8A-4147-A177-3AD203B41FA5}">
                      <a16:colId xmlns:a16="http://schemas.microsoft.com/office/drawing/2014/main" val="20003"/>
                    </a:ext>
                  </a:extLst>
                </a:gridCol>
                <a:gridCol w="1735574">
                  <a:extLst>
                    <a:ext uri="{9D8B030D-6E8A-4147-A177-3AD203B41FA5}">
                      <a16:colId xmlns:a16="http://schemas.microsoft.com/office/drawing/2014/main" val="20004"/>
                    </a:ext>
                  </a:extLst>
                </a:gridCol>
              </a:tblGrid>
              <a:tr h="601959">
                <a:tc>
                  <a:txBody>
                    <a:bodyPr/>
                    <a:lstStyle/>
                    <a:p>
                      <a:pPr algn="ctr"/>
                      <a:r>
                        <a:rPr lang="en-US" b="0" dirty="0">
                          <a:effectLst/>
                          <a:latin typeface="Arial" panose="020B0604020202020204" pitchFamily="34" charset="0"/>
                          <a:cs typeface="Arial" panose="020B0604020202020204" pitchFamily="34" charset="0"/>
                        </a:rPr>
                        <a:t>No</a:t>
                      </a:r>
                      <a:endParaRPr lang="en-IN" b="0" dirty="0">
                        <a:effectLst/>
                        <a:latin typeface="Arial" panose="020B0604020202020204" pitchFamily="34" charset="0"/>
                        <a:cs typeface="Arial" panose="020B0604020202020204" pitchFamily="34" charset="0"/>
                      </a:endParaRPr>
                    </a:p>
                  </a:txBody>
                  <a:tcPr anchor="ctr"/>
                </a:tc>
                <a:tc>
                  <a:txBody>
                    <a:bodyPr/>
                    <a:lstStyle/>
                    <a:p>
                      <a:pPr algn="ctr"/>
                      <a:r>
                        <a:rPr lang="en-US" b="0" dirty="0">
                          <a:effectLst/>
                          <a:latin typeface="Arial" panose="020B0604020202020204" pitchFamily="34" charset="0"/>
                          <a:cs typeface="Arial" panose="020B0604020202020204" pitchFamily="34" charset="0"/>
                        </a:rPr>
                        <a:t>Model</a:t>
                      </a:r>
                      <a:endParaRPr lang="en-IN" b="0" dirty="0">
                        <a:effectLst/>
                        <a:latin typeface="Arial" panose="020B0604020202020204" pitchFamily="34" charset="0"/>
                        <a:cs typeface="Arial" panose="020B0604020202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0" dirty="0">
                          <a:effectLst/>
                          <a:latin typeface="Arial" panose="020B0604020202020204" pitchFamily="34" charset="0"/>
                          <a:cs typeface="Arial" panose="020B0604020202020204" pitchFamily="34" charset="0"/>
                        </a:rPr>
                        <a:t>Test accuracy</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0" dirty="0">
                          <a:effectLst/>
                          <a:latin typeface="Arial" panose="020B0604020202020204" pitchFamily="34" charset="0"/>
                          <a:cs typeface="Arial" panose="020B0604020202020204" pitchFamily="34" charset="0"/>
                        </a:rPr>
                        <a:t>Precision</a:t>
                      </a:r>
                    </a:p>
                  </a:txBody>
                  <a:tcPr anchor="ctr"/>
                </a:tc>
                <a:tc>
                  <a:txBody>
                    <a:bodyPr/>
                    <a:lstStyle/>
                    <a:p>
                      <a:pPr algn="ctr"/>
                      <a:r>
                        <a:rPr lang="en-US" b="0" dirty="0">
                          <a:latin typeface="Arial" panose="020B0604020202020204" pitchFamily="34" charset="0"/>
                          <a:cs typeface="Arial" panose="020B0604020202020204" pitchFamily="34" charset="0"/>
                        </a:rPr>
                        <a:t>Recall</a:t>
                      </a:r>
                    </a:p>
                  </a:txBody>
                  <a:tcPr anchor="ctr"/>
                </a:tc>
                <a:extLst>
                  <a:ext uri="{0D108BD9-81ED-4DB2-BD59-A6C34878D82A}">
                    <a16:rowId xmlns:a16="http://schemas.microsoft.com/office/drawing/2014/main" val="10000"/>
                  </a:ext>
                </a:extLst>
              </a:tr>
              <a:tr h="601959">
                <a:tc>
                  <a:txBody>
                    <a:bodyPr/>
                    <a:lstStyle/>
                    <a:p>
                      <a:pPr algn="ctr" fontAlgn="ctr"/>
                      <a:r>
                        <a:rPr lang="en-IN" b="0" dirty="0">
                          <a:effectLst/>
                          <a:latin typeface="Arial" panose="020B0604020202020204" pitchFamily="34" charset="0"/>
                          <a:cs typeface="Arial" panose="020B0604020202020204" pitchFamily="34" charset="0"/>
                        </a:rPr>
                        <a:t>1</a:t>
                      </a:r>
                    </a:p>
                  </a:txBody>
                  <a:tcPr anchor="ctr"/>
                </a:tc>
                <a:tc>
                  <a:txBody>
                    <a:bodyPr/>
                    <a:lstStyle/>
                    <a:p>
                      <a:pPr algn="ctr"/>
                      <a:r>
                        <a:rPr lang="en-IN" b="0" dirty="0">
                          <a:effectLst/>
                          <a:latin typeface="Arial" panose="020B0604020202020204" pitchFamily="34" charset="0"/>
                          <a:cs typeface="Arial" panose="020B0604020202020204" pitchFamily="34" charset="0"/>
                        </a:rPr>
                        <a:t>Logistic Regression</a:t>
                      </a:r>
                    </a:p>
                  </a:txBody>
                  <a:tcPr anchor="ctr"/>
                </a:tc>
                <a:tc>
                  <a:txBody>
                    <a:bodyPr/>
                    <a:lstStyle/>
                    <a:p>
                      <a:pPr algn="ctr"/>
                      <a:r>
                        <a:rPr lang="en-IN" b="0">
                          <a:effectLst/>
                          <a:latin typeface="Arial" panose="020B0604020202020204" pitchFamily="34" charset="0"/>
                          <a:cs typeface="Arial" panose="020B0604020202020204" pitchFamily="34" charset="0"/>
                        </a:rPr>
                        <a:t>0.794866</a:t>
                      </a:r>
                    </a:p>
                  </a:txBody>
                  <a:tcPr anchor="ctr"/>
                </a:tc>
                <a:tc>
                  <a:txBody>
                    <a:bodyPr/>
                    <a:lstStyle/>
                    <a:p>
                      <a:pPr algn="ctr"/>
                      <a:r>
                        <a:rPr lang="en-IN" b="0">
                          <a:effectLst/>
                          <a:latin typeface="Arial" panose="020B0604020202020204" pitchFamily="34" charset="0"/>
                          <a:cs typeface="Arial" panose="020B0604020202020204" pitchFamily="34" charset="0"/>
                        </a:rPr>
                        <a:t>0.794407</a:t>
                      </a:r>
                    </a:p>
                  </a:txBody>
                  <a:tcPr anchor="ctr"/>
                </a:tc>
                <a:tc>
                  <a:txBody>
                    <a:bodyPr/>
                    <a:lstStyle/>
                    <a:p>
                      <a:pPr algn="ctr"/>
                      <a:r>
                        <a:rPr lang="en-IN" b="0">
                          <a:effectLst/>
                          <a:latin typeface="Arial" panose="020B0604020202020204" pitchFamily="34" charset="0"/>
                          <a:cs typeface="Arial" panose="020B0604020202020204" pitchFamily="34" charset="0"/>
                        </a:rPr>
                        <a:t>0.794866</a:t>
                      </a:r>
                    </a:p>
                  </a:txBody>
                  <a:tcPr anchor="ctr"/>
                </a:tc>
                <a:extLst>
                  <a:ext uri="{0D108BD9-81ED-4DB2-BD59-A6C34878D82A}">
                    <a16:rowId xmlns:a16="http://schemas.microsoft.com/office/drawing/2014/main" val="10001"/>
                  </a:ext>
                </a:extLst>
              </a:tr>
              <a:tr h="601959">
                <a:tc>
                  <a:txBody>
                    <a:bodyPr/>
                    <a:lstStyle/>
                    <a:p>
                      <a:pPr algn="ctr" fontAlgn="ctr"/>
                      <a:r>
                        <a:rPr lang="en-IN" b="0">
                          <a:effectLst/>
                          <a:latin typeface="Arial" panose="020B0604020202020204" pitchFamily="34" charset="0"/>
                          <a:cs typeface="Arial" panose="020B0604020202020204" pitchFamily="34" charset="0"/>
                        </a:rPr>
                        <a:t>4</a:t>
                      </a:r>
                    </a:p>
                  </a:txBody>
                  <a:tcPr anchor="ctr"/>
                </a:tc>
                <a:tc>
                  <a:txBody>
                    <a:bodyPr/>
                    <a:lstStyle/>
                    <a:p>
                      <a:pPr algn="ctr"/>
                      <a:r>
                        <a:rPr lang="en-IN" b="0" dirty="0">
                          <a:effectLst/>
                          <a:latin typeface="Arial" panose="020B0604020202020204" pitchFamily="34" charset="0"/>
                          <a:cs typeface="Arial" panose="020B0604020202020204" pitchFamily="34" charset="0"/>
                        </a:rPr>
                        <a:t>Random Forest</a:t>
                      </a:r>
                    </a:p>
                  </a:txBody>
                  <a:tcPr anchor="ctr"/>
                </a:tc>
                <a:tc>
                  <a:txBody>
                    <a:bodyPr/>
                    <a:lstStyle/>
                    <a:p>
                      <a:pPr algn="ctr"/>
                      <a:r>
                        <a:rPr lang="en-IN" b="0" dirty="0">
                          <a:effectLst/>
                          <a:latin typeface="Arial" panose="020B0604020202020204" pitchFamily="34" charset="0"/>
                          <a:cs typeface="Arial" panose="020B0604020202020204" pitchFamily="34" charset="0"/>
                        </a:rPr>
                        <a:t>0.771299</a:t>
                      </a:r>
                    </a:p>
                  </a:txBody>
                  <a:tcPr anchor="ctr"/>
                </a:tc>
                <a:tc>
                  <a:txBody>
                    <a:bodyPr/>
                    <a:lstStyle/>
                    <a:p>
                      <a:pPr algn="ctr"/>
                      <a:r>
                        <a:rPr lang="en-IN" b="0">
                          <a:effectLst/>
                          <a:latin typeface="Arial" panose="020B0604020202020204" pitchFamily="34" charset="0"/>
                          <a:cs typeface="Arial" panose="020B0604020202020204" pitchFamily="34" charset="0"/>
                        </a:rPr>
                        <a:t>0.772827</a:t>
                      </a:r>
                    </a:p>
                  </a:txBody>
                  <a:tcPr anchor="ctr"/>
                </a:tc>
                <a:tc>
                  <a:txBody>
                    <a:bodyPr/>
                    <a:lstStyle/>
                    <a:p>
                      <a:pPr algn="ctr"/>
                      <a:r>
                        <a:rPr lang="en-IN" b="0">
                          <a:effectLst/>
                          <a:latin typeface="Arial" panose="020B0604020202020204" pitchFamily="34" charset="0"/>
                          <a:cs typeface="Arial" panose="020B0604020202020204" pitchFamily="34" charset="0"/>
                        </a:rPr>
                        <a:t>0.771299</a:t>
                      </a:r>
                    </a:p>
                  </a:txBody>
                  <a:tcPr anchor="ctr"/>
                </a:tc>
                <a:extLst>
                  <a:ext uri="{0D108BD9-81ED-4DB2-BD59-A6C34878D82A}">
                    <a16:rowId xmlns:a16="http://schemas.microsoft.com/office/drawing/2014/main" val="10002"/>
                  </a:ext>
                </a:extLst>
              </a:tr>
              <a:tr h="601959">
                <a:tc>
                  <a:txBody>
                    <a:bodyPr/>
                    <a:lstStyle/>
                    <a:p>
                      <a:pPr algn="ctr" fontAlgn="ctr"/>
                      <a:r>
                        <a:rPr lang="en-IN" b="0">
                          <a:effectLst/>
                          <a:latin typeface="Arial" panose="020B0604020202020204" pitchFamily="34" charset="0"/>
                          <a:cs typeface="Arial" panose="020B0604020202020204" pitchFamily="34" charset="0"/>
                        </a:rPr>
                        <a:t>3</a:t>
                      </a:r>
                    </a:p>
                  </a:txBody>
                  <a:tcPr anchor="ctr"/>
                </a:tc>
                <a:tc>
                  <a:txBody>
                    <a:bodyPr/>
                    <a:lstStyle/>
                    <a:p>
                      <a:pPr algn="ctr"/>
                      <a:r>
                        <a:rPr lang="en-IN" b="0" dirty="0">
                          <a:effectLst/>
                          <a:latin typeface="Arial" panose="020B0604020202020204" pitchFamily="34" charset="0"/>
                          <a:cs typeface="Arial" panose="020B0604020202020204" pitchFamily="34" charset="0"/>
                        </a:rPr>
                        <a:t>Naive Bayes</a:t>
                      </a:r>
                    </a:p>
                  </a:txBody>
                  <a:tcPr anchor="ctr"/>
                </a:tc>
                <a:tc>
                  <a:txBody>
                    <a:bodyPr/>
                    <a:lstStyle/>
                    <a:p>
                      <a:pPr algn="ctr"/>
                      <a:r>
                        <a:rPr lang="en-IN" b="0" dirty="0">
                          <a:effectLst/>
                          <a:latin typeface="Arial" panose="020B0604020202020204" pitchFamily="34" charset="0"/>
                          <a:cs typeface="Arial" panose="020B0604020202020204" pitchFamily="34" charset="0"/>
                        </a:rPr>
                        <a:t>0.686751</a:t>
                      </a:r>
                    </a:p>
                  </a:txBody>
                  <a:tcPr anchor="ctr"/>
                </a:tc>
                <a:tc>
                  <a:txBody>
                    <a:bodyPr/>
                    <a:lstStyle/>
                    <a:p>
                      <a:pPr algn="ctr"/>
                      <a:r>
                        <a:rPr lang="en-IN" b="0">
                          <a:effectLst/>
                          <a:latin typeface="Arial" panose="020B0604020202020204" pitchFamily="34" charset="0"/>
                          <a:cs typeface="Arial" panose="020B0604020202020204" pitchFamily="34" charset="0"/>
                        </a:rPr>
                        <a:t>0.692846</a:t>
                      </a:r>
                    </a:p>
                  </a:txBody>
                  <a:tcPr anchor="ctr"/>
                </a:tc>
                <a:tc>
                  <a:txBody>
                    <a:bodyPr/>
                    <a:lstStyle/>
                    <a:p>
                      <a:pPr algn="ctr"/>
                      <a:r>
                        <a:rPr lang="en-IN" b="0">
                          <a:effectLst/>
                          <a:latin typeface="Arial" panose="020B0604020202020204" pitchFamily="34" charset="0"/>
                          <a:cs typeface="Arial" panose="020B0604020202020204" pitchFamily="34" charset="0"/>
                        </a:rPr>
                        <a:t>0.686751</a:t>
                      </a:r>
                    </a:p>
                  </a:txBody>
                  <a:tcPr anchor="ctr"/>
                </a:tc>
                <a:extLst>
                  <a:ext uri="{0D108BD9-81ED-4DB2-BD59-A6C34878D82A}">
                    <a16:rowId xmlns:a16="http://schemas.microsoft.com/office/drawing/2014/main" val="10003"/>
                  </a:ext>
                </a:extLst>
              </a:tr>
              <a:tr h="601959">
                <a:tc>
                  <a:txBody>
                    <a:bodyPr/>
                    <a:lstStyle/>
                    <a:p>
                      <a:pPr algn="ctr" fontAlgn="ctr"/>
                      <a:r>
                        <a:rPr lang="en-IN" b="0" dirty="0">
                          <a:effectLst/>
                          <a:latin typeface="Arial" panose="020B0604020202020204" pitchFamily="34" charset="0"/>
                          <a:cs typeface="Arial" panose="020B0604020202020204" pitchFamily="34" charset="0"/>
                        </a:rPr>
                        <a:t>5</a:t>
                      </a:r>
                    </a:p>
                  </a:txBody>
                  <a:tcPr anchor="ctr"/>
                </a:tc>
                <a:tc>
                  <a:txBody>
                    <a:bodyPr/>
                    <a:lstStyle/>
                    <a:p>
                      <a:pPr algn="ctr"/>
                      <a:r>
                        <a:rPr lang="en-IN" b="0">
                          <a:effectLst/>
                          <a:latin typeface="Arial" panose="020B0604020202020204" pitchFamily="34" charset="0"/>
                          <a:cs typeface="Arial" panose="020B0604020202020204" pitchFamily="34" charset="0"/>
                        </a:rPr>
                        <a:t>XGBoost</a:t>
                      </a:r>
                    </a:p>
                  </a:txBody>
                  <a:tcPr anchor="ctr"/>
                </a:tc>
                <a:tc>
                  <a:txBody>
                    <a:bodyPr/>
                    <a:lstStyle/>
                    <a:p>
                      <a:pPr algn="ctr"/>
                      <a:r>
                        <a:rPr lang="en-IN" b="0" dirty="0">
                          <a:effectLst/>
                          <a:latin typeface="Arial" panose="020B0604020202020204" pitchFamily="34" charset="0"/>
                          <a:cs typeface="Arial" panose="020B0604020202020204" pitchFamily="34" charset="0"/>
                        </a:rPr>
                        <a:t>0.686751</a:t>
                      </a:r>
                    </a:p>
                  </a:txBody>
                  <a:tcPr anchor="ctr"/>
                </a:tc>
                <a:tc>
                  <a:txBody>
                    <a:bodyPr/>
                    <a:lstStyle/>
                    <a:p>
                      <a:pPr algn="ctr"/>
                      <a:r>
                        <a:rPr lang="en-IN" b="0" dirty="0">
                          <a:effectLst/>
                          <a:latin typeface="Arial" panose="020B0604020202020204" pitchFamily="34" charset="0"/>
                          <a:cs typeface="Arial" panose="020B0604020202020204" pitchFamily="34" charset="0"/>
                        </a:rPr>
                        <a:t>0.692846</a:t>
                      </a:r>
                    </a:p>
                  </a:txBody>
                  <a:tcPr anchor="ctr"/>
                </a:tc>
                <a:tc>
                  <a:txBody>
                    <a:bodyPr/>
                    <a:lstStyle/>
                    <a:p>
                      <a:pPr algn="ctr"/>
                      <a:r>
                        <a:rPr lang="en-IN" b="0">
                          <a:effectLst/>
                          <a:latin typeface="Arial" panose="020B0604020202020204" pitchFamily="34" charset="0"/>
                          <a:cs typeface="Arial" panose="020B0604020202020204" pitchFamily="34" charset="0"/>
                        </a:rPr>
                        <a:t>0.686751</a:t>
                      </a:r>
                    </a:p>
                  </a:txBody>
                  <a:tcPr anchor="ctr"/>
                </a:tc>
                <a:extLst>
                  <a:ext uri="{0D108BD9-81ED-4DB2-BD59-A6C34878D82A}">
                    <a16:rowId xmlns:a16="http://schemas.microsoft.com/office/drawing/2014/main" val="10004"/>
                  </a:ext>
                </a:extLst>
              </a:tr>
              <a:tr h="601959">
                <a:tc>
                  <a:txBody>
                    <a:bodyPr/>
                    <a:lstStyle/>
                    <a:p>
                      <a:pPr algn="ctr" fontAlgn="ctr"/>
                      <a:r>
                        <a:rPr lang="en-IN" b="0">
                          <a:effectLst/>
                          <a:latin typeface="Arial" panose="020B0604020202020204" pitchFamily="34" charset="0"/>
                          <a:cs typeface="Arial" panose="020B0604020202020204" pitchFamily="34" charset="0"/>
                        </a:rPr>
                        <a:t>0</a:t>
                      </a:r>
                    </a:p>
                  </a:txBody>
                  <a:tcPr anchor="ctr"/>
                </a:tc>
                <a:tc>
                  <a:txBody>
                    <a:bodyPr/>
                    <a:lstStyle/>
                    <a:p>
                      <a:pPr algn="ctr"/>
                      <a:r>
                        <a:rPr lang="en-IN" b="0">
                          <a:effectLst/>
                          <a:latin typeface="Arial" panose="020B0604020202020204" pitchFamily="34" charset="0"/>
                          <a:cs typeface="Arial" panose="020B0604020202020204" pitchFamily="34" charset="0"/>
                        </a:rPr>
                        <a:t>Decision Tree</a:t>
                      </a:r>
                    </a:p>
                  </a:txBody>
                  <a:tcPr anchor="ctr"/>
                </a:tc>
                <a:tc>
                  <a:txBody>
                    <a:bodyPr/>
                    <a:lstStyle/>
                    <a:p>
                      <a:pPr algn="ctr"/>
                      <a:r>
                        <a:rPr lang="en-IN" b="0">
                          <a:effectLst/>
                          <a:latin typeface="Arial" panose="020B0604020202020204" pitchFamily="34" charset="0"/>
                          <a:cs typeface="Arial" panose="020B0604020202020204" pitchFamily="34" charset="0"/>
                        </a:rPr>
                        <a:t>0.499028</a:t>
                      </a:r>
                    </a:p>
                  </a:txBody>
                  <a:tcPr anchor="ctr"/>
                </a:tc>
                <a:tc>
                  <a:txBody>
                    <a:bodyPr/>
                    <a:lstStyle/>
                    <a:p>
                      <a:pPr algn="ctr"/>
                      <a:r>
                        <a:rPr lang="en-IN" b="0" dirty="0">
                          <a:effectLst/>
                          <a:latin typeface="Arial" panose="020B0604020202020204" pitchFamily="34" charset="0"/>
                          <a:cs typeface="Arial" panose="020B0604020202020204" pitchFamily="34" charset="0"/>
                        </a:rPr>
                        <a:t>0.899430</a:t>
                      </a:r>
                    </a:p>
                  </a:txBody>
                  <a:tcPr anchor="ctr"/>
                </a:tc>
                <a:tc>
                  <a:txBody>
                    <a:bodyPr/>
                    <a:lstStyle/>
                    <a:p>
                      <a:pPr algn="ctr"/>
                      <a:r>
                        <a:rPr lang="en-IN" b="0" dirty="0">
                          <a:effectLst/>
                          <a:latin typeface="Arial" panose="020B0604020202020204" pitchFamily="34" charset="0"/>
                          <a:cs typeface="Arial" panose="020B0604020202020204" pitchFamily="34" charset="0"/>
                        </a:rPr>
                        <a:t>0.499028</a:t>
                      </a:r>
                    </a:p>
                  </a:txBody>
                  <a:tcPr anchor="ctr"/>
                </a:tc>
                <a:extLst>
                  <a:ext uri="{0D108BD9-81ED-4DB2-BD59-A6C34878D82A}">
                    <a16:rowId xmlns:a16="http://schemas.microsoft.com/office/drawing/2014/main" val="10005"/>
                  </a:ext>
                </a:extLst>
              </a:tr>
              <a:tr h="502691">
                <a:tc>
                  <a:txBody>
                    <a:bodyPr/>
                    <a:lstStyle/>
                    <a:p>
                      <a:pPr algn="ctr" fontAlgn="ctr"/>
                      <a:r>
                        <a:rPr lang="en-IN" b="0">
                          <a:effectLst/>
                          <a:latin typeface="Arial" panose="020B0604020202020204" pitchFamily="34" charset="0"/>
                          <a:cs typeface="Arial" panose="020B0604020202020204" pitchFamily="34" charset="0"/>
                        </a:rPr>
                        <a:t>2</a:t>
                      </a:r>
                    </a:p>
                  </a:txBody>
                  <a:tcPr anchor="ctr"/>
                </a:tc>
                <a:tc>
                  <a:txBody>
                    <a:bodyPr/>
                    <a:lstStyle/>
                    <a:p>
                      <a:pPr algn="ctr"/>
                      <a:r>
                        <a:rPr lang="en-IN" b="0">
                          <a:effectLst/>
                          <a:latin typeface="Arial" panose="020B0604020202020204" pitchFamily="34" charset="0"/>
                          <a:cs typeface="Arial" panose="020B0604020202020204" pitchFamily="34" charset="0"/>
                        </a:rPr>
                        <a:t>K Nearest Neighbour</a:t>
                      </a:r>
                    </a:p>
                  </a:txBody>
                  <a:tcPr anchor="ctr"/>
                </a:tc>
                <a:tc>
                  <a:txBody>
                    <a:bodyPr/>
                    <a:lstStyle/>
                    <a:p>
                      <a:pPr algn="ctr"/>
                      <a:r>
                        <a:rPr lang="en-IN" b="0" dirty="0">
                          <a:effectLst/>
                          <a:latin typeface="Arial" panose="020B0604020202020204" pitchFamily="34" charset="0"/>
                          <a:cs typeface="Arial" panose="020B0604020202020204" pitchFamily="34" charset="0"/>
                        </a:rPr>
                        <a:t>0.340217</a:t>
                      </a:r>
                    </a:p>
                  </a:txBody>
                  <a:tcPr anchor="ctr"/>
                </a:tc>
                <a:tc>
                  <a:txBody>
                    <a:bodyPr/>
                    <a:lstStyle/>
                    <a:p>
                      <a:pPr algn="ctr"/>
                      <a:r>
                        <a:rPr lang="en-IN" b="0">
                          <a:effectLst/>
                          <a:latin typeface="Arial" panose="020B0604020202020204" pitchFamily="34" charset="0"/>
                          <a:cs typeface="Arial" panose="020B0604020202020204" pitchFamily="34" charset="0"/>
                        </a:rPr>
                        <a:t>0.794275</a:t>
                      </a:r>
                    </a:p>
                  </a:txBody>
                  <a:tcPr anchor="ctr"/>
                </a:tc>
                <a:tc>
                  <a:txBody>
                    <a:bodyPr/>
                    <a:lstStyle/>
                    <a:p>
                      <a:pPr algn="ctr"/>
                      <a:r>
                        <a:rPr lang="en-IN" b="0" dirty="0">
                          <a:effectLst/>
                          <a:latin typeface="Arial" panose="020B0604020202020204" pitchFamily="34" charset="0"/>
                          <a:cs typeface="Arial" panose="020B0604020202020204" pitchFamily="34" charset="0"/>
                        </a:rPr>
                        <a:t>0.340217</a:t>
                      </a:r>
                    </a:p>
                  </a:txBody>
                  <a:tcPr anchor="ctr"/>
                </a:tc>
                <a:extLst>
                  <a:ext uri="{0D108BD9-81ED-4DB2-BD59-A6C34878D82A}">
                    <a16:rowId xmlns:a16="http://schemas.microsoft.com/office/drawing/2014/main" val="10006"/>
                  </a:ext>
                </a:extLst>
              </a:tr>
            </a:tbl>
          </a:graphicData>
        </a:graphic>
      </p:graphicFrame>
      <p:pic>
        <p:nvPicPr>
          <p:cNvPr id="13314" name="Picture 2" descr="Almabetter Logo">
            <a:extLst>
              <a:ext uri="{FF2B5EF4-FFF2-40B4-BE49-F238E27FC236}">
                <a16:creationId xmlns:a16="http://schemas.microsoft.com/office/drawing/2014/main" id="{3AD3AA8C-EAF8-EF7B-4F83-991379EE2B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9563" y="-2931"/>
            <a:ext cx="2360938" cy="597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260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latin typeface="Arial" panose="020B0604020202020204" pitchFamily="34" charset="0"/>
                <a:cs typeface="Arial" panose="020B0604020202020204" pitchFamily="34" charset="0"/>
              </a:rPr>
              <a:t>Challenges</a:t>
            </a:r>
            <a:endParaRPr lang="en-IN" dirty="0">
              <a:solidFill>
                <a:srgbClr val="C00000"/>
              </a:solidFill>
            </a:endParaRPr>
          </a:p>
        </p:txBody>
      </p:sp>
      <p:sp>
        <p:nvSpPr>
          <p:cNvPr id="5" name="Content Placeholder 4"/>
          <p:cNvSpPr>
            <a:spLocks noGrp="1"/>
          </p:cNvSpPr>
          <p:nvPr>
            <p:ph idx="1"/>
          </p:nvPr>
        </p:nvSpPr>
        <p:spPr/>
        <p:txBody>
          <a:bodyPr/>
          <a:lstStyle/>
          <a:p>
            <a:r>
              <a:rPr lang="en-US" sz="2400" b="1" dirty="0">
                <a:solidFill>
                  <a:schemeClr val="tx1">
                    <a:lumMod val="65000"/>
                    <a:lumOff val="35000"/>
                  </a:schemeClr>
                </a:solidFill>
                <a:latin typeface="Arial" panose="020B0604020202020204" pitchFamily="34" charset="0"/>
                <a:cs typeface="Arial" panose="020B0604020202020204" pitchFamily="34" charset="0"/>
              </a:rPr>
              <a:t>Text Pre-Processing</a:t>
            </a:r>
          </a:p>
          <a:p>
            <a:pPr marL="914400" lvl="1" indent="-457200">
              <a:buFont typeface="+mj-lt"/>
              <a:buAutoNum type="arabicPeriod"/>
            </a:pPr>
            <a:r>
              <a:rPr lang="en-US" sz="2000" dirty="0">
                <a:solidFill>
                  <a:schemeClr val="tx1">
                    <a:lumMod val="75000"/>
                    <a:lumOff val="25000"/>
                  </a:schemeClr>
                </a:solidFill>
                <a:latin typeface="Arial" panose="020B0604020202020204" pitchFamily="34" charset="0"/>
                <a:cs typeface="Arial" panose="020B0604020202020204" pitchFamily="34" charset="0"/>
              </a:rPr>
              <a:t>Removing @users</a:t>
            </a:r>
          </a:p>
          <a:p>
            <a:pPr marL="914400" lvl="1" indent="-457200">
              <a:buFont typeface="+mj-lt"/>
              <a:buAutoNum type="arabicPeriod"/>
            </a:pPr>
            <a:r>
              <a:rPr lang="en-US" sz="2000" dirty="0">
                <a:solidFill>
                  <a:schemeClr val="tx1">
                    <a:lumMod val="75000"/>
                    <a:lumOff val="25000"/>
                  </a:schemeClr>
                </a:solidFill>
                <a:latin typeface="Arial" panose="020B0604020202020204" pitchFamily="34" charset="0"/>
                <a:cs typeface="Arial" panose="020B0604020202020204" pitchFamily="34" charset="0"/>
              </a:rPr>
              <a:t>Removing urls</a:t>
            </a:r>
          </a:p>
          <a:p>
            <a:pPr marL="914400" lvl="1" indent="-457200">
              <a:buFont typeface="+mj-lt"/>
              <a:buAutoNum type="arabicPeriod"/>
            </a:pPr>
            <a:r>
              <a:rPr lang="en-US" sz="2000" dirty="0">
                <a:solidFill>
                  <a:schemeClr val="tx1">
                    <a:lumMod val="75000"/>
                    <a:lumOff val="25000"/>
                  </a:schemeClr>
                </a:solidFill>
                <a:latin typeface="Arial" panose="020B0604020202020204" pitchFamily="34" charset="0"/>
                <a:cs typeface="Arial" panose="020B0604020202020204" pitchFamily="34" charset="0"/>
              </a:rPr>
              <a:t>Removing #tags</a:t>
            </a:r>
          </a:p>
          <a:p>
            <a:r>
              <a:rPr lang="en-US" sz="2400" b="1" dirty="0">
                <a:solidFill>
                  <a:schemeClr val="tx1">
                    <a:lumMod val="65000"/>
                    <a:lumOff val="35000"/>
                  </a:schemeClr>
                </a:solidFill>
                <a:latin typeface="Arial" panose="020B0604020202020204" pitchFamily="34" charset="0"/>
                <a:cs typeface="Arial" panose="020B0604020202020204" pitchFamily="34" charset="0"/>
              </a:rPr>
              <a:t>Vectorization</a:t>
            </a:r>
          </a:p>
          <a:p>
            <a:r>
              <a:rPr lang="en-US" sz="2400" b="1" dirty="0">
                <a:solidFill>
                  <a:schemeClr val="tx1">
                    <a:lumMod val="65000"/>
                    <a:lumOff val="35000"/>
                  </a:schemeClr>
                </a:solidFill>
                <a:latin typeface="Arial" panose="020B0604020202020204" pitchFamily="34" charset="0"/>
                <a:cs typeface="Arial" panose="020B0604020202020204" pitchFamily="34" charset="0"/>
              </a:rPr>
              <a:t>Label Encoding</a:t>
            </a:r>
          </a:p>
          <a:p>
            <a:r>
              <a:rPr lang="en-US" sz="2400" b="1" dirty="0">
                <a:solidFill>
                  <a:schemeClr val="tx1">
                    <a:lumMod val="65000"/>
                    <a:lumOff val="35000"/>
                  </a:schemeClr>
                </a:solidFill>
                <a:latin typeface="Arial" panose="020B0604020202020204" pitchFamily="34" charset="0"/>
                <a:cs typeface="Arial" panose="020B0604020202020204" pitchFamily="34" charset="0"/>
              </a:rPr>
              <a:t>Model Selection</a:t>
            </a:r>
            <a:endParaRPr lang="en-IN" sz="2400" b="1" dirty="0">
              <a:solidFill>
                <a:schemeClr val="tx1">
                  <a:lumMod val="65000"/>
                  <a:lumOff val="35000"/>
                </a:schemeClr>
              </a:solidFill>
              <a:latin typeface="Arial" panose="020B0604020202020204" pitchFamily="34" charset="0"/>
              <a:cs typeface="Arial" panose="020B0604020202020204" pitchFamily="34" charset="0"/>
            </a:endParaRPr>
          </a:p>
          <a:p>
            <a:endParaRPr lang="en-IN" dirty="0"/>
          </a:p>
        </p:txBody>
      </p:sp>
      <p:pic>
        <p:nvPicPr>
          <p:cNvPr id="14338" name="Picture 2" descr="Almabetter Logo">
            <a:extLst>
              <a:ext uri="{FF2B5EF4-FFF2-40B4-BE49-F238E27FC236}">
                <a16:creationId xmlns:a16="http://schemas.microsoft.com/office/drawing/2014/main" id="{136D29B9-DA31-35A0-CF4D-B53644D7C3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2787" y="-53164"/>
            <a:ext cx="2239826" cy="566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458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latin typeface="Arial" panose="020B0604020202020204" pitchFamily="34" charset="0"/>
                <a:cs typeface="Arial" panose="020B0604020202020204" pitchFamily="34" charset="0"/>
              </a:rPr>
              <a:t>Conclusion </a:t>
            </a:r>
            <a:endParaRPr lang="en-IN" dirty="0">
              <a:solidFill>
                <a:srgbClr val="C00000"/>
              </a:solidFill>
            </a:endParaRPr>
          </a:p>
        </p:txBody>
      </p:sp>
      <p:sp>
        <p:nvSpPr>
          <p:cNvPr id="3" name="Content Placeholder 2"/>
          <p:cNvSpPr>
            <a:spLocks noGrp="1"/>
          </p:cNvSpPr>
          <p:nvPr>
            <p:ph idx="1"/>
          </p:nvPr>
        </p:nvSpPr>
        <p:spPr>
          <a:xfrm>
            <a:off x="838200" y="1690688"/>
            <a:ext cx="10515600" cy="4810897"/>
          </a:xfrm>
        </p:spPr>
        <p:txBody>
          <a:bodyPr>
            <a:normAutofit/>
          </a:bodyPr>
          <a:lstStyle/>
          <a:p>
            <a:r>
              <a:rPr lang="en-US" sz="2200" dirty="0">
                <a:solidFill>
                  <a:schemeClr val="tx1">
                    <a:lumMod val="75000"/>
                    <a:lumOff val="25000"/>
                  </a:schemeClr>
                </a:solidFill>
                <a:latin typeface="Arial" panose="020B0604020202020204" pitchFamily="34" charset="0"/>
                <a:cs typeface="Arial" panose="020B0604020202020204" pitchFamily="34" charset="0"/>
              </a:rPr>
              <a:t>As we have implemented six different models to predict the sentiment of COVID-19 Tweets. Logistic Regression, Random Forest Classifier, Decision Tree, Naive Bayes, K Nearest Neighbor and Xgboost Classifier.</a:t>
            </a:r>
          </a:p>
          <a:p>
            <a:r>
              <a:rPr lang="en-US" sz="2200" dirty="0">
                <a:solidFill>
                  <a:schemeClr val="tx1">
                    <a:lumMod val="75000"/>
                    <a:lumOff val="25000"/>
                  </a:schemeClr>
                </a:solidFill>
                <a:latin typeface="Arial" panose="020B0604020202020204" pitchFamily="34" charset="0"/>
                <a:cs typeface="Arial" panose="020B0604020202020204" pitchFamily="34" charset="0"/>
              </a:rPr>
              <a:t>Logistic Regression model performed the best among them. In this way, we can explore more from various textual data and tweets. Our models will try to predict the various sentiments correctly.</a:t>
            </a:r>
          </a:p>
          <a:p>
            <a:r>
              <a:rPr lang="en-US" sz="2200" dirty="0">
                <a:solidFill>
                  <a:schemeClr val="tx1">
                    <a:lumMod val="75000"/>
                    <a:lumOff val="25000"/>
                  </a:schemeClr>
                </a:solidFill>
                <a:latin typeface="Arial" panose="020B0604020202020204" pitchFamily="34" charset="0"/>
                <a:cs typeface="Arial" panose="020B0604020202020204" pitchFamily="34" charset="0"/>
              </a:rPr>
              <a:t>Our Model will help Government to make use of this information in policymaking as they can able to know how people are reacting to this new strain, what all challenges they are facing such as food scarcity, panic attacks, etc. Various profit organizations can make a profit by analyzing various sentiments as one of the tweets telling us about the scarcity of masks and toilet papers.</a:t>
            </a:r>
            <a:endParaRPr lang="en-IN" sz="22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15362" name="Picture 2" descr="Almabetter Logo">
            <a:extLst>
              <a:ext uri="{FF2B5EF4-FFF2-40B4-BE49-F238E27FC236}">
                <a16:creationId xmlns:a16="http://schemas.microsoft.com/office/drawing/2014/main" id="{5C1EC228-A1B5-8FF5-F52E-37F0C9E78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2901" y="0"/>
            <a:ext cx="1979434" cy="500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9401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47584" y="2820001"/>
            <a:ext cx="10515600" cy="1325563"/>
          </a:xfrm>
        </p:spPr>
        <p:txBody>
          <a:bodyPr>
            <a:normAutofit/>
          </a:bodyPr>
          <a:lstStyle/>
          <a:p>
            <a:pPr algn="ctr"/>
            <a:r>
              <a:rPr lang="en-US" sz="6600" b="1" dirty="0">
                <a:solidFill>
                  <a:srgbClr val="C00000"/>
                </a:solidFill>
                <a:latin typeface="Arial" panose="020B0604020202020204" pitchFamily="34" charset="0"/>
                <a:cs typeface="Arial" panose="020B0604020202020204" pitchFamily="34" charset="0"/>
              </a:rPr>
              <a:t>Thank You</a:t>
            </a:r>
            <a:endParaRPr lang="en-IN" sz="6600" b="1" dirty="0">
              <a:solidFill>
                <a:srgbClr val="C00000"/>
              </a:solidFill>
              <a:latin typeface="Arial" panose="020B0604020202020204" pitchFamily="34" charset="0"/>
              <a:cs typeface="Arial" panose="020B0604020202020204" pitchFamily="34" charset="0"/>
            </a:endParaRPr>
          </a:p>
        </p:txBody>
      </p:sp>
      <p:pic>
        <p:nvPicPr>
          <p:cNvPr id="16386" name="Picture 2" descr="Almabetter Logo">
            <a:extLst>
              <a:ext uri="{FF2B5EF4-FFF2-40B4-BE49-F238E27FC236}">
                <a16:creationId xmlns:a16="http://schemas.microsoft.com/office/drawing/2014/main" id="{CD00086A-C8C6-BE61-CA11-EC8A81A7AE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1344" y="0"/>
            <a:ext cx="1967323" cy="497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131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3739856" cy="1160894"/>
          </a:xfrm>
        </p:spPr>
        <p:txBody>
          <a:bodyPr/>
          <a:lstStyle/>
          <a:p>
            <a:r>
              <a:rPr lang="en-IN" b="1" dirty="0">
                <a:solidFill>
                  <a:srgbClr val="C00000"/>
                </a:solidFill>
                <a:latin typeface="Arial" panose="020B0604020202020204" pitchFamily="34" charset="0"/>
                <a:cs typeface="Arial" panose="020B0604020202020204" pitchFamily="34" charset="0"/>
              </a:rPr>
              <a:t>Content </a:t>
            </a:r>
            <a:endParaRPr lang="en-IN" dirty="0"/>
          </a:p>
        </p:txBody>
      </p:sp>
      <p:sp>
        <p:nvSpPr>
          <p:cNvPr id="3" name="Content Placeholder 2"/>
          <p:cNvSpPr>
            <a:spLocks noGrp="1"/>
          </p:cNvSpPr>
          <p:nvPr>
            <p:ph idx="1"/>
          </p:nvPr>
        </p:nvSpPr>
        <p:spPr/>
        <p:txBody>
          <a:bodyPr>
            <a:normAutofit fontScale="92500" lnSpcReduction="10000"/>
          </a:bodyPr>
          <a:lstStyle/>
          <a:p>
            <a:pPr marL="0" indent="0">
              <a:lnSpc>
                <a:spcPct val="100000"/>
              </a:lnSpc>
              <a:spcBef>
                <a:spcPts val="0"/>
              </a:spcBef>
              <a:buNone/>
            </a:pPr>
            <a:r>
              <a:rPr lang="en-IN" sz="2600" b="1" dirty="0">
                <a:solidFill>
                  <a:schemeClr val="tx1">
                    <a:lumMod val="65000"/>
                    <a:lumOff val="35000"/>
                  </a:schemeClr>
                </a:solidFill>
                <a:latin typeface="Arial" panose="020B0604020202020204" pitchFamily="34" charset="0"/>
                <a:cs typeface="Arial" panose="020B0604020202020204" pitchFamily="34" charset="0"/>
              </a:rPr>
              <a:t>● Problem Statement</a:t>
            </a:r>
            <a:br>
              <a:rPr lang="en-IN" sz="2600" b="1" dirty="0">
                <a:solidFill>
                  <a:schemeClr val="tx1">
                    <a:lumMod val="65000"/>
                    <a:lumOff val="35000"/>
                  </a:schemeClr>
                </a:solidFill>
                <a:latin typeface="Arial" panose="020B0604020202020204" pitchFamily="34" charset="0"/>
                <a:cs typeface="Arial" panose="020B0604020202020204" pitchFamily="34" charset="0"/>
              </a:rPr>
            </a:br>
            <a:r>
              <a:rPr lang="en-IN" sz="2600" b="1" dirty="0">
                <a:solidFill>
                  <a:schemeClr val="tx1">
                    <a:lumMod val="65000"/>
                    <a:lumOff val="35000"/>
                  </a:schemeClr>
                </a:solidFill>
                <a:latin typeface="Arial" panose="020B0604020202020204" pitchFamily="34" charset="0"/>
                <a:cs typeface="Arial" panose="020B0604020202020204" pitchFamily="34" charset="0"/>
              </a:rPr>
              <a:t>● Data Summary</a:t>
            </a:r>
          </a:p>
          <a:p>
            <a:pPr marL="0" indent="0">
              <a:lnSpc>
                <a:spcPct val="100000"/>
              </a:lnSpc>
              <a:spcBef>
                <a:spcPts val="0"/>
              </a:spcBef>
              <a:buNone/>
            </a:pPr>
            <a:r>
              <a:rPr lang="en-IN" sz="2600" b="1" dirty="0">
                <a:solidFill>
                  <a:schemeClr val="tx1">
                    <a:lumMod val="65000"/>
                    <a:lumOff val="35000"/>
                  </a:schemeClr>
                </a:solidFill>
                <a:latin typeface="Arial" panose="020B0604020202020204" pitchFamily="34" charset="0"/>
                <a:cs typeface="Arial" panose="020B0604020202020204" pitchFamily="34" charset="0"/>
              </a:rPr>
              <a:t>● EDA- Location Analysis</a:t>
            </a:r>
            <a:br>
              <a:rPr lang="en-IN" sz="2600" b="1" dirty="0">
                <a:solidFill>
                  <a:schemeClr val="tx1">
                    <a:lumMod val="65000"/>
                    <a:lumOff val="35000"/>
                  </a:schemeClr>
                </a:solidFill>
                <a:latin typeface="Arial" panose="020B0604020202020204" pitchFamily="34" charset="0"/>
                <a:cs typeface="Arial" panose="020B0604020202020204" pitchFamily="34" charset="0"/>
              </a:rPr>
            </a:br>
            <a:r>
              <a:rPr lang="en-IN" sz="2600" b="1" dirty="0">
                <a:solidFill>
                  <a:schemeClr val="tx1">
                    <a:lumMod val="65000"/>
                    <a:lumOff val="35000"/>
                  </a:schemeClr>
                </a:solidFill>
                <a:latin typeface="Arial" panose="020B0604020202020204" pitchFamily="34" charset="0"/>
                <a:cs typeface="Arial" panose="020B0604020202020204" pitchFamily="34" charset="0"/>
              </a:rPr>
              <a:t>● Sentiment Analysis </a:t>
            </a:r>
            <a:br>
              <a:rPr lang="en-IN" sz="2600" b="1" dirty="0">
                <a:solidFill>
                  <a:schemeClr val="tx1">
                    <a:lumMod val="65000"/>
                    <a:lumOff val="35000"/>
                  </a:schemeClr>
                </a:solidFill>
                <a:latin typeface="Arial" panose="020B0604020202020204" pitchFamily="34" charset="0"/>
                <a:cs typeface="Arial" panose="020B0604020202020204" pitchFamily="34" charset="0"/>
              </a:rPr>
            </a:br>
            <a:r>
              <a:rPr lang="en-IN" sz="2600" b="1" dirty="0">
                <a:solidFill>
                  <a:schemeClr val="tx1">
                    <a:lumMod val="65000"/>
                    <a:lumOff val="35000"/>
                  </a:schemeClr>
                </a:solidFill>
                <a:latin typeface="Arial" panose="020B0604020202020204" pitchFamily="34" charset="0"/>
                <a:cs typeface="Arial" panose="020B0604020202020204" pitchFamily="34" charset="0"/>
              </a:rPr>
              <a:t>● Daily Tweet count</a:t>
            </a:r>
            <a:br>
              <a:rPr lang="en-IN" sz="2600" b="1" dirty="0">
                <a:solidFill>
                  <a:schemeClr val="tx1">
                    <a:lumMod val="65000"/>
                    <a:lumOff val="35000"/>
                  </a:schemeClr>
                </a:solidFill>
                <a:latin typeface="Arial" panose="020B0604020202020204" pitchFamily="34" charset="0"/>
                <a:cs typeface="Arial" panose="020B0604020202020204" pitchFamily="34" charset="0"/>
              </a:rPr>
            </a:br>
            <a:r>
              <a:rPr lang="en-IN" sz="2600" b="1" dirty="0">
                <a:solidFill>
                  <a:schemeClr val="tx1">
                    <a:lumMod val="65000"/>
                    <a:lumOff val="35000"/>
                  </a:schemeClr>
                </a:solidFill>
                <a:latin typeface="Arial" panose="020B0604020202020204" pitchFamily="34" charset="0"/>
                <a:cs typeface="Arial" panose="020B0604020202020204" pitchFamily="34" charset="0"/>
              </a:rPr>
              <a:t>● Monthly and weekly Tweet count</a:t>
            </a:r>
          </a:p>
          <a:p>
            <a:pPr marL="0" indent="0">
              <a:lnSpc>
                <a:spcPct val="100000"/>
              </a:lnSpc>
              <a:spcBef>
                <a:spcPts val="0"/>
              </a:spcBef>
              <a:buNone/>
            </a:pPr>
            <a:r>
              <a:rPr lang="en-IN" sz="2600" b="1" dirty="0">
                <a:solidFill>
                  <a:schemeClr val="tx1">
                    <a:lumMod val="65000"/>
                    <a:lumOff val="35000"/>
                  </a:schemeClr>
                </a:solidFill>
                <a:latin typeface="Arial" panose="020B0604020202020204" pitchFamily="34" charset="0"/>
                <a:cs typeface="Arial" panose="020B0604020202020204" pitchFamily="34" charset="0"/>
              </a:rPr>
              <a:t>● Data Pre-Processing</a:t>
            </a:r>
            <a:br>
              <a:rPr lang="en-IN" sz="2600" b="1" dirty="0">
                <a:solidFill>
                  <a:schemeClr val="tx1">
                    <a:lumMod val="65000"/>
                    <a:lumOff val="35000"/>
                  </a:schemeClr>
                </a:solidFill>
                <a:latin typeface="Arial" panose="020B0604020202020204" pitchFamily="34" charset="0"/>
                <a:cs typeface="Arial" panose="020B0604020202020204" pitchFamily="34" charset="0"/>
              </a:rPr>
            </a:br>
            <a:r>
              <a:rPr lang="en-IN" sz="2600" b="1" dirty="0">
                <a:solidFill>
                  <a:schemeClr val="tx1">
                    <a:lumMod val="65000"/>
                    <a:lumOff val="35000"/>
                  </a:schemeClr>
                </a:solidFill>
                <a:latin typeface="Arial" panose="020B0604020202020204" pitchFamily="34" charset="0"/>
                <a:cs typeface="Arial" panose="020B0604020202020204" pitchFamily="34" charset="0"/>
              </a:rPr>
              <a:t>● Top Words before and after Stemming </a:t>
            </a:r>
            <a:br>
              <a:rPr lang="en-IN" sz="2600" b="1" dirty="0">
                <a:solidFill>
                  <a:schemeClr val="tx1">
                    <a:lumMod val="65000"/>
                    <a:lumOff val="35000"/>
                  </a:schemeClr>
                </a:solidFill>
                <a:latin typeface="Arial" panose="020B0604020202020204" pitchFamily="34" charset="0"/>
                <a:cs typeface="Arial" panose="020B0604020202020204" pitchFamily="34" charset="0"/>
              </a:rPr>
            </a:br>
            <a:r>
              <a:rPr lang="en-IN" sz="2600" b="1" dirty="0">
                <a:solidFill>
                  <a:schemeClr val="tx1">
                    <a:lumMod val="65000"/>
                    <a:lumOff val="35000"/>
                  </a:schemeClr>
                </a:solidFill>
                <a:latin typeface="Arial" panose="020B0604020202020204" pitchFamily="34" charset="0"/>
                <a:cs typeface="Arial" panose="020B0604020202020204" pitchFamily="34" charset="0"/>
              </a:rPr>
              <a:t>● Label Encoding</a:t>
            </a:r>
          </a:p>
          <a:p>
            <a:pPr marL="0" indent="0">
              <a:lnSpc>
                <a:spcPct val="100000"/>
              </a:lnSpc>
              <a:spcBef>
                <a:spcPts val="0"/>
              </a:spcBef>
              <a:buNone/>
            </a:pPr>
            <a:r>
              <a:rPr lang="en-IN" sz="2600" b="1" dirty="0">
                <a:solidFill>
                  <a:schemeClr val="tx1">
                    <a:lumMod val="65000"/>
                    <a:lumOff val="35000"/>
                  </a:schemeClr>
                </a:solidFill>
                <a:latin typeface="Arial" panose="020B0604020202020204" pitchFamily="34" charset="0"/>
                <a:cs typeface="Arial" panose="020B0604020202020204" pitchFamily="34" charset="0"/>
              </a:rPr>
              <a:t>● ML Models and Metrics</a:t>
            </a:r>
            <a:br>
              <a:rPr lang="en-IN" sz="2600" b="1" dirty="0">
                <a:solidFill>
                  <a:schemeClr val="tx1">
                    <a:lumMod val="65000"/>
                    <a:lumOff val="35000"/>
                  </a:schemeClr>
                </a:solidFill>
                <a:latin typeface="Arial" panose="020B0604020202020204" pitchFamily="34" charset="0"/>
                <a:cs typeface="Arial" panose="020B0604020202020204" pitchFamily="34" charset="0"/>
              </a:rPr>
            </a:br>
            <a:r>
              <a:rPr lang="en-IN" sz="2600" b="1" dirty="0">
                <a:solidFill>
                  <a:schemeClr val="tx1">
                    <a:lumMod val="65000"/>
                    <a:lumOff val="35000"/>
                  </a:schemeClr>
                </a:solidFill>
                <a:latin typeface="Arial" panose="020B0604020202020204" pitchFamily="34" charset="0"/>
                <a:cs typeface="Arial" panose="020B0604020202020204" pitchFamily="34" charset="0"/>
              </a:rPr>
              <a:t>● Challenges </a:t>
            </a:r>
            <a:br>
              <a:rPr lang="en-IN" sz="2600" b="1" dirty="0">
                <a:solidFill>
                  <a:schemeClr val="tx1">
                    <a:lumMod val="65000"/>
                    <a:lumOff val="35000"/>
                  </a:schemeClr>
                </a:solidFill>
                <a:latin typeface="Arial" panose="020B0604020202020204" pitchFamily="34" charset="0"/>
                <a:cs typeface="Arial" panose="020B0604020202020204" pitchFamily="34" charset="0"/>
              </a:rPr>
            </a:br>
            <a:r>
              <a:rPr lang="en-IN" sz="2600" b="1" dirty="0">
                <a:solidFill>
                  <a:schemeClr val="tx1">
                    <a:lumMod val="65000"/>
                    <a:lumOff val="35000"/>
                  </a:schemeClr>
                </a:solidFill>
                <a:latin typeface="Arial" panose="020B0604020202020204" pitchFamily="34" charset="0"/>
                <a:cs typeface="Arial" panose="020B0604020202020204" pitchFamily="34" charset="0"/>
              </a:rPr>
              <a:t>● Conclusion </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0037" y="1184425"/>
            <a:ext cx="4691063" cy="4691063"/>
          </a:xfrm>
          <a:prstGeom prst="rect">
            <a:avLst/>
          </a:prstGeom>
        </p:spPr>
      </p:pic>
      <p:pic>
        <p:nvPicPr>
          <p:cNvPr id="8194" name="Picture 2" descr="Almabetter Logo">
            <a:extLst>
              <a:ext uri="{FF2B5EF4-FFF2-40B4-BE49-F238E27FC236}">
                <a16:creationId xmlns:a16="http://schemas.microsoft.com/office/drawing/2014/main" id="{F43B9674-ED2D-63C8-6C3D-8F5B61E133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9892" y="-32797"/>
            <a:ext cx="2773478" cy="701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419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FF940F-146D-3415-A585-EFD1814BC844}"/>
              </a:ext>
            </a:extLst>
          </p:cNvPr>
          <p:cNvSpPr>
            <a:spLocks noGrp="1"/>
          </p:cNvSpPr>
          <p:nvPr>
            <p:ph type="title"/>
          </p:nvPr>
        </p:nvSpPr>
        <p:spPr/>
        <p:txBody>
          <a:bodyPr>
            <a:normAutofit/>
          </a:bodyPr>
          <a:lstStyle/>
          <a:p>
            <a:r>
              <a:rPr lang="en-US" b="1" dirty="0">
                <a:solidFill>
                  <a:srgbClr val="C00000"/>
                </a:solidFill>
                <a:latin typeface="Arial" panose="020B0604020202020204" pitchFamily="34" charset="0"/>
                <a:cs typeface="Arial" panose="020B0604020202020204" pitchFamily="34" charset="0"/>
              </a:rPr>
              <a:t>Problem Statement</a:t>
            </a:r>
          </a:p>
        </p:txBody>
      </p:sp>
      <p:sp>
        <p:nvSpPr>
          <p:cNvPr id="5" name="Content Placeholder 4">
            <a:extLst>
              <a:ext uri="{FF2B5EF4-FFF2-40B4-BE49-F238E27FC236}">
                <a16:creationId xmlns:a16="http://schemas.microsoft.com/office/drawing/2014/main" id="{72AB6D7F-9AC0-9754-B0BA-89662E9ACD99}"/>
              </a:ext>
            </a:extLst>
          </p:cNvPr>
          <p:cNvSpPr>
            <a:spLocks noGrp="1"/>
          </p:cNvSpPr>
          <p:nvPr>
            <p:ph idx="1"/>
          </p:nvPr>
        </p:nvSpPr>
        <p:spPr>
          <a:xfrm>
            <a:off x="838200" y="1690688"/>
            <a:ext cx="10312400" cy="4351338"/>
          </a:xfrm>
        </p:spPr>
        <p:txBody>
          <a:bodyPr>
            <a:noAutofit/>
          </a:bodyPr>
          <a:lstStyle/>
          <a:p>
            <a:pPr algn="just">
              <a:buSzPct val="150000"/>
            </a:pPr>
            <a:r>
              <a:rPr lang="en-US" sz="2400" b="1" i="0" dirty="0">
                <a:solidFill>
                  <a:schemeClr val="tx1">
                    <a:lumMod val="75000"/>
                    <a:lumOff val="25000"/>
                  </a:schemeClr>
                </a:solidFill>
                <a:effectLst/>
                <a:latin typeface="Arial" panose="020B0604020202020204" pitchFamily="34" charset="0"/>
                <a:cs typeface="Arial" panose="020B0604020202020204" pitchFamily="34" charset="0"/>
              </a:rPr>
              <a:t>This challenge asks you to build a classification model to predict the sentiment of COVID-19 tweets. The tweets have been pulled from Twitter and manual tagging has been done then.</a:t>
            </a:r>
          </a:p>
          <a:p>
            <a:pPr algn="just">
              <a:buSzPct val="150000"/>
            </a:pPr>
            <a:r>
              <a:rPr lang="en-US" sz="2400" b="1" i="0" dirty="0">
                <a:solidFill>
                  <a:schemeClr val="tx1">
                    <a:lumMod val="75000"/>
                    <a:lumOff val="25000"/>
                  </a:schemeClr>
                </a:solidFill>
                <a:effectLst/>
                <a:latin typeface="Arial" panose="020B0604020202020204" pitchFamily="34" charset="0"/>
                <a:cs typeface="Arial" panose="020B0604020202020204" pitchFamily="34" charset="0"/>
              </a:rPr>
              <a:t>The names and usernames have been given codes to avoid any privacy concerns.</a:t>
            </a:r>
            <a:r>
              <a:rPr lang="en-US" sz="2400" b="1" dirty="0">
                <a:solidFill>
                  <a:schemeClr val="tx1">
                    <a:lumMod val="75000"/>
                    <a:lumOff val="25000"/>
                  </a:schemeClr>
                </a:solidFill>
                <a:latin typeface="Arial" panose="020B0604020202020204" pitchFamily="34" charset="0"/>
                <a:cs typeface="Arial" panose="020B0604020202020204" pitchFamily="34" charset="0"/>
              </a:rPr>
              <a:t> We are given information like Location, Tweet At, Original Tweet, and Sentiment.</a:t>
            </a:r>
          </a:p>
        </p:txBody>
      </p:sp>
      <p:pic>
        <p:nvPicPr>
          <p:cNvPr id="5122" name="Picture 2" descr="What is Sentiment Analysis? A Complete Guide for Beginners">
            <a:extLst>
              <a:ext uri="{FF2B5EF4-FFF2-40B4-BE49-F238E27FC236}">
                <a16:creationId xmlns:a16="http://schemas.microsoft.com/office/drawing/2014/main" id="{BE1FE6C0-6C96-4885-E4C3-C4FE40FF67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1" y="3859385"/>
            <a:ext cx="9640730" cy="267168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Almabetter Logo">
            <a:extLst>
              <a:ext uri="{FF2B5EF4-FFF2-40B4-BE49-F238E27FC236}">
                <a16:creationId xmlns:a16="http://schemas.microsoft.com/office/drawing/2014/main" id="{870A02C3-F640-D131-6EE1-1CAC3B5879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9397" y="-46210"/>
            <a:ext cx="2830213" cy="716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280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122EA-FC72-4B8A-45E0-63C9C25D858C}"/>
              </a:ext>
            </a:extLst>
          </p:cNvPr>
          <p:cNvSpPr>
            <a:spLocks noGrp="1"/>
          </p:cNvSpPr>
          <p:nvPr>
            <p:ph type="title"/>
          </p:nvPr>
        </p:nvSpPr>
        <p:spPr/>
        <p:txBody>
          <a:bodyPr>
            <a:normAutofit/>
          </a:bodyPr>
          <a:lstStyle/>
          <a:p>
            <a:r>
              <a:rPr lang="en-US" b="1" dirty="0">
                <a:solidFill>
                  <a:srgbClr val="C00000"/>
                </a:solidFill>
                <a:latin typeface="Arial" panose="020B0604020202020204" pitchFamily="34" charset="0"/>
                <a:cs typeface="Arial" panose="020B0604020202020204" pitchFamily="34" charset="0"/>
              </a:rPr>
              <a:t>Data Summary</a:t>
            </a:r>
          </a:p>
        </p:txBody>
      </p:sp>
      <p:sp>
        <p:nvSpPr>
          <p:cNvPr id="3" name="Content Placeholder 2">
            <a:extLst>
              <a:ext uri="{FF2B5EF4-FFF2-40B4-BE49-F238E27FC236}">
                <a16:creationId xmlns:a16="http://schemas.microsoft.com/office/drawing/2014/main" id="{69294580-03C3-43FE-B204-F687E23FC2BA}"/>
              </a:ext>
            </a:extLst>
          </p:cNvPr>
          <p:cNvSpPr>
            <a:spLocks noGrp="1"/>
          </p:cNvSpPr>
          <p:nvPr>
            <p:ph idx="1"/>
          </p:nvPr>
        </p:nvSpPr>
        <p:spPr/>
        <p:txBody>
          <a:bodyPr>
            <a:normAutofit/>
          </a:bodyPr>
          <a:lstStyle/>
          <a:p>
            <a:pPr marL="0" indent="0">
              <a:buNone/>
            </a:pPr>
            <a:r>
              <a:rPr lang="en-US" dirty="0"/>
              <a:t> </a:t>
            </a:r>
            <a:r>
              <a:rPr lang="en-US" b="1" dirty="0">
                <a:solidFill>
                  <a:schemeClr val="tx1">
                    <a:lumMod val="75000"/>
                    <a:lumOff val="25000"/>
                  </a:schemeClr>
                </a:solidFill>
                <a:latin typeface="Arial" panose="020B0604020202020204" pitchFamily="34" charset="0"/>
                <a:cs typeface="Arial" panose="020B0604020202020204" pitchFamily="34" charset="0"/>
              </a:rPr>
              <a:t>The task is to build a classification model to predict the sentiment of Covid-19 related tweets. The dataset contains following columns: 									</a:t>
            </a:r>
          </a:p>
          <a:p>
            <a:pPr>
              <a:lnSpc>
                <a:spcPct val="100000"/>
              </a:lnSpc>
              <a:spcBef>
                <a:spcPts val="0"/>
              </a:spcBef>
              <a:spcAft>
                <a:spcPts val="600"/>
              </a:spcAft>
              <a:buSzPct val="120000"/>
            </a:pPr>
            <a:r>
              <a:rPr lang="en-US" sz="2400" b="1" dirty="0">
                <a:solidFill>
                  <a:schemeClr val="tx1">
                    <a:lumMod val="75000"/>
                    <a:lumOff val="25000"/>
                  </a:schemeClr>
                </a:solidFill>
                <a:latin typeface="Arial" panose="020B0604020202020204" pitchFamily="34" charset="0"/>
                <a:cs typeface="Arial" panose="020B0604020202020204" pitchFamily="34" charset="0"/>
              </a:rPr>
              <a:t> Location: </a:t>
            </a:r>
            <a:r>
              <a:rPr lang="en-US" sz="2400" dirty="0">
                <a:solidFill>
                  <a:schemeClr val="tx1">
                    <a:lumMod val="75000"/>
                    <a:lumOff val="25000"/>
                  </a:schemeClr>
                </a:solidFill>
                <a:latin typeface="Arial" panose="020B0604020202020204" pitchFamily="34" charset="0"/>
                <a:cs typeface="Arial" panose="020B0604020202020204" pitchFamily="34" charset="0"/>
              </a:rPr>
              <a:t>The location at which the tweet was made.</a:t>
            </a:r>
          </a:p>
          <a:p>
            <a:pPr>
              <a:lnSpc>
                <a:spcPct val="100000"/>
              </a:lnSpc>
              <a:spcBef>
                <a:spcPts val="0"/>
              </a:spcBef>
              <a:spcAft>
                <a:spcPts val="600"/>
              </a:spcAft>
              <a:buSzPct val="120000"/>
            </a:pPr>
            <a:r>
              <a:rPr lang="en-US" sz="2400" b="1" dirty="0">
                <a:solidFill>
                  <a:schemeClr val="tx1">
                    <a:lumMod val="75000"/>
                    <a:lumOff val="25000"/>
                  </a:schemeClr>
                </a:solidFill>
                <a:latin typeface="Arial" panose="020B0604020202020204" pitchFamily="34" charset="0"/>
                <a:cs typeface="Arial" panose="020B0604020202020204" pitchFamily="34" charset="0"/>
              </a:rPr>
              <a:t>Tweet At: </a:t>
            </a:r>
            <a:r>
              <a:rPr lang="en-US" sz="2400" dirty="0">
                <a:solidFill>
                  <a:schemeClr val="tx1">
                    <a:lumMod val="75000"/>
                    <a:lumOff val="25000"/>
                  </a:schemeClr>
                </a:solidFill>
                <a:latin typeface="Arial" panose="020B0604020202020204" pitchFamily="34" charset="0"/>
                <a:cs typeface="Arial" panose="020B0604020202020204" pitchFamily="34" charset="0"/>
              </a:rPr>
              <a:t>The date on which the tweet was made. </a:t>
            </a:r>
          </a:p>
          <a:p>
            <a:pPr>
              <a:lnSpc>
                <a:spcPct val="100000"/>
              </a:lnSpc>
              <a:spcBef>
                <a:spcPts val="0"/>
              </a:spcBef>
              <a:spcAft>
                <a:spcPts val="600"/>
              </a:spcAft>
              <a:buSzPct val="120000"/>
            </a:pPr>
            <a:r>
              <a:rPr lang="en-US" sz="2400" b="1" dirty="0">
                <a:solidFill>
                  <a:schemeClr val="tx1">
                    <a:lumMod val="75000"/>
                    <a:lumOff val="25000"/>
                  </a:schemeClr>
                </a:solidFill>
                <a:latin typeface="Arial" panose="020B0604020202020204" pitchFamily="34" charset="0"/>
                <a:cs typeface="Arial" panose="020B0604020202020204" pitchFamily="34" charset="0"/>
              </a:rPr>
              <a:t>Original Tweet: </a:t>
            </a:r>
            <a:r>
              <a:rPr lang="en-US" sz="2400" dirty="0">
                <a:solidFill>
                  <a:schemeClr val="tx1">
                    <a:lumMod val="75000"/>
                    <a:lumOff val="25000"/>
                  </a:schemeClr>
                </a:solidFill>
                <a:latin typeface="Arial" panose="020B0604020202020204" pitchFamily="34" charset="0"/>
                <a:cs typeface="Arial" panose="020B0604020202020204" pitchFamily="34" charset="0"/>
              </a:rPr>
              <a:t>This is the actual text of the tweet. </a:t>
            </a:r>
          </a:p>
          <a:p>
            <a:pPr>
              <a:lnSpc>
                <a:spcPct val="100000"/>
              </a:lnSpc>
              <a:spcBef>
                <a:spcPts val="0"/>
              </a:spcBef>
              <a:spcAft>
                <a:spcPts val="600"/>
              </a:spcAft>
              <a:buSzPct val="120000"/>
            </a:pPr>
            <a:r>
              <a:rPr lang="en-US" sz="2400" b="1" dirty="0">
                <a:solidFill>
                  <a:schemeClr val="tx1">
                    <a:lumMod val="75000"/>
                    <a:lumOff val="25000"/>
                  </a:schemeClr>
                </a:solidFill>
                <a:latin typeface="Arial" panose="020B0604020202020204" pitchFamily="34" charset="0"/>
                <a:cs typeface="Arial" panose="020B0604020202020204" pitchFamily="34" charset="0"/>
              </a:rPr>
              <a:t>Sentiment: </a:t>
            </a:r>
            <a:r>
              <a:rPr lang="en-US" sz="2400" dirty="0">
                <a:solidFill>
                  <a:schemeClr val="tx1">
                    <a:lumMod val="75000"/>
                    <a:lumOff val="25000"/>
                  </a:schemeClr>
                </a:solidFill>
                <a:latin typeface="Arial" panose="020B0604020202020204" pitchFamily="34" charset="0"/>
                <a:cs typeface="Arial" panose="020B0604020202020204" pitchFamily="34" charset="0"/>
              </a:rPr>
              <a:t>This is the sentiment of the tweet, which is manually tagged       41157 Rows Multiclass classification with 5 classes: Extremely Positive,     Positive, Neutral, Negative, Extremely Negative.</a:t>
            </a:r>
          </a:p>
        </p:txBody>
      </p:sp>
      <p:pic>
        <p:nvPicPr>
          <p:cNvPr id="9218" name="Picture 2" descr="Almabetter Logo">
            <a:extLst>
              <a:ext uri="{FF2B5EF4-FFF2-40B4-BE49-F238E27FC236}">
                <a16:creationId xmlns:a16="http://schemas.microsoft.com/office/drawing/2014/main" id="{3826E3B5-A721-D115-2226-567D449BF4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2230" y="0"/>
            <a:ext cx="2264048" cy="572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216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FC6D1-30CA-6719-2EF9-4EE464F5DA01}"/>
              </a:ext>
            </a:extLst>
          </p:cNvPr>
          <p:cNvSpPr>
            <a:spLocks noGrp="1"/>
          </p:cNvSpPr>
          <p:nvPr>
            <p:ph type="title"/>
          </p:nvPr>
        </p:nvSpPr>
        <p:spPr>
          <a:xfrm>
            <a:off x="687915" y="266171"/>
            <a:ext cx="10200217" cy="838729"/>
          </a:xfrm>
        </p:spPr>
        <p:txBody>
          <a:bodyPr>
            <a:normAutofit fontScale="90000"/>
          </a:bodyPr>
          <a:lstStyle/>
          <a:p>
            <a:r>
              <a:rPr lang="en-US" b="1" dirty="0">
                <a:solidFill>
                  <a:srgbClr val="C00000"/>
                </a:solidFill>
                <a:latin typeface="Arial" panose="020B0604020202020204" pitchFamily="34" charset="0"/>
                <a:cs typeface="Arial" panose="020B0604020202020204" pitchFamily="34" charset="0"/>
              </a:rPr>
              <a:t>EDA – Location Analysis</a:t>
            </a:r>
          </a:p>
        </p:txBody>
      </p:sp>
      <p:sp>
        <p:nvSpPr>
          <p:cNvPr id="4" name="Text Placeholder 3"/>
          <p:cNvSpPr>
            <a:spLocks noGrp="1"/>
          </p:cNvSpPr>
          <p:nvPr>
            <p:ph type="body" idx="1"/>
          </p:nvPr>
        </p:nvSpPr>
        <p:spPr>
          <a:xfrm>
            <a:off x="941915" y="5962121"/>
            <a:ext cx="10874377" cy="863071"/>
          </a:xfrm>
        </p:spPr>
        <p:txBody>
          <a:bodyPr/>
          <a:lstStyle/>
          <a:p>
            <a:r>
              <a:rPr lang="en-US" b="1" dirty="0">
                <a:solidFill>
                  <a:schemeClr val="tx1">
                    <a:lumMod val="75000"/>
                    <a:lumOff val="25000"/>
                  </a:schemeClr>
                </a:solidFill>
                <a:latin typeface="Arial" panose="020B0604020202020204" pitchFamily="34" charset="0"/>
                <a:cs typeface="Arial" panose="020B0604020202020204" pitchFamily="34" charset="0"/>
              </a:rPr>
              <a:t>We can see Most Tweets are coming from London. almost 28.66%.</a:t>
            </a:r>
            <a:endParaRPr lang="en-IN" b="1"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7" name="Content Placeholder 6">
            <a:extLst>
              <a:ext uri="{FF2B5EF4-FFF2-40B4-BE49-F238E27FC236}">
                <a16:creationId xmlns:a16="http://schemas.microsoft.com/office/drawing/2014/main" id="{74F9982A-AF00-8022-D6D5-877193BFB9B7}"/>
              </a:ext>
            </a:extLst>
          </p:cNvPr>
          <p:cNvPicPr>
            <a:picLocks noGrp="1" noChangeAspect="1"/>
          </p:cNvPicPr>
          <p:nvPr>
            <p:ph sz="half" idx="4294967295"/>
          </p:nvPr>
        </p:nvPicPr>
        <p:blipFill rotWithShape="1">
          <a:blip r:embed="rId2">
            <a:extLst>
              <a:ext uri="{28A0092B-C50C-407E-A947-70E740481C1C}">
                <a14:useLocalDpi xmlns:a14="http://schemas.microsoft.com/office/drawing/2010/main" val="0"/>
              </a:ext>
            </a:extLst>
          </a:blip>
          <a:srcRect t="2269" r="2698"/>
          <a:stretch/>
        </p:blipFill>
        <p:spPr>
          <a:xfrm>
            <a:off x="1286933" y="1530350"/>
            <a:ext cx="3810000" cy="4133850"/>
          </a:xfrm>
        </p:spPr>
      </p:pic>
      <p:pic>
        <p:nvPicPr>
          <p:cNvPr id="1026" name="Picture 2">
            <a:extLst>
              <a:ext uri="{FF2B5EF4-FFF2-40B4-BE49-F238E27FC236}">
                <a16:creationId xmlns:a16="http://schemas.microsoft.com/office/drawing/2014/main" id="{D6FC5E76-C07D-6EAE-036C-EA7DB647E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3546" y="1259571"/>
            <a:ext cx="5558811" cy="47025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lmabetter Logo">
            <a:extLst>
              <a:ext uri="{FF2B5EF4-FFF2-40B4-BE49-F238E27FC236}">
                <a16:creationId xmlns:a16="http://schemas.microsoft.com/office/drawing/2014/main" id="{BE267B5E-8B55-E796-AACC-D121341A9E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2787" y="-6697"/>
            <a:ext cx="2239824" cy="566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925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988C3-0ABA-3F77-B94F-ABBB186BD44E}"/>
              </a:ext>
            </a:extLst>
          </p:cNvPr>
          <p:cNvSpPr>
            <a:spLocks noGrp="1"/>
          </p:cNvSpPr>
          <p:nvPr>
            <p:ph type="title"/>
          </p:nvPr>
        </p:nvSpPr>
        <p:spPr>
          <a:xfrm>
            <a:off x="753534" y="188502"/>
            <a:ext cx="10515600" cy="1325563"/>
          </a:xfrm>
        </p:spPr>
        <p:txBody>
          <a:bodyPr>
            <a:normAutofit/>
          </a:bodyPr>
          <a:lstStyle/>
          <a:p>
            <a:r>
              <a:rPr lang="en-US" b="1" dirty="0">
                <a:solidFill>
                  <a:srgbClr val="C00000"/>
                </a:solidFill>
                <a:latin typeface="Arial" panose="020B0604020202020204" pitchFamily="34" charset="0"/>
                <a:cs typeface="Arial" panose="020B0604020202020204" pitchFamily="34" charset="0"/>
              </a:rPr>
              <a:t>Sentiment Analysis</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29434" r="31052"/>
          <a:stretch/>
        </p:blipFill>
        <p:spPr>
          <a:xfrm>
            <a:off x="6651324" y="2366316"/>
            <a:ext cx="5054601" cy="3141133"/>
          </a:xfrm>
          <a:prstGeom prst="rect">
            <a:avLst/>
          </a:prstGeom>
        </p:spPr>
      </p:pic>
      <p:sp>
        <p:nvSpPr>
          <p:cNvPr id="4" name="Rectangle 3"/>
          <p:cNvSpPr/>
          <p:nvPr/>
        </p:nvSpPr>
        <p:spPr>
          <a:xfrm>
            <a:off x="753534" y="5806898"/>
            <a:ext cx="10261599" cy="769441"/>
          </a:xfrm>
          <a:prstGeom prst="rect">
            <a:avLst/>
          </a:prstGeom>
        </p:spPr>
        <p:txBody>
          <a:bodyPr wrap="square">
            <a:spAutoFit/>
          </a:bodyPr>
          <a:lstStyle/>
          <a:p>
            <a:pPr>
              <a:spcBef>
                <a:spcPts val="600"/>
              </a:spcBef>
            </a:pPr>
            <a:r>
              <a:rPr lang="en-US" sz="2200" b="1" dirty="0">
                <a:solidFill>
                  <a:schemeClr val="tx1">
                    <a:lumMod val="75000"/>
                    <a:lumOff val="25000"/>
                  </a:schemeClr>
                </a:solidFill>
                <a:latin typeface="Arial" panose="020B0604020202020204" pitchFamily="34" charset="0"/>
                <a:cs typeface="Arial" panose="020B0604020202020204" pitchFamily="34" charset="0"/>
              </a:rPr>
              <a:t>we  know that most of the peoples are having positive sentiments about various issues shows us their optimism during pandemic times.</a:t>
            </a:r>
            <a:endParaRPr lang="en-IN" sz="2200" b="1"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3074" name="Picture 2">
            <a:extLst>
              <a:ext uri="{FF2B5EF4-FFF2-40B4-BE49-F238E27FC236}">
                <a16:creationId xmlns:a16="http://schemas.microsoft.com/office/drawing/2014/main" id="{42E367DE-B5FB-3757-326E-46D51B90A6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534" y="2064917"/>
            <a:ext cx="5095875" cy="374393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lmabetter Logo">
            <a:extLst>
              <a:ext uri="{FF2B5EF4-FFF2-40B4-BE49-F238E27FC236}">
                <a16:creationId xmlns:a16="http://schemas.microsoft.com/office/drawing/2014/main" id="{9B5A97EC-EC6D-F23D-E1E9-0B22565B29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6773" y="42390"/>
            <a:ext cx="2680624" cy="678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63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E3420BD-2953-050C-3DCE-36892126E609}"/>
              </a:ext>
            </a:extLst>
          </p:cNvPr>
          <p:cNvSpPr>
            <a:spLocks noGrp="1"/>
          </p:cNvSpPr>
          <p:nvPr>
            <p:ph type="title"/>
          </p:nvPr>
        </p:nvSpPr>
        <p:spPr>
          <a:xfrm>
            <a:off x="584200" y="283310"/>
            <a:ext cx="10515600" cy="1049789"/>
          </a:xfrm>
        </p:spPr>
        <p:txBody>
          <a:bodyPr>
            <a:normAutofit/>
          </a:bodyPr>
          <a:lstStyle/>
          <a:p>
            <a:r>
              <a:rPr lang="en-US" b="1" dirty="0">
                <a:solidFill>
                  <a:srgbClr val="C00000"/>
                </a:solidFill>
                <a:latin typeface="Arial" panose="020B0604020202020204" pitchFamily="34" charset="0"/>
                <a:cs typeface="Arial" panose="020B0604020202020204" pitchFamily="34" charset="0"/>
              </a:rPr>
              <a:t>Daily Tweet Analysis</a:t>
            </a:r>
          </a:p>
        </p:txBody>
      </p:sp>
      <p:pic>
        <p:nvPicPr>
          <p:cNvPr id="14" name="Picture 13">
            <a:extLst>
              <a:ext uri="{FF2B5EF4-FFF2-40B4-BE49-F238E27FC236}">
                <a16:creationId xmlns:a16="http://schemas.microsoft.com/office/drawing/2014/main" id="{F2E1E0EE-2A85-478C-1A30-F59DC7FC7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218" y="1414914"/>
            <a:ext cx="9527715" cy="3897360"/>
          </a:xfrm>
          <a:prstGeom prst="rect">
            <a:avLst/>
          </a:prstGeom>
        </p:spPr>
      </p:pic>
      <p:sp>
        <p:nvSpPr>
          <p:cNvPr id="2" name="Rectangle 1"/>
          <p:cNvSpPr/>
          <p:nvPr/>
        </p:nvSpPr>
        <p:spPr>
          <a:xfrm>
            <a:off x="838200" y="5475903"/>
            <a:ext cx="10515598" cy="923330"/>
          </a:xfrm>
          <a:prstGeom prst="rect">
            <a:avLst/>
          </a:prstGeom>
        </p:spPr>
        <p:txBody>
          <a:bodyPr wrap="square">
            <a:spAutoFit/>
          </a:bodyPr>
          <a:lstStyle/>
          <a:p>
            <a:pPr algn="just"/>
            <a:r>
              <a:rPr lang="en-US" b="1" dirty="0">
                <a:solidFill>
                  <a:schemeClr val="tx1">
                    <a:lumMod val="75000"/>
                    <a:lumOff val="25000"/>
                  </a:schemeClr>
                </a:solidFill>
                <a:latin typeface="Arial" panose="020B0604020202020204" pitchFamily="34" charset="0"/>
                <a:cs typeface="Arial" panose="020B0604020202020204" pitchFamily="34" charset="0"/>
              </a:rPr>
              <a:t>Most people tweeted during 18</a:t>
            </a:r>
            <a:r>
              <a:rPr lang="en-US" b="1" baseline="30000" dirty="0">
                <a:solidFill>
                  <a:schemeClr val="tx1">
                    <a:lumMod val="75000"/>
                    <a:lumOff val="25000"/>
                  </a:schemeClr>
                </a:solidFill>
                <a:latin typeface="Arial" panose="020B0604020202020204" pitchFamily="34" charset="0"/>
                <a:cs typeface="Arial" panose="020B0604020202020204" pitchFamily="34" charset="0"/>
              </a:rPr>
              <a:t>th</a:t>
            </a:r>
            <a:r>
              <a:rPr lang="en-US" b="1" dirty="0">
                <a:solidFill>
                  <a:schemeClr val="tx1">
                    <a:lumMod val="75000"/>
                    <a:lumOff val="25000"/>
                  </a:schemeClr>
                </a:solidFill>
                <a:latin typeface="Arial" panose="020B0604020202020204" pitchFamily="34" charset="0"/>
                <a:cs typeface="Arial" panose="020B0604020202020204" pitchFamily="34" charset="0"/>
              </a:rPr>
              <a:t> to 25</a:t>
            </a:r>
            <a:r>
              <a:rPr lang="en-US" b="1" baseline="30000" dirty="0">
                <a:solidFill>
                  <a:schemeClr val="tx1">
                    <a:lumMod val="75000"/>
                    <a:lumOff val="25000"/>
                  </a:schemeClr>
                </a:solidFill>
                <a:latin typeface="Arial" panose="020B0604020202020204" pitchFamily="34" charset="0"/>
                <a:cs typeface="Arial" panose="020B0604020202020204" pitchFamily="34" charset="0"/>
              </a:rPr>
              <a:t>th</a:t>
            </a:r>
            <a:r>
              <a:rPr lang="en-US" b="1" dirty="0">
                <a:solidFill>
                  <a:schemeClr val="tx1">
                    <a:lumMod val="75000"/>
                    <a:lumOff val="25000"/>
                  </a:schemeClr>
                </a:solidFill>
                <a:latin typeface="Arial" panose="020B0604020202020204" pitchFamily="34" charset="0"/>
                <a:cs typeface="Arial" panose="020B0604020202020204" pitchFamily="34" charset="0"/>
              </a:rPr>
              <a:t> in the month of March 2020.</a:t>
            </a:r>
          </a:p>
          <a:p>
            <a:pPr algn="just"/>
            <a:r>
              <a:rPr lang="en-US" b="1" dirty="0">
                <a:solidFill>
                  <a:schemeClr val="tx1">
                    <a:lumMod val="75000"/>
                    <a:lumOff val="25000"/>
                  </a:schemeClr>
                </a:solidFill>
                <a:latin typeface="Arial" panose="020B0604020202020204" pitchFamily="34" charset="0"/>
                <a:cs typeface="Arial" panose="020B0604020202020204" pitchFamily="34" charset="0"/>
              </a:rPr>
              <a:t>We know the corona was spreading during this particular time and it was declared as National emergency by western countries and pandemic by WHO in the month of march.</a:t>
            </a:r>
          </a:p>
        </p:txBody>
      </p:sp>
      <p:pic>
        <p:nvPicPr>
          <p:cNvPr id="10242" name="Picture 2" descr="Almabetter Logo">
            <a:extLst>
              <a:ext uri="{FF2B5EF4-FFF2-40B4-BE49-F238E27FC236}">
                <a16:creationId xmlns:a16="http://schemas.microsoft.com/office/drawing/2014/main" id="{9EC8B7F9-6D8D-327B-8225-3CE7062761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2139" y="0"/>
            <a:ext cx="2919861" cy="738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3283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E3588E-6A38-1570-3B93-C289748141A4}"/>
              </a:ext>
            </a:extLst>
          </p:cNvPr>
          <p:cNvSpPr>
            <a:spLocks noGrp="1"/>
          </p:cNvSpPr>
          <p:nvPr>
            <p:ph type="title"/>
          </p:nvPr>
        </p:nvSpPr>
        <p:spPr>
          <a:xfrm>
            <a:off x="626266" y="304901"/>
            <a:ext cx="10515600" cy="1001662"/>
          </a:xfrm>
        </p:spPr>
        <p:txBody>
          <a:bodyPr>
            <a:normAutofit/>
          </a:bodyPr>
          <a:lstStyle/>
          <a:p>
            <a:r>
              <a:rPr lang="en-US" b="1" dirty="0">
                <a:solidFill>
                  <a:srgbClr val="C00000"/>
                </a:solidFill>
                <a:latin typeface="Arial" panose="020B0604020202020204" pitchFamily="34" charset="0"/>
                <a:cs typeface="Arial" panose="020B0604020202020204" pitchFamily="34" charset="0"/>
              </a:rPr>
              <a:t>Monthly and Weekly Tweet Count </a:t>
            </a:r>
          </a:p>
        </p:txBody>
      </p:sp>
      <p:sp>
        <p:nvSpPr>
          <p:cNvPr id="5" name="Text Placeholder 4">
            <a:extLst>
              <a:ext uri="{FF2B5EF4-FFF2-40B4-BE49-F238E27FC236}">
                <a16:creationId xmlns:a16="http://schemas.microsoft.com/office/drawing/2014/main" id="{3FF15FE0-F633-9595-2D1D-9B6D2882A19F}"/>
              </a:ext>
            </a:extLst>
          </p:cNvPr>
          <p:cNvSpPr>
            <a:spLocks noGrp="1"/>
          </p:cNvSpPr>
          <p:nvPr>
            <p:ph type="body" idx="1"/>
          </p:nvPr>
        </p:nvSpPr>
        <p:spPr>
          <a:xfrm>
            <a:off x="1124601" y="5806927"/>
            <a:ext cx="5157787" cy="652646"/>
          </a:xfrm>
        </p:spPr>
        <p:txBody>
          <a:bodyPr>
            <a:noAutofit/>
          </a:bodyPr>
          <a:lstStyle/>
          <a:p>
            <a:r>
              <a:rPr lang="en-US" sz="2200" dirty="0">
                <a:solidFill>
                  <a:schemeClr val="tx1">
                    <a:lumMod val="75000"/>
                    <a:lumOff val="25000"/>
                  </a:schemeClr>
                </a:solidFill>
                <a:latin typeface="Arial" panose="020B0604020202020204" pitchFamily="34" charset="0"/>
                <a:cs typeface="Arial" panose="020B0604020202020204" pitchFamily="34" charset="0"/>
              </a:rPr>
              <a:t>March is the month in which most number  of tweets were tweeted – 25499 tweets.</a:t>
            </a:r>
          </a:p>
        </p:txBody>
      </p:sp>
      <p:sp>
        <p:nvSpPr>
          <p:cNvPr id="7" name="Text Placeholder 6">
            <a:extLst>
              <a:ext uri="{FF2B5EF4-FFF2-40B4-BE49-F238E27FC236}">
                <a16:creationId xmlns:a16="http://schemas.microsoft.com/office/drawing/2014/main" id="{EB36F3B2-C2F4-C217-406A-091CFA5D18BE}"/>
              </a:ext>
            </a:extLst>
          </p:cNvPr>
          <p:cNvSpPr>
            <a:spLocks noGrp="1"/>
          </p:cNvSpPr>
          <p:nvPr>
            <p:ph type="body" sz="quarter" idx="3"/>
          </p:nvPr>
        </p:nvSpPr>
        <p:spPr>
          <a:xfrm>
            <a:off x="6282388" y="5806927"/>
            <a:ext cx="5183188" cy="652646"/>
          </a:xfrm>
        </p:spPr>
        <p:txBody>
          <a:bodyPr>
            <a:noAutofit/>
          </a:bodyPr>
          <a:lstStyle/>
          <a:p>
            <a:r>
              <a:rPr lang="en-US" sz="2200" dirty="0">
                <a:solidFill>
                  <a:schemeClr val="tx1">
                    <a:lumMod val="75000"/>
                    <a:lumOff val="25000"/>
                  </a:schemeClr>
                </a:solidFill>
                <a:latin typeface="Arial" panose="020B0604020202020204" pitchFamily="34" charset="0"/>
                <a:cs typeface="Arial" panose="020B0604020202020204" pitchFamily="34" charset="0"/>
              </a:rPr>
              <a:t>Most people tweeted mostly during Tuesday and Wednesday of every week.</a:t>
            </a:r>
          </a:p>
        </p:txBody>
      </p:sp>
      <p:pic>
        <p:nvPicPr>
          <p:cNvPr id="4098" name="Picture 2">
            <a:extLst>
              <a:ext uri="{FF2B5EF4-FFF2-40B4-BE49-F238E27FC236}">
                <a16:creationId xmlns:a16="http://schemas.microsoft.com/office/drawing/2014/main" id="{FA0E3626-AE2D-87FB-52BE-4A3CFC6408B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6266" y="1368573"/>
            <a:ext cx="4690576" cy="406332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63EA026-05F1-4EE5-3BD3-9D2DAE52D633}"/>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012204" y="1306563"/>
            <a:ext cx="5287600" cy="412533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Almabetter Logo">
            <a:extLst>
              <a:ext uri="{FF2B5EF4-FFF2-40B4-BE49-F238E27FC236}">
                <a16:creationId xmlns:a16="http://schemas.microsoft.com/office/drawing/2014/main" id="{32B8BCD3-4520-2B4B-1A67-2CFDD1073F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3092" y="0"/>
            <a:ext cx="2273745" cy="575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007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F940-064D-3546-CD5E-8A435CD8F00B}"/>
              </a:ext>
            </a:extLst>
          </p:cNvPr>
          <p:cNvSpPr>
            <a:spLocks noGrp="1"/>
          </p:cNvSpPr>
          <p:nvPr>
            <p:ph type="title"/>
          </p:nvPr>
        </p:nvSpPr>
        <p:spPr/>
        <p:txBody>
          <a:bodyPr/>
          <a:lstStyle/>
          <a:p>
            <a:r>
              <a:rPr lang="en-IN" b="1" dirty="0">
                <a:solidFill>
                  <a:srgbClr val="FF0000"/>
                </a:solidFill>
              </a:rPr>
              <a:t>Most Used Word In Data</a:t>
            </a:r>
          </a:p>
        </p:txBody>
      </p:sp>
      <p:sp>
        <p:nvSpPr>
          <p:cNvPr id="5" name="Text Placeholder 4">
            <a:extLst>
              <a:ext uri="{FF2B5EF4-FFF2-40B4-BE49-F238E27FC236}">
                <a16:creationId xmlns:a16="http://schemas.microsoft.com/office/drawing/2014/main" id="{3BBEDD41-8992-B011-0634-736B00689316}"/>
              </a:ext>
            </a:extLst>
          </p:cNvPr>
          <p:cNvSpPr>
            <a:spLocks noGrp="1"/>
          </p:cNvSpPr>
          <p:nvPr>
            <p:ph type="body" sz="quarter" idx="3"/>
          </p:nvPr>
        </p:nvSpPr>
        <p:spPr>
          <a:xfrm>
            <a:off x="989011" y="1408527"/>
            <a:ext cx="9602283" cy="823912"/>
          </a:xfrm>
        </p:spPr>
        <p:txBody>
          <a:bodyPr>
            <a:normAutofit/>
          </a:bodyPr>
          <a:lstStyle/>
          <a:p>
            <a:r>
              <a:rPr lang="en-IN" sz="1800" dirty="0"/>
              <a:t>As we can see from the graph clearly  see most  frequent used words are </a:t>
            </a:r>
          </a:p>
          <a:p>
            <a:r>
              <a:rPr lang="en-IN" sz="1800" dirty="0"/>
              <a:t>covid, ,</a:t>
            </a:r>
            <a:r>
              <a:rPr lang="en-IN" sz="1800" dirty="0" err="1"/>
              <a:t>store,etc</a:t>
            </a:r>
            <a:r>
              <a:rPr lang="en-IN" sz="1800" dirty="0"/>
              <a:t>..</a:t>
            </a:r>
          </a:p>
        </p:txBody>
      </p:sp>
      <p:sp>
        <p:nvSpPr>
          <p:cNvPr id="6" name="Content Placeholder 5">
            <a:extLst>
              <a:ext uri="{FF2B5EF4-FFF2-40B4-BE49-F238E27FC236}">
                <a16:creationId xmlns:a16="http://schemas.microsoft.com/office/drawing/2014/main" id="{3D4F6909-A561-1F5B-8FC4-5607D0DAE640}"/>
              </a:ext>
            </a:extLst>
          </p:cNvPr>
          <p:cNvSpPr>
            <a:spLocks noGrp="1"/>
          </p:cNvSpPr>
          <p:nvPr>
            <p:ph sz="quarter" idx="4"/>
          </p:nvPr>
        </p:nvSpPr>
        <p:spPr/>
        <p:txBody>
          <a:bodyPr/>
          <a:lstStyle/>
          <a:p>
            <a:endParaRPr lang="en-IN"/>
          </a:p>
        </p:txBody>
      </p:sp>
      <p:pic>
        <p:nvPicPr>
          <p:cNvPr id="6146" name="Picture 2">
            <a:extLst>
              <a:ext uri="{FF2B5EF4-FFF2-40B4-BE49-F238E27FC236}">
                <a16:creationId xmlns:a16="http://schemas.microsoft.com/office/drawing/2014/main" id="{2C2E019B-DBBF-B012-5538-266C7947834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32730" y="2488321"/>
            <a:ext cx="10694241" cy="395722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Almabetter Logo">
            <a:extLst>
              <a:ext uri="{FF2B5EF4-FFF2-40B4-BE49-F238E27FC236}">
                <a16:creationId xmlns:a16="http://schemas.microsoft.com/office/drawing/2014/main" id="{AFBF2AFE-AB4F-2842-A861-9187673E06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6813" y="-23127"/>
            <a:ext cx="2505898" cy="634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259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672</TotalTime>
  <Words>712</Words>
  <Application>Microsoft Office PowerPoint</Application>
  <PresentationFormat>Widescreen</PresentationFormat>
  <Paragraphs>96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Montserrat</vt:lpstr>
      <vt:lpstr>Office Theme</vt:lpstr>
      <vt:lpstr>  Capstone Project-3 Coronavirus Tweet Sentiment Analysis  Team curio monk ADIL IMAM MD Sazil Sharif</vt:lpstr>
      <vt:lpstr>Content </vt:lpstr>
      <vt:lpstr>Problem Statement</vt:lpstr>
      <vt:lpstr>Data Summary</vt:lpstr>
      <vt:lpstr>EDA – Location Analysis</vt:lpstr>
      <vt:lpstr>Sentiment Analysis</vt:lpstr>
      <vt:lpstr>Daily Tweet Analysis</vt:lpstr>
      <vt:lpstr>Monthly and Weekly Tweet Count </vt:lpstr>
      <vt:lpstr>Most Used Word In Data</vt:lpstr>
      <vt:lpstr>Data Pre-Processing</vt:lpstr>
      <vt:lpstr>Top Word - Stemming</vt:lpstr>
      <vt:lpstr>Label Encoding</vt:lpstr>
      <vt:lpstr>ML Models and Metrics</vt:lpstr>
      <vt:lpstr>Challenges</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Project-2 Transport Demand Prediction  Team members AMOL RASAM KAMALUDDIN SHAIKH SHUBHAM JHA PRETESH AGARWAL</dc:title>
  <dc:creator>Amol</dc:creator>
  <cp:lastModifiedBy>adil imam</cp:lastModifiedBy>
  <cp:revision>31</cp:revision>
  <dcterms:created xsi:type="dcterms:W3CDTF">2022-07-14T14:03:22Z</dcterms:created>
  <dcterms:modified xsi:type="dcterms:W3CDTF">2023-02-05T18:58:11Z</dcterms:modified>
</cp:coreProperties>
</file>