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9850" cx="9144000"/>
  <p:notesSz cx="9144000" cy="514985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7" roundtripDataSignature="AMtx7mghnVAFGjiIC+w4Yo2UC/PcdSol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4b89343b4_0_728: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4b89343b4_0_728: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72657018a_0_0: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72657018a_0_0: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8cf7366aa_0_0: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8cf7366aa_0_0: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c4b89343b4_0_669"/>
          <p:cNvSpPr txBox="1"/>
          <p:nvPr>
            <p:ph type="ctrTitle"/>
          </p:nvPr>
        </p:nvSpPr>
        <p:spPr>
          <a:xfrm>
            <a:off x="311708" y="745494"/>
            <a:ext cx="8520600" cy="2055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1c4b89343b4_0_669"/>
          <p:cNvSpPr txBox="1"/>
          <p:nvPr>
            <p:ph idx="1" type="subTitle"/>
          </p:nvPr>
        </p:nvSpPr>
        <p:spPr>
          <a:xfrm>
            <a:off x="311700" y="2837624"/>
            <a:ext cx="8520600" cy="79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c4b89343b4_0_669"/>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c4b89343b4_0_704"/>
          <p:cNvSpPr txBox="1"/>
          <p:nvPr>
            <p:ph hasCustomPrompt="1" type="title"/>
          </p:nvPr>
        </p:nvSpPr>
        <p:spPr>
          <a:xfrm>
            <a:off x="311700" y="1107491"/>
            <a:ext cx="8520600" cy="196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c4b89343b4_0_704"/>
          <p:cNvSpPr txBox="1"/>
          <p:nvPr>
            <p:ph idx="1" type="body"/>
          </p:nvPr>
        </p:nvSpPr>
        <p:spPr>
          <a:xfrm>
            <a:off x="311700" y="3156117"/>
            <a:ext cx="8520600" cy="1302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1c4b89343b4_0_704"/>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c4b89343b4_0_708"/>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0" name="Shape 50"/>
        <p:cNvGrpSpPr/>
        <p:nvPr/>
      </p:nvGrpSpPr>
      <p:grpSpPr>
        <a:xfrm>
          <a:off x="0" y="0"/>
          <a:ext cx="0" cy="0"/>
          <a:chOff x="0" y="0"/>
          <a:chExt cx="0" cy="0"/>
        </a:xfrm>
      </p:grpSpPr>
      <p:sp>
        <p:nvSpPr>
          <p:cNvPr id="51" name="Google Shape;51;g1c4b89343b4_0_710"/>
          <p:cNvSpPr txBox="1"/>
          <p:nvPr>
            <p:ph type="ctrTitle"/>
          </p:nvPr>
        </p:nvSpPr>
        <p:spPr>
          <a:xfrm>
            <a:off x="685800" y="1596453"/>
            <a:ext cx="7772400" cy="1001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1c4b89343b4_0_710"/>
          <p:cNvSpPr txBox="1"/>
          <p:nvPr>
            <p:ph idx="1" type="subTitle"/>
          </p:nvPr>
        </p:nvSpPr>
        <p:spPr>
          <a:xfrm>
            <a:off x="1371600" y="2883916"/>
            <a:ext cx="6400800" cy="1287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3" name="Google Shape;53;g1c4b89343b4_0_710"/>
          <p:cNvSpPr txBox="1"/>
          <p:nvPr>
            <p:ph idx="11" type="ftr"/>
          </p:nvPr>
        </p:nvSpPr>
        <p:spPr>
          <a:xfrm>
            <a:off x="3108960" y="4789360"/>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c4b89343b4_0_710"/>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c4b89343b4_0_710"/>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cs"/>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6" name="Shape 56"/>
        <p:cNvGrpSpPr/>
        <p:nvPr/>
      </p:nvGrpSpPr>
      <p:grpSpPr>
        <a:xfrm>
          <a:off x="0" y="0"/>
          <a:ext cx="0" cy="0"/>
          <a:chOff x="0" y="0"/>
          <a:chExt cx="0" cy="0"/>
        </a:xfrm>
      </p:grpSpPr>
      <p:sp>
        <p:nvSpPr>
          <p:cNvPr id="57" name="Google Shape;57;g1c4b89343b4_0_716"/>
          <p:cNvSpPr txBox="1"/>
          <p:nvPr>
            <p:ph type="title"/>
          </p:nvPr>
        </p:nvSpPr>
        <p:spPr>
          <a:xfrm>
            <a:off x="1320419" y="1942033"/>
            <a:ext cx="6503100" cy="1218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200">
                <a:solidFill>
                  <a:srgbClr val="CC0000"/>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g1c4b89343b4_0_716"/>
          <p:cNvSpPr txBox="1"/>
          <p:nvPr>
            <p:ph idx="1" type="body"/>
          </p:nvPr>
        </p:nvSpPr>
        <p:spPr>
          <a:xfrm>
            <a:off x="501370" y="1203249"/>
            <a:ext cx="8141400" cy="2270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600">
                <a:solidFill>
                  <a:srgbClr val="124F5C"/>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9" name="Google Shape;59;g1c4b89343b4_0_716"/>
          <p:cNvSpPr txBox="1"/>
          <p:nvPr>
            <p:ph idx="11" type="ftr"/>
          </p:nvPr>
        </p:nvSpPr>
        <p:spPr>
          <a:xfrm>
            <a:off x="3108960" y="4789360"/>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1c4b89343b4_0_716"/>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g1c4b89343b4_0_716"/>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cs"/>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2" name="Shape 62"/>
        <p:cNvGrpSpPr/>
        <p:nvPr/>
      </p:nvGrpSpPr>
      <p:grpSpPr>
        <a:xfrm>
          <a:off x="0" y="0"/>
          <a:ext cx="0" cy="0"/>
          <a:chOff x="0" y="0"/>
          <a:chExt cx="0" cy="0"/>
        </a:xfrm>
      </p:grpSpPr>
      <p:sp>
        <p:nvSpPr>
          <p:cNvPr id="63" name="Google Shape;63;g1c4b89343b4_0_722"/>
          <p:cNvSpPr txBox="1"/>
          <p:nvPr>
            <p:ph type="title"/>
          </p:nvPr>
        </p:nvSpPr>
        <p:spPr>
          <a:xfrm>
            <a:off x="1320419" y="1942033"/>
            <a:ext cx="6503100" cy="1218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200">
                <a:solidFill>
                  <a:srgbClr val="CC0000"/>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g1c4b89343b4_0_722"/>
          <p:cNvSpPr txBox="1"/>
          <p:nvPr>
            <p:ph idx="11" type="ftr"/>
          </p:nvPr>
        </p:nvSpPr>
        <p:spPr>
          <a:xfrm>
            <a:off x="3108960" y="4789360"/>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1c4b89343b4_0_722"/>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c4b89343b4_0_722"/>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c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c4b89343b4_0_673"/>
          <p:cNvSpPr txBox="1"/>
          <p:nvPr>
            <p:ph type="title"/>
          </p:nvPr>
        </p:nvSpPr>
        <p:spPr>
          <a:xfrm>
            <a:off x="311700" y="2153505"/>
            <a:ext cx="8520600" cy="842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1c4b89343b4_0_673"/>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c4b89343b4_0_676"/>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1c4b89343b4_0_676"/>
          <p:cNvSpPr txBox="1"/>
          <p:nvPr>
            <p:ph idx="1" type="body"/>
          </p:nvPr>
        </p:nvSpPr>
        <p:spPr>
          <a:xfrm>
            <a:off x="311700" y="1153898"/>
            <a:ext cx="8520600" cy="3420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1c4b89343b4_0_676"/>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c4b89343b4_0_680"/>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c4b89343b4_0_680"/>
          <p:cNvSpPr txBox="1"/>
          <p:nvPr>
            <p:ph idx="1" type="body"/>
          </p:nvPr>
        </p:nvSpPr>
        <p:spPr>
          <a:xfrm>
            <a:off x="311700" y="1153898"/>
            <a:ext cx="3999900" cy="3420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1c4b89343b4_0_680"/>
          <p:cNvSpPr txBox="1"/>
          <p:nvPr>
            <p:ph idx="2" type="body"/>
          </p:nvPr>
        </p:nvSpPr>
        <p:spPr>
          <a:xfrm>
            <a:off x="4832400" y="1153898"/>
            <a:ext cx="3999900" cy="3420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1c4b89343b4_0_680"/>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c4b89343b4_0_685"/>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1c4b89343b4_0_685"/>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c4b89343b4_0_688"/>
          <p:cNvSpPr txBox="1"/>
          <p:nvPr>
            <p:ph type="title"/>
          </p:nvPr>
        </p:nvSpPr>
        <p:spPr>
          <a:xfrm>
            <a:off x="311700" y="556286"/>
            <a:ext cx="2808000" cy="7566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1c4b89343b4_0_688"/>
          <p:cNvSpPr txBox="1"/>
          <p:nvPr>
            <p:ph idx="1" type="body"/>
          </p:nvPr>
        </p:nvSpPr>
        <p:spPr>
          <a:xfrm>
            <a:off x="311700" y="1391316"/>
            <a:ext cx="2808000" cy="3183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1c4b89343b4_0_688"/>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c4b89343b4_0_692"/>
          <p:cNvSpPr txBox="1"/>
          <p:nvPr>
            <p:ph type="title"/>
          </p:nvPr>
        </p:nvSpPr>
        <p:spPr>
          <a:xfrm>
            <a:off x="490250" y="450706"/>
            <a:ext cx="6367800" cy="40959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1c4b89343b4_0_692"/>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c4b89343b4_0_695"/>
          <p:cNvSpPr/>
          <p:nvPr/>
        </p:nvSpPr>
        <p:spPr>
          <a:xfrm>
            <a:off x="4572000" y="-125"/>
            <a:ext cx="4572000" cy="514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1c4b89343b4_0_695"/>
          <p:cNvSpPr txBox="1"/>
          <p:nvPr>
            <p:ph type="title"/>
          </p:nvPr>
        </p:nvSpPr>
        <p:spPr>
          <a:xfrm>
            <a:off x="265500" y="1234697"/>
            <a:ext cx="4045200" cy="1484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1c4b89343b4_0_695"/>
          <p:cNvSpPr txBox="1"/>
          <p:nvPr>
            <p:ph idx="1" type="subTitle"/>
          </p:nvPr>
        </p:nvSpPr>
        <p:spPr>
          <a:xfrm>
            <a:off x="265500" y="2806536"/>
            <a:ext cx="4045200" cy="1236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c4b89343b4_0_695"/>
          <p:cNvSpPr txBox="1"/>
          <p:nvPr>
            <p:ph idx="2" type="body"/>
          </p:nvPr>
        </p:nvSpPr>
        <p:spPr>
          <a:xfrm>
            <a:off x="4939500" y="724969"/>
            <a:ext cx="3837000" cy="36996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1c4b89343b4_0_695"/>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c4b89343b4_0_701"/>
          <p:cNvSpPr txBox="1"/>
          <p:nvPr>
            <p:ph idx="1" type="body"/>
          </p:nvPr>
        </p:nvSpPr>
        <p:spPr>
          <a:xfrm>
            <a:off x="311700" y="4235798"/>
            <a:ext cx="5998800" cy="605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1c4b89343b4_0_701"/>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c4b89343b4_0_665"/>
          <p:cNvSpPr txBox="1"/>
          <p:nvPr>
            <p:ph type="title"/>
          </p:nvPr>
        </p:nvSpPr>
        <p:spPr>
          <a:xfrm>
            <a:off x="311700" y="445574"/>
            <a:ext cx="8520600" cy="573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1c4b89343b4_0_665"/>
          <p:cNvSpPr txBox="1"/>
          <p:nvPr>
            <p:ph idx="1" type="body"/>
          </p:nvPr>
        </p:nvSpPr>
        <p:spPr>
          <a:xfrm>
            <a:off x="311700" y="1153898"/>
            <a:ext cx="8520600" cy="34206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1c4b89343b4_0_665"/>
          <p:cNvSpPr txBox="1"/>
          <p:nvPr>
            <p:ph idx="12" type="sldNum"/>
          </p:nvPr>
        </p:nvSpPr>
        <p:spPr>
          <a:xfrm>
            <a:off x="8472458" y="4668974"/>
            <a:ext cx="548700" cy="3942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1"/>
          <p:cNvSpPr txBox="1"/>
          <p:nvPr>
            <p:ph type="ctrTitle"/>
          </p:nvPr>
        </p:nvSpPr>
        <p:spPr>
          <a:xfrm>
            <a:off x="685800" y="1260303"/>
            <a:ext cx="7772400" cy="1558500"/>
          </a:xfrm>
          <a:prstGeom prst="rect">
            <a:avLst/>
          </a:prstGeom>
        </p:spPr>
        <p:txBody>
          <a:bodyPr anchorCtr="0" anchor="t" bIns="0" lIns="0" spcFirstLastPara="1" rIns="0" wrap="square" tIns="12700">
            <a:spAutoFit/>
          </a:bodyPr>
          <a:lstStyle/>
          <a:p>
            <a:pPr indent="0" lvl="0" marL="6985" marR="185420" rtl="0" algn="ctr">
              <a:spcBef>
                <a:spcPts val="0"/>
              </a:spcBef>
              <a:spcAft>
                <a:spcPts val="0"/>
              </a:spcAft>
              <a:buNone/>
            </a:pPr>
            <a:r>
              <a:rPr lang="cs">
                <a:solidFill>
                  <a:srgbClr val="980000"/>
                </a:solidFill>
              </a:rPr>
              <a:t>Capstone Project-2</a:t>
            </a:r>
            <a:endParaRPr>
              <a:solidFill>
                <a:srgbClr val="980000"/>
              </a:solidFill>
            </a:endParaRPr>
          </a:p>
          <a:p>
            <a:pPr indent="0" lvl="0" marL="6985" rtl="0" algn="ctr">
              <a:spcBef>
                <a:spcPts val="25"/>
              </a:spcBef>
              <a:spcAft>
                <a:spcPts val="0"/>
              </a:spcAft>
              <a:buNone/>
            </a:pPr>
            <a:r>
              <a:rPr lang="cs" sz="3600">
                <a:solidFill>
                  <a:srgbClr val="124F5C"/>
                </a:solidFill>
              </a:rPr>
              <a:t>Ted Talks Views Prediction</a:t>
            </a:r>
            <a:endParaRPr sz="3600">
              <a:solidFill>
                <a:srgbClr val="124F5C"/>
              </a:solidFill>
            </a:endParaRPr>
          </a:p>
          <a:p>
            <a:pPr indent="0" lvl="0" marL="6985" rtl="0" algn="ctr">
              <a:spcBef>
                <a:spcPts val="25"/>
              </a:spcBef>
              <a:spcAft>
                <a:spcPts val="0"/>
              </a:spcAft>
              <a:buNone/>
            </a:pPr>
            <a:r>
              <a:rPr lang="cs" sz="3600">
                <a:solidFill>
                  <a:srgbClr val="124F5C"/>
                </a:solidFill>
              </a:rPr>
              <a:t>Regression</a:t>
            </a:r>
            <a:endParaRPr sz="3600">
              <a:solidFill>
                <a:srgbClr val="124F5C"/>
              </a:solidFill>
            </a:endParaRPr>
          </a:p>
        </p:txBody>
      </p:sp>
      <p:sp>
        <p:nvSpPr>
          <p:cNvPr id="72" name="Google Shape;72;p1"/>
          <p:cNvSpPr txBox="1"/>
          <p:nvPr>
            <p:ph idx="1" type="subTitle"/>
          </p:nvPr>
        </p:nvSpPr>
        <p:spPr>
          <a:xfrm>
            <a:off x="1447800" y="2883916"/>
            <a:ext cx="6553200" cy="1872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i="0" lang="cs" sz="1800" u="none" strike="noStrike">
                <a:solidFill>
                  <a:srgbClr val="124F5B"/>
                </a:solidFill>
                <a:latin typeface="Verdana"/>
                <a:ea typeface="Verdana"/>
                <a:cs typeface="Verdana"/>
                <a:sym typeface="Verdana"/>
              </a:rPr>
              <a:t>By</a:t>
            </a:r>
            <a:endParaRPr b="0"/>
          </a:p>
          <a:p>
            <a:pPr indent="0" lvl="0" marL="0" rtl="0" algn="ctr">
              <a:spcBef>
                <a:spcPts val="0"/>
              </a:spcBef>
              <a:spcAft>
                <a:spcPts val="0"/>
              </a:spcAft>
              <a:buNone/>
            </a:pPr>
            <a:r>
              <a:rPr b="1" i="0" lang="cs" sz="1800" u="none" strike="noStrike">
                <a:solidFill>
                  <a:srgbClr val="FF0000"/>
                </a:solidFill>
                <a:latin typeface="Verdana"/>
                <a:ea typeface="Verdana"/>
                <a:cs typeface="Verdana"/>
                <a:sym typeface="Verdana"/>
              </a:rPr>
              <a:t>Adil Imam </a:t>
            </a:r>
            <a:endParaRPr b="0"/>
          </a:p>
          <a:p>
            <a:pPr indent="0" lvl="0" marL="0" rtl="0" algn="ctr">
              <a:spcBef>
                <a:spcPts val="0"/>
              </a:spcBef>
              <a:spcAft>
                <a:spcPts val="0"/>
              </a:spcAft>
              <a:buNone/>
            </a:pPr>
            <a:r>
              <a:t/>
            </a:r>
            <a:endParaRPr b="0"/>
          </a:p>
          <a:p>
            <a:pPr indent="0" lvl="0" marL="0" rtl="0" algn="l">
              <a:spcBef>
                <a:spcPts val="20"/>
              </a:spcBef>
              <a:spcAft>
                <a:spcPts val="0"/>
              </a:spcAft>
              <a:buNone/>
            </a:pPr>
            <a:r>
              <a:rPr lang="cs"/>
              <a:t>                </a:t>
            </a:r>
            <a:r>
              <a:rPr b="1" i="0" lang="cs" sz="1800" u="none" strike="noStrike">
                <a:solidFill>
                  <a:srgbClr val="124F5B"/>
                </a:solidFill>
                <a:latin typeface="Verdana"/>
                <a:ea typeface="Verdana"/>
                <a:cs typeface="Verdana"/>
                <a:sym typeface="Verdana"/>
              </a:rPr>
              <a:t>Data Science Trainee, AlmaBetter</a:t>
            </a:r>
            <a:endParaRPr b="0"/>
          </a:p>
          <a:p>
            <a:pPr indent="0" lvl="0" marL="0" rtl="0" algn="l">
              <a:spcBef>
                <a:spcPts val="0"/>
              </a:spcBef>
              <a:spcAft>
                <a:spcPts val="1200"/>
              </a:spcAft>
              <a:buNone/>
            </a:pPr>
            <a:br>
              <a:rPr lang="c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9"/>
          <p:cNvSpPr txBox="1"/>
          <p:nvPr>
            <p:ph type="title"/>
          </p:nvPr>
        </p:nvSpPr>
        <p:spPr>
          <a:xfrm>
            <a:off x="390550" y="512191"/>
            <a:ext cx="2938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Most popular title?</a:t>
            </a:r>
            <a:endParaRPr sz="2800">
              <a:latin typeface="Arial"/>
              <a:ea typeface="Arial"/>
              <a:cs typeface="Arial"/>
              <a:sym typeface="Arial"/>
            </a:endParaRPr>
          </a:p>
        </p:txBody>
      </p:sp>
      <p:sp>
        <p:nvSpPr>
          <p:cNvPr id="133" name="Google Shape;133;p9"/>
          <p:cNvSpPr txBox="1"/>
          <p:nvPr/>
        </p:nvSpPr>
        <p:spPr>
          <a:xfrm>
            <a:off x="506374" y="1238249"/>
            <a:ext cx="3950335" cy="556260"/>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Most popular title:</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Do schools kill creativity with 65M views</a:t>
            </a:r>
            <a:endParaRPr sz="1600">
              <a:solidFill>
                <a:schemeClr val="dk1"/>
              </a:solidFill>
              <a:latin typeface="Arial"/>
              <a:ea typeface="Arial"/>
              <a:cs typeface="Arial"/>
              <a:sym typeface="Arial"/>
            </a:endParaRPr>
          </a:p>
        </p:txBody>
      </p:sp>
      <p:sp>
        <p:nvSpPr>
          <p:cNvPr id="134" name="Google Shape;134;p9"/>
          <p:cNvSpPr/>
          <p:nvPr/>
        </p:nvSpPr>
        <p:spPr>
          <a:xfrm>
            <a:off x="800616" y="2971971"/>
            <a:ext cx="7952826" cy="18705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 name="Google Shape;135;p9"/>
          <p:cNvPicPr preferRelativeResize="0"/>
          <p:nvPr/>
        </p:nvPicPr>
        <p:blipFill rotWithShape="1">
          <a:blip r:embed="rId4">
            <a:alphaModFix/>
          </a:blip>
          <a:srcRect b="0" l="0" r="0" t="0"/>
          <a:stretch/>
        </p:blipFill>
        <p:spPr>
          <a:xfrm>
            <a:off x="4572001" y="423196"/>
            <a:ext cx="4065626" cy="24565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10"/>
          <p:cNvSpPr txBox="1"/>
          <p:nvPr>
            <p:ph type="title"/>
          </p:nvPr>
        </p:nvSpPr>
        <p:spPr>
          <a:xfrm>
            <a:off x="390550" y="512191"/>
            <a:ext cx="3909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Most popular topic tags?</a:t>
            </a:r>
            <a:endParaRPr sz="2800">
              <a:latin typeface="Arial"/>
              <a:ea typeface="Arial"/>
              <a:cs typeface="Arial"/>
              <a:sym typeface="Arial"/>
            </a:endParaRPr>
          </a:p>
        </p:txBody>
      </p:sp>
      <p:pic>
        <p:nvPicPr>
          <p:cNvPr id="141" name="Google Shape;141;p10"/>
          <p:cNvPicPr preferRelativeResize="0"/>
          <p:nvPr/>
        </p:nvPicPr>
        <p:blipFill rotWithShape="1">
          <a:blip r:embed="rId3">
            <a:alphaModFix/>
          </a:blip>
          <a:srcRect b="0" l="0" r="0" t="0"/>
          <a:stretch/>
        </p:blipFill>
        <p:spPr>
          <a:xfrm>
            <a:off x="390550" y="1203325"/>
            <a:ext cx="7523800" cy="3251450"/>
          </a:xfrm>
          <a:prstGeom prst="rect">
            <a:avLst/>
          </a:prstGeom>
          <a:noFill/>
          <a:ln>
            <a:noFill/>
          </a:ln>
        </p:spPr>
      </p:pic>
      <p:sp>
        <p:nvSpPr>
          <p:cNvPr id="142" name="Google Shape;142;p10"/>
          <p:cNvSpPr txBox="1"/>
          <p:nvPr/>
        </p:nvSpPr>
        <p:spPr>
          <a:xfrm>
            <a:off x="479675" y="4454775"/>
            <a:ext cx="597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500">
                <a:solidFill>
                  <a:schemeClr val="dk2"/>
                </a:solidFill>
                <a:latin typeface="Roboto"/>
                <a:ea typeface="Roboto"/>
                <a:cs typeface="Roboto"/>
                <a:sym typeface="Roboto"/>
              </a:rPr>
              <a:t>Most popular tags are global issues, technology, science Ted ED, social change</a:t>
            </a:r>
            <a:endParaRPr sz="17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11"/>
          <p:cNvSpPr txBox="1"/>
          <p:nvPr>
            <p:ph type="title"/>
          </p:nvPr>
        </p:nvSpPr>
        <p:spPr>
          <a:xfrm>
            <a:off x="390550" y="512191"/>
            <a:ext cx="5887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Most frequent Speaker’s occupations</a:t>
            </a:r>
            <a:endParaRPr sz="2800">
              <a:latin typeface="Arial"/>
              <a:ea typeface="Arial"/>
              <a:cs typeface="Arial"/>
              <a:sym typeface="Arial"/>
            </a:endParaRPr>
          </a:p>
        </p:txBody>
      </p:sp>
      <p:sp>
        <p:nvSpPr>
          <p:cNvPr id="148" name="Google Shape;148;p11"/>
          <p:cNvSpPr txBox="1"/>
          <p:nvPr/>
        </p:nvSpPr>
        <p:spPr>
          <a:xfrm>
            <a:off x="506374" y="1202030"/>
            <a:ext cx="4092575" cy="970280"/>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Writer is the most frequent speaker’s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occupation followed by author and</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journalist</a:t>
            </a:r>
            <a:endParaRPr sz="1800">
              <a:solidFill>
                <a:schemeClr val="dk1"/>
              </a:solidFill>
              <a:latin typeface="Arial"/>
              <a:ea typeface="Arial"/>
              <a:cs typeface="Arial"/>
              <a:sym typeface="Arial"/>
            </a:endParaRPr>
          </a:p>
        </p:txBody>
      </p:sp>
      <p:sp>
        <p:nvSpPr>
          <p:cNvPr id="149" name="Google Shape;149;p11"/>
          <p:cNvSpPr/>
          <p:nvPr/>
        </p:nvSpPr>
        <p:spPr>
          <a:xfrm>
            <a:off x="4598581" y="965581"/>
            <a:ext cx="4029050" cy="38191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53" name="Shape 153"/>
        <p:cNvGrpSpPr/>
        <p:nvPr/>
      </p:nvGrpSpPr>
      <p:grpSpPr>
        <a:xfrm>
          <a:off x="0" y="0"/>
          <a:ext cx="0" cy="0"/>
          <a:chOff x="0" y="0"/>
          <a:chExt cx="0" cy="0"/>
        </a:xfrm>
      </p:grpSpPr>
      <p:sp>
        <p:nvSpPr>
          <p:cNvPr id="154" name="Google Shape;154;p12"/>
          <p:cNvSpPr txBox="1"/>
          <p:nvPr>
            <p:ph type="title"/>
          </p:nvPr>
        </p:nvSpPr>
        <p:spPr>
          <a:xfrm>
            <a:off x="390550" y="512191"/>
            <a:ext cx="4427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Overview of published_date</a:t>
            </a:r>
            <a:endParaRPr sz="2800">
              <a:latin typeface="Arial"/>
              <a:ea typeface="Arial"/>
              <a:cs typeface="Arial"/>
              <a:sym typeface="Arial"/>
            </a:endParaRPr>
          </a:p>
        </p:txBody>
      </p:sp>
      <p:sp>
        <p:nvSpPr>
          <p:cNvPr id="155" name="Google Shape;155;p12"/>
          <p:cNvSpPr txBox="1"/>
          <p:nvPr/>
        </p:nvSpPr>
        <p:spPr>
          <a:xfrm>
            <a:off x="506374" y="4394708"/>
            <a:ext cx="5818505" cy="556260"/>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Most videos are published on Tuesday followed by Thursday</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But the videos published on Friday are more popular</a:t>
            </a:r>
            <a:endParaRPr sz="1600">
              <a:solidFill>
                <a:schemeClr val="dk1"/>
              </a:solidFill>
              <a:latin typeface="Arial"/>
              <a:ea typeface="Arial"/>
              <a:cs typeface="Arial"/>
              <a:sym typeface="Arial"/>
            </a:endParaRPr>
          </a:p>
        </p:txBody>
      </p:sp>
      <p:sp>
        <p:nvSpPr>
          <p:cNvPr id="156" name="Google Shape;156;p12"/>
          <p:cNvSpPr/>
          <p:nvPr/>
        </p:nvSpPr>
        <p:spPr>
          <a:xfrm>
            <a:off x="4748492" y="1100393"/>
            <a:ext cx="4243107" cy="31107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7" name="Google Shape;157;p12"/>
          <p:cNvPicPr preferRelativeResize="0"/>
          <p:nvPr/>
        </p:nvPicPr>
        <p:blipFill rotWithShape="1">
          <a:blip r:embed="rId4">
            <a:alphaModFix/>
          </a:blip>
          <a:srcRect b="0" l="0" r="0" t="0"/>
          <a:stretch/>
        </p:blipFill>
        <p:spPr>
          <a:xfrm>
            <a:off x="316754" y="1149152"/>
            <a:ext cx="4431738" cy="31107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61" name="Shape 161"/>
        <p:cNvGrpSpPr/>
        <p:nvPr/>
      </p:nvGrpSpPr>
      <p:grpSpPr>
        <a:xfrm>
          <a:off x="0" y="0"/>
          <a:ext cx="0" cy="0"/>
          <a:chOff x="0" y="0"/>
          <a:chExt cx="0" cy="0"/>
        </a:xfrm>
      </p:grpSpPr>
      <p:sp>
        <p:nvSpPr>
          <p:cNvPr id="162" name="Google Shape;162;g1c4b89343b4_0_728"/>
          <p:cNvSpPr txBox="1"/>
          <p:nvPr>
            <p:ph type="title"/>
          </p:nvPr>
        </p:nvSpPr>
        <p:spPr>
          <a:xfrm>
            <a:off x="177444" y="288183"/>
            <a:ext cx="65031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cs" sz="2100"/>
              <a:t>Checking the skewness of our target variable</a:t>
            </a:r>
            <a:endParaRPr sz="2100"/>
          </a:p>
        </p:txBody>
      </p:sp>
      <p:sp>
        <p:nvSpPr>
          <p:cNvPr id="163" name="Google Shape;163;g1c4b89343b4_0_728"/>
          <p:cNvSpPr txBox="1"/>
          <p:nvPr>
            <p:ph idx="1" type="body"/>
          </p:nvPr>
        </p:nvSpPr>
        <p:spPr>
          <a:xfrm>
            <a:off x="299670" y="4325699"/>
            <a:ext cx="8141400" cy="2463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lang="cs"/>
              <a:t> As we can see from the above </a:t>
            </a:r>
            <a:r>
              <a:rPr lang="cs"/>
              <a:t>graph</a:t>
            </a:r>
            <a:r>
              <a:rPr lang="cs"/>
              <a:t> Our target variable is rightly skewed</a:t>
            </a:r>
            <a:endParaRPr/>
          </a:p>
        </p:txBody>
      </p:sp>
      <p:pic>
        <p:nvPicPr>
          <p:cNvPr id="164" name="Google Shape;164;g1c4b89343b4_0_728"/>
          <p:cNvPicPr preferRelativeResize="0"/>
          <p:nvPr/>
        </p:nvPicPr>
        <p:blipFill>
          <a:blip r:embed="rId3">
            <a:alphaModFix/>
          </a:blip>
          <a:stretch>
            <a:fillRect/>
          </a:stretch>
        </p:blipFill>
        <p:spPr>
          <a:xfrm>
            <a:off x="152400" y="1087083"/>
            <a:ext cx="5709036" cy="30862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68" name="Shape 168"/>
        <p:cNvGrpSpPr/>
        <p:nvPr/>
      </p:nvGrpSpPr>
      <p:grpSpPr>
        <a:xfrm>
          <a:off x="0" y="0"/>
          <a:ext cx="0" cy="0"/>
          <a:chOff x="0" y="0"/>
          <a:chExt cx="0" cy="0"/>
        </a:xfrm>
      </p:grpSpPr>
      <p:sp>
        <p:nvSpPr>
          <p:cNvPr id="169" name="Google Shape;169;p13"/>
          <p:cNvSpPr txBox="1"/>
          <p:nvPr>
            <p:ph type="title"/>
          </p:nvPr>
        </p:nvSpPr>
        <p:spPr>
          <a:xfrm>
            <a:off x="390550" y="512191"/>
            <a:ext cx="4174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Published month overview</a:t>
            </a:r>
            <a:endParaRPr sz="2800">
              <a:latin typeface="Arial"/>
              <a:ea typeface="Arial"/>
              <a:cs typeface="Arial"/>
              <a:sym typeface="Arial"/>
            </a:endParaRPr>
          </a:p>
        </p:txBody>
      </p:sp>
      <p:sp>
        <p:nvSpPr>
          <p:cNvPr id="170" name="Google Shape;170;p13"/>
          <p:cNvSpPr txBox="1"/>
          <p:nvPr/>
        </p:nvSpPr>
        <p:spPr>
          <a:xfrm>
            <a:off x="506374" y="4037181"/>
            <a:ext cx="7938134" cy="660400"/>
          </a:xfrm>
          <a:prstGeom prst="rect">
            <a:avLst/>
          </a:prstGeom>
          <a:noFill/>
          <a:ln>
            <a:noFill/>
          </a:ln>
        </p:spPr>
        <p:txBody>
          <a:bodyPr anchorCtr="0" anchor="t" bIns="0" lIns="0" spcFirstLastPara="1" rIns="0" wrap="square" tIns="5587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April have maximum released videos. But the videos released in March are</a:t>
            </a:r>
            <a:endParaRPr sz="1800">
              <a:solidFill>
                <a:schemeClr val="dk1"/>
              </a:solidFill>
              <a:latin typeface="Arial"/>
              <a:ea typeface="Arial"/>
              <a:cs typeface="Arial"/>
              <a:sym typeface="Arial"/>
            </a:endParaRPr>
          </a:p>
          <a:p>
            <a:pPr indent="0" lvl="0" marL="354330" marR="0" rtl="0" algn="l">
              <a:lnSpc>
                <a:spcPct val="100000"/>
              </a:lnSpc>
              <a:spcBef>
                <a:spcPts val="340"/>
              </a:spcBef>
              <a:spcAft>
                <a:spcPts val="0"/>
              </a:spcAft>
              <a:buNone/>
            </a:pPr>
            <a:r>
              <a:rPr lang="cs" sz="1800">
                <a:solidFill>
                  <a:srgbClr val="124F5C"/>
                </a:solidFill>
                <a:latin typeface="Arial"/>
                <a:ea typeface="Arial"/>
                <a:cs typeface="Arial"/>
                <a:sym typeface="Arial"/>
              </a:rPr>
              <a:t>more popular</a:t>
            </a:r>
            <a:endParaRPr sz="1800">
              <a:solidFill>
                <a:schemeClr val="dk1"/>
              </a:solidFill>
              <a:latin typeface="Arial"/>
              <a:ea typeface="Arial"/>
              <a:cs typeface="Arial"/>
              <a:sym typeface="Arial"/>
            </a:endParaRPr>
          </a:p>
        </p:txBody>
      </p:sp>
      <p:pic>
        <p:nvPicPr>
          <p:cNvPr id="171" name="Google Shape;171;p13"/>
          <p:cNvPicPr preferRelativeResize="0"/>
          <p:nvPr/>
        </p:nvPicPr>
        <p:blipFill rotWithShape="1">
          <a:blip r:embed="rId3">
            <a:alphaModFix/>
          </a:blip>
          <a:srcRect b="0" l="0" r="0" t="0"/>
          <a:stretch/>
        </p:blipFill>
        <p:spPr>
          <a:xfrm>
            <a:off x="152400" y="1050925"/>
            <a:ext cx="8839200" cy="29862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75" name="Shape 175"/>
        <p:cNvGrpSpPr/>
        <p:nvPr/>
      </p:nvGrpSpPr>
      <p:grpSpPr>
        <a:xfrm>
          <a:off x="0" y="0"/>
          <a:ext cx="0" cy="0"/>
          <a:chOff x="0" y="0"/>
          <a:chExt cx="0" cy="0"/>
        </a:xfrm>
      </p:grpSpPr>
      <p:sp>
        <p:nvSpPr>
          <p:cNvPr id="176" name="Google Shape;176;p14"/>
          <p:cNvSpPr txBox="1"/>
          <p:nvPr>
            <p:ph type="title"/>
          </p:nvPr>
        </p:nvSpPr>
        <p:spPr>
          <a:xfrm>
            <a:off x="390550" y="512191"/>
            <a:ext cx="3879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Published year overview</a:t>
            </a:r>
            <a:endParaRPr sz="2800">
              <a:latin typeface="Arial"/>
              <a:ea typeface="Arial"/>
              <a:cs typeface="Arial"/>
              <a:sym typeface="Arial"/>
            </a:endParaRPr>
          </a:p>
        </p:txBody>
      </p:sp>
      <p:sp>
        <p:nvSpPr>
          <p:cNvPr id="177" name="Google Shape;177;p14"/>
          <p:cNvSpPr txBox="1"/>
          <p:nvPr/>
        </p:nvSpPr>
        <p:spPr>
          <a:xfrm>
            <a:off x="506374" y="4397755"/>
            <a:ext cx="7555865" cy="299720"/>
          </a:xfrm>
          <a:prstGeom prst="rect">
            <a:avLst/>
          </a:prstGeom>
          <a:noFill/>
          <a:ln>
            <a:noFill/>
          </a:ln>
        </p:spPr>
        <p:txBody>
          <a:bodyPr anchorCtr="0" anchor="t" bIns="0" lIns="0" spcFirstLastPara="1" rIns="0" wrap="square" tIns="1270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Most videos are published in 2019. But videos in 2006 are most viewed</a:t>
            </a:r>
            <a:endParaRPr sz="1800">
              <a:solidFill>
                <a:schemeClr val="dk1"/>
              </a:solidFill>
              <a:latin typeface="Arial"/>
              <a:ea typeface="Arial"/>
              <a:cs typeface="Arial"/>
              <a:sym typeface="Arial"/>
            </a:endParaRPr>
          </a:p>
        </p:txBody>
      </p:sp>
      <p:sp>
        <p:nvSpPr>
          <p:cNvPr id="178" name="Google Shape;178;p14"/>
          <p:cNvSpPr/>
          <p:nvPr/>
        </p:nvSpPr>
        <p:spPr>
          <a:xfrm>
            <a:off x="585445" y="1253739"/>
            <a:ext cx="7701913" cy="2785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182" name="Shape 182"/>
        <p:cNvGrpSpPr/>
        <p:nvPr/>
      </p:nvGrpSpPr>
      <p:grpSpPr>
        <a:xfrm>
          <a:off x="0" y="0"/>
          <a:ext cx="0" cy="0"/>
          <a:chOff x="0" y="0"/>
          <a:chExt cx="0" cy="0"/>
        </a:xfrm>
      </p:grpSpPr>
      <p:sp>
        <p:nvSpPr>
          <p:cNvPr id="183" name="Google Shape;183;g1c72657018a_0_0"/>
          <p:cNvSpPr txBox="1"/>
          <p:nvPr>
            <p:ph type="title"/>
          </p:nvPr>
        </p:nvSpPr>
        <p:spPr>
          <a:xfrm>
            <a:off x="177444" y="167133"/>
            <a:ext cx="65031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cs"/>
              <a:t>Outlier treatment</a:t>
            </a:r>
            <a:endParaRPr/>
          </a:p>
        </p:txBody>
      </p:sp>
      <p:sp>
        <p:nvSpPr>
          <p:cNvPr id="184" name="Google Shape;184;g1c72657018a_0_0"/>
          <p:cNvSpPr txBox="1"/>
          <p:nvPr>
            <p:ph idx="1" type="body"/>
          </p:nvPr>
        </p:nvSpPr>
        <p:spPr>
          <a:xfrm>
            <a:off x="177445" y="892262"/>
            <a:ext cx="8141400" cy="1848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lang="cs" sz="1200"/>
              <a:t>Before the treatment</a:t>
            </a:r>
            <a:endParaRPr sz="1200"/>
          </a:p>
        </p:txBody>
      </p:sp>
      <p:pic>
        <p:nvPicPr>
          <p:cNvPr id="185" name="Google Shape;185;g1c72657018a_0_0"/>
          <p:cNvPicPr preferRelativeResize="0"/>
          <p:nvPr/>
        </p:nvPicPr>
        <p:blipFill>
          <a:blip r:embed="rId3">
            <a:alphaModFix/>
          </a:blip>
          <a:stretch>
            <a:fillRect/>
          </a:stretch>
        </p:blipFill>
        <p:spPr>
          <a:xfrm>
            <a:off x="5801200" y="167125"/>
            <a:ext cx="3125700" cy="1882450"/>
          </a:xfrm>
          <a:prstGeom prst="rect">
            <a:avLst/>
          </a:prstGeom>
          <a:noFill/>
          <a:ln>
            <a:noFill/>
          </a:ln>
        </p:spPr>
      </p:pic>
      <p:sp>
        <p:nvSpPr>
          <p:cNvPr id="186" name="Google Shape;186;g1c72657018a_0_0"/>
          <p:cNvSpPr txBox="1"/>
          <p:nvPr/>
        </p:nvSpPr>
        <p:spPr>
          <a:xfrm>
            <a:off x="177450" y="1155700"/>
            <a:ext cx="2834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200">
                <a:solidFill>
                  <a:schemeClr val="dk1"/>
                </a:solidFill>
                <a:latin typeface="Courier New"/>
                <a:ea typeface="Courier New"/>
                <a:cs typeface="Courier New"/>
                <a:sym typeface="Courier New"/>
              </a:rPr>
              <a:t>views                    393</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comments                 261</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duration                  21</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speaker_1_avg_views      373</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event_wise_avg_views     156</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num_of_tags              116</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topics_wise_avg_views    242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num_of_lang              121</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video_age                  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related_talks_views      300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dtype: int64</a:t>
            </a:r>
            <a:endParaRPr sz="1200">
              <a:solidFill>
                <a:schemeClr val="dk1"/>
              </a:solidFill>
            </a:endParaRPr>
          </a:p>
        </p:txBody>
      </p:sp>
      <p:sp>
        <p:nvSpPr>
          <p:cNvPr id="187" name="Google Shape;187;g1c72657018a_0_0"/>
          <p:cNvSpPr txBox="1"/>
          <p:nvPr/>
        </p:nvSpPr>
        <p:spPr>
          <a:xfrm>
            <a:off x="80650" y="4262425"/>
            <a:ext cx="814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a:solidFill>
                  <a:srgbClr val="124F5C"/>
                </a:solidFill>
                <a:latin typeface="Roboto"/>
                <a:ea typeface="Roboto"/>
                <a:cs typeface="Roboto"/>
                <a:sym typeface="Roboto"/>
              </a:rPr>
              <a:t>We have outliers in few columns which needs to be treated well. </a:t>
            </a:r>
            <a:r>
              <a:rPr lang="cs">
                <a:solidFill>
                  <a:srgbClr val="124F5B"/>
                </a:solidFill>
                <a:latin typeface="Roboto"/>
                <a:ea typeface="Roboto"/>
                <a:cs typeface="Roboto"/>
                <a:sym typeface="Roboto"/>
              </a:rPr>
              <a:t>I am replacing the outliers with the extreme values.</a:t>
            </a:r>
            <a:r>
              <a:rPr lang="cs" sz="1600">
                <a:solidFill>
                  <a:srgbClr val="124F5B"/>
                </a:solidFill>
                <a:latin typeface="Roboto"/>
                <a:ea typeface="Roboto"/>
                <a:cs typeface="Roboto"/>
                <a:sym typeface="Roboto"/>
              </a:rPr>
              <a:t>.</a:t>
            </a:r>
            <a:endParaRPr sz="1800">
              <a:solidFill>
                <a:srgbClr val="124F5B"/>
              </a:solidFill>
            </a:endParaRPr>
          </a:p>
        </p:txBody>
      </p:sp>
      <p:sp>
        <p:nvSpPr>
          <p:cNvPr id="188" name="Google Shape;188;g1c72657018a_0_0"/>
          <p:cNvSpPr txBox="1"/>
          <p:nvPr/>
        </p:nvSpPr>
        <p:spPr>
          <a:xfrm>
            <a:off x="3334625" y="2121450"/>
            <a:ext cx="3576600" cy="23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250">
                <a:solidFill>
                  <a:schemeClr val="dk1"/>
                </a:solidFill>
                <a:latin typeface="Courier New"/>
                <a:ea typeface="Courier New"/>
                <a:cs typeface="Courier New"/>
                <a:sym typeface="Courier New"/>
              </a:rPr>
              <a:t>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comments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duration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speaker_1_avg_views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event_wise_avg_views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num_of_tags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topics_wise_avg_views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num_of_lang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video_age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related_talks_views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dtype: int64</a:t>
            </a:r>
            <a:endParaRPr sz="1600">
              <a:solidFill>
                <a:schemeClr val="dk1"/>
              </a:solidFill>
            </a:endParaRPr>
          </a:p>
        </p:txBody>
      </p:sp>
      <p:sp>
        <p:nvSpPr>
          <p:cNvPr id="189" name="Google Shape;189;g1c72657018a_0_0"/>
          <p:cNvSpPr txBox="1"/>
          <p:nvPr/>
        </p:nvSpPr>
        <p:spPr>
          <a:xfrm>
            <a:off x="3334625" y="1842125"/>
            <a:ext cx="1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a:solidFill>
                  <a:srgbClr val="124F5C"/>
                </a:solidFill>
              </a:rPr>
              <a:t>After treatment</a:t>
            </a:r>
            <a:endParaRPr>
              <a:solidFill>
                <a:srgbClr val="124F5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15"/>
          <p:cNvSpPr txBox="1"/>
          <p:nvPr>
            <p:ph type="title"/>
          </p:nvPr>
        </p:nvSpPr>
        <p:spPr>
          <a:xfrm>
            <a:off x="390550" y="512191"/>
            <a:ext cx="32544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Feature Engineering</a:t>
            </a:r>
            <a:endParaRPr sz="2800">
              <a:latin typeface="Arial"/>
              <a:ea typeface="Arial"/>
              <a:cs typeface="Arial"/>
              <a:sym typeface="Arial"/>
            </a:endParaRPr>
          </a:p>
        </p:txBody>
      </p:sp>
      <p:sp>
        <p:nvSpPr>
          <p:cNvPr id="195" name="Google Shape;195;p15"/>
          <p:cNvSpPr txBox="1"/>
          <p:nvPr/>
        </p:nvSpPr>
        <p:spPr>
          <a:xfrm>
            <a:off x="506374" y="1238249"/>
            <a:ext cx="8204200" cy="3395930"/>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1. speaker_1_avg_views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2. event_wise_avg_views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3. num_of_tags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4. topics_wise_avg_view</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5. num_of_lang</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6. video_age</a:t>
            </a:r>
            <a:endParaRPr sz="1600">
              <a:solidFill>
                <a:schemeClr val="dk1"/>
              </a:solidFill>
              <a:latin typeface="Arial"/>
              <a:ea typeface="Arial"/>
              <a:cs typeface="Arial"/>
              <a:sym typeface="Arial"/>
            </a:endParaRPr>
          </a:p>
          <a:p>
            <a:pPr indent="-342265" lvl="0" marL="354330" marR="0" rtl="0" algn="l">
              <a:lnSpc>
                <a:spcPct val="100000"/>
              </a:lnSpc>
              <a:spcBef>
                <a:spcPts val="285"/>
              </a:spcBef>
              <a:spcAft>
                <a:spcPts val="0"/>
              </a:spcAft>
              <a:buClr>
                <a:srgbClr val="F5FCFF"/>
              </a:buClr>
              <a:buSzPts val="1800"/>
              <a:buFont typeface="Arial"/>
              <a:buChar char="●"/>
            </a:pPr>
            <a:r>
              <a:rPr lang="cs" sz="1600">
                <a:solidFill>
                  <a:srgbClr val="124F5C"/>
                </a:solidFill>
                <a:latin typeface="Arial"/>
                <a:ea typeface="Arial"/>
                <a:cs typeface="Arial"/>
                <a:sym typeface="Arial"/>
              </a:rPr>
              <a:t>7. related_talks_views</a:t>
            </a:r>
            <a:endParaRPr sz="16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1900">
              <a:solidFill>
                <a:schemeClr val="dk1"/>
              </a:solidFill>
              <a:latin typeface="Arial"/>
              <a:ea typeface="Arial"/>
              <a:cs typeface="Arial"/>
              <a:sym typeface="Arial"/>
            </a:endParaRPr>
          </a:p>
          <a:p>
            <a:pPr indent="0" lvl="0" marL="12700" marR="40005" rtl="0" algn="l">
              <a:lnSpc>
                <a:spcPct val="115100"/>
              </a:lnSpc>
              <a:spcBef>
                <a:spcPts val="0"/>
              </a:spcBef>
              <a:spcAft>
                <a:spcPts val="0"/>
              </a:spcAft>
              <a:buNone/>
            </a:pPr>
            <a:r>
              <a:rPr lang="cs" sz="1600">
                <a:solidFill>
                  <a:srgbClr val="124F5C"/>
                </a:solidFill>
                <a:latin typeface="Arial"/>
                <a:ea typeface="Arial"/>
                <a:cs typeface="Arial"/>
                <a:sym typeface="Arial"/>
              </a:rPr>
              <a:t>Due to high number of cardinality in Speaker_1 and event Column, therefore applied mean  encoding</a:t>
            </a:r>
            <a:endParaRPr sz="1600">
              <a:solidFill>
                <a:schemeClr val="dk1"/>
              </a:solidFill>
              <a:latin typeface="Arial"/>
              <a:ea typeface="Arial"/>
              <a:cs typeface="Arial"/>
              <a:sym typeface="Arial"/>
            </a:endParaRPr>
          </a:p>
          <a:p>
            <a:pPr indent="0" lvl="0" marL="12700" marR="0" rtl="0" algn="l">
              <a:lnSpc>
                <a:spcPct val="100000"/>
              </a:lnSpc>
              <a:spcBef>
                <a:spcPts val="290"/>
              </a:spcBef>
              <a:spcAft>
                <a:spcPts val="0"/>
              </a:spcAft>
              <a:buNone/>
            </a:pPr>
            <a:r>
              <a:rPr lang="cs" sz="1600">
                <a:solidFill>
                  <a:srgbClr val="124F5C"/>
                </a:solidFill>
                <a:latin typeface="Arial"/>
                <a:ea typeface="Arial"/>
                <a:cs typeface="Arial"/>
                <a:sym typeface="Arial"/>
              </a:rPr>
              <a:t>In Mean Encoding each distinct value of categorical value is replaced with average value of</a:t>
            </a:r>
            <a:endParaRPr sz="1600">
              <a:solidFill>
                <a:schemeClr val="dk1"/>
              </a:solidFill>
              <a:latin typeface="Arial"/>
              <a:ea typeface="Arial"/>
              <a:cs typeface="Arial"/>
              <a:sym typeface="Arial"/>
            </a:endParaRPr>
          </a:p>
          <a:p>
            <a:pPr indent="0" lvl="0" marL="12700" marR="0" rtl="0" algn="l">
              <a:lnSpc>
                <a:spcPct val="100000"/>
              </a:lnSpc>
              <a:spcBef>
                <a:spcPts val="290"/>
              </a:spcBef>
              <a:spcAft>
                <a:spcPts val="0"/>
              </a:spcAft>
              <a:buNone/>
            </a:pPr>
            <a:r>
              <a:rPr lang="cs" sz="1600">
                <a:solidFill>
                  <a:srgbClr val="124F5C"/>
                </a:solidFill>
                <a:latin typeface="Arial"/>
                <a:ea typeface="Arial"/>
                <a:cs typeface="Arial"/>
                <a:sym typeface="Arial"/>
              </a:rPr>
              <a:t>target variable</a:t>
            </a:r>
            <a:endParaRPr sz="16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99" name="Shape 199"/>
        <p:cNvGrpSpPr/>
        <p:nvPr/>
      </p:nvGrpSpPr>
      <p:grpSpPr>
        <a:xfrm>
          <a:off x="0" y="0"/>
          <a:ext cx="0" cy="0"/>
          <a:chOff x="0" y="0"/>
          <a:chExt cx="0" cy="0"/>
        </a:xfrm>
      </p:grpSpPr>
      <p:sp>
        <p:nvSpPr>
          <p:cNvPr id="200" name="Google Shape;200;p16"/>
          <p:cNvSpPr txBox="1"/>
          <p:nvPr>
            <p:ph type="title"/>
          </p:nvPr>
        </p:nvSpPr>
        <p:spPr>
          <a:xfrm>
            <a:off x="390550" y="512191"/>
            <a:ext cx="2602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Transformations</a:t>
            </a:r>
            <a:endParaRPr sz="2800">
              <a:latin typeface="Arial"/>
              <a:ea typeface="Arial"/>
              <a:cs typeface="Arial"/>
              <a:sym typeface="Arial"/>
            </a:endParaRPr>
          </a:p>
        </p:txBody>
      </p:sp>
      <p:sp>
        <p:nvSpPr>
          <p:cNvPr id="201" name="Google Shape;201;p16"/>
          <p:cNvSpPr txBox="1"/>
          <p:nvPr/>
        </p:nvSpPr>
        <p:spPr>
          <a:xfrm>
            <a:off x="506374" y="1202030"/>
            <a:ext cx="3736975" cy="3178810"/>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Applied on the following features: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Comments</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Duration</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event_wise_avg_views</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num_of_tags</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topics_wise_avg_views</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124F5C"/>
                </a:solidFill>
                <a:latin typeface="Arial"/>
                <a:ea typeface="Arial"/>
                <a:cs typeface="Arial"/>
                <a:sym typeface="Arial"/>
              </a:rPr>
              <a:t>num_of_lang</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video_age</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124F5C"/>
                </a:solidFill>
                <a:latin typeface="Arial"/>
                <a:ea typeface="Arial"/>
                <a:cs typeface="Arial"/>
                <a:sym typeface="Arial"/>
              </a:rPr>
              <a:t>related_talks_views</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speaker_1_avg_views</a:t>
            </a:r>
            <a:endParaRPr sz="1800">
              <a:solidFill>
                <a:schemeClr val="dk1"/>
              </a:solidFill>
              <a:latin typeface="Arial"/>
              <a:ea typeface="Arial"/>
              <a:cs typeface="Arial"/>
              <a:sym typeface="Arial"/>
            </a:endParaRPr>
          </a:p>
        </p:txBody>
      </p:sp>
      <p:sp>
        <p:nvSpPr>
          <p:cNvPr id="202" name="Google Shape;202;p16"/>
          <p:cNvSpPr/>
          <p:nvPr/>
        </p:nvSpPr>
        <p:spPr>
          <a:xfrm>
            <a:off x="5223803" y="495615"/>
            <a:ext cx="3308721" cy="21311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6"/>
          <p:cNvSpPr/>
          <p:nvPr/>
        </p:nvSpPr>
        <p:spPr>
          <a:xfrm>
            <a:off x="5208649" y="2713236"/>
            <a:ext cx="3401085" cy="21904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76" name="Shape 76"/>
        <p:cNvGrpSpPr/>
        <p:nvPr/>
      </p:nvGrpSpPr>
      <p:grpSpPr>
        <a:xfrm>
          <a:off x="0" y="0"/>
          <a:ext cx="0" cy="0"/>
          <a:chOff x="0" y="0"/>
          <a:chExt cx="0" cy="0"/>
        </a:xfrm>
      </p:grpSpPr>
      <p:sp>
        <p:nvSpPr>
          <p:cNvPr id="77" name="Google Shape;77;g1c8cf7366aa_0_0"/>
          <p:cNvSpPr txBox="1"/>
          <p:nvPr>
            <p:ph type="ctrTitle"/>
          </p:nvPr>
        </p:nvSpPr>
        <p:spPr>
          <a:xfrm>
            <a:off x="53850" y="77028"/>
            <a:ext cx="7772400" cy="1314900"/>
          </a:xfrm>
          <a:prstGeom prst="rect">
            <a:avLst/>
          </a:prstGeom>
        </p:spPr>
        <p:txBody>
          <a:bodyPr anchorCtr="0" anchor="t" bIns="0" lIns="0" spcFirstLastPara="1" rIns="0" wrap="square" tIns="0">
            <a:spAutoFit/>
          </a:bodyPr>
          <a:lstStyle/>
          <a:p>
            <a:pPr indent="0" lvl="0" marL="0" rtl="0" algn="l">
              <a:lnSpc>
                <a:spcPct val="115000"/>
              </a:lnSpc>
              <a:spcBef>
                <a:spcPts val="1800"/>
              </a:spcBef>
              <a:spcAft>
                <a:spcPts val="0"/>
              </a:spcAft>
              <a:buNone/>
            </a:pPr>
            <a:r>
              <a:rPr b="1" lang="cs" sz="1700">
                <a:solidFill>
                  <a:srgbClr val="980000"/>
                </a:solidFill>
              </a:rPr>
              <a:t>What is machine learning regression?</a:t>
            </a:r>
            <a:endParaRPr b="1" sz="1700">
              <a:solidFill>
                <a:srgbClr val="980000"/>
              </a:solidFill>
            </a:endParaRPr>
          </a:p>
          <a:p>
            <a:pPr indent="0" lvl="0" marL="0" rtl="0" algn="l">
              <a:lnSpc>
                <a:spcPct val="115000"/>
              </a:lnSpc>
              <a:spcBef>
                <a:spcPts val="1800"/>
              </a:spcBef>
              <a:spcAft>
                <a:spcPts val="0"/>
              </a:spcAft>
              <a:buClr>
                <a:schemeClr val="dk1"/>
              </a:buClr>
              <a:buSzPts val="1100"/>
              <a:buFont typeface="Arial"/>
              <a:buNone/>
            </a:pPr>
            <a:r>
              <a:t/>
            </a:r>
            <a:endParaRPr b="1" sz="1700">
              <a:solidFill>
                <a:srgbClr val="980000"/>
              </a:solidFill>
              <a:highlight>
                <a:srgbClr val="F8FCFC"/>
              </a:highlight>
            </a:endParaRPr>
          </a:p>
          <a:p>
            <a:pPr indent="0" lvl="0" marL="0" rtl="0" algn="ctr">
              <a:spcBef>
                <a:spcPts val="400"/>
              </a:spcBef>
              <a:spcAft>
                <a:spcPts val="0"/>
              </a:spcAft>
              <a:buNone/>
            </a:pPr>
            <a:r>
              <a:t/>
            </a:r>
            <a:endParaRPr/>
          </a:p>
        </p:txBody>
      </p:sp>
      <p:sp>
        <p:nvSpPr>
          <p:cNvPr id="78" name="Google Shape;78;g1c8cf7366aa_0_0"/>
          <p:cNvSpPr txBox="1"/>
          <p:nvPr>
            <p:ph idx="1" type="subTitle"/>
          </p:nvPr>
        </p:nvSpPr>
        <p:spPr>
          <a:xfrm>
            <a:off x="53850" y="1988811"/>
            <a:ext cx="7772400" cy="2079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b="1" lang="cs" sz="1350">
                <a:solidFill>
                  <a:srgbClr val="980000"/>
                </a:solidFill>
              </a:rPr>
              <a:t>Common use for machine learning regression models include:</a:t>
            </a:r>
            <a:endParaRPr b="1">
              <a:solidFill>
                <a:srgbClr val="980000"/>
              </a:solidFill>
            </a:endParaRPr>
          </a:p>
        </p:txBody>
      </p:sp>
      <p:sp>
        <p:nvSpPr>
          <p:cNvPr id="79" name="Google Shape;79;g1c8cf7366aa_0_0"/>
          <p:cNvSpPr txBox="1"/>
          <p:nvPr/>
        </p:nvSpPr>
        <p:spPr>
          <a:xfrm>
            <a:off x="336150" y="1062250"/>
            <a:ext cx="77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0" name="Google Shape;80;g1c8cf7366aa_0_0"/>
          <p:cNvSpPr txBox="1"/>
          <p:nvPr/>
        </p:nvSpPr>
        <p:spPr>
          <a:xfrm>
            <a:off x="0" y="349600"/>
            <a:ext cx="88611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350">
                <a:solidFill>
                  <a:srgbClr val="124F5C"/>
                </a:solidFill>
              </a:rPr>
              <a:t>Regression is a method for understanding the relationship between independent variables or features and a dependent variable or outcome. Outcomes can then be predicted once the relationship between independent and dependent variables has been estimated. Regression is a field of study in statistics which forms a key part of forecast models in machine learning. It’s used as an approach to predict continuous outcomes in predictive modelling, so has utility in forecasting and predicting outcomes from data. Machine learning regression generally involves plotting a line of best fit through the data points. The distance between each point and the line is minimised to achieve the best fit line.  </a:t>
            </a:r>
            <a:endParaRPr>
              <a:solidFill>
                <a:srgbClr val="124F5C"/>
              </a:solidFill>
            </a:endParaRPr>
          </a:p>
        </p:txBody>
      </p:sp>
      <p:sp>
        <p:nvSpPr>
          <p:cNvPr id="81" name="Google Shape;81;g1c8cf7366aa_0_0"/>
          <p:cNvSpPr txBox="1"/>
          <p:nvPr/>
        </p:nvSpPr>
        <p:spPr>
          <a:xfrm>
            <a:off x="161350" y="2258950"/>
            <a:ext cx="6548400" cy="27306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400"/>
              </a:spcBef>
              <a:spcAft>
                <a:spcPts val="0"/>
              </a:spcAft>
              <a:buClr>
                <a:srgbClr val="124F5C"/>
              </a:buClr>
              <a:buSzPts val="1350"/>
              <a:buChar char="●"/>
            </a:pPr>
            <a:r>
              <a:rPr lang="cs" sz="1350">
                <a:solidFill>
                  <a:srgbClr val="124F5C"/>
                </a:solidFill>
              </a:rPr>
              <a:t>Forecasting continuous outcomes like house prices, stock prices, or sales.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Predicting the success of future retail sales or marketing campaigns to ensure resources are used effectively.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Predicting customer or user trends, such as on streaming services or ecommerce websites.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Analysing datasets to establish the relationships between variables and an output.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Predicting interest rates or stock prices from a variety of factors.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Creating time series visualisations. </a:t>
            </a:r>
            <a:endParaRPr sz="1350">
              <a:solidFill>
                <a:srgbClr val="124F5C"/>
              </a:solidFill>
            </a:endParaRPr>
          </a:p>
          <a:p>
            <a:pPr indent="0" lvl="0" marL="0" rtl="0" algn="l">
              <a:spcBef>
                <a:spcPts val="1400"/>
              </a:spcBef>
              <a:spcAft>
                <a:spcPts val="0"/>
              </a:spcAft>
              <a:buNone/>
            </a:pPr>
            <a:r>
              <a:t/>
            </a:r>
            <a:endParaRPr/>
          </a:p>
        </p:txBody>
      </p:sp>
      <p:pic>
        <p:nvPicPr>
          <p:cNvPr id="82" name="Google Shape;82;g1c8cf7366aa_0_0"/>
          <p:cNvPicPr preferRelativeResize="0"/>
          <p:nvPr/>
        </p:nvPicPr>
        <p:blipFill>
          <a:blip r:embed="rId3">
            <a:alphaModFix/>
          </a:blip>
          <a:stretch>
            <a:fillRect/>
          </a:stretch>
        </p:blipFill>
        <p:spPr>
          <a:xfrm>
            <a:off x="6709750" y="1895900"/>
            <a:ext cx="2281850" cy="303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07" name="Shape 207"/>
        <p:cNvGrpSpPr/>
        <p:nvPr/>
      </p:nvGrpSpPr>
      <p:grpSpPr>
        <a:xfrm>
          <a:off x="0" y="0"/>
          <a:ext cx="0" cy="0"/>
          <a:chOff x="0" y="0"/>
          <a:chExt cx="0" cy="0"/>
        </a:xfrm>
      </p:grpSpPr>
      <p:sp>
        <p:nvSpPr>
          <p:cNvPr id="208" name="Google Shape;208;p17"/>
          <p:cNvSpPr txBox="1"/>
          <p:nvPr>
            <p:ph type="title"/>
          </p:nvPr>
        </p:nvSpPr>
        <p:spPr>
          <a:xfrm>
            <a:off x="390550" y="512191"/>
            <a:ext cx="2761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Feature selection</a:t>
            </a:r>
            <a:endParaRPr sz="2800">
              <a:latin typeface="Arial"/>
              <a:ea typeface="Arial"/>
              <a:cs typeface="Arial"/>
              <a:sym typeface="Arial"/>
            </a:endParaRPr>
          </a:p>
        </p:txBody>
      </p:sp>
      <p:pic>
        <p:nvPicPr>
          <p:cNvPr id="209" name="Google Shape;209;p17"/>
          <p:cNvPicPr preferRelativeResize="0"/>
          <p:nvPr/>
        </p:nvPicPr>
        <p:blipFill rotWithShape="1">
          <a:blip r:embed="rId3">
            <a:alphaModFix/>
          </a:blip>
          <a:srcRect b="0" l="0" r="0" t="0"/>
          <a:stretch/>
        </p:blipFill>
        <p:spPr>
          <a:xfrm>
            <a:off x="390551" y="1355725"/>
            <a:ext cx="8372450" cy="33004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13" name="Shape 213"/>
        <p:cNvGrpSpPr/>
        <p:nvPr/>
      </p:nvGrpSpPr>
      <p:grpSpPr>
        <a:xfrm>
          <a:off x="0" y="0"/>
          <a:ext cx="0" cy="0"/>
          <a:chOff x="0" y="0"/>
          <a:chExt cx="0" cy="0"/>
        </a:xfrm>
      </p:grpSpPr>
      <p:sp>
        <p:nvSpPr>
          <p:cNvPr id="214" name="Google Shape;214;p18"/>
          <p:cNvSpPr txBox="1"/>
          <p:nvPr>
            <p:ph type="title"/>
          </p:nvPr>
        </p:nvSpPr>
        <p:spPr>
          <a:xfrm>
            <a:off x="390550" y="512191"/>
            <a:ext cx="1788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Collinearity</a:t>
            </a:r>
            <a:endParaRPr sz="2800">
              <a:latin typeface="Arial"/>
              <a:ea typeface="Arial"/>
              <a:cs typeface="Arial"/>
              <a:sym typeface="Arial"/>
            </a:endParaRPr>
          </a:p>
        </p:txBody>
      </p:sp>
      <p:sp>
        <p:nvSpPr>
          <p:cNvPr id="215" name="Google Shape;215;p18"/>
          <p:cNvSpPr/>
          <p:nvPr/>
        </p:nvSpPr>
        <p:spPr>
          <a:xfrm>
            <a:off x="883919" y="1328553"/>
            <a:ext cx="7071359" cy="34964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19" name="Shape 219"/>
        <p:cNvGrpSpPr/>
        <p:nvPr/>
      </p:nvGrpSpPr>
      <p:grpSpPr>
        <a:xfrm>
          <a:off x="0" y="0"/>
          <a:ext cx="0" cy="0"/>
          <a:chOff x="0" y="0"/>
          <a:chExt cx="0" cy="0"/>
        </a:xfrm>
      </p:grpSpPr>
      <p:sp>
        <p:nvSpPr>
          <p:cNvPr id="220" name="Google Shape;220;p19"/>
          <p:cNvSpPr txBox="1"/>
          <p:nvPr>
            <p:ph type="title"/>
          </p:nvPr>
        </p:nvSpPr>
        <p:spPr>
          <a:xfrm>
            <a:off x="390550" y="512191"/>
            <a:ext cx="1550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Modelling</a:t>
            </a:r>
            <a:endParaRPr sz="2800">
              <a:latin typeface="Arial"/>
              <a:ea typeface="Arial"/>
              <a:cs typeface="Arial"/>
              <a:sym typeface="Arial"/>
            </a:endParaRPr>
          </a:p>
        </p:txBody>
      </p:sp>
      <p:sp>
        <p:nvSpPr>
          <p:cNvPr id="221" name="Google Shape;221;p19"/>
          <p:cNvSpPr txBox="1"/>
          <p:nvPr/>
        </p:nvSpPr>
        <p:spPr>
          <a:xfrm>
            <a:off x="506374" y="1202030"/>
            <a:ext cx="4370426" cy="1604284"/>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Linear Regression Model</a:t>
            </a:r>
            <a:endParaRPr/>
          </a:p>
          <a:p>
            <a:pPr indent="-227965" lvl="0" marL="354330" marR="0" rtl="0" algn="l">
              <a:lnSpc>
                <a:spcPct val="100000"/>
              </a:lnSpc>
              <a:spcBef>
                <a:spcPts val="409"/>
              </a:spcBef>
              <a:spcAft>
                <a:spcPts val="0"/>
              </a:spcAft>
              <a:buClr>
                <a:srgbClr val="F5FCFF"/>
              </a:buClr>
              <a:buSzPts val="1800"/>
              <a:buFont typeface="Calibri"/>
              <a:buNone/>
            </a:pPr>
            <a:r>
              <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Random Forest Regressor</a:t>
            </a:r>
            <a:endParaRPr sz="1800">
              <a:solidFill>
                <a:srgbClr val="124F5C"/>
              </a:solidFill>
              <a:latin typeface="Arial"/>
              <a:ea typeface="Arial"/>
              <a:cs typeface="Arial"/>
              <a:sym typeface="Arial"/>
            </a:endParaRPr>
          </a:p>
          <a:p>
            <a:pPr indent="0" lvl="0" marL="12065" marR="0" rtl="0" algn="l">
              <a:spcBef>
                <a:spcPts val="310"/>
              </a:spcBef>
              <a:spcAft>
                <a:spcPts val="0"/>
              </a:spcAft>
              <a:buNone/>
            </a:pPr>
            <a:r>
              <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XGB Regressor</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25" name="Shape 225"/>
        <p:cNvGrpSpPr/>
        <p:nvPr/>
      </p:nvGrpSpPr>
      <p:grpSpPr>
        <a:xfrm>
          <a:off x="0" y="0"/>
          <a:ext cx="0" cy="0"/>
          <a:chOff x="0" y="0"/>
          <a:chExt cx="0" cy="0"/>
        </a:xfrm>
      </p:grpSpPr>
      <p:sp>
        <p:nvSpPr>
          <p:cNvPr id="226" name="Google Shape;226;p20"/>
          <p:cNvSpPr txBox="1"/>
          <p:nvPr>
            <p:ph type="title"/>
          </p:nvPr>
        </p:nvSpPr>
        <p:spPr>
          <a:xfrm>
            <a:off x="390550" y="512191"/>
            <a:ext cx="3136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Feature Importance</a:t>
            </a:r>
            <a:endParaRPr sz="2800">
              <a:latin typeface="Arial"/>
              <a:ea typeface="Arial"/>
              <a:cs typeface="Arial"/>
              <a:sym typeface="Arial"/>
            </a:endParaRPr>
          </a:p>
        </p:txBody>
      </p:sp>
      <p:grpSp>
        <p:nvGrpSpPr>
          <p:cNvPr id="227" name="Google Shape;227;p20"/>
          <p:cNvGrpSpPr/>
          <p:nvPr/>
        </p:nvGrpSpPr>
        <p:grpSpPr>
          <a:xfrm>
            <a:off x="3526961" y="410671"/>
            <a:ext cx="5239009" cy="4563833"/>
            <a:chOff x="3458139" y="914399"/>
            <a:chExt cx="5307475" cy="4060350"/>
          </a:xfrm>
        </p:grpSpPr>
        <p:sp>
          <p:nvSpPr>
            <p:cNvPr id="228" name="Google Shape;228;p20"/>
            <p:cNvSpPr/>
            <p:nvPr/>
          </p:nvSpPr>
          <p:spPr>
            <a:xfrm>
              <a:off x="3458139" y="2794302"/>
              <a:ext cx="5307475" cy="21804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0"/>
            <p:cNvSpPr/>
            <p:nvPr/>
          </p:nvSpPr>
          <p:spPr>
            <a:xfrm>
              <a:off x="3465575" y="914399"/>
              <a:ext cx="5132832" cy="1905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0" name="Google Shape;230;p20"/>
          <p:cNvSpPr txBox="1"/>
          <p:nvPr/>
        </p:nvSpPr>
        <p:spPr>
          <a:xfrm>
            <a:off x="506374" y="1186137"/>
            <a:ext cx="1944370" cy="654685"/>
          </a:xfrm>
          <a:prstGeom prst="rect">
            <a:avLst/>
          </a:prstGeom>
          <a:noFill/>
          <a:ln>
            <a:noFill/>
          </a:ln>
        </p:spPr>
        <p:txBody>
          <a:bodyPr anchorCtr="0" anchor="t" bIns="0" lIns="0" spcFirstLastPara="1" rIns="0" wrap="square" tIns="5270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Random Forest</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Regressor</a:t>
            </a:r>
            <a:endParaRPr sz="1800">
              <a:solidFill>
                <a:schemeClr val="dk1"/>
              </a:solidFill>
              <a:latin typeface="Arial"/>
              <a:ea typeface="Arial"/>
              <a:cs typeface="Arial"/>
              <a:sym typeface="Arial"/>
            </a:endParaRPr>
          </a:p>
        </p:txBody>
      </p:sp>
      <p:sp>
        <p:nvSpPr>
          <p:cNvPr id="231" name="Google Shape;231;p20"/>
          <p:cNvSpPr txBox="1"/>
          <p:nvPr/>
        </p:nvSpPr>
        <p:spPr>
          <a:xfrm>
            <a:off x="506374" y="3751275"/>
            <a:ext cx="2406015" cy="300355"/>
          </a:xfrm>
          <a:prstGeom prst="rect">
            <a:avLst/>
          </a:prstGeom>
          <a:noFill/>
          <a:ln>
            <a:noFill/>
          </a:ln>
        </p:spPr>
        <p:txBody>
          <a:bodyPr anchorCtr="0" anchor="t" bIns="0" lIns="0" spcFirstLastPara="1" rIns="0" wrap="square" tIns="1270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XGBoost Regressor</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35" name="Shape 235"/>
        <p:cNvGrpSpPr/>
        <p:nvPr/>
      </p:nvGrpSpPr>
      <p:grpSpPr>
        <a:xfrm>
          <a:off x="0" y="0"/>
          <a:ext cx="0" cy="0"/>
          <a:chOff x="0" y="0"/>
          <a:chExt cx="0" cy="0"/>
        </a:xfrm>
      </p:grpSpPr>
      <p:sp>
        <p:nvSpPr>
          <p:cNvPr id="236" name="Google Shape;236;p21"/>
          <p:cNvSpPr txBox="1"/>
          <p:nvPr>
            <p:ph type="title"/>
          </p:nvPr>
        </p:nvSpPr>
        <p:spPr>
          <a:xfrm>
            <a:off x="390550" y="512191"/>
            <a:ext cx="27387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Model Selection</a:t>
            </a:r>
            <a:endParaRPr sz="2800">
              <a:latin typeface="Arial"/>
              <a:ea typeface="Arial"/>
              <a:cs typeface="Arial"/>
              <a:sym typeface="Arial"/>
            </a:endParaRPr>
          </a:p>
        </p:txBody>
      </p:sp>
      <p:sp>
        <p:nvSpPr>
          <p:cNvPr id="237" name="Google Shape;237;p21"/>
          <p:cNvSpPr txBox="1"/>
          <p:nvPr/>
        </p:nvSpPr>
        <p:spPr>
          <a:xfrm>
            <a:off x="506374" y="1202030"/>
            <a:ext cx="8062595" cy="1284605"/>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Out of all the models Random Forest Regressor is the best model according</a:t>
            </a:r>
            <a:endParaRPr sz="1800">
              <a:solidFill>
                <a:schemeClr val="dk1"/>
              </a:solidFill>
              <a:latin typeface="Arial"/>
              <a:ea typeface="Arial"/>
              <a:cs typeface="Arial"/>
              <a:sym typeface="Arial"/>
            </a:endParaRPr>
          </a:p>
          <a:p>
            <a:pPr indent="0" lvl="0" marL="354330" marR="0" rtl="0" algn="l">
              <a:lnSpc>
                <a:spcPct val="100000"/>
              </a:lnSpc>
              <a:spcBef>
                <a:spcPts val="310"/>
              </a:spcBef>
              <a:spcAft>
                <a:spcPts val="0"/>
              </a:spcAft>
              <a:buNone/>
            </a:pPr>
            <a:r>
              <a:rPr lang="cs" sz="1800">
                <a:solidFill>
                  <a:srgbClr val="124F5C"/>
                </a:solidFill>
                <a:latin typeface="Arial"/>
                <a:ea typeface="Arial"/>
                <a:cs typeface="Arial"/>
                <a:sym typeface="Arial"/>
              </a:rPr>
              <a:t>to MAE</a:t>
            </a:r>
            <a:endParaRPr sz="1800">
              <a:solidFill>
                <a:schemeClr val="dk1"/>
              </a:solidFill>
              <a:latin typeface="Arial"/>
              <a:ea typeface="Arial"/>
              <a:cs typeface="Arial"/>
              <a:sym typeface="Arial"/>
            </a:endParaRPr>
          </a:p>
          <a:p>
            <a:pPr indent="-342265" lvl="0" marL="354330" marR="127000" rtl="0" algn="l">
              <a:lnSpc>
                <a:spcPct val="114500"/>
              </a:lnSpc>
              <a:spcBef>
                <a:spcPts val="25"/>
              </a:spcBef>
              <a:spcAft>
                <a:spcPts val="0"/>
              </a:spcAft>
              <a:buClr>
                <a:srgbClr val="F5FCFF"/>
              </a:buClr>
              <a:buSzPts val="1800"/>
              <a:buFont typeface="Arial"/>
              <a:buChar char="●"/>
            </a:pPr>
            <a:r>
              <a:rPr lang="cs" sz="1800">
                <a:solidFill>
                  <a:srgbClr val="124F5C"/>
                </a:solidFill>
                <a:latin typeface="Arial"/>
                <a:ea typeface="Arial"/>
                <a:cs typeface="Arial"/>
                <a:sym typeface="Arial"/>
              </a:rPr>
              <a:t>MAE is the best deciding factor because it is linear, and it is not affected by  outliers.</a:t>
            </a:r>
            <a:endParaRPr sz="1800">
              <a:solidFill>
                <a:schemeClr val="dk1"/>
              </a:solidFill>
              <a:latin typeface="Arial"/>
              <a:ea typeface="Arial"/>
              <a:cs typeface="Arial"/>
              <a:sym typeface="Arial"/>
            </a:endParaRPr>
          </a:p>
        </p:txBody>
      </p:sp>
      <p:sp>
        <p:nvSpPr>
          <p:cNvPr id="238" name="Google Shape;238;p21"/>
          <p:cNvSpPr/>
          <p:nvPr/>
        </p:nvSpPr>
        <p:spPr>
          <a:xfrm>
            <a:off x="497969" y="2715213"/>
            <a:ext cx="8363705" cy="5066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1"/>
          <p:cNvSpPr/>
          <p:nvPr/>
        </p:nvSpPr>
        <p:spPr>
          <a:xfrm>
            <a:off x="449205" y="3523898"/>
            <a:ext cx="8402935" cy="48726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0" name="Google Shape;240;p21"/>
          <p:cNvGrpSpPr/>
          <p:nvPr/>
        </p:nvGrpSpPr>
        <p:grpSpPr>
          <a:xfrm>
            <a:off x="449200" y="4197248"/>
            <a:ext cx="8563735" cy="484479"/>
            <a:chOff x="449200" y="4197248"/>
            <a:chExt cx="8563735" cy="484479"/>
          </a:xfrm>
        </p:grpSpPr>
        <p:sp>
          <p:nvSpPr>
            <p:cNvPr id="241" name="Google Shape;241;p21"/>
            <p:cNvSpPr/>
            <p:nvPr/>
          </p:nvSpPr>
          <p:spPr>
            <a:xfrm>
              <a:off x="449200" y="4197248"/>
              <a:ext cx="6210679" cy="48447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1"/>
            <p:cNvSpPr/>
            <p:nvPr/>
          </p:nvSpPr>
          <p:spPr>
            <a:xfrm>
              <a:off x="6659880" y="4206748"/>
              <a:ext cx="2353055" cy="45770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46" name="Shape 246"/>
        <p:cNvGrpSpPr/>
        <p:nvPr/>
      </p:nvGrpSpPr>
      <p:grpSpPr>
        <a:xfrm>
          <a:off x="0" y="0"/>
          <a:ext cx="0" cy="0"/>
          <a:chOff x="0" y="0"/>
          <a:chExt cx="0" cy="0"/>
        </a:xfrm>
      </p:grpSpPr>
      <p:sp>
        <p:nvSpPr>
          <p:cNvPr id="247" name="Google Shape;247;p22"/>
          <p:cNvSpPr txBox="1"/>
          <p:nvPr>
            <p:ph type="title"/>
          </p:nvPr>
        </p:nvSpPr>
        <p:spPr>
          <a:xfrm>
            <a:off x="390550" y="512191"/>
            <a:ext cx="1924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Challenges</a:t>
            </a:r>
            <a:endParaRPr sz="2800">
              <a:latin typeface="Arial"/>
              <a:ea typeface="Arial"/>
              <a:cs typeface="Arial"/>
              <a:sym typeface="Arial"/>
            </a:endParaRPr>
          </a:p>
        </p:txBody>
      </p:sp>
      <p:sp>
        <p:nvSpPr>
          <p:cNvPr id="248" name="Google Shape;248;p22"/>
          <p:cNvSpPr txBox="1"/>
          <p:nvPr/>
        </p:nvSpPr>
        <p:spPr>
          <a:xfrm>
            <a:off x="506374" y="1202030"/>
            <a:ext cx="7333615" cy="1915795"/>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1. Dataset has lot of categorical features with high cardinality. So, its</a:t>
            </a:r>
            <a:endParaRPr sz="1800">
              <a:solidFill>
                <a:schemeClr val="dk1"/>
              </a:solidFill>
              <a:latin typeface="Arial"/>
              <a:ea typeface="Arial"/>
              <a:cs typeface="Arial"/>
              <a:sym typeface="Arial"/>
            </a:endParaRPr>
          </a:p>
          <a:p>
            <a:pPr indent="0" lvl="0" marL="354330" marR="0" rtl="0" algn="l">
              <a:lnSpc>
                <a:spcPct val="100000"/>
              </a:lnSpc>
              <a:spcBef>
                <a:spcPts val="310"/>
              </a:spcBef>
              <a:spcAft>
                <a:spcPts val="0"/>
              </a:spcAft>
              <a:buNone/>
            </a:pPr>
            <a:r>
              <a:rPr lang="cs" sz="1800">
                <a:solidFill>
                  <a:srgbClr val="124F5C"/>
                </a:solidFill>
                <a:latin typeface="Arial"/>
                <a:ea typeface="Arial"/>
                <a:cs typeface="Arial"/>
                <a:sym typeface="Arial"/>
              </a:rPr>
              <a:t>    conversion to meaningful numerical data was a tedious task.</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2. Treatment of outliers in numerical features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3. Creation of new features to be added in the model</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4. Selection of right features for modelling</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5. Selection of right model with best scores</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52" name="Shape 252"/>
        <p:cNvGrpSpPr/>
        <p:nvPr/>
      </p:nvGrpSpPr>
      <p:grpSpPr>
        <a:xfrm>
          <a:off x="0" y="0"/>
          <a:ext cx="0" cy="0"/>
          <a:chOff x="0" y="0"/>
          <a:chExt cx="0" cy="0"/>
        </a:xfrm>
      </p:grpSpPr>
      <p:sp>
        <p:nvSpPr>
          <p:cNvPr id="253" name="Google Shape;253;p23"/>
          <p:cNvSpPr txBox="1"/>
          <p:nvPr>
            <p:ph type="title"/>
          </p:nvPr>
        </p:nvSpPr>
        <p:spPr>
          <a:xfrm>
            <a:off x="390550" y="512191"/>
            <a:ext cx="1962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Conclusion</a:t>
            </a:r>
            <a:endParaRPr sz="2800">
              <a:latin typeface="Arial"/>
              <a:ea typeface="Arial"/>
              <a:cs typeface="Arial"/>
              <a:sym typeface="Arial"/>
            </a:endParaRPr>
          </a:p>
        </p:txBody>
      </p:sp>
      <p:sp>
        <p:nvSpPr>
          <p:cNvPr id="254" name="Google Shape;254;p23"/>
          <p:cNvSpPr txBox="1"/>
          <p:nvPr>
            <p:ph idx="1" type="body"/>
          </p:nvPr>
        </p:nvSpPr>
        <p:spPr>
          <a:xfrm>
            <a:off x="501370" y="1203249"/>
            <a:ext cx="8141400" cy="2462100"/>
          </a:xfrm>
          <a:prstGeom prst="rect">
            <a:avLst/>
          </a:prstGeom>
          <a:noFill/>
          <a:ln>
            <a:noFill/>
          </a:ln>
        </p:spPr>
        <p:txBody>
          <a:bodyPr anchorCtr="0" anchor="t" bIns="0" lIns="0" spcFirstLastPara="1" rIns="0" wrap="square" tIns="48250">
            <a:spAutoFit/>
          </a:bodyPr>
          <a:lstStyle/>
          <a:p>
            <a:pPr indent="-342265" lvl="0" marL="358775" rtl="0" algn="l">
              <a:lnSpc>
                <a:spcPct val="100000"/>
              </a:lnSpc>
              <a:spcBef>
                <a:spcPts val="0"/>
              </a:spcBef>
              <a:spcAft>
                <a:spcPts val="0"/>
              </a:spcAft>
              <a:buClr>
                <a:srgbClr val="F5FCFF"/>
              </a:buClr>
              <a:buSzPts val="1800"/>
              <a:buFont typeface="Arial"/>
              <a:buChar char="●"/>
            </a:pPr>
            <a:r>
              <a:rPr lang="cs"/>
              <a:t>We have built a predictive model, which could help TED in predicting the views on the</a:t>
            </a:r>
            <a:endParaRPr/>
          </a:p>
          <a:p>
            <a:pPr indent="0" lvl="0" marL="358775" rtl="0" algn="l">
              <a:lnSpc>
                <a:spcPct val="100000"/>
              </a:lnSpc>
              <a:spcBef>
                <a:spcPts val="290"/>
              </a:spcBef>
              <a:spcAft>
                <a:spcPts val="0"/>
              </a:spcAft>
              <a:buNone/>
            </a:pPr>
            <a:r>
              <a:rPr lang="cs"/>
              <a:t>talks uploaded on TEDx website.</a:t>
            </a:r>
            <a:endParaRPr/>
          </a:p>
          <a:p>
            <a:pPr indent="-342265" lvl="0" marL="358775" marR="5080" rtl="0" algn="l">
              <a:lnSpc>
                <a:spcPct val="115100"/>
              </a:lnSpc>
              <a:spcBef>
                <a:spcPts val="1200"/>
              </a:spcBef>
              <a:spcAft>
                <a:spcPts val="1200"/>
              </a:spcAft>
              <a:buClr>
                <a:srgbClr val="F5FCFF"/>
              </a:buClr>
              <a:buSzPts val="1800"/>
              <a:buFont typeface="Arial"/>
              <a:buChar char="●"/>
            </a:pPr>
            <a:r>
              <a:rPr lang="cs"/>
              <a:t>In all these models our errors have been in the range of 2,00,000 which is around 10%  of the average views. We have been able to correctly predict views 90% of the time.  After hyper parameter tuning, we have prevented overfitting and decreased errors by  regularizing and reducing learning rate. Given that only have 10% errors, our models  have performed very well on unseen data due to various factors like feature selection,  correct model selection.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58" name="Shape 258"/>
        <p:cNvGrpSpPr/>
        <p:nvPr/>
      </p:nvGrpSpPr>
      <p:grpSpPr>
        <a:xfrm>
          <a:off x="0" y="0"/>
          <a:ext cx="0" cy="0"/>
          <a:chOff x="0" y="0"/>
          <a:chExt cx="0" cy="0"/>
        </a:xfrm>
      </p:grpSpPr>
      <p:sp>
        <p:nvSpPr>
          <p:cNvPr id="259" name="Google Shape;259;p24"/>
          <p:cNvSpPr txBox="1"/>
          <p:nvPr>
            <p:ph type="title"/>
          </p:nvPr>
        </p:nvSpPr>
        <p:spPr>
          <a:xfrm>
            <a:off x="3266059" y="2024837"/>
            <a:ext cx="2727300" cy="689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0" lang="cs" sz="4400">
                <a:latin typeface="Arial"/>
                <a:ea typeface="Arial"/>
                <a:cs typeface="Arial"/>
                <a:sym typeface="Arial"/>
              </a:rPr>
              <a:t>Thank You</a:t>
            </a:r>
            <a:endParaRPr sz="4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86" name="Shape 86"/>
        <p:cNvGrpSpPr/>
        <p:nvPr/>
      </p:nvGrpSpPr>
      <p:grpSpPr>
        <a:xfrm>
          <a:off x="0" y="0"/>
          <a:ext cx="0" cy="0"/>
          <a:chOff x="0" y="0"/>
          <a:chExt cx="0" cy="0"/>
        </a:xfrm>
      </p:grpSpPr>
      <p:sp>
        <p:nvSpPr>
          <p:cNvPr id="87" name="Google Shape;87;p2"/>
          <p:cNvSpPr txBox="1"/>
          <p:nvPr>
            <p:ph type="title"/>
          </p:nvPr>
        </p:nvSpPr>
        <p:spPr>
          <a:xfrm>
            <a:off x="390550" y="512191"/>
            <a:ext cx="3090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Discussion points</a:t>
            </a:r>
            <a:endParaRPr sz="2800">
              <a:latin typeface="Arial"/>
              <a:ea typeface="Arial"/>
              <a:cs typeface="Arial"/>
              <a:sym typeface="Arial"/>
            </a:endParaRPr>
          </a:p>
        </p:txBody>
      </p:sp>
      <p:sp>
        <p:nvSpPr>
          <p:cNvPr id="88" name="Google Shape;88;p2"/>
          <p:cNvSpPr txBox="1"/>
          <p:nvPr/>
        </p:nvSpPr>
        <p:spPr>
          <a:xfrm>
            <a:off x="506374" y="1202030"/>
            <a:ext cx="3240405" cy="2864485"/>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0D3A45"/>
                </a:solidFill>
                <a:latin typeface="Arial"/>
                <a:ea typeface="Arial"/>
                <a:cs typeface="Arial"/>
                <a:sym typeface="Arial"/>
              </a:rPr>
              <a:t>1. Problem statement</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0D3A45"/>
                </a:solidFill>
                <a:latin typeface="Arial"/>
                <a:ea typeface="Arial"/>
                <a:cs typeface="Arial"/>
                <a:sym typeface="Arial"/>
              </a:rPr>
              <a:t>2. Data Summary</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0D3A45"/>
                </a:solidFill>
                <a:latin typeface="Arial"/>
                <a:ea typeface="Arial"/>
                <a:cs typeface="Arial"/>
                <a:sym typeface="Arial"/>
              </a:rPr>
              <a:t>3. Exploratory Data Analysis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0D3A45"/>
                </a:solidFill>
                <a:latin typeface="Arial"/>
                <a:ea typeface="Arial"/>
                <a:cs typeface="Arial"/>
                <a:sym typeface="Arial"/>
              </a:rPr>
              <a:t>4. Feature Engineering</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0D3A45"/>
                </a:solidFill>
                <a:latin typeface="Arial"/>
                <a:ea typeface="Arial"/>
                <a:cs typeface="Arial"/>
                <a:sym typeface="Arial"/>
              </a:rPr>
              <a:t>5. Feature selection</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0D3A45"/>
                </a:solidFill>
                <a:latin typeface="Arial"/>
                <a:ea typeface="Arial"/>
                <a:cs typeface="Arial"/>
                <a:sym typeface="Arial"/>
              </a:rPr>
              <a:t>6. Modelling</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0D3A45"/>
                </a:solidFill>
                <a:latin typeface="Arial"/>
                <a:ea typeface="Arial"/>
                <a:cs typeface="Arial"/>
                <a:sym typeface="Arial"/>
              </a:rPr>
              <a:t>7. Model Selection</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0D3A45"/>
                </a:solidFill>
                <a:latin typeface="Arial"/>
                <a:ea typeface="Arial"/>
                <a:cs typeface="Arial"/>
                <a:sym typeface="Arial"/>
              </a:rPr>
              <a:t>8. Challenges</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0D3A45"/>
                </a:solidFill>
                <a:latin typeface="Arial"/>
                <a:ea typeface="Arial"/>
                <a:cs typeface="Arial"/>
                <a:sym typeface="Arial"/>
              </a:rPr>
              <a:t>9. Conclusion</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3"/>
          <p:cNvSpPr txBox="1"/>
          <p:nvPr>
            <p:ph type="title"/>
          </p:nvPr>
        </p:nvSpPr>
        <p:spPr>
          <a:xfrm>
            <a:off x="390550" y="512191"/>
            <a:ext cx="3268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Problem Statement</a:t>
            </a:r>
            <a:endParaRPr sz="2800">
              <a:latin typeface="Arial"/>
              <a:ea typeface="Arial"/>
              <a:cs typeface="Arial"/>
              <a:sym typeface="Arial"/>
            </a:endParaRPr>
          </a:p>
        </p:txBody>
      </p:sp>
      <p:sp>
        <p:nvSpPr>
          <p:cNvPr id="94" name="Google Shape;94;p3"/>
          <p:cNvSpPr txBox="1"/>
          <p:nvPr/>
        </p:nvSpPr>
        <p:spPr>
          <a:xfrm>
            <a:off x="506374" y="1244346"/>
            <a:ext cx="8194675" cy="3496310"/>
          </a:xfrm>
          <a:prstGeom prst="rect">
            <a:avLst/>
          </a:prstGeom>
          <a:noFill/>
          <a:ln>
            <a:noFill/>
          </a:ln>
        </p:spPr>
        <p:txBody>
          <a:bodyPr anchorCtr="0" anchor="t" bIns="0" lIns="0" spcFirstLastPara="1" rIns="0" wrap="square" tIns="10775">
            <a:spAutoFit/>
          </a:bodyPr>
          <a:lstStyle/>
          <a:p>
            <a:pPr indent="0" lvl="0" marL="12700" marR="252095" rtl="0" algn="l">
              <a:lnSpc>
                <a:spcPct val="114999"/>
              </a:lnSpc>
              <a:spcBef>
                <a:spcPts val="0"/>
              </a:spcBef>
              <a:spcAft>
                <a:spcPts val="0"/>
              </a:spcAft>
              <a:buNone/>
            </a:pPr>
            <a:r>
              <a:rPr lang="cs" sz="1800">
                <a:solidFill>
                  <a:srgbClr val="124F5C"/>
                </a:solidFill>
                <a:latin typeface="Arial"/>
                <a:ea typeface="Arial"/>
                <a:cs typeface="Arial"/>
                <a:sym typeface="Arial"/>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a:t>
            </a:r>
            <a:endParaRPr sz="1800">
              <a:solidFill>
                <a:schemeClr val="dk1"/>
              </a:solidFill>
              <a:latin typeface="Arial"/>
              <a:ea typeface="Arial"/>
              <a:cs typeface="Arial"/>
              <a:sym typeface="Arial"/>
            </a:endParaRPr>
          </a:p>
          <a:p>
            <a:pPr indent="0" lvl="0" marL="12700" marR="0" rtl="0" algn="l">
              <a:lnSpc>
                <a:spcPct val="100000"/>
              </a:lnSpc>
              <a:spcBef>
                <a:spcPts val="315"/>
              </a:spcBef>
              <a:spcAft>
                <a:spcPts val="0"/>
              </a:spcAft>
              <a:buNone/>
            </a:pPr>
            <a:r>
              <a:rPr lang="cs" sz="1800">
                <a:solidFill>
                  <a:srgbClr val="124F5C"/>
                </a:solidFill>
                <a:latin typeface="Arial"/>
                <a:ea typeface="Arial"/>
                <a:cs typeface="Arial"/>
                <a:sym typeface="Arial"/>
              </a:rPr>
              <a:t>TED Conferences have gone on to become the Mecca of ideas from virtually all</a:t>
            </a:r>
            <a:endParaRPr sz="1800">
              <a:solidFill>
                <a:schemeClr val="dk1"/>
              </a:solidFill>
              <a:latin typeface="Arial"/>
              <a:ea typeface="Arial"/>
              <a:cs typeface="Arial"/>
              <a:sym typeface="Arial"/>
            </a:endParaRPr>
          </a:p>
          <a:p>
            <a:pPr indent="0" lvl="0" marL="12700" marR="5080" rtl="0" algn="l">
              <a:lnSpc>
                <a:spcPct val="115100"/>
              </a:lnSpc>
              <a:spcBef>
                <a:spcPts val="10"/>
              </a:spcBef>
              <a:spcAft>
                <a:spcPts val="0"/>
              </a:spcAft>
              <a:buNone/>
            </a:pPr>
            <a:r>
              <a:rPr lang="cs" sz="1800">
                <a:solidFill>
                  <a:srgbClr val="124F5C"/>
                </a:solidFill>
                <a:latin typeface="Arial"/>
                <a:ea typeface="Arial"/>
                <a:cs typeface="Arial"/>
                <a:sym typeface="Arial"/>
              </a:rPr>
              <a:t>walks of life. As of Oct 2020, TED and its sister TEDx chapters have published more  than 3500 talks for free consumption by the masses and its speaker list boasts of  the likes of Al Gore, Jimmy Wales, Shahrukh Khan, and Bill Gates.</a:t>
            </a:r>
            <a:endParaRPr sz="1800">
              <a:solidFill>
                <a:schemeClr val="dk1"/>
              </a:solidFill>
              <a:latin typeface="Arial"/>
              <a:ea typeface="Arial"/>
              <a:cs typeface="Arial"/>
              <a:sym typeface="Arial"/>
            </a:endParaRPr>
          </a:p>
          <a:p>
            <a:pPr indent="0" lvl="0" marL="12700" marR="71755" rtl="0" algn="l">
              <a:lnSpc>
                <a:spcPct val="138888"/>
              </a:lnSpc>
              <a:spcBef>
                <a:spcPts val="114"/>
              </a:spcBef>
              <a:spcAft>
                <a:spcPts val="0"/>
              </a:spcAft>
              <a:buNone/>
            </a:pPr>
            <a:r>
              <a:rPr lang="cs" sz="1800">
                <a:solidFill>
                  <a:srgbClr val="124F5C"/>
                </a:solidFill>
                <a:latin typeface="Arial"/>
                <a:ea typeface="Arial"/>
                <a:cs typeface="Arial"/>
                <a:sym typeface="Arial"/>
              </a:rPr>
              <a:t>The </a:t>
            </a:r>
            <a:r>
              <a:rPr b="1" lang="cs" sz="1800">
                <a:solidFill>
                  <a:srgbClr val="124F5C"/>
                </a:solidFill>
                <a:latin typeface="Arial"/>
                <a:ea typeface="Arial"/>
                <a:cs typeface="Arial"/>
                <a:sym typeface="Arial"/>
              </a:rPr>
              <a:t>main objective </a:t>
            </a:r>
            <a:r>
              <a:rPr lang="cs" sz="1800">
                <a:solidFill>
                  <a:srgbClr val="124F5C"/>
                </a:solidFill>
                <a:latin typeface="Arial"/>
                <a:ea typeface="Arial"/>
                <a:cs typeface="Arial"/>
                <a:sym typeface="Arial"/>
              </a:rPr>
              <a:t>is to build a predictive model, which could help in predicting  the views of the videos uploaded on the TEDx website.</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98" name="Shape 98"/>
        <p:cNvGrpSpPr/>
        <p:nvPr/>
      </p:nvGrpSpPr>
      <p:grpSpPr>
        <a:xfrm>
          <a:off x="0" y="0"/>
          <a:ext cx="0" cy="0"/>
          <a:chOff x="0" y="0"/>
          <a:chExt cx="0" cy="0"/>
        </a:xfrm>
      </p:grpSpPr>
      <p:sp>
        <p:nvSpPr>
          <p:cNvPr id="99" name="Google Shape;99;p4"/>
          <p:cNvSpPr txBox="1"/>
          <p:nvPr>
            <p:ph type="title"/>
          </p:nvPr>
        </p:nvSpPr>
        <p:spPr>
          <a:xfrm>
            <a:off x="390550" y="512191"/>
            <a:ext cx="2521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Data Summary</a:t>
            </a:r>
            <a:endParaRPr sz="2800">
              <a:latin typeface="Arial"/>
              <a:ea typeface="Arial"/>
              <a:cs typeface="Arial"/>
              <a:sym typeface="Arial"/>
            </a:endParaRPr>
          </a:p>
        </p:txBody>
      </p:sp>
      <p:sp>
        <p:nvSpPr>
          <p:cNvPr id="100" name="Google Shape;100;p4"/>
          <p:cNvSpPr txBox="1"/>
          <p:nvPr/>
        </p:nvSpPr>
        <p:spPr>
          <a:xfrm>
            <a:off x="506374" y="1238249"/>
            <a:ext cx="7919720" cy="3081655"/>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CC0000"/>
                </a:solidFill>
                <a:latin typeface="Arial"/>
                <a:ea typeface="Arial"/>
                <a:cs typeface="Arial"/>
                <a:sym typeface="Arial"/>
              </a:rPr>
              <a:t>Dataset name</a:t>
            </a:r>
            <a:r>
              <a:rPr lang="cs" sz="1600">
                <a:solidFill>
                  <a:srgbClr val="0D3A45"/>
                </a:solidFill>
                <a:latin typeface="Arial"/>
                <a:ea typeface="Arial"/>
                <a:cs typeface="Arial"/>
                <a:sym typeface="Arial"/>
              </a:rPr>
              <a:t>: data_ted_talks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CC0000"/>
                </a:solidFill>
                <a:latin typeface="Arial"/>
                <a:ea typeface="Arial"/>
                <a:cs typeface="Arial"/>
                <a:sym typeface="Arial"/>
              </a:rPr>
              <a:t>Shape</a:t>
            </a:r>
            <a:r>
              <a:rPr lang="cs" sz="1600">
                <a:solidFill>
                  <a:srgbClr val="0D3A45"/>
                </a:solidFill>
                <a:latin typeface="Arial"/>
                <a:ea typeface="Arial"/>
                <a:cs typeface="Arial"/>
                <a:sym typeface="Arial"/>
              </a:rPr>
              <a:t>:</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Rows </a:t>
            </a:r>
            <a:r>
              <a:rPr lang="cs" sz="1600">
                <a:solidFill>
                  <a:srgbClr val="0D3A45"/>
                </a:solidFill>
                <a:latin typeface="Arial"/>
                <a:ea typeface="Arial"/>
                <a:cs typeface="Arial"/>
                <a:sym typeface="Arial"/>
              </a:rPr>
              <a:t>= 4005</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Columns </a:t>
            </a:r>
            <a:r>
              <a:rPr lang="cs" sz="1600">
                <a:solidFill>
                  <a:srgbClr val="0D3A45"/>
                </a:solidFill>
                <a:latin typeface="Arial"/>
                <a:ea typeface="Arial"/>
                <a:cs typeface="Arial"/>
                <a:sym typeface="Arial"/>
              </a:rPr>
              <a:t>= 19</a:t>
            </a:r>
            <a:endParaRPr sz="16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F5FCFF"/>
              </a:buClr>
              <a:buSzPts val="2150"/>
              <a:buFont typeface="Arial"/>
              <a:buNone/>
            </a:pPr>
            <a:r>
              <a:t/>
            </a:r>
            <a:endParaRPr sz="2150">
              <a:solidFill>
                <a:schemeClr val="dk1"/>
              </a:solidFill>
              <a:latin typeface="Arial"/>
              <a:ea typeface="Arial"/>
              <a:cs typeface="Arial"/>
              <a:sym typeface="Arial"/>
            </a:endParaRPr>
          </a:p>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CC0000"/>
                </a:solidFill>
                <a:latin typeface="Arial"/>
                <a:ea typeface="Arial"/>
                <a:cs typeface="Arial"/>
                <a:sym typeface="Arial"/>
              </a:rPr>
              <a:t>Features</a:t>
            </a:r>
            <a:r>
              <a:rPr lang="cs" sz="1600">
                <a:solidFill>
                  <a:srgbClr val="0D3A45"/>
                </a:solidFill>
                <a:latin typeface="Arial"/>
                <a:ea typeface="Arial"/>
                <a:cs typeface="Arial"/>
                <a:sym typeface="Arial"/>
              </a:rPr>
              <a:t>:</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0D3A45"/>
                </a:solidFill>
                <a:latin typeface="Arial"/>
                <a:ea typeface="Arial"/>
                <a:cs typeface="Arial"/>
                <a:sym typeface="Arial"/>
              </a:rPr>
              <a:t>'talk_id', 'title', 'speaker_1', 'all_speakers', 'occupations’, 'about_speakers', 'views',</a:t>
            </a:r>
            <a:endParaRPr sz="1600">
              <a:solidFill>
                <a:schemeClr val="dk1"/>
              </a:solidFill>
              <a:latin typeface="Arial"/>
              <a:ea typeface="Arial"/>
              <a:cs typeface="Arial"/>
              <a:sym typeface="Arial"/>
            </a:endParaRPr>
          </a:p>
          <a:p>
            <a:pPr indent="0" lvl="0" marL="354330" marR="5080" rtl="0" algn="l">
              <a:lnSpc>
                <a:spcPct val="114999"/>
              </a:lnSpc>
              <a:spcBef>
                <a:spcPts val="0"/>
              </a:spcBef>
              <a:spcAft>
                <a:spcPts val="0"/>
              </a:spcAft>
              <a:buNone/>
            </a:pPr>
            <a:r>
              <a:rPr lang="cs" sz="1600">
                <a:solidFill>
                  <a:srgbClr val="0D3A45"/>
                </a:solidFill>
                <a:latin typeface="Arial"/>
                <a:ea typeface="Arial"/>
                <a:cs typeface="Arial"/>
                <a:sym typeface="Arial"/>
              </a:rPr>
              <a:t>'recorded_date', 'published_date', 'event’, 'native_lang', 'available_lang', 'comments',  'duration', 'topics', 'related_talks', 'url', 'description', 'transcript’</a:t>
            </a:r>
            <a:endParaRPr sz="16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2150">
              <a:solidFill>
                <a:schemeClr val="dk1"/>
              </a:solidFill>
              <a:latin typeface="Arial"/>
              <a:ea typeface="Arial"/>
              <a:cs typeface="Arial"/>
              <a:sym typeface="Arial"/>
            </a:endParaRPr>
          </a:p>
          <a:p>
            <a:pPr indent="-342265" lvl="0" marL="354330" marR="0" rtl="0" algn="l">
              <a:lnSpc>
                <a:spcPct val="100000"/>
              </a:lnSpc>
              <a:spcBef>
                <a:spcPts val="5"/>
              </a:spcBef>
              <a:spcAft>
                <a:spcPts val="0"/>
              </a:spcAft>
              <a:buClr>
                <a:srgbClr val="F5FCFF"/>
              </a:buClr>
              <a:buSzPts val="1800"/>
              <a:buFont typeface="Arial"/>
              <a:buChar char="●"/>
            </a:pPr>
            <a:r>
              <a:rPr lang="cs" sz="1600">
                <a:solidFill>
                  <a:srgbClr val="CC0000"/>
                </a:solidFill>
                <a:latin typeface="Arial"/>
                <a:ea typeface="Arial"/>
                <a:cs typeface="Arial"/>
                <a:sym typeface="Arial"/>
              </a:rPr>
              <a:t>Target variable </a:t>
            </a:r>
            <a:r>
              <a:rPr lang="cs" sz="1600">
                <a:solidFill>
                  <a:srgbClr val="0D3A45"/>
                </a:solidFill>
                <a:latin typeface="Arial"/>
                <a:ea typeface="Arial"/>
                <a:cs typeface="Arial"/>
                <a:sym typeface="Arial"/>
              </a:rPr>
              <a:t>: ‘views’</a:t>
            </a:r>
            <a:endParaRPr sz="1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04" name="Shape 104"/>
        <p:cNvGrpSpPr/>
        <p:nvPr/>
      </p:nvGrpSpPr>
      <p:grpSpPr>
        <a:xfrm>
          <a:off x="0" y="0"/>
          <a:ext cx="0" cy="0"/>
          <a:chOff x="0" y="0"/>
          <a:chExt cx="0" cy="0"/>
        </a:xfrm>
      </p:grpSpPr>
      <p:sp>
        <p:nvSpPr>
          <p:cNvPr id="105" name="Google Shape;105;p5"/>
          <p:cNvSpPr txBox="1"/>
          <p:nvPr>
            <p:ph type="title"/>
          </p:nvPr>
        </p:nvSpPr>
        <p:spPr>
          <a:xfrm>
            <a:off x="1704848" y="2195525"/>
            <a:ext cx="58446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0" lang="cs" sz="4000">
                <a:latin typeface="Arial"/>
                <a:ea typeface="Arial"/>
                <a:cs typeface="Arial"/>
                <a:sym typeface="Arial"/>
              </a:rPr>
              <a:t>Exploratory Data Analysis</a:t>
            </a:r>
            <a:endParaRPr sz="4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6"/>
          <p:cNvSpPr txBox="1"/>
          <p:nvPr>
            <p:ph type="title"/>
          </p:nvPr>
        </p:nvSpPr>
        <p:spPr>
          <a:xfrm>
            <a:off x="390550" y="283616"/>
            <a:ext cx="4175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Handling Missing values</a:t>
            </a:r>
            <a:endParaRPr sz="2800">
              <a:latin typeface="Arial"/>
              <a:ea typeface="Arial"/>
              <a:cs typeface="Arial"/>
              <a:sym typeface="Arial"/>
            </a:endParaRPr>
          </a:p>
        </p:txBody>
      </p:sp>
      <p:sp>
        <p:nvSpPr>
          <p:cNvPr id="111" name="Google Shape;111;p6"/>
          <p:cNvSpPr txBox="1"/>
          <p:nvPr/>
        </p:nvSpPr>
        <p:spPr>
          <a:xfrm>
            <a:off x="129874" y="1188580"/>
            <a:ext cx="3034800" cy="2588400"/>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b="1" lang="cs" sz="1800">
                <a:solidFill>
                  <a:srgbClr val="124F5C"/>
                </a:solidFill>
                <a:latin typeface="Arial"/>
                <a:ea typeface="Arial"/>
                <a:cs typeface="Arial"/>
                <a:sym typeface="Arial"/>
              </a:rPr>
              <a:t>For numerical feature:</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used KNN Imputer to</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impute missing values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5FCFF"/>
              </a:buClr>
              <a:buSzPts val="2000"/>
              <a:buFont typeface="Arial"/>
              <a:buNone/>
            </a:pPr>
            <a:r>
              <a:t/>
            </a:r>
            <a:endParaRPr sz="2000">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F5FCFF"/>
              </a:buClr>
              <a:buSzPts val="2550"/>
              <a:buFont typeface="Arial"/>
              <a:buNone/>
            </a:pPr>
            <a:r>
              <a:t/>
            </a:r>
            <a:endParaRPr sz="2550">
              <a:solidFill>
                <a:schemeClr val="dk1"/>
              </a:solidFill>
              <a:latin typeface="Arial"/>
              <a:ea typeface="Arial"/>
              <a:cs typeface="Arial"/>
              <a:sym typeface="Arial"/>
            </a:endParaRPr>
          </a:p>
          <a:p>
            <a:pPr indent="-342265" lvl="0" marL="354330" marR="0" rtl="0" algn="l">
              <a:lnSpc>
                <a:spcPct val="100000"/>
              </a:lnSpc>
              <a:spcBef>
                <a:spcPts val="0"/>
              </a:spcBef>
              <a:spcAft>
                <a:spcPts val="0"/>
              </a:spcAft>
              <a:buClr>
                <a:srgbClr val="F5FCFF"/>
              </a:buClr>
              <a:buSzPts val="1800"/>
              <a:buFont typeface="Arial"/>
              <a:buChar char="●"/>
            </a:pPr>
            <a:r>
              <a:rPr b="1" lang="cs" sz="1800">
                <a:solidFill>
                  <a:srgbClr val="124F5C"/>
                </a:solidFill>
                <a:latin typeface="Arial"/>
                <a:ea typeface="Arial"/>
                <a:cs typeface="Arial"/>
                <a:sym typeface="Arial"/>
              </a:rPr>
              <a:t>For categorical features:</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124F5C"/>
                </a:solidFill>
                <a:latin typeface="Arial"/>
                <a:ea typeface="Arial"/>
                <a:cs typeface="Arial"/>
                <a:sym typeface="Arial"/>
              </a:rPr>
              <a:t>Replaced Nan values with</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‘Unknown’ category</a:t>
            </a:r>
            <a:endParaRPr sz="1800">
              <a:solidFill>
                <a:schemeClr val="dk1"/>
              </a:solidFill>
              <a:latin typeface="Arial"/>
              <a:ea typeface="Arial"/>
              <a:cs typeface="Arial"/>
              <a:sym typeface="Arial"/>
            </a:endParaRPr>
          </a:p>
        </p:txBody>
      </p:sp>
      <p:sp>
        <p:nvSpPr>
          <p:cNvPr id="112" name="Google Shape;112;p6"/>
          <p:cNvSpPr/>
          <p:nvPr/>
        </p:nvSpPr>
        <p:spPr>
          <a:xfrm>
            <a:off x="3429000" y="727925"/>
            <a:ext cx="5526000" cy="403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7"/>
          <p:cNvSpPr txBox="1"/>
          <p:nvPr>
            <p:ph type="title"/>
          </p:nvPr>
        </p:nvSpPr>
        <p:spPr>
          <a:xfrm>
            <a:off x="377125" y="228577"/>
            <a:ext cx="3266700" cy="306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1900">
                <a:latin typeface="Arial"/>
                <a:ea typeface="Arial"/>
                <a:cs typeface="Arial"/>
                <a:sym typeface="Arial"/>
              </a:rPr>
              <a:t>Overview of Speaker column</a:t>
            </a:r>
            <a:endParaRPr sz="1900">
              <a:latin typeface="Arial"/>
              <a:ea typeface="Arial"/>
              <a:cs typeface="Arial"/>
              <a:sym typeface="Arial"/>
            </a:endParaRPr>
          </a:p>
        </p:txBody>
      </p:sp>
      <p:sp>
        <p:nvSpPr>
          <p:cNvPr id="118" name="Google Shape;118;p7"/>
          <p:cNvSpPr txBox="1"/>
          <p:nvPr/>
        </p:nvSpPr>
        <p:spPr>
          <a:xfrm>
            <a:off x="506374" y="3728467"/>
            <a:ext cx="7992745" cy="1147445"/>
          </a:xfrm>
          <a:prstGeom prst="rect">
            <a:avLst/>
          </a:prstGeom>
          <a:noFill/>
          <a:ln>
            <a:noFill/>
          </a:ln>
        </p:spPr>
        <p:txBody>
          <a:bodyPr anchorCtr="0" anchor="t" bIns="0" lIns="0" spcFirstLastPara="1" rIns="0" wrap="square" tIns="482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Sir Ken Robinson's talk on "Do Schools Kill Creativity?" is the most popular TED Talk</a:t>
            </a:r>
            <a:endParaRPr sz="1600">
              <a:solidFill>
                <a:schemeClr val="dk1"/>
              </a:solidFill>
              <a:latin typeface="Arial"/>
              <a:ea typeface="Arial"/>
              <a:cs typeface="Arial"/>
              <a:sym typeface="Arial"/>
            </a:endParaRPr>
          </a:p>
          <a:p>
            <a:pPr indent="0" lvl="0" marL="354330" marR="0" rtl="0" algn="l">
              <a:lnSpc>
                <a:spcPct val="100000"/>
              </a:lnSpc>
              <a:spcBef>
                <a:spcPts val="290"/>
              </a:spcBef>
              <a:spcAft>
                <a:spcPts val="0"/>
              </a:spcAft>
              <a:buNone/>
            </a:pPr>
            <a:r>
              <a:rPr lang="cs" sz="1600">
                <a:solidFill>
                  <a:srgbClr val="124F5C"/>
                </a:solidFill>
                <a:latin typeface="Arial"/>
                <a:ea typeface="Arial"/>
                <a:cs typeface="Arial"/>
                <a:sym typeface="Arial"/>
              </a:rPr>
              <a:t>with more than 65 million views.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Alex Gendler is the most popular speaker wrt to total views followed by Sir Ken</a:t>
            </a:r>
            <a:endParaRPr sz="1600">
              <a:solidFill>
                <a:schemeClr val="dk1"/>
              </a:solidFill>
              <a:latin typeface="Arial"/>
              <a:ea typeface="Arial"/>
              <a:cs typeface="Arial"/>
              <a:sym typeface="Arial"/>
            </a:endParaRPr>
          </a:p>
          <a:p>
            <a:pPr indent="0" lvl="0" marL="354330" marR="0" rtl="0" algn="l">
              <a:lnSpc>
                <a:spcPct val="100000"/>
              </a:lnSpc>
              <a:spcBef>
                <a:spcPts val="290"/>
              </a:spcBef>
              <a:spcAft>
                <a:spcPts val="0"/>
              </a:spcAft>
              <a:buNone/>
            </a:pPr>
            <a:r>
              <a:rPr lang="cs" sz="1600">
                <a:solidFill>
                  <a:srgbClr val="124F5C"/>
                </a:solidFill>
                <a:latin typeface="Arial"/>
                <a:ea typeface="Arial"/>
                <a:cs typeface="Arial"/>
                <a:sym typeface="Arial"/>
              </a:rPr>
              <a:t>Robinson</a:t>
            </a:r>
            <a:endParaRPr sz="1600">
              <a:solidFill>
                <a:schemeClr val="dk1"/>
              </a:solidFill>
              <a:latin typeface="Arial"/>
              <a:ea typeface="Arial"/>
              <a:cs typeface="Arial"/>
              <a:sym typeface="Arial"/>
            </a:endParaRPr>
          </a:p>
        </p:txBody>
      </p:sp>
      <p:sp>
        <p:nvSpPr>
          <p:cNvPr id="119" name="Google Shape;119;p7"/>
          <p:cNvSpPr/>
          <p:nvPr/>
        </p:nvSpPr>
        <p:spPr>
          <a:xfrm>
            <a:off x="188250" y="645025"/>
            <a:ext cx="3786000" cy="2973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7"/>
          <p:cNvSpPr/>
          <p:nvPr/>
        </p:nvSpPr>
        <p:spPr>
          <a:xfrm>
            <a:off x="4083125" y="416827"/>
            <a:ext cx="4701600" cy="3206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8"/>
          <p:cNvSpPr txBox="1"/>
          <p:nvPr>
            <p:ph type="title"/>
          </p:nvPr>
        </p:nvSpPr>
        <p:spPr>
          <a:xfrm>
            <a:off x="390550" y="512191"/>
            <a:ext cx="7386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Which is the most popular and frequent event?</a:t>
            </a:r>
            <a:endParaRPr sz="2800">
              <a:latin typeface="Arial"/>
              <a:ea typeface="Arial"/>
              <a:cs typeface="Arial"/>
              <a:sym typeface="Arial"/>
            </a:endParaRPr>
          </a:p>
        </p:txBody>
      </p:sp>
      <p:sp>
        <p:nvSpPr>
          <p:cNvPr id="126" name="Google Shape;126;p8"/>
          <p:cNvSpPr txBox="1"/>
          <p:nvPr/>
        </p:nvSpPr>
        <p:spPr>
          <a:xfrm>
            <a:off x="519825" y="4422150"/>
            <a:ext cx="6606600" cy="1292700"/>
          </a:xfrm>
          <a:prstGeom prst="rect">
            <a:avLst/>
          </a:prstGeom>
          <a:noFill/>
          <a:ln>
            <a:noFill/>
          </a:ln>
        </p:spPr>
        <p:txBody>
          <a:bodyPr anchorCtr="0" anchor="t" bIns="0" lIns="0" spcFirstLastPara="1" rIns="0" wrap="square" tIns="12700">
            <a:spAutoFit/>
          </a:bodyPr>
          <a:lstStyle/>
          <a:p>
            <a:pPr indent="0" lvl="0" marL="0" rtl="0" algn="l">
              <a:lnSpc>
                <a:spcPct val="135714"/>
              </a:lnSpc>
              <a:spcBef>
                <a:spcPts val="0"/>
              </a:spcBef>
              <a:spcAft>
                <a:spcPts val="0"/>
              </a:spcAft>
              <a:buNone/>
            </a:pPr>
            <a:r>
              <a:rPr lang="cs" sz="1350">
                <a:solidFill>
                  <a:srgbClr val="124F5C"/>
                </a:solidFill>
                <a:latin typeface="Roboto"/>
                <a:ea typeface="Roboto"/>
                <a:cs typeface="Roboto"/>
                <a:sym typeface="Roboto"/>
              </a:rPr>
              <a:t>TED-Ed is the most frequent event category with 556 entries followed by TED2017 and TED2018</a:t>
            </a:r>
            <a:endParaRPr sz="1350">
              <a:solidFill>
                <a:srgbClr val="124F5C"/>
              </a:solidFill>
              <a:latin typeface="Roboto"/>
              <a:ea typeface="Roboto"/>
              <a:cs typeface="Roboto"/>
              <a:sym typeface="Roboto"/>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800">
              <a:solidFill>
                <a:srgbClr val="124F5B"/>
              </a:solidFill>
            </a:endParaRPr>
          </a:p>
        </p:txBody>
      </p:sp>
      <p:pic>
        <p:nvPicPr>
          <p:cNvPr id="127" name="Google Shape;127;p8"/>
          <p:cNvPicPr preferRelativeResize="0"/>
          <p:nvPr/>
        </p:nvPicPr>
        <p:blipFill>
          <a:blip r:embed="rId3">
            <a:alphaModFix/>
          </a:blip>
          <a:stretch>
            <a:fillRect/>
          </a:stretch>
        </p:blipFill>
        <p:spPr>
          <a:xfrm>
            <a:off x="152400" y="1117000"/>
            <a:ext cx="8762349" cy="317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2023-01-03T04:48:40Z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2021-09-19T00:00:00Z</vt:filetime>
  </property>
  <property fmtid="{D5CDD505-2E9C-101B-9397-08002B2CF9AE}" pid="3" name="Creator">
    <vt:lpwstr>Microsoft® PowerPoint® 2016</vt:lpwstr>
  </property>
  <property fmtid="{D5CDD505-2E9C-101B-9397-08002B2CF9AE}" pid="4" name="LastSaved">
    <vt:filetime>2023-01-03T00:00:00Z</vt:filetime>
  </property>
</Properties>
</file>