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9144000" cy="51435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iq18DdJiCLGfxAKzcBLxKoWlY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58CBFA-0E44-40B8-8847-8389ABFFFCAA}">
  <a:tblStyle styleId="{2658CBFA-0E44-40B8-8847-8389ABFFFCA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2: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2: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5: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5: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6: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6: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7"/>
          <p:cNvSpPr txBox="1"/>
          <p:nvPr>
            <p:ph type="title"/>
          </p:nvPr>
        </p:nvSpPr>
        <p:spPr>
          <a:xfrm>
            <a:off x="1490218" y="1877948"/>
            <a:ext cx="6163563"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7"/>
          <p:cNvSpPr txBox="1"/>
          <p:nvPr>
            <p:ph idx="1" type="body"/>
          </p:nvPr>
        </p:nvSpPr>
        <p:spPr>
          <a:xfrm>
            <a:off x="419201" y="926338"/>
            <a:ext cx="8440420" cy="14211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500">
                <a:solidFill>
                  <a:srgbClr val="202020"/>
                </a:solidFill>
                <a:latin typeface="Roboto"/>
                <a:ea typeface="Roboto"/>
                <a:cs typeface="Roboto"/>
                <a:sym typeface="Robo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39"/>
          <p:cNvSpPr txBox="1"/>
          <p:nvPr>
            <p:ph type="title"/>
          </p:nvPr>
        </p:nvSpPr>
        <p:spPr>
          <a:xfrm>
            <a:off x="1490218" y="1877948"/>
            <a:ext cx="6163563"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40"/>
          <p:cNvSpPr txBox="1"/>
          <p:nvPr>
            <p:ph type="ctrTitle"/>
          </p:nvPr>
        </p:nvSpPr>
        <p:spPr>
          <a:xfrm>
            <a:off x="390550" y="507237"/>
            <a:ext cx="836289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41"/>
          <p:cNvSpPr txBox="1"/>
          <p:nvPr>
            <p:ph type="title"/>
          </p:nvPr>
        </p:nvSpPr>
        <p:spPr>
          <a:xfrm>
            <a:off x="1490218" y="1877948"/>
            <a:ext cx="6163563"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75000"/>
          </a:blip>
          <a:stretch>
            <a:fillRect/>
          </a:stretch>
        </a:blipFill>
      </p:bgPr>
    </p:bg>
    <p:spTree>
      <p:nvGrpSpPr>
        <p:cNvPr id="9" name="Shape 9"/>
        <p:cNvGrpSpPr/>
        <p:nvPr/>
      </p:nvGrpSpPr>
      <p:grpSpPr>
        <a:xfrm>
          <a:off x="0" y="0"/>
          <a:ext cx="0" cy="0"/>
          <a:chOff x="0" y="0"/>
          <a:chExt cx="0" cy="0"/>
        </a:xfrm>
      </p:grpSpPr>
      <p:sp>
        <p:nvSpPr>
          <p:cNvPr id="10" name="Google Shape;10;p36"/>
          <p:cNvSpPr/>
          <p:nvPr/>
        </p:nvSpPr>
        <p:spPr>
          <a:xfrm>
            <a:off x="8602980" y="67056"/>
            <a:ext cx="348996" cy="35813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36"/>
          <p:cNvSpPr txBox="1"/>
          <p:nvPr>
            <p:ph type="title"/>
          </p:nvPr>
        </p:nvSpPr>
        <p:spPr>
          <a:xfrm>
            <a:off x="1490218" y="1877948"/>
            <a:ext cx="6163563" cy="848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4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6"/>
          <p:cNvSpPr txBox="1"/>
          <p:nvPr>
            <p:ph idx="1" type="body"/>
          </p:nvPr>
        </p:nvSpPr>
        <p:spPr>
          <a:xfrm>
            <a:off x="419201" y="926338"/>
            <a:ext cx="8440420" cy="14211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500" u="none" cap="none" strike="noStrike">
                <a:solidFill>
                  <a:srgbClr val="202020"/>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b="0" u="non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0.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title"/>
          </p:nvPr>
        </p:nvSpPr>
        <p:spPr>
          <a:xfrm>
            <a:off x="685800" y="800735"/>
            <a:ext cx="8229600" cy="6661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4200">
                <a:latin typeface="Verdana"/>
                <a:ea typeface="Verdana"/>
                <a:cs typeface="Verdana"/>
                <a:sym typeface="Verdana"/>
              </a:rPr>
              <a:t>   Capstone Project 4</a:t>
            </a:r>
            <a:endParaRPr sz="4200">
              <a:latin typeface="Verdana"/>
              <a:ea typeface="Verdana"/>
              <a:cs typeface="Verdana"/>
              <a:sym typeface="Verdana"/>
            </a:endParaRPr>
          </a:p>
        </p:txBody>
      </p:sp>
      <p:sp>
        <p:nvSpPr>
          <p:cNvPr id="49" name="Google Shape;49;p1"/>
          <p:cNvSpPr txBox="1"/>
          <p:nvPr/>
        </p:nvSpPr>
        <p:spPr>
          <a:xfrm>
            <a:off x="609600" y="1581150"/>
            <a:ext cx="7696200" cy="38082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t/>
            </a:r>
            <a:endParaRPr b="1" sz="3200">
              <a:solidFill>
                <a:srgbClr val="124F5C"/>
              </a:solidFill>
              <a:latin typeface="Arial"/>
              <a:ea typeface="Arial"/>
              <a:cs typeface="Arial"/>
              <a:sym typeface="Arial"/>
            </a:endParaRPr>
          </a:p>
          <a:p>
            <a:pPr indent="0" lvl="0" marL="0" marR="0" rtl="0" algn="ctr">
              <a:lnSpc>
                <a:spcPct val="100000"/>
              </a:lnSpc>
              <a:spcBef>
                <a:spcPts val="105"/>
              </a:spcBef>
              <a:spcAft>
                <a:spcPts val="0"/>
              </a:spcAft>
              <a:buNone/>
            </a:pPr>
            <a:r>
              <a:rPr b="1" lang="en-GB" sz="3200">
                <a:solidFill>
                  <a:srgbClr val="F2F2F2"/>
                </a:solidFill>
                <a:latin typeface="Arial"/>
                <a:ea typeface="Arial"/>
                <a:cs typeface="Arial"/>
                <a:sym typeface="Arial"/>
              </a:rPr>
              <a:t>Online Retail Customer Segmentation</a:t>
            </a:r>
            <a:endParaRPr sz="3200">
              <a:solidFill>
                <a:srgbClr val="F2F2F2"/>
              </a:solidFill>
              <a:latin typeface="Arial"/>
              <a:ea typeface="Arial"/>
              <a:cs typeface="Arial"/>
              <a:sym typeface="Arial"/>
            </a:endParaRPr>
          </a:p>
          <a:p>
            <a:pPr indent="0" lvl="0" marL="1000125" marR="990600" rtl="0" algn="ctr">
              <a:lnSpc>
                <a:spcPct val="100000"/>
              </a:lnSpc>
              <a:spcBef>
                <a:spcPts val="140"/>
              </a:spcBef>
              <a:spcAft>
                <a:spcPts val="0"/>
              </a:spcAft>
              <a:buNone/>
            </a:pPr>
            <a:r>
              <a:t/>
            </a:r>
            <a:endParaRPr b="1" sz="2400">
              <a:solidFill>
                <a:srgbClr val="FFAB40"/>
              </a:solidFill>
              <a:latin typeface="Arial"/>
              <a:ea typeface="Arial"/>
              <a:cs typeface="Arial"/>
              <a:sym typeface="Arial"/>
            </a:endParaRPr>
          </a:p>
          <a:p>
            <a:pPr indent="0" lvl="0" marL="1000125" marR="990600" rtl="0" algn="ctr">
              <a:spcBef>
                <a:spcPts val="140"/>
              </a:spcBef>
              <a:spcAft>
                <a:spcPts val="0"/>
              </a:spcAft>
              <a:buNone/>
            </a:pPr>
            <a:r>
              <a:t/>
            </a:r>
            <a:endParaRPr/>
          </a:p>
          <a:p>
            <a:pPr indent="0" lvl="0" marL="0" marR="0" rtl="0" algn="ctr">
              <a:spcBef>
                <a:spcPts val="0"/>
              </a:spcBef>
              <a:spcAft>
                <a:spcPts val="0"/>
              </a:spcAft>
              <a:buNone/>
            </a:pPr>
            <a:r>
              <a:rPr b="1" i="0" lang="en-GB" sz="1800" u="none" strike="noStrike">
                <a:solidFill>
                  <a:srgbClr val="FF0000"/>
                </a:solidFill>
                <a:latin typeface="Verdana"/>
                <a:ea typeface="Verdana"/>
                <a:cs typeface="Verdana"/>
                <a:sym typeface="Verdana"/>
              </a:rPr>
              <a:t>Adil Imam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i="0" sz="1800" u="none" strike="noStrike">
              <a:solidFill>
                <a:srgbClr val="FF0000"/>
              </a:solidFill>
              <a:latin typeface="Verdana"/>
              <a:ea typeface="Verdana"/>
              <a:cs typeface="Verdana"/>
              <a:sym typeface="Verdana"/>
            </a:endParaRPr>
          </a:p>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20"/>
              </a:spcBef>
              <a:spcAft>
                <a:spcPts val="0"/>
              </a:spcAft>
              <a:buNone/>
            </a:pPr>
            <a:r>
              <a:rPr b="1" i="0" lang="en-GB" sz="1800" u="none" strike="noStrike">
                <a:solidFill>
                  <a:srgbClr val="124F5B"/>
                </a:solidFill>
                <a:latin typeface="Verdana"/>
                <a:ea typeface="Verdana"/>
                <a:cs typeface="Verdana"/>
                <a:sym typeface="Verdana"/>
              </a:rPr>
              <a:t>                                 </a:t>
            </a:r>
            <a:r>
              <a:rPr b="1" i="0" lang="en-GB" sz="1500" u="none" strike="noStrike">
                <a:solidFill>
                  <a:srgbClr val="F2F2F2"/>
                </a:solidFill>
                <a:latin typeface="Verdana"/>
                <a:ea typeface="Verdana"/>
                <a:cs typeface="Verdana"/>
                <a:sym typeface="Verdana"/>
              </a:rPr>
              <a:t>Data Science Trainee,  </a:t>
            </a:r>
            <a:endParaRPr/>
          </a:p>
          <a:p>
            <a:pPr indent="0" lvl="0" marL="0" marR="0" rtl="0" algn="l">
              <a:spcBef>
                <a:spcPts val="20"/>
              </a:spcBef>
              <a:spcAft>
                <a:spcPts val="0"/>
              </a:spcAft>
              <a:buNone/>
            </a:pPr>
            <a:r>
              <a:rPr b="1" i="0" lang="en-GB" sz="1500" u="none" strike="noStrike">
                <a:solidFill>
                  <a:srgbClr val="F2F2F2"/>
                </a:solidFill>
                <a:latin typeface="Verdana"/>
                <a:ea typeface="Verdana"/>
                <a:cs typeface="Verdana"/>
                <a:sym typeface="Verdana"/>
              </a:rPr>
              <a:t>                                               AlmaBetter</a:t>
            </a:r>
            <a:endParaRPr b="0" sz="1500">
              <a:solidFill>
                <a:srgbClr val="F2F2F2"/>
              </a:solidFill>
              <a:latin typeface="Calibri"/>
              <a:ea typeface="Calibri"/>
              <a:cs typeface="Calibri"/>
              <a:sym typeface="Calibri"/>
            </a:endParaRPr>
          </a:p>
          <a:p>
            <a:pPr indent="0" lvl="0" marL="0" marR="0" rtl="0" algn="l">
              <a:spcBef>
                <a:spcPts val="0"/>
              </a:spcBef>
              <a:spcAft>
                <a:spcPts val="0"/>
              </a:spcAft>
              <a:buNone/>
            </a:pPr>
            <a:br>
              <a:rPr lang="en-GB" sz="2400">
                <a:solidFill>
                  <a:schemeClr val="dk1"/>
                </a:solidFill>
                <a:latin typeface="Calibri"/>
                <a:ea typeface="Calibri"/>
                <a:cs typeface="Calibri"/>
                <a:sym typeface="Calibri"/>
              </a:rPr>
            </a:br>
            <a:endParaRPr sz="2400">
              <a:solidFill>
                <a:schemeClr val="dk1"/>
              </a:solidFill>
              <a:latin typeface="Arial"/>
              <a:ea typeface="Arial"/>
              <a:cs typeface="Arial"/>
              <a:sym typeface="Arial"/>
            </a:endParaRPr>
          </a:p>
        </p:txBody>
      </p:sp>
      <p:pic>
        <p:nvPicPr>
          <p:cNvPr id="50" name="Google Shape;50;p1"/>
          <p:cNvPicPr preferRelativeResize="0"/>
          <p:nvPr/>
        </p:nvPicPr>
        <p:blipFill rotWithShape="1">
          <a:blip r:embed="rId3">
            <a:alphaModFix amt="19000"/>
          </a:blip>
          <a:srcRect b="0" l="0" r="0" t="0"/>
          <a:stretch/>
        </p:blipFill>
        <p:spPr>
          <a:xfrm>
            <a:off x="8283" y="302"/>
            <a:ext cx="1202634" cy="838200"/>
          </a:xfrm>
          <a:prstGeom prst="rect">
            <a:avLst/>
          </a:prstGeom>
          <a:noFill/>
          <a:ln>
            <a:noFill/>
          </a:ln>
          <a:effectLst>
            <a:outerShdw blurRad="50800" rotWithShape="0" algn="ctr" dir="5400000" dist="5080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203200" y="133350"/>
            <a:ext cx="886460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800">
                <a:solidFill>
                  <a:srgbClr val="FF0000"/>
                </a:solidFill>
                <a:latin typeface="Roboto"/>
                <a:ea typeface="Roboto"/>
                <a:cs typeface="Roboto"/>
                <a:sym typeface="Roboto"/>
              </a:rPr>
              <a:t> Top and Bottom Products (Based on Total Revenue):-</a:t>
            </a:r>
            <a:endParaRPr sz="2800">
              <a:solidFill>
                <a:srgbClr val="FF0000"/>
              </a:solidFill>
            </a:endParaRPr>
          </a:p>
        </p:txBody>
      </p:sp>
      <p:pic>
        <p:nvPicPr>
          <p:cNvPr id="118" name="Google Shape;118;p10"/>
          <p:cNvPicPr preferRelativeResize="0"/>
          <p:nvPr/>
        </p:nvPicPr>
        <p:blipFill rotWithShape="1">
          <a:blip r:embed="rId3">
            <a:alphaModFix/>
          </a:blip>
          <a:srcRect b="0" l="0" r="0" t="0"/>
          <a:stretch/>
        </p:blipFill>
        <p:spPr>
          <a:xfrm>
            <a:off x="342899" y="742950"/>
            <a:ext cx="8382001" cy="3124200"/>
          </a:xfrm>
          <a:prstGeom prst="rect">
            <a:avLst/>
          </a:prstGeom>
          <a:noFill/>
          <a:ln>
            <a:noFill/>
          </a:ln>
        </p:spPr>
      </p:pic>
      <p:sp>
        <p:nvSpPr>
          <p:cNvPr id="119" name="Google Shape;119;p10"/>
          <p:cNvSpPr/>
          <p:nvPr/>
        </p:nvSpPr>
        <p:spPr>
          <a:xfrm>
            <a:off x="533400" y="4045863"/>
            <a:ext cx="8191500" cy="659487"/>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a:solidFill>
                  <a:srgbClr val="212121"/>
                </a:solidFill>
                <a:latin typeface="Arial"/>
                <a:ea typeface="Arial"/>
                <a:cs typeface="Arial"/>
                <a:sym typeface="Arial"/>
              </a:rPr>
              <a:t>Paper Craft </a:t>
            </a:r>
            <a:r>
              <a:rPr b="1" lang="en-GB" sz="1800">
                <a:solidFill>
                  <a:srgbClr val="212121"/>
                </a:solidFill>
                <a:latin typeface="Arial"/>
                <a:ea typeface="Arial"/>
                <a:cs typeface="Arial"/>
                <a:sym typeface="Arial"/>
              </a:rPr>
              <a:t>L</a:t>
            </a:r>
            <a:r>
              <a:rPr b="1" i="0" lang="en-GB" sz="1800">
                <a:solidFill>
                  <a:srgbClr val="212121"/>
                </a:solidFill>
                <a:latin typeface="Arial"/>
                <a:ea typeface="Arial"/>
                <a:cs typeface="Arial"/>
                <a:sym typeface="Arial"/>
              </a:rPr>
              <a:t>ittle </a:t>
            </a:r>
            <a:r>
              <a:rPr b="1" lang="en-GB" sz="1800">
                <a:solidFill>
                  <a:srgbClr val="212121"/>
                </a:solidFill>
                <a:latin typeface="Arial"/>
                <a:ea typeface="Arial"/>
                <a:cs typeface="Arial"/>
                <a:sym typeface="Arial"/>
              </a:rPr>
              <a:t>B</a:t>
            </a:r>
            <a:r>
              <a:rPr b="1" i="0" lang="en-GB" sz="1800">
                <a:solidFill>
                  <a:srgbClr val="212121"/>
                </a:solidFill>
                <a:latin typeface="Arial"/>
                <a:ea typeface="Arial"/>
                <a:cs typeface="Arial"/>
                <a:sym typeface="Arial"/>
              </a:rPr>
              <a:t>irdie </a:t>
            </a:r>
            <a:r>
              <a:rPr b="0" i="0" lang="en-GB" sz="1800">
                <a:solidFill>
                  <a:srgbClr val="212121"/>
                </a:solidFill>
                <a:latin typeface="Arial"/>
                <a:ea typeface="Arial"/>
                <a:cs typeface="Arial"/>
                <a:sym typeface="Arial"/>
              </a:rPr>
              <a:t>makes the most revenue and </a:t>
            </a:r>
            <a:r>
              <a:rPr b="1" lang="en-GB" sz="1800">
                <a:solidFill>
                  <a:srgbClr val="212121"/>
                </a:solidFill>
                <a:latin typeface="Arial"/>
                <a:ea typeface="Arial"/>
                <a:cs typeface="Arial"/>
                <a:sym typeface="Arial"/>
              </a:rPr>
              <a:t>P</a:t>
            </a:r>
            <a:r>
              <a:rPr b="1" i="0" lang="en-GB" sz="1800">
                <a:solidFill>
                  <a:srgbClr val="212121"/>
                </a:solidFill>
                <a:latin typeface="Arial"/>
                <a:ea typeface="Arial"/>
                <a:cs typeface="Arial"/>
                <a:sym typeface="Arial"/>
              </a:rPr>
              <a:t>urple Frangipani Hairclip </a:t>
            </a:r>
            <a:r>
              <a:rPr b="0" i="0" lang="en-GB" sz="1800">
                <a:solidFill>
                  <a:srgbClr val="212121"/>
                </a:solidFill>
                <a:latin typeface="Arial"/>
                <a:ea typeface="Arial"/>
                <a:cs typeface="Arial"/>
                <a:sym typeface="Arial"/>
              </a:rPr>
              <a:t>makes the least revenue.</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21665" y="171068"/>
            <a:ext cx="447893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Transaction per day:-</a:t>
            </a:r>
            <a:endParaRPr sz="2800">
              <a:latin typeface="Arial"/>
              <a:ea typeface="Arial"/>
              <a:cs typeface="Arial"/>
              <a:sym typeface="Arial"/>
            </a:endParaRPr>
          </a:p>
        </p:txBody>
      </p:sp>
      <p:sp>
        <p:nvSpPr>
          <p:cNvPr id="125" name="Google Shape;125;p11"/>
          <p:cNvSpPr/>
          <p:nvPr/>
        </p:nvSpPr>
        <p:spPr>
          <a:xfrm>
            <a:off x="344243" y="4619913"/>
            <a:ext cx="8432879" cy="419482"/>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12700" marR="0" rtl="0" algn="l">
              <a:lnSpc>
                <a:spcPct val="100000"/>
              </a:lnSpc>
              <a:spcBef>
                <a:spcPts val="0"/>
              </a:spcBef>
              <a:spcAft>
                <a:spcPts val="0"/>
              </a:spcAft>
              <a:buNone/>
            </a:pPr>
            <a:r>
              <a:rPr b="1" lang="en-GB" sz="1100">
                <a:solidFill>
                  <a:srgbClr val="202020"/>
                </a:solidFill>
                <a:latin typeface="Arial"/>
                <a:ea typeface="Arial"/>
                <a:cs typeface="Arial"/>
                <a:sym typeface="Arial"/>
              </a:rPr>
              <a:t>From the above graph, it is clear that Thursday has higher transaction volume than the other days and Friday has lower transaction volume.</a:t>
            </a:r>
            <a:endParaRPr b="1" sz="1100">
              <a:solidFill>
                <a:schemeClr val="dk1"/>
              </a:solidFill>
              <a:latin typeface="Arial"/>
              <a:ea typeface="Arial"/>
              <a:cs typeface="Arial"/>
              <a:sym typeface="Arial"/>
            </a:endParaRPr>
          </a:p>
        </p:txBody>
      </p:sp>
      <p:pic>
        <p:nvPicPr>
          <p:cNvPr id="126" name="Google Shape;126;p11"/>
          <p:cNvPicPr preferRelativeResize="0"/>
          <p:nvPr/>
        </p:nvPicPr>
        <p:blipFill rotWithShape="1">
          <a:blip r:embed="rId3">
            <a:alphaModFix/>
          </a:blip>
          <a:srcRect b="0" l="0" r="0" t="0"/>
          <a:stretch/>
        </p:blipFill>
        <p:spPr>
          <a:xfrm>
            <a:off x="533401" y="990600"/>
            <a:ext cx="5334000" cy="3162300"/>
          </a:xfrm>
          <a:prstGeom prst="rect">
            <a:avLst/>
          </a:prstGeom>
          <a:noFill/>
          <a:ln>
            <a:noFill/>
          </a:ln>
        </p:spPr>
      </p:pic>
      <p:sp>
        <p:nvSpPr>
          <p:cNvPr id="127" name="Google Shape;127;p11"/>
          <p:cNvSpPr/>
          <p:nvPr/>
        </p:nvSpPr>
        <p:spPr>
          <a:xfrm>
            <a:off x="6629400" y="1200150"/>
            <a:ext cx="1828800" cy="25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266800" y="78181"/>
            <a:ext cx="6667399"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 Transaction Per Month:-</a:t>
            </a:r>
            <a:endParaRPr sz="2800">
              <a:latin typeface="Arial"/>
              <a:ea typeface="Arial"/>
              <a:cs typeface="Arial"/>
              <a:sym typeface="Arial"/>
            </a:endParaRPr>
          </a:p>
        </p:txBody>
      </p:sp>
      <p:pic>
        <p:nvPicPr>
          <p:cNvPr id="134" name="Google Shape;134;p12"/>
          <p:cNvPicPr preferRelativeResize="0"/>
          <p:nvPr/>
        </p:nvPicPr>
        <p:blipFill rotWithShape="1">
          <a:blip r:embed="rId3">
            <a:alphaModFix/>
          </a:blip>
          <a:srcRect b="0" l="0" r="0" t="0"/>
          <a:stretch/>
        </p:blipFill>
        <p:spPr>
          <a:xfrm>
            <a:off x="381001" y="742950"/>
            <a:ext cx="4495799" cy="3276600"/>
          </a:xfrm>
          <a:prstGeom prst="rect">
            <a:avLst/>
          </a:prstGeom>
          <a:noFill/>
          <a:ln>
            <a:noFill/>
          </a:ln>
        </p:spPr>
      </p:pic>
      <p:pic>
        <p:nvPicPr>
          <p:cNvPr id="135" name="Google Shape;135;p12"/>
          <p:cNvPicPr preferRelativeResize="0"/>
          <p:nvPr/>
        </p:nvPicPr>
        <p:blipFill rotWithShape="1">
          <a:blip r:embed="rId4">
            <a:alphaModFix/>
          </a:blip>
          <a:srcRect b="0" l="0" r="0" t="0"/>
          <a:stretch/>
        </p:blipFill>
        <p:spPr>
          <a:xfrm>
            <a:off x="5867400" y="971550"/>
            <a:ext cx="2514599" cy="2819400"/>
          </a:xfrm>
          <a:prstGeom prst="rect">
            <a:avLst/>
          </a:prstGeom>
          <a:noFill/>
          <a:ln>
            <a:noFill/>
          </a:ln>
        </p:spPr>
      </p:pic>
      <p:sp>
        <p:nvSpPr>
          <p:cNvPr id="136" name="Google Shape;136;p12"/>
          <p:cNvSpPr/>
          <p:nvPr/>
        </p:nvSpPr>
        <p:spPr>
          <a:xfrm>
            <a:off x="414868" y="4377402"/>
            <a:ext cx="8000998"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Arial"/>
                <a:ea typeface="Arial"/>
                <a:cs typeface="Arial"/>
                <a:sym typeface="Arial"/>
              </a:rPr>
              <a:t>November</a:t>
            </a:r>
            <a:r>
              <a:rPr lang="en-GB" sz="1800">
                <a:solidFill>
                  <a:schemeClr val="dk1"/>
                </a:solidFill>
                <a:latin typeface="Calibri"/>
                <a:ea typeface="Calibri"/>
                <a:cs typeface="Calibri"/>
                <a:sym typeface="Calibri"/>
              </a:rPr>
              <a:t> has highest transaction  volume followed by October and December.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4350" y="252222"/>
            <a:ext cx="63912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 Transaction Per Hours:</a:t>
            </a:r>
            <a:endParaRPr sz="2800">
              <a:latin typeface="Arial"/>
              <a:ea typeface="Arial"/>
              <a:cs typeface="Arial"/>
              <a:sym typeface="Arial"/>
            </a:endParaRPr>
          </a:p>
        </p:txBody>
      </p:sp>
      <p:sp>
        <p:nvSpPr>
          <p:cNvPr id="142" name="Google Shape;142;p13"/>
          <p:cNvSpPr/>
          <p:nvPr/>
        </p:nvSpPr>
        <p:spPr>
          <a:xfrm>
            <a:off x="314351" y="4675764"/>
            <a:ext cx="8601050" cy="46773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12700" marR="5080" rtl="0" algn="l">
              <a:lnSpc>
                <a:spcPct val="114500"/>
              </a:lnSpc>
              <a:spcBef>
                <a:spcPts val="0"/>
              </a:spcBef>
              <a:spcAft>
                <a:spcPts val="0"/>
              </a:spcAft>
              <a:buNone/>
            </a:pPr>
            <a:r>
              <a:rPr b="1" lang="en-GB" sz="1200">
                <a:solidFill>
                  <a:srgbClr val="202020"/>
                </a:solidFill>
                <a:latin typeface="Arial"/>
                <a:ea typeface="Arial"/>
                <a:cs typeface="Arial"/>
                <a:sym typeface="Arial"/>
              </a:rPr>
              <a:t>According to hour, people do most of their shopping between the hours of 11 and 4, therefore practically all of them are free at this  time.</a:t>
            </a:r>
            <a:endParaRPr b="1" sz="1200">
              <a:solidFill>
                <a:schemeClr val="dk1"/>
              </a:solidFill>
              <a:latin typeface="Arial"/>
              <a:ea typeface="Arial"/>
              <a:cs typeface="Arial"/>
              <a:sym typeface="Arial"/>
            </a:endParaRPr>
          </a:p>
        </p:txBody>
      </p:sp>
      <p:pic>
        <p:nvPicPr>
          <p:cNvPr id="143" name="Google Shape;143;p13"/>
          <p:cNvPicPr preferRelativeResize="0"/>
          <p:nvPr/>
        </p:nvPicPr>
        <p:blipFill rotWithShape="1">
          <a:blip r:embed="rId3">
            <a:alphaModFix/>
          </a:blip>
          <a:srcRect b="0" l="0" r="0" t="0"/>
          <a:stretch/>
        </p:blipFill>
        <p:spPr>
          <a:xfrm>
            <a:off x="609601" y="704342"/>
            <a:ext cx="5562600" cy="3772408"/>
          </a:xfrm>
          <a:prstGeom prst="rect">
            <a:avLst/>
          </a:prstGeom>
          <a:noFill/>
          <a:ln>
            <a:noFill/>
          </a:ln>
        </p:spPr>
      </p:pic>
      <p:sp>
        <p:nvSpPr>
          <p:cNvPr id="144" name="Google Shape;144;p13"/>
          <p:cNvSpPr/>
          <p:nvPr/>
        </p:nvSpPr>
        <p:spPr>
          <a:xfrm>
            <a:off x="6781799" y="895350"/>
            <a:ext cx="1752599" cy="3352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685800" y="438150"/>
            <a:ext cx="739140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2800"/>
              <a:t>     </a:t>
            </a:r>
            <a:r>
              <a:rPr b="1" lang="en-GB" sz="2800"/>
              <a:t>Transaction Per Day distribution:-</a:t>
            </a:r>
            <a:endParaRPr/>
          </a:p>
        </p:txBody>
      </p:sp>
      <p:pic>
        <p:nvPicPr>
          <p:cNvPr id="150" name="Google Shape;150;p14"/>
          <p:cNvPicPr preferRelativeResize="0"/>
          <p:nvPr/>
        </p:nvPicPr>
        <p:blipFill rotWithShape="1">
          <a:blip r:embed="rId3">
            <a:alphaModFix/>
          </a:blip>
          <a:srcRect b="0" l="0" r="0" t="0"/>
          <a:stretch/>
        </p:blipFill>
        <p:spPr>
          <a:xfrm>
            <a:off x="914400" y="1040921"/>
            <a:ext cx="6934200" cy="3131029"/>
          </a:xfrm>
          <a:prstGeom prst="rect">
            <a:avLst/>
          </a:prstGeom>
          <a:noFill/>
          <a:ln>
            <a:noFill/>
          </a:ln>
        </p:spPr>
      </p:pic>
      <p:sp>
        <p:nvSpPr>
          <p:cNvPr id="151" name="Google Shape;151;p14"/>
          <p:cNvSpPr/>
          <p:nvPr/>
        </p:nvSpPr>
        <p:spPr>
          <a:xfrm>
            <a:off x="533400" y="4171950"/>
            <a:ext cx="7848600" cy="7620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12700" marR="0" rtl="0" algn="l">
              <a:spcBef>
                <a:spcPts val="0"/>
              </a:spcBef>
              <a:spcAft>
                <a:spcPts val="0"/>
              </a:spcAft>
              <a:buNone/>
            </a:pPr>
            <a:r>
              <a:rPr b="0" i="0" lang="en-GB" sz="1400">
                <a:solidFill>
                  <a:srgbClr val="212121"/>
                </a:solidFill>
                <a:latin typeface="Arial"/>
                <a:ea typeface="Arial"/>
                <a:cs typeface="Arial"/>
                <a:sym typeface="Arial"/>
              </a:rPr>
              <a:t> </a:t>
            </a:r>
            <a:endParaRPr/>
          </a:p>
          <a:p>
            <a:pPr indent="0" lvl="0" marL="12700" marR="0" rtl="0" algn="l">
              <a:spcBef>
                <a:spcPts val="345"/>
              </a:spcBef>
              <a:spcAft>
                <a:spcPts val="0"/>
              </a:spcAft>
              <a:buNone/>
            </a:pPr>
            <a:r>
              <a:rPr b="0" i="0" lang="en-GB" sz="1800">
                <a:solidFill>
                  <a:srgbClr val="212121"/>
                </a:solidFill>
                <a:latin typeface="Arial"/>
                <a:ea typeface="Arial"/>
                <a:cs typeface="Arial"/>
                <a:sym typeface="Arial"/>
              </a:rPr>
              <a:t>Most orders are placed in the </a:t>
            </a:r>
            <a:r>
              <a:rPr b="1" lang="en-GB" sz="1800">
                <a:solidFill>
                  <a:srgbClr val="212121"/>
                </a:solidFill>
                <a:latin typeface="Arial"/>
                <a:ea typeface="Arial"/>
                <a:cs typeface="Arial"/>
                <a:sym typeface="Arial"/>
              </a:rPr>
              <a:t>A</a:t>
            </a:r>
            <a:r>
              <a:rPr b="1" i="0" lang="en-GB" sz="1800">
                <a:solidFill>
                  <a:srgbClr val="212121"/>
                </a:solidFill>
                <a:latin typeface="Arial"/>
                <a:ea typeface="Arial"/>
                <a:cs typeface="Arial"/>
                <a:sym typeface="Arial"/>
              </a:rPr>
              <a:t>fternoon</a:t>
            </a:r>
            <a:r>
              <a:rPr lang="en-GB" sz="1800">
                <a:solidFill>
                  <a:srgbClr val="202020"/>
                </a:solidFill>
                <a:latin typeface="Arial"/>
                <a:ea typeface="Arial"/>
                <a:cs typeface="Arial"/>
                <a:sym typeface="Arial"/>
              </a:rPr>
              <a:t> followed by</a:t>
            </a:r>
            <a:r>
              <a:rPr lang="en-GB" sz="1800">
                <a:solidFill>
                  <a:schemeClr val="dk1"/>
                </a:solidFill>
                <a:latin typeface="Arial"/>
                <a:ea typeface="Arial"/>
                <a:cs typeface="Arial"/>
                <a:sym typeface="Arial"/>
              </a:rPr>
              <a:t> </a:t>
            </a:r>
            <a:r>
              <a:rPr lang="en-GB" sz="1800">
                <a:solidFill>
                  <a:srgbClr val="202020"/>
                </a:solidFill>
                <a:latin typeface="Arial"/>
                <a:ea typeface="Arial"/>
                <a:cs typeface="Arial"/>
                <a:sym typeface="Arial"/>
              </a:rPr>
              <a:t>Morning and Evening</a:t>
            </a:r>
            <a:r>
              <a:rPr lang="en-GB" sz="1400">
                <a:solidFill>
                  <a:srgbClr val="202020"/>
                </a:solidFill>
                <a:latin typeface="Arial"/>
                <a:ea typeface="Arial"/>
                <a:cs typeface="Arial"/>
                <a:sym typeface="Arial"/>
              </a:rPr>
              <a:t>.</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457200" y="1"/>
            <a:ext cx="7772400" cy="873957"/>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None/>
            </a:pPr>
            <a:r>
              <a:rPr b="1" i="0" lang="en-GB" sz="2800">
                <a:solidFill>
                  <a:srgbClr val="FF0000"/>
                </a:solidFill>
                <a:latin typeface="Arial"/>
                <a:ea typeface="Arial"/>
                <a:cs typeface="Arial"/>
                <a:sym typeface="Arial"/>
              </a:rPr>
              <a:t>Top and Bottom Countries                                      (Based on Number on transaction):-</a:t>
            </a:r>
            <a:endParaRPr/>
          </a:p>
        </p:txBody>
      </p:sp>
      <p:pic>
        <p:nvPicPr>
          <p:cNvPr id="158" name="Google Shape;158;p15"/>
          <p:cNvPicPr preferRelativeResize="0"/>
          <p:nvPr/>
        </p:nvPicPr>
        <p:blipFill rotWithShape="1">
          <a:blip r:embed="rId3">
            <a:alphaModFix/>
          </a:blip>
          <a:srcRect b="0" l="0" r="0" t="0"/>
          <a:stretch/>
        </p:blipFill>
        <p:spPr>
          <a:xfrm>
            <a:off x="152400" y="1123950"/>
            <a:ext cx="8686800" cy="2971800"/>
          </a:xfrm>
          <a:prstGeom prst="rect">
            <a:avLst/>
          </a:prstGeom>
          <a:noFill/>
          <a:ln>
            <a:noFill/>
          </a:ln>
        </p:spPr>
      </p:pic>
      <p:sp>
        <p:nvSpPr>
          <p:cNvPr id="159" name="Google Shape;159;p15"/>
          <p:cNvSpPr/>
          <p:nvPr/>
        </p:nvSpPr>
        <p:spPr>
          <a:xfrm>
            <a:off x="457200" y="4095750"/>
            <a:ext cx="8305800" cy="104774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400">
                <a:solidFill>
                  <a:srgbClr val="212121"/>
                </a:solidFill>
                <a:latin typeface="Arial"/>
                <a:ea typeface="Arial"/>
                <a:cs typeface="Arial"/>
                <a:sym typeface="Arial"/>
              </a:rPr>
              <a:t>From the above graph, it is clear that the </a:t>
            </a:r>
            <a:r>
              <a:rPr b="1" i="0" lang="en-GB" sz="1400">
                <a:solidFill>
                  <a:srgbClr val="212121"/>
                </a:solidFill>
                <a:latin typeface="Arial"/>
                <a:ea typeface="Arial"/>
                <a:cs typeface="Arial"/>
                <a:sym typeface="Arial"/>
              </a:rPr>
              <a:t>United Kingdom</a:t>
            </a:r>
            <a:r>
              <a:rPr b="0" i="0" lang="en-GB" sz="1400">
                <a:solidFill>
                  <a:srgbClr val="212121"/>
                </a:solidFill>
                <a:latin typeface="Arial"/>
                <a:ea typeface="Arial"/>
                <a:cs typeface="Arial"/>
                <a:sym typeface="Arial"/>
              </a:rPr>
              <a:t> has more transactions than other nations, </a:t>
            </a:r>
            <a:r>
              <a:rPr lang="en-GB" sz="1400">
                <a:solidFill>
                  <a:srgbClr val="212121"/>
                </a:solidFill>
                <a:latin typeface="Arial"/>
                <a:ea typeface="Arial"/>
                <a:cs typeface="Arial"/>
                <a:sym typeface="Arial"/>
              </a:rPr>
              <a:t>followed by</a:t>
            </a:r>
            <a:r>
              <a:rPr b="0" i="0" lang="en-GB" sz="1400">
                <a:solidFill>
                  <a:srgbClr val="212121"/>
                </a:solidFill>
                <a:latin typeface="Arial"/>
                <a:ea typeface="Arial"/>
                <a:cs typeface="Arial"/>
                <a:sym typeface="Arial"/>
              </a:rPr>
              <a:t> Germany, France, Ireland, and Belgium.</a:t>
            </a:r>
            <a:endParaRPr/>
          </a:p>
          <a:p>
            <a:pPr indent="0" lvl="0" marL="0" marR="0" rtl="0" algn="l">
              <a:spcBef>
                <a:spcPts val="0"/>
              </a:spcBef>
              <a:spcAft>
                <a:spcPts val="0"/>
              </a:spcAft>
              <a:buNone/>
            </a:pPr>
            <a:r>
              <a:rPr b="1" i="0" lang="en-GB" sz="1400">
                <a:solidFill>
                  <a:srgbClr val="212121"/>
                </a:solidFill>
                <a:latin typeface="Arial"/>
                <a:ea typeface="Arial"/>
                <a:cs typeface="Arial"/>
                <a:sym typeface="Arial"/>
              </a:rPr>
              <a:t>Bahrain</a:t>
            </a:r>
            <a:r>
              <a:rPr b="0" i="0" lang="en-GB" sz="1400">
                <a:solidFill>
                  <a:srgbClr val="212121"/>
                </a:solidFill>
                <a:latin typeface="Arial"/>
                <a:ea typeface="Arial"/>
                <a:cs typeface="Arial"/>
                <a:sym typeface="Arial"/>
              </a:rPr>
              <a:t> has  the least number of orders placed followed by Lebanon, RSA Country, Saudi Arabia and Brazil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nvSpPr>
        <p:spPr>
          <a:xfrm>
            <a:off x="457200" y="1"/>
            <a:ext cx="7772400" cy="873957"/>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None/>
            </a:pPr>
            <a:r>
              <a:rPr b="1" i="0" lang="en-GB" sz="2800">
                <a:solidFill>
                  <a:srgbClr val="FF0000"/>
                </a:solidFill>
                <a:latin typeface="Arial"/>
                <a:ea typeface="Arial"/>
                <a:cs typeface="Arial"/>
                <a:sym typeface="Arial"/>
              </a:rPr>
              <a:t>Top and Bottom Countries                                      (Based on</a:t>
            </a:r>
            <a:r>
              <a:rPr b="1" i="0" lang="en-GB" sz="2800">
                <a:solidFill>
                  <a:srgbClr val="212121"/>
                </a:solidFill>
                <a:latin typeface="Roboto"/>
                <a:ea typeface="Roboto"/>
                <a:cs typeface="Roboto"/>
                <a:sym typeface="Roboto"/>
              </a:rPr>
              <a:t> </a:t>
            </a:r>
            <a:r>
              <a:rPr b="1" i="0" lang="en-GB" sz="2800">
                <a:solidFill>
                  <a:srgbClr val="FF0000"/>
                </a:solidFill>
                <a:latin typeface="Roboto"/>
                <a:ea typeface="Roboto"/>
                <a:cs typeface="Roboto"/>
                <a:sym typeface="Roboto"/>
              </a:rPr>
              <a:t>Number of Customers</a:t>
            </a:r>
            <a:r>
              <a:rPr b="1" i="0" lang="en-GB" sz="2800">
                <a:solidFill>
                  <a:srgbClr val="FF0000"/>
                </a:solidFill>
                <a:latin typeface="Arial"/>
                <a:ea typeface="Arial"/>
                <a:cs typeface="Arial"/>
                <a:sym typeface="Arial"/>
              </a:rPr>
              <a:t>):-</a:t>
            </a:r>
            <a:endParaRPr/>
          </a:p>
        </p:txBody>
      </p:sp>
      <p:sp>
        <p:nvSpPr>
          <p:cNvPr id="166" name="Google Shape;166;p16"/>
          <p:cNvSpPr/>
          <p:nvPr/>
        </p:nvSpPr>
        <p:spPr>
          <a:xfrm>
            <a:off x="372532" y="4095751"/>
            <a:ext cx="8314267" cy="9144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1400">
                <a:solidFill>
                  <a:srgbClr val="212121"/>
                </a:solidFill>
                <a:latin typeface="Arial"/>
                <a:ea typeface="Arial"/>
                <a:cs typeface="Arial"/>
                <a:sym typeface="Arial"/>
              </a:rPr>
              <a:t>United Kingdom </a:t>
            </a:r>
            <a:r>
              <a:rPr b="0" i="0" lang="en-GB" sz="1400">
                <a:solidFill>
                  <a:srgbClr val="212121"/>
                </a:solidFill>
                <a:latin typeface="Arial"/>
                <a:ea typeface="Arial"/>
                <a:cs typeface="Arial"/>
                <a:sym typeface="Arial"/>
              </a:rPr>
              <a:t>has the highest no of customers from the top countries followed by Germany, France ,Spain and Belgium.</a:t>
            </a:r>
            <a:endParaRPr/>
          </a:p>
          <a:p>
            <a:pPr indent="0" lvl="0" marL="0" marR="0" rtl="0" algn="l">
              <a:spcBef>
                <a:spcPts val="0"/>
              </a:spcBef>
              <a:spcAft>
                <a:spcPts val="0"/>
              </a:spcAft>
              <a:buNone/>
            </a:pPr>
            <a:r>
              <a:rPr b="1" lang="en-GB" sz="1400">
                <a:solidFill>
                  <a:srgbClr val="212121"/>
                </a:solidFill>
                <a:latin typeface="Arial"/>
                <a:ea typeface="Arial"/>
                <a:cs typeface="Arial"/>
                <a:sym typeface="Arial"/>
              </a:rPr>
              <a:t>Saudi Arabia </a:t>
            </a:r>
            <a:r>
              <a:rPr lang="en-GB" sz="1400">
                <a:solidFill>
                  <a:srgbClr val="212121"/>
                </a:solidFill>
                <a:latin typeface="Arial"/>
                <a:ea typeface="Arial"/>
                <a:cs typeface="Arial"/>
                <a:sym typeface="Arial"/>
              </a:rPr>
              <a:t>has the lowest no of customers from the bottom countries followed by Singapore, Ireland , Brazil and European Community.</a:t>
            </a:r>
            <a:endParaRPr b="0" i="0" sz="1400">
              <a:solidFill>
                <a:srgbClr val="212121"/>
              </a:solidFill>
              <a:latin typeface="Arial"/>
              <a:ea typeface="Arial"/>
              <a:cs typeface="Arial"/>
              <a:sym typeface="Arial"/>
            </a:endParaRPr>
          </a:p>
        </p:txBody>
      </p:sp>
      <p:pic>
        <p:nvPicPr>
          <p:cNvPr id="167" name="Google Shape;167;p16"/>
          <p:cNvPicPr preferRelativeResize="0"/>
          <p:nvPr/>
        </p:nvPicPr>
        <p:blipFill rotWithShape="1">
          <a:blip r:embed="rId3">
            <a:alphaModFix/>
          </a:blip>
          <a:srcRect b="0" l="0" r="0" t="0"/>
          <a:stretch/>
        </p:blipFill>
        <p:spPr>
          <a:xfrm>
            <a:off x="381000" y="971550"/>
            <a:ext cx="8305800" cy="28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390550" y="508761"/>
            <a:ext cx="54006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  Correlation matrix:</a:t>
            </a:r>
            <a:endParaRPr sz="2800">
              <a:latin typeface="Arial"/>
              <a:ea typeface="Arial"/>
              <a:cs typeface="Arial"/>
              <a:sym typeface="Arial"/>
            </a:endParaRPr>
          </a:p>
        </p:txBody>
      </p:sp>
      <p:pic>
        <p:nvPicPr>
          <p:cNvPr id="173" name="Google Shape;173;p17"/>
          <p:cNvPicPr preferRelativeResize="0"/>
          <p:nvPr/>
        </p:nvPicPr>
        <p:blipFill rotWithShape="1">
          <a:blip r:embed="rId3">
            <a:alphaModFix/>
          </a:blip>
          <a:srcRect b="0" l="0" r="0" t="0"/>
          <a:stretch/>
        </p:blipFill>
        <p:spPr>
          <a:xfrm>
            <a:off x="283535" y="1123950"/>
            <a:ext cx="7641265" cy="3352800"/>
          </a:xfrm>
          <a:prstGeom prst="rect">
            <a:avLst/>
          </a:prstGeom>
          <a:noFill/>
          <a:ln>
            <a:noFill/>
          </a:ln>
        </p:spPr>
      </p:pic>
      <p:sp>
        <p:nvSpPr>
          <p:cNvPr id="174" name="Google Shape;174;p17"/>
          <p:cNvSpPr/>
          <p:nvPr/>
        </p:nvSpPr>
        <p:spPr>
          <a:xfrm>
            <a:off x="762000" y="4476750"/>
            <a:ext cx="7269814" cy="66675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0" lang="en-GB" sz="1800">
                <a:solidFill>
                  <a:srgbClr val="212121"/>
                </a:solidFill>
                <a:latin typeface="Roboto"/>
                <a:ea typeface="Roboto"/>
                <a:cs typeface="Roboto"/>
                <a:sym typeface="Roboto"/>
              </a:rPr>
              <a:t>As we can see </a:t>
            </a:r>
            <a:r>
              <a:rPr b="1" i="0" lang="en-GB" sz="1800">
                <a:solidFill>
                  <a:srgbClr val="212121"/>
                </a:solidFill>
                <a:latin typeface="Roboto"/>
                <a:ea typeface="Roboto"/>
                <a:cs typeface="Roboto"/>
                <a:sym typeface="Roboto"/>
              </a:rPr>
              <a:t>Quantity</a:t>
            </a:r>
            <a:r>
              <a:rPr i="0" lang="en-GB" sz="1800">
                <a:solidFill>
                  <a:srgbClr val="212121"/>
                </a:solidFill>
                <a:latin typeface="Roboto"/>
                <a:ea typeface="Roboto"/>
                <a:cs typeface="Roboto"/>
                <a:sym typeface="Roboto"/>
              </a:rPr>
              <a:t> and </a:t>
            </a:r>
            <a:r>
              <a:rPr b="1" i="0" lang="en-GB" sz="1800">
                <a:solidFill>
                  <a:srgbClr val="212121"/>
                </a:solidFill>
                <a:latin typeface="Roboto"/>
                <a:ea typeface="Roboto"/>
                <a:cs typeface="Roboto"/>
                <a:sym typeface="Roboto"/>
              </a:rPr>
              <a:t>Total Amount </a:t>
            </a:r>
            <a:r>
              <a:rPr i="0" lang="en-GB" sz="1800">
                <a:solidFill>
                  <a:srgbClr val="212121"/>
                </a:solidFill>
                <a:latin typeface="Roboto"/>
                <a:ea typeface="Roboto"/>
                <a:cs typeface="Roboto"/>
                <a:sym typeface="Roboto"/>
              </a:rPr>
              <a:t>are highly correlated.</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nvSpPr>
        <p:spPr>
          <a:xfrm>
            <a:off x="381000" y="212293"/>
            <a:ext cx="7543800"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974806"/>
                </a:solidFill>
                <a:latin typeface="Arial"/>
                <a:ea typeface="Arial"/>
                <a:cs typeface="Arial"/>
                <a:sym typeface="Arial"/>
              </a:rPr>
              <a:t>  </a:t>
            </a:r>
            <a:r>
              <a:rPr b="1" lang="en-GB" sz="2800">
                <a:solidFill>
                  <a:srgbClr val="FF0000"/>
                </a:solidFill>
                <a:latin typeface="Arial"/>
                <a:ea typeface="Arial"/>
                <a:cs typeface="Arial"/>
                <a:sym typeface="Arial"/>
              </a:rPr>
              <a:t>Distribution</a:t>
            </a:r>
            <a:r>
              <a:rPr lang="en-GB" sz="2800">
                <a:solidFill>
                  <a:srgbClr val="FF0000"/>
                </a:solidFill>
                <a:latin typeface="Arial"/>
                <a:ea typeface="Arial"/>
                <a:cs typeface="Arial"/>
                <a:sym typeface="Arial"/>
              </a:rPr>
              <a:t> </a:t>
            </a:r>
            <a:r>
              <a:rPr b="1" lang="en-GB" sz="2800">
                <a:solidFill>
                  <a:srgbClr val="FF0000"/>
                </a:solidFill>
                <a:latin typeface="Arial"/>
                <a:ea typeface="Arial"/>
                <a:cs typeface="Arial"/>
                <a:sym typeface="Arial"/>
              </a:rPr>
              <a:t>of</a:t>
            </a:r>
            <a:r>
              <a:rPr lang="en-GB" sz="2800">
                <a:solidFill>
                  <a:srgbClr val="FF0000"/>
                </a:solidFill>
                <a:latin typeface="Arial"/>
                <a:ea typeface="Arial"/>
                <a:cs typeface="Arial"/>
                <a:sym typeface="Arial"/>
              </a:rPr>
              <a:t> </a:t>
            </a:r>
            <a:r>
              <a:rPr b="1" lang="en-GB" sz="2800">
                <a:solidFill>
                  <a:srgbClr val="FF0000"/>
                </a:solidFill>
                <a:latin typeface="Arial"/>
                <a:ea typeface="Arial"/>
                <a:cs typeface="Arial"/>
                <a:sym typeface="Arial"/>
              </a:rPr>
              <a:t>Numerical Features:-</a:t>
            </a:r>
            <a:endParaRPr sz="2800">
              <a:solidFill>
                <a:srgbClr val="FF0000"/>
              </a:solidFill>
              <a:latin typeface="Arial"/>
              <a:ea typeface="Arial"/>
              <a:cs typeface="Arial"/>
              <a:sym typeface="Arial"/>
            </a:endParaRPr>
          </a:p>
        </p:txBody>
      </p:sp>
      <p:pic>
        <p:nvPicPr>
          <p:cNvPr id="180" name="Google Shape;180;p18"/>
          <p:cNvPicPr preferRelativeResize="0"/>
          <p:nvPr/>
        </p:nvPicPr>
        <p:blipFill rotWithShape="1">
          <a:blip r:embed="rId3">
            <a:alphaModFix/>
          </a:blip>
          <a:srcRect b="0" l="0" r="0" t="0"/>
          <a:stretch/>
        </p:blipFill>
        <p:spPr>
          <a:xfrm>
            <a:off x="152400" y="993638"/>
            <a:ext cx="8686800" cy="2797312"/>
          </a:xfrm>
          <a:prstGeom prst="rect">
            <a:avLst/>
          </a:prstGeom>
          <a:noFill/>
          <a:ln>
            <a:noFill/>
          </a:ln>
        </p:spPr>
      </p:pic>
      <p:sp>
        <p:nvSpPr>
          <p:cNvPr id="181" name="Google Shape;181;p18"/>
          <p:cNvSpPr/>
          <p:nvPr/>
        </p:nvSpPr>
        <p:spPr>
          <a:xfrm>
            <a:off x="152400" y="4095750"/>
            <a:ext cx="8915400" cy="104775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600">
                <a:solidFill>
                  <a:srgbClr val="212121"/>
                </a:solidFill>
                <a:latin typeface="Arial"/>
                <a:ea typeface="Arial"/>
                <a:cs typeface="Arial"/>
                <a:sym typeface="Arial"/>
              </a:rPr>
              <a:t>We can see that the </a:t>
            </a:r>
            <a:r>
              <a:rPr b="1" i="0" lang="en-GB" sz="1600">
                <a:solidFill>
                  <a:srgbClr val="212121"/>
                </a:solidFill>
                <a:latin typeface="Arial"/>
                <a:ea typeface="Arial"/>
                <a:cs typeface="Arial"/>
                <a:sym typeface="Arial"/>
              </a:rPr>
              <a:t>'Quantity'</a:t>
            </a:r>
            <a:r>
              <a:rPr b="0" i="0" lang="en-GB" sz="1600">
                <a:solidFill>
                  <a:srgbClr val="212121"/>
                </a:solidFill>
                <a:latin typeface="Arial"/>
                <a:ea typeface="Arial"/>
                <a:cs typeface="Arial"/>
                <a:sym typeface="Arial"/>
              </a:rPr>
              <a:t>, </a:t>
            </a:r>
            <a:r>
              <a:rPr b="1" i="0" lang="en-GB" sz="1600">
                <a:solidFill>
                  <a:srgbClr val="212121"/>
                </a:solidFill>
                <a:latin typeface="Arial"/>
                <a:ea typeface="Arial"/>
                <a:cs typeface="Arial"/>
                <a:sym typeface="Arial"/>
              </a:rPr>
              <a:t>'Unit Price'</a:t>
            </a:r>
            <a:r>
              <a:rPr b="0" i="0" lang="en-GB" sz="1600">
                <a:solidFill>
                  <a:srgbClr val="212121"/>
                </a:solidFill>
                <a:latin typeface="Arial"/>
                <a:ea typeface="Arial"/>
                <a:cs typeface="Arial"/>
                <a:sym typeface="Arial"/>
              </a:rPr>
              <a:t>, </a:t>
            </a:r>
            <a:r>
              <a:rPr b="1" i="0" lang="en-GB" sz="1600">
                <a:solidFill>
                  <a:srgbClr val="212121"/>
                </a:solidFill>
                <a:latin typeface="Arial"/>
                <a:ea typeface="Arial"/>
                <a:cs typeface="Arial"/>
                <a:sym typeface="Arial"/>
              </a:rPr>
              <a:t>'Total Amount'</a:t>
            </a:r>
            <a:r>
              <a:rPr b="0" i="0" lang="en-GB" sz="1600">
                <a:solidFill>
                  <a:srgbClr val="212121"/>
                </a:solidFill>
                <a:latin typeface="Arial"/>
                <a:ea typeface="Arial"/>
                <a:cs typeface="Arial"/>
                <a:sym typeface="Arial"/>
              </a:rPr>
              <a:t> are all positively skewed,(mean &gt; median &gt; mode)</a:t>
            </a:r>
            <a:endParaRPr/>
          </a:p>
          <a:p>
            <a:pPr indent="0" lvl="0" marL="0" marR="0" rtl="0" algn="l">
              <a:spcBef>
                <a:spcPts val="0"/>
              </a:spcBef>
              <a:spcAft>
                <a:spcPts val="0"/>
              </a:spcAft>
              <a:buNone/>
            </a:pPr>
            <a:r>
              <a:rPr b="0" i="0" lang="en-GB" sz="1600">
                <a:solidFill>
                  <a:srgbClr val="212121"/>
                </a:solidFill>
                <a:latin typeface="Arial"/>
                <a:ea typeface="Arial"/>
                <a:cs typeface="Arial"/>
                <a:sym typeface="Arial"/>
              </a:rPr>
              <a:t>Ideally these features must be symmetric,(mean = median = mode) For this we must apply some kind of transformation to make these distributions close symmetric.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9"/>
          <p:cNvPicPr preferRelativeResize="0"/>
          <p:nvPr/>
        </p:nvPicPr>
        <p:blipFill rotWithShape="1">
          <a:blip r:embed="rId3">
            <a:alphaModFix/>
          </a:blip>
          <a:srcRect b="0" l="0" r="0" t="0"/>
          <a:stretch/>
        </p:blipFill>
        <p:spPr>
          <a:xfrm>
            <a:off x="313267" y="1657350"/>
            <a:ext cx="8610600" cy="3124200"/>
          </a:xfrm>
          <a:prstGeom prst="rect">
            <a:avLst/>
          </a:prstGeom>
          <a:noFill/>
          <a:ln>
            <a:noFill/>
          </a:ln>
        </p:spPr>
      </p:pic>
      <p:sp>
        <p:nvSpPr>
          <p:cNvPr id="187" name="Google Shape;187;p19"/>
          <p:cNvSpPr txBox="1"/>
          <p:nvPr/>
        </p:nvSpPr>
        <p:spPr>
          <a:xfrm>
            <a:off x="152400" y="514350"/>
            <a:ext cx="8763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rgbClr val="974806"/>
                </a:solidFill>
                <a:latin typeface="Arial"/>
                <a:ea typeface="Arial"/>
                <a:cs typeface="Arial"/>
                <a:sym typeface="Arial"/>
              </a:rPr>
              <a:t>              </a:t>
            </a:r>
            <a:r>
              <a:rPr b="1" lang="en-GB" sz="2800">
                <a:solidFill>
                  <a:srgbClr val="FF0000"/>
                </a:solidFill>
                <a:latin typeface="Arial"/>
                <a:ea typeface="Arial"/>
                <a:cs typeface="Arial"/>
                <a:sym typeface="Arial"/>
              </a:rPr>
              <a:t>Distribution Of </a:t>
            </a:r>
            <a:r>
              <a:rPr b="1" i="0" lang="en-GB" sz="2800">
                <a:solidFill>
                  <a:srgbClr val="FF0000"/>
                </a:solidFill>
                <a:latin typeface="Arial"/>
                <a:ea typeface="Arial"/>
                <a:cs typeface="Arial"/>
                <a:sym typeface="Arial"/>
              </a:rPr>
              <a:t>logarithmic</a:t>
            </a:r>
            <a:r>
              <a:rPr b="1" lang="en-GB" sz="2800">
                <a:solidFill>
                  <a:srgbClr val="FF0000"/>
                </a:solidFill>
                <a:latin typeface="Arial"/>
                <a:ea typeface="Arial"/>
                <a:cs typeface="Arial"/>
                <a:sym typeface="Arial"/>
              </a:rPr>
              <a:t> </a:t>
            </a:r>
            <a:endParaRPr/>
          </a:p>
          <a:p>
            <a:pPr indent="0" lvl="0" marL="0" marR="0" rtl="0" algn="l">
              <a:spcBef>
                <a:spcPts val="0"/>
              </a:spcBef>
              <a:spcAft>
                <a:spcPts val="0"/>
              </a:spcAft>
              <a:buNone/>
            </a:pPr>
            <a:r>
              <a:rPr b="1" lang="en-GB" sz="2800">
                <a:solidFill>
                  <a:srgbClr val="FF0000"/>
                </a:solidFill>
                <a:latin typeface="Arial"/>
                <a:ea typeface="Arial"/>
                <a:cs typeface="Arial"/>
                <a:sym typeface="Arial"/>
              </a:rPr>
              <a:t>                Transformed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0" y="0"/>
            <a:ext cx="9144000" cy="510909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2800"/>
              <a:buFont typeface="Noto Sans Symbols"/>
              <a:buChar char="❖"/>
            </a:pPr>
            <a:r>
              <a:rPr b="1" i="0" lang="en-GB" sz="2800" u="none" strike="noStrike">
                <a:solidFill>
                  <a:srgbClr val="FF0000"/>
                </a:solidFill>
                <a:latin typeface="Arial"/>
                <a:ea typeface="Arial"/>
                <a:cs typeface="Arial"/>
                <a:sym typeface="Arial"/>
              </a:rPr>
              <a:t>Business Objective </a:t>
            </a:r>
            <a:r>
              <a:rPr b="1" lang="en-GB" sz="2800">
                <a:solidFill>
                  <a:srgbClr val="FF0000"/>
                </a:solidFill>
                <a:latin typeface="Arial"/>
                <a:ea typeface="Arial"/>
                <a:cs typeface="Arial"/>
                <a:sym typeface="Arial"/>
              </a:rPr>
              <a:t>:-</a:t>
            </a:r>
            <a:endParaRPr/>
          </a:p>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Customer segmentation is the practice of grouping the consumers of a firm into categories that represent the similarities among the customers in each category. In order to optimize each customer's value to the company, it is important to segment customers in order to determine how to interact with them. </a:t>
            </a:r>
            <a:endParaRPr/>
          </a:p>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Customer segmentation may enable marketers to reach out to each customer in the most efficient manner. A customer segmentation analysis enables marketers to accurately identify distinct groups of customers based on demographic, behavioural, and other factors by utilizing the vast amount of customer (and potential customer) data accessible</a:t>
            </a:r>
            <a:r>
              <a:rPr lang="en-GB" sz="1800">
                <a:solidFill>
                  <a:schemeClr val="dk1"/>
                </a:solidFill>
                <a:latin typeface="Arial"/>
                <a:ea typeface="Arial"/>
                <a:cs typeface="Arial"/>
                <a:sym typeface="Arial"/>
              </a:rPr>
              <a:t>. </a:t>
            </a:r>
            <a:endParaRPr/>
          </a:p>
          <a:p>
            <a:pPr indent="-285750" lvl="0" marL="285750" marR="0" rtl="0" algn="l">
              <a:spcBef>
                <a:spcPts val="0"/>
              </a:spcBef>
              <a:spcAft>
                <a:spcPts val="0"/>
              </a:spcAft>
              <a:buClr>
                <a:srgbClr val="FF0000"/>
              </a:buClr>
              <a:buSzPts val="2800"/>
              <a:buFont typeface="Noto Sans Symbols"/>
              <a:buChar char="❖"/>
            </a:pPr>
            <a:r>
              <a:rPr b="1" lang="en-GB" sz="2800">
                <a:solidFill>
                  <a:srgbClr val="FF0000"/>
                </a:solidFill>
                <a:latin typeface="Arial"/>
                <a:ea typeface="Arial"/>
                <a:cs typeface="Arial"/>
                <a:sym typeface="Arial"/>
              </a:rPr>
              <a:t> Problem Description :-</a:t>
            </a:r>
            <a:endParaRPr/>
          </a:p>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b="1"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3000"/>
          </a:blip>
          <a:stretch>
            <a:fillRect/>
          </a:stretch>
        </a:blipFill>
      </p:bgPr>
    </p:bg>
    <p:spTree>
      <p:nvGrpSpPr>
        <p:cNvPr id="191" name="Shape 191"/>
        <p:cNvGrpSpPr/>
        <p:nvPr/>
      </p:nvGrpSpPr>
      <p:grpSpPr>
        <a:xfrm>
          <a:off x="0" y="0"/>
          <a:ext cx="0" cy="0"/>
          <a:chOff x="0" y="0"/>
          <a:chExt cx="0" cy="0"/>
        </a:xfrm>
      </p:grpSpPr>
      <p:sp>
        <p:nvSpPr>
          <p:cNvPr id="192" name="Google Shape;192;p20"/>
          <p:cNvSpPr txBox="1"/>
          <p:nvPr/>
        </p:nvSpPr>
        <p:spPr>
          <a:xfrm>
            <a:off x="152400" y="285750"/>
            <a:ext cx="8153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800">
                <a:solidFill>
                  <a:srgbClr val="FF0000"/>
                </a:solidFill>
                <a:latin typeface="Roboto"/>
                <a:ea typeface="Roboto"/>
                <a:cs typeface="Roboto"/>
                <a:sym typeface="Roboto"/>
              </a:rPr>
              <a:t>Recency, Frequency, Monetary (RFM) Model</a:t>
            </a:r>
            <a:endParaRPr b="0" i="0" sz="2800">
              <a:solidFill>
                <a:srgbClr val="FF0000"/>
              </a:solidFill>
              <a:latin typeface="Roboto"/>
              <a:ea typeface="Roboto"/>
              <a:cs typeface="Roboto"/>
              <a:sym typeface="Roboto"/>
            </a:endParaRPr>
          </a:p>
        </p:txBody>
      </p:sp>
      <p:sp>
        <p:nvSpPr>
          <p:cNvPr id="193" name="Google Shape;193;p20"/>
          <p:cNvSpPr txBox="1"/>
          <p:nvPr/>
        </p:nvSpPr>
        <p:spPr>
          <a:xfrm>
            <a:off x="152400" y="865706"/>
            <a:ext cx="8915400" cy="30777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400">
                <a:solidFill>
                  <a:srgbClr val="212121"/>
                </a:solidFill>
                <a:latin typeface="Arial"/>
                <a:ea typeface="Arial"/>
                <a:cs typeface="Arial"/>
                <a:sym typeface="Arial"/>
              </a:rPr>
              <a:t>Recency, Frequency, Monetary</a:t>
            </a:r>
            <a:r>
              <a:rPr b="0" i="0" lang="en-GB" sz="1400">
                <a:solidFill>
                  <a:srgbClr val="212121"/>
                </a:solidFill>
                <a:latin typeface="Arial"/>
                <a:ea typeface="Arial"/>
                <a:cs typeface="Arial"/>
                <a:sym typeface="Arial"/>
              </a:rPr>
              <a:t> value is a marketing analysis tool used to identify a company's or an organization's best customers by using certain measures. The RFM model is based on three quantitative factors</a:t>
            </a:r>
            <a:endParaRPr/>
          </a:p>
          <a:p>
            <a:pPr indent="0" lvl="0" marL="0" marR="0" rtl="0" algn="l">
              <a:spcBef>
                <a:spcPts val="0"/>
              </a:spcBef>
              <a:spcAft>
                <a:spcPts val="0"/>
              </a:spcAft>
              <a:buNone/>
            </a:pPr>
            <a:r>
              <a:rPr b="1" i="0" lang="en-GB" sz="1400">
                <a:solidFill>
                  <a:srgbClr val="212121"/>
                </a:solidFill>
                <a:latin typeface="Arial"/>
                <a:ea typeface="Arial"/>
                <a:cs typeface="Arial"/>
                <a:sym typeface="Arial"/>
              </a:rPr>
              <a:t>Recency: </a:t>
            </a:r>
            <a:r>
              <a:rPr b="0" i="0" lang="en-GB" sz="1400">
                <a:solidFill>
                  <a:srgbClr val="212121"/>
                </a:solidFill>
                <a:latin typeface="Arial"/>
                <a:ea typeface="Arial"/>
                <a:cs typeface="Arial"/>
                <a:sym typeface="Arial"/>
              </a:rPr>
              <a:t>How recently a customer has made a purchase</a:t>
            </a:r>
            <a:endParaRPr/>
          </a:p>
          <a:p>
            <a:pPr indent="0" lvl="0" marL="0" marR="0" rtl="0" algn="l">
              <a:spcBef>
                <a:spcPts val="0"/>
              </a:spcBef>
              <a:spcAft>
                <a:spcPts val="0"/>
              </a:spcAft>
              <a:buNone/>
            </a:pPr>
            <a:r>
              <a:rPr b="1" i="0" lang="en-GB" sz="1400">
                <a:solidFill>
                  <a:srgbClr val="212121"/>
                </a:solidFill>
                <a:latin typeface="Arial"/>
                <a:ea typeface="Arial"/>
                <a:cs typeface="Arial"/>
                <a:sym typeface="Arial"/>
              </a:rPr>
              <a:t>Frequency: </a:t>
            </a:r>
            <a:r>
              <a:rPr b="0" i="0" lang="en-GB" sz="1400">
                <a:solidFill>
                  <a:srgbClr val="212121"/>
                </a:solidFill>
                <a:latin typeface="Arial"/>
                <a:ea typeface="Arial"/>
                <a:cs typeface="Arial"/>
                <a:sym typeface="Arial"/>
              </a:rPr>
              <a:t>How often a customer makes a purchase.</a:t>
            </a:r>
            <a:endParaRPr/>
          </a:p>
          <a:p>
            <a:pPr indent="0" lvl="0" marL="0" marR="0" rtl="0" algn="l">
              <a:spcBef>
                <a:spcPts val="0"/>
              </a:spcBef>
              <a:spcAft>
                <a:spcPts val="0"/>
              </a:spcAft>
              <a:buNone/>
            </a:pPr>
            <a:r>
              <a:rPr b="1" i="0" lang="en-GB" sz="1400">
                <a:solidFill>
                  <a:srgbClr val="212121"/>
                </a:solidFill>
                <a:latin typeface="Arial"/>
                <a:ea typeface="Arial"/>
                <a:cs typeface="Arial"/>
                <a:sym typeface="Arial"/>
              </a:rPr>
              <a:t>Monetary Value: </a:t>
            </a:r>
            <a:r>
              <a:rPr b="0" i="0" lang="en-GB" sz="1400">
                <a:solidFill>
                  <a:srgbClr val="212121"/>
                </a:solidFill>
                <a:latin typeface="Arial"/>
                <a:ea typeface="Arial"/>
                <a:cs typeface="Arial"/>
                <a:sym typeface="Arial"/>
              </a:rPr>
              <a:t>How much money a customer spends on  </a:t>
            </a:r>
            <a:endParaRPr/>
          </a:p>
          <a:p>
            <a:pPr indent="0" lvl="0" marL="0" marR="0" rtl="0" algn="l">
              <a:spcBef>
                <a:spcPts val="0"/>
              </a:spcBef>
              <a:spcAft>
                <a:spcPts val="0"/>
              </a:spcAft>
              <a:buNone/>
            </a:pPr>
            <a:r>
              <a:t/>
            </a:r>
            <a:endParaRPr sz="1800">
              <a:solidFill>
                <a:srgbClr val="212121"/>
              </a:solidFill>
              <a:latin typeface="Roboto"/>
              <a:ea typeface="Roboto"/>
              <a:cs typeface="Roboto"/>
              <a:sym typeface="Roboto"/>
            </a:endParaRPr>
          </a:p>
          <a:p>
            <a:pPr indent="0" lvl="0" marL="0" marR="0" rtl="0" algn="l">
              <a:spcBef>
                <a:spcPts val="0"/>
              </a:spcBef>
              <a:spcAft>
                <a:spcPts val="0"/>
              </a:spcAft>
              <a:buNone/>
            </a:pPr>
            <a:r>
              <a:rPr b="1" i="0" lang="en-GB" sz="1800">
                <a:solidFill>
                  <a:srgbClr val="212121"/>
                </a:solidFill>
                <a:latin typeface="Arial"/>
                <a:ea typeface="Arial"/>
                <a:cs typeface="Arial"/>
                <a:sym typeface="Arial"/>
              </a:rPr>
              <a:t>Performing RFM Segmentation and RFM Analysis:-</a:t>
            </a:r>
            <a:endParaRPr/>
          </a:p>
          <a:p>
            <a:pPr indent="0" lvl="0" marL="0" marR="0" rtl="0" algn="l">
              <a:spcBef>
                <a:spcPts val="0"/>
              </a:spcBef>
              <a:spcAft>
                <a:spcPts val="0"/>
              </a:spcAft>
              <a:buNone/>
            </a:pPr>
            <a:r>
              <a:rPr b="0" i="0" lang="en-GB" sz="1400">
                <a:solidFill>
                  <a:srgbClr val="212121"/>
                </a:solidFill>
                <a:latin typeface="Arial"/>
                <a:ea typeface="Arial"/>
                <a:cs typeface="Arial"/>
                <a:sym typeface="Arial"/>
              </a:rPr>
              <a:t>The first step in building an RFM model is to assign Recency, Frequency and Monetary values to each customer.</a:t>
            </a:r>
            <a:endParaRPr/>
          </a:p>
          <a:p>
            <a:pPr indent="0" lvl="0" marL="0" marR="0" rtl="0" algn="l">
              <a:spcBef>
                <a:spcPts val="0"/>
              </a:spcBef>
              <a:spcAft>
                <a:spcPts val="0"/>
              </a:spcAft>
              <a:buNone/>
            </a:pPr>
            <a:r>
              <a:rPr b="0" i="0" lang="en-GB" sz="1400">
                <a:solidFill>
                  <a:srgbClr val="212121"/>
                </a:solidFill>
                <a:latin typeface="Arial"/>
                <a:ea typeface="Arial"/>
                <a:cs typeface="Arial"/>
                <a:sym typeface="Arial"/>
              </a:rPr>
              <a:t>The second step is to divide the customer list into tiered groups for each of the three dimensions (R, F and M).</a:t>
            </a:r>
            <a:endParaRPr/>
          </a:p>
          <a:p>
            <a:pPr indent="0" lvl="0" marL="0" marR="0" rtl="0" algn="l">
              <a:spcBef>
                <a:spcPts val="0"/>
              </a:spcBef>
              <a:spcAft>
                <a:spcPts val="0"/>
              </a:spcAft>
              <a:buNone/>
            </a:pPr>
            <a:r>
              <a:rPr b="0" i="0" lang="en-GB" sz="1400">
                <a:solidFill>
                  <a:srgbClr val="212121"/>
                </a:solidFill>
                <a:latin typeface="Arial"/>
                <a:ea typeface="Arial"/>
                <a:cs typeface="Arial"/>
                <a:sym typeface="Arial"/>
              </a:rPr>
              <a:t>This approach does not require machine learning algorithms as segmentation can be done manually.</a:t>
            </a:r>
            <a:endParaRPr/>
          </a:p>
          <a:p>
            <a:pPr indent="0" lvl="0" marL="0" marR="0" rtl="0" algn="l">
              <a:spcBef>
                <a:spcPts val="0"/>
              </a:spcBef>
              <a:spcAft>
                <a:spcPts val="0"/>
              </a:spcAft>
              <a:buNone/>
            </a:pPr>
            <a:r>
              <a:t/>
            </a:r>
            <a:endParaRPr b="0" i="0" sz="1800">
              <a:solidFill>
                <a:srgbClr val="212121"/>
              </a:solidFill>
              <a:latin typeface="Roboto"/>
              <a:ea typeface="Roboto"/>
              <a:cs typeface="Roboto"/>
              <a:sym typeface="Roboto"/>
            </a:endParaRPr>
          </a:p>
        </p:txBody>
      </p:sp>
      <p:sp>
        <p:nvSpPr>
          <p:cNvPr id="194" name="Google Shape;194;p20"/>
          <p:cNvSpPr/>
          <p:nvPr/>
        </p:nvSpPr>
        <p:spPr>
          <a:xfrm>
            <a:off x="152400" y="3739440"/>
            <a:ext cx="8686800" cy="123110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21"/>
              </a:buClr>
              <a:buSzPts val="1600"/>
              <a:buFont typeface="Arial"/>
              <a:buNone/>
            </a:pPr>
            <a:r>
              <a:rPr b="1" lang="en-GB" sz="1600">
                <a:solidFill>
                  <a:srgbClr val="212121"/>
                </a:solidFill>
                <a:latin typeface="Arial"/>
                <a:ea typeface="Arial"/>
                <a:cs typeface="Arial"/>
                <a:sym typeface="Arial"/>
              </a:rPr>
              <a:t>Creating RFM Dataframe:-</a:t>
            </a:r>
            <a:endParaRPr b="0" sz="16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400"/>
              <a:buFont typeface="Arial"/>
              <a:buNone/>
            </a:pPr>
            <a:r>
              <a:rPr b="0" i="0" lang="en-GB" sz="1400" u="none" cap="none" strike="noStrike">
                <a:solidFill>
                  <a:srgbClr val="212121"/>
                </a:solidFill>
                <a:latin typeface="Arial"/>
                <a:ea typeface="Arial"/>
                <a:cs typeface="Arial"/>
                <a:sym typeface="Arial"/>
              </a:rPr>
              <a:t>We will formulate the RFM dataset as follows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400"/>
              <a:buFont typeface="Arial"/>
              <a:buNone/>
            </a:pPr>
            <a:r>
              <a:rPr b="0" i="0" lang="en-GB" sz="1400" u="none" cap="none" strike="noStrike">
                <a:solidFill>
                  <a:srgbClr val="212121"/>
                </a:solidFill>
                <a:latin typeface="Arial"/>
                <a:ea typeface="Arial"/>
                <a:cs typeface="Arial"/>
                <a:sym typeface="Arial"/>
              </a:rPr>
              <a:t>Recency = Latest Date - Last Invoice Data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400"/>
              <a:buFont typeface="Arial"/>
              <a:buNone/>
            </a:pPr>
            <a:r>
              <a:rPr b="0" i="0" lang="en-GB" sz="1400" u="none" cap="none" strike="noStrike">
                <a:solidFill>
                  <a:srgbClr val="212121"/>
                </a:solidFill>
                <a:latin typeface="Arial"/>
                <a:ea typeface="Arial"/>
                <a:cs typeface="Arial"/>
                <a:sym typeface="Arial"/>
              </a:rPr>
              <a:t>Frequency = Count of invoice no. of transaction(s)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400"/>
              <a:buFont typeface="Arial"/>
              <a:buNone/>
            </a:pPr>
            <a:r>
              <a:rPr b="0" i="0" lang="en-GB" sz="1400" u="none" cap="none" strike="noStrike">
                <a:solidFill>
                  <a:srgbClr val="212121"/>
                </a:solidFill>
                <a:latin typeface="Arial"/>
                <a:ea typeface="Arial"/>
                <a:cs typeface="Arial"/>
                <a:sym typeface="Arial"/>
              </a:rPr>
              <a:t>Monetary = Sum of total amount for each customer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nvSpPr>
        <p:spPr>
          <a:xfrm>
            <a:off x="152400" y="57150"/>
            <a:ext cx="8382000" cy="874598"/>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GB" sz="2800">
                <a:solidFill>
                  <a:srgbClr val="FF0000"/>
                </a:solidFill>
                <a:latin typeface="Arial"/>
                <a:ea typeface="Arial"/>
                <a:cs typeface="Arial"/>
                <a:sym typeface="Arial"/>
              </a:rPr>
              <a:t>Distribution of Recency, Frequency and Monetary Featu</a:t>
            </a:r>
            <a:r>
              <a:rPr b="1" i="1" lang="en-GB" sz="2800">
                <a:solidFill>
                  <a:srgbClr val="974806"/>
                </a:solidFill>
                <a:latin typeface="Arial"/>
                <a:ea typeface="Arial"/>
                <a:cs typeface="Arial"/>
                <a:sym typeface="Arial"/>
              </a:rPr>
              <a:t>res</a:t>
            </a:r>
            <a:endParaRPr sz="2800">
              <a:solidFill>
                <a:srgbClr val="974806"/>
              </a:solidFill>
              <a:latin typeface="Arial"/>
              <a:ea typeface="Arial"/>
              <a:cs typeface="Arial"/>
              <a:sym typeface="Arial"/>
            </a:endParaRPr>
          </a:p>
        </p:txBody>
      </p:sp>
      <p:pic>
        <p:nvPicPr>
          <p:cNvPr id="200" name="Google Shape;200;p21"/>
          <p:cNvPicPr preferRelativeResize="0"/>
          <p:nvPr/>
        </p:nvPicPr>
        <p:blipFill rotWithShape="1">
          <a:blip r:embed="rId3">
            <a:alphaModFix/>
          </a:blip>
          <a:srcRect b="0" l="0" r="0" t="0"/>
          <a:stretch/>
        </p:blipFill>
        <p:spPr>
          <a:xfrm>
            <a:off x="174978" y="912697"/>
            <a:ext cx="2415822" cy="3533775"/>
          </a:xfrm>
          <a:prstGeom prst="rect">
            <a:avLst/>
          </a:prstGeom>
          <a:noFill/>
          <a:ln>
            <a:noFill/>
          </a:ln>
        </p:spPr>
      </p:pic>
      <p:pic>
        <p:nvPicPr>
          <p:cNvPr id="201" name="Google Shape;201;p21"/>
          <p:cNvPicPr preferRelativeResize="0"/>
          <p:nvPr/>
        </p:nvPicPr>
        <p:blipFill rotWithShape="1">
          <a:blip r:embed="rId4">
            <a:alphaModFix/>
          </a:blip>
          <a:srcRect b="0" l="0" r="0" t="0"/>
          <a:stretch/>
        </p:blipFill>
        <p:spPr>
          <a:xfrm>
            <a:off x="2770011" y="931748"/>
            <a:ext cx="2819400" cy="3533775"/>
          </a:xfrm>
          <a:prstGeom prst="rect">
            <a:avLst/>
          </a:prstGeom>
          <a:noFill/>
          <a:ln>
            <a:noFill/>
          </a:ln>
        </p:spPr>
      </p:pic>
      <p:pic>
        <p:nvPicPr>
          <p:cNvPr id="202" name="Google Shape;202;p21"/>
          <p:cNvPicPr preferRelativeResize="0"/>
          <p:nvPr/>
        </p:nvPicPr>
        <p:blipFill rotWithShape="1">
          <a:blip r:embed="rId5">
            <a:alphaModFix/>
          </a:blip>
          <a:srcRect b="0" l="0" r="0" t="0"/>
          <a:stretch/>
        </p:blipFill>
        <p:spPr>
          <a:xfrm>
            <a:off x="5771444" y="938803"/>
            <a:ext cx="3200400" cy="3290888"/>
          </a:xfrm>
          <a:prstGeom prst="rect">
            <a:avLst/>
          </a:prstGeom>
          <a:noFill/>
          <a:ln>
            <a:noFill/>
          </a:ln>
        </p:spPr>
      </p:pic>
      <p:sp>
        <p:nvSpPr>
          <p:cNvPr id="203" name="Google Shape;203;p21"/>
          <p:cNvSpPr/>
          <p:nvPr/>
        </p:nvSpPr>
        <p:spPr>
          <a:xfrm>
            <a:off x="152400" y="4552950"/>
            <a:ext cx="8816622" cy="5334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200">
                <a:solidFill>
                  <a:srgbClr val="212121"/>
                </a:solidFill>
                <a:latin typeface="Roboto"/>
                <a:ea typeface="Roboto"/>
                <a:cs typeface="Roboto"/>
                <a:sym typeface="Roboto"/>
              </a:rPr>
              <a:t>The distributions all look skewed towards right.</a:t>
            </a:r>
            <a:endParaRPr/>
          </a:p>
          <a:p>
            <a:pPr indent="0" lvl="0" marL="0" marR="0" rtl="0" algn="l">
              <a:spcBef>
                <a:spcPts val="0"/>
              </a:spcBef>
              <a:spcAft>
                <a:spcPts val="0"/>
              </a:spcAft>
              <a:buNone/>
            </a:pPr>
            <a:r>
              <a:rPr b="0" i="0" lang="en-GB" sz="1200">
                <a:solidFill>
                  <a:srgbClr val="212121"/>
                </a:solidFill>
                <a:latin typeface="Roboto"/>
                <a:ea typeface="Roboto"/>
                <a:cs typeface="Roboto"/>
                <a:sym typeface="Roboto"/>
              </a:rPr>
              <a:t>We can transform these features to make the distributions as close to a normal distribution as possible.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228600" y="209550"/>
            <a:ext cx="792480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solidFill>
                  <a:srgbClr val="974806"/>
                </a:solidFill>
                <a:latin typeface="Arial"/>
                <a:ea typeface="Arial"/>
                <a:cs typeface="Arial"/>
                <a:sym typeface="Arial"/>
              </a:rPr>
              <a:t>          </a:t>
            </a:r>
            <a:r>
              <a:rPr b="1" lang="en-GB" sz="2800">
                <a:solidFill>
                  <a:srgbClr val="FF0000"/>
                </a:solidFill>
                <a:latin typeface="Arial"/>
                <a:ea typeface="Arial"/>
                <a:cs typeface="Arial"/>
                <a:sym typeface="Arial"/>
              </a:rPr>
              <a:t>Distribution of</a:t>
            </a:r>
            <a:r>
              <a:rPr b="1" lang="en-GB" sz="2800">
                <a:solidFill>
                  <a:srgbClr val="FF0000"/>
                </a:solidFill>
                <a:latin typeface="Roboto"/>
                <a:ea typeface="Roboto"/>
                <a:cs typeface="Roboto"/>
                <a:sym typeface="Roboto"/>
              </a:rPr>
              <a:t> l</a:t>
            </a:r>
            <a:r>
              <a:rPr b="1" lang="en-GB" sz="2800">
                <a:solidFill>
                  <a:srgbClr val="FF0000"/>
                </a:solidFill>
                <a:latin typeface="Arial"/>
                <a:ea typeface="Arial"/>
                <a:cs typeface="Arial"/>
                <a:sym typeface="Arial"/>
              </a:rPr>
              <a:t>og transformation:-</a:t>
            </a:r>
            <a:endParaRPr b="1" sz="2800">
              <a:solidFill>
                <a:srgbClr val="FF0000"/>
              </a:solidFill>
              <a:latin typeface="Arial"/>
              <a:ea typeface="Arial"/>
              <a:cs typeface="Arial"/>
              <a:sym typeface="Arial"/>
            </a:endParaRPr>
          </a:p>
        </p:txBody>
      </p:sp>
      <p:pic>
        <p:nvPicPr>
          <p:cNvPr id="209" name="Google Shape;209;p22"/>
          <p:cNvPicPr preferRelativeResize="0"/>
          <p:nvPr/>
        </p:nvPicPr>
        <p:blipFill rotWithShape="1">
          <a:blip r:embed="rId3">
            <a:alphaModFix/>
          </a:blip>
          <a:srcRect b="0" l="0" r="0" t="0"/>
          <a:stretch/>
        </p:blipFill>
        <p:spPr>
          <a:xfrm>
            <a:off x="228600" y="832876"/>
            <a:ext cx="2514600" cy="3108337"/>
          </a:xfrm>
          <a:prstGeom prst="rect">
            <a:avLst/>
          </a:prstGeom>
          <a:noFill/>
          <a:ln>
            <a:noFill/>
          </a:ln>
        </p:spPr>
      </p:pic>
      <p:pic>
        <p:nvPicPr>
          <p:cNvPr id="210" name="Google Shape;210;p22"/>
          <p:cNvPicPr preferRelativeResize="0"/>
          <p:nvPr/>
        </p:nvPicPr>
        <p:blipFill rotWithShape="1">
          <a:blip r:embed="rId4">
            <a:alphaModFix/>
          </a:blip>
          <a:srcRect b="0" l="0" r="0" t="0"/>
          <a:stretch/>
        </p:blipFill>
        <p:spPr>
          <a:xfrm>
            <a:off x="2874432" y="832876"/>
            <a:ext cx="2895600" cy="3276601"/>
          </a:xfrm>
          <a:prstGeom prst="rect">
            <a:avLst/>
          </a:prstGeom>
          <a:noFill/>
          <a:ln>
            <a:noFill/>
          </a:ln>
        </p:spPr>
      </p:pic>
      <p:pic>
        <p:nvPicPr>
          <p:cNvPr id="211" name="Google Shape;211;p22"/>
          <p:cNvPicPr preferRelativeResize="0"/>
          <p:nvPr/>
        </p:nvPicPr>
        <p:blipFill rotWithShape="1">
          <a:blip r:embed="rId5">
            <a:alphaModFix/>
          </a:blip>
          <a:srcRect b="0" l="0" r="0" t="0"/>
          <a:stretch/>
        </p:blipFill>
        <p:spPr>
          <a:xfrm>
            <a:off x="6019800" y="832876"/>
            <a:ext cx="2895600" cy="3423205"/>
          </a:xfrm>
          <a:prstGeom prst="rect">
            <a:avLst/>
          </a:prstGeom>
          <a:noFill/>
          <a:ln>
            <a:noFill/>
          </a:ln>
        </p:spPr>
      </p:pic>
      <p:sp>
        <p:nvSpPr>
          <p:cNvPr id="212" name="Google Shape;212;p22"/>
          <p:cNvSpPr/>
          <p:nvPr/>
        </p:nvSpPr>
        <p:spPr>
          <a:xfrm>
            <a:off x="304800" y="4256081"/>
            <a:ext cx="8458200" cy="88741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1600">
                <a:solidFill>
                  <a:srgbClr val="212121"/>
                </a:solidFill>
                <a:latin typeface="Arial"/>
                <a:ea typeface="Arial"/>
                <a:cs typeface="Arial"/>
                <a:sym typeface="Arial"/>
              </a:rPr>
              <a:t>We used the log transformed values of Recency, Frequency and Monetary for prediction using Machine Learning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8999"/>
          </a:blip>
          <a:stretch>
            <a:fillRect/>
          </a:stretch>
        </a:blipFill>
      </p:bgPr>
    </p:bg>
    <p:spTree>
      <p:nvGrpSpPr>
        <p:cNvPr id="216" name="Shape 216"/>
        <p:cNvGrpSpPr/>
        <p:nvPr/>
      </p:nvGrpSpPr>
      <p:grpSpPr>
        <a:xfrm>
          <a:off x="0" y="0"/>
          <a:ext cx="0" cy="0"/>
          <a:chOff x="0" y="0"/>
          <a:chExt cx="0" cy="0"/>
        </a:xfrm>
      </p:grpSpPr>
      <p:sp>
        <p:nvSpPr>
          <p:cNvPr id="217" name="Google Shape;217;p23"/>
          <p:cNvSpPr txBox="1"/>
          <p:nvPr>
            <p:ph type="title"/>
          </p:nvPr>
        </p:nvSpPr>
        <p:spPr>
          <a:xfrm>
            <a:off x="228600" y="190880"/>
            <a:ext cx="762000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 K- Means Clustering Implementation:</a:t>
            </a:r>
            <a:r>
              <a:rPr b="1" lang="en-GB" sz="2800"/>
              <a:t>-</a:t>
            </a:r>
            <a:endParaRPr sz="2800">
              <a:latin typeface="Arial"/>
              <a:ea typeface="Arial"/>
              <a:cs typeface="Arial"/>
              <a:sym typeface="Arial"/>
            </a:endParaRPr>
          </a:p>
        </p:txBody>
      </p:sp>
      <p:sp>
        <p:nvSpPr>
          <p:cNvPr id="218" name="Google Shape;218;p23"/>
          <p:cNvSpPr txBox="1"/>
          <p:nvPr>
            <p:ph idx="1" type="body"/>
          </p:nvPr>
        </p:nvSpPr>
        <p:spPr>
          <a:xfrm>
            <a:off x="228600" y="926338"/>
            <a:ext cx="8839200" cy="3536866"/>
          </a:xfrm>
          <a:prstGeom prst="rect">
            <a:avLst/>
          </a:prstGeom>
          <a:noFill/>
          <a:ln>
            <a:noFill/>
          </a:ln>
        </p:spPr>
        <p:txBody>
          <a:bodyPr anchorCtr="0" anchor="t" bIns="0" lIns="0" spcFirstLastPara="1" rIns="0" wrap="square" tIns="12700">
            <a:spAutoFit/>
          </a:bodyPr>
          <a:lstStyle/>
          <a:p>
            <a:pPr indent="0" lvl="0" marL="12700" marR="5080" rtl="0" algn="l">
              <a:lnSpc>
                <a:spcPct val="115300"/>
              </a:lnSpc>
              <a:spcBef>
                <a:spcPts val="0"/>
              </a:spcBef>
              <a:spcAft>
                <a:spcPts val="0"/>
              </a:spcAft>
              <a:buNone/>
            </a:pPr>
            <a:r>
              <a:rPr lang="en-GB" sz="2000">
                <a:latin typeface="Arial"/>
                <a:ea typeface="Arial"/>
                <a:cs typeface="Arial"/>
                <a:sym typeface="Arial"/>
              </a:rPr>
              <a:t>It can be summarized as the process of finding data subgroups where data   points in the same  subgroup (cluster) are extremely similar and other data points in other clusters are very different.</a:t>
            </a:r>
            <a:endParaRPr/>
          </a:p>
          <a:p>
            <a:pPr indent="0" lvl="0" marL="0" rtl="0" algn="l">
              <a:lnSpc>
                <a:spcPct val="100000"/>
              </a:lnSpc>
              <a:spcBef>
                <a:spcPts val="20"/>
              </a:spcBef>
              <a:spcAft>
                <a:spcPts val="0"/>
              </a:spcAft>
              <a:buNone/>
            </a:pPr>
            <a:r>
              <a:t/>
            </a:r>
            <a:endParaRPr sz="1450"/>
          </a:p>
          <a:p>
            <a:pPr indent="0" lvl="0" marL="12700" rtl="0" algn="l">
              <a:lnSpc>
                <a:spcPct val="100000"/>
              </a:lnSpc>
              <a:spcBef>
                <a:spcPts val="0"/>
              </a:spcBef>
              <a:spcAft>
                <a:spcPts val="0"/>
              </a:spcAft>
              <a:buNone/>
            </a:pPr>
            <a:r>
              <a:rPr b="1" lang="en-GB" sz="1800">
                <a:latin typeface="Arial"/>
                <a:ea typeface="Arial"/>
                <a:cs typeface="Arial"/>
                <a:sym typeface="Arial"/>
              </a:rPr>
              <a:t>Finding Optimal Number of Clusters</a:t>
            </a:r>
            <a:endParaRPr sz="1800">
              <a:latin typeface="Arial"/>
              <a:ea typeface="Arial"/>
              <a:cs typeface="Arial"/>
              <a:sym typeface="Arial"/>
            </a:endParaRPr>
          </a:p>
          <a:p>
            <a:pPr indent="0" lvl="0" marL="12700" rtl="0" algn="l">
              <a:lnSpc>
                <a:spcPct val="100000"/>
              </a:lnSpc>
              <a:spcBef>
                <a:spcPts val="340"/>
              </a:spcBef>
              <a:spcAft>
                <a:spcPts val="0"/>
              </a:spcAft>
              <a:buNone/>
            </a:pPr>
            <a:r>
              <a:rPr lang="en-GB" sz="1800">
                <a:latin typeface="Arial"/>
                <a:ea typeface="Arial"/>
                <a:cs typeface="Arial"/>
                <a:sym typeface="Arial"/>
              </a:rPr>
              <a:t>There are two primary methods to define number of clusters:</a:t>
            </a:r>
            <a:endParaRPr sz="1800">
              <a:latin typeface="Arial"/>
              <a:ea typeface="Arial"/>
              <a:cs typeface="Arial"/>
              <a:sym typeface="Arial"/>
            </a:endParaRPr>
          </a:p>
          <a:p>
            <a:pPr indent="0" lvl="0" marL="12700" rtl="0" algn="l">
              <a:lnSpc>
                <a:spcPct val="100000"/>
              </a:lnSpc>
              <a:spcBef>
                <a:spcPts val="459"/>
              </a:spcBef>
              <a:spcAft>
                <a:spcPts val="0"/>
              </a:spcAft>
              <a:buNone/>
            </a:pPr>
            <a:r>
              <a:rPr lang="en-GB" sz="1800">
                <a:solidFill>
                  <a:srgbClr val="CC0000"/>
                </a:solidFill>
                <a:latin typeface="Arial"/>
                <a:ea typeface="Arial"/>
                <a:cs typeface="Arial"/>
                <a:sym typeface="Arial"/>
              </a:rPr>
              <a:t>Silhouette Score (math method)</a:t>
            </a:r>
            <a:endParaRPr/>
          </a:p>
          <a:p>
            <a:pPr indent="0" lvl="0" marL="12700" rtl="0" algn="l">
              <a:lnSpc>
                <a:spcPct val="100000"/>
              </a:lnSpc>
              <a:spcBef>
                <a:spcPts val="459"/>
              </a:spcBef>
              <a:spcAft>
                <a:spcPts val="0"/>
              </a:spcAft>
              <a:buNone/>
            </a:pPr>
            <a:r>
              <a:rPr lang="en-GB" sz="1800">
                <a:solidFill>
                  <a:srgbClr val="CC0000"/>
                </a:solidFill>
                <a:latin typeface="Arial"/>
                <a:ea typeface="Arial"/>
                <a:cs typeface="Arial"/>
                <a:sym typeface="Arial"/>
              </a:rPr>
              <a:t>Elbow criterion (visual method)</a:t>
            </a:r>
            <a:r>
              <a:rPr lang="en-GB" sz="1800">
                <a:solidFill>
                  <a:srgbClr val="202020"/>
                </a:solidFill>
                <a:latin typeface="Arial"/>
                <a:ea typeface="Arial"/>
                <a:cs typeface="Arial"/>
                <a:sym typeface="Arial"/>
              </a:rPr>
              <a:t> Measures intra- and inter-cluster distance</a:t>
            </a:r>
            <a:endParaRPr sz="1800">
              <a:latin typeface="Arial"/>
              <a:ea typeface="Arial"/>
              <a:cs typeface="Arial"/>
              <a:sym typeface="Arial"/>
            </a:endParaRPr>
          </a:p>
          <a:p>
            <a:pPr indent="0" lvl="0" marL="12700" rtl="0" algn="l">
              <a:lnSpc>
                <a:spcPct val="100000"/>
              </a:lnSpc>
              <a:spcBef>
                <a:spcPts val="459"/>
              </a:spcBef>
              <a:spcAft>
                <a:spcPts val="0"/>
              </a:spcAft>
              <a:buNone/>
            </a:pPr>
            <a:r>
              <a:rPr lang="en-GB" sz="1800">
                <a:solidFill>
                  <a:srgbClr val="202020"/>
                </a:solidFill>
                <a:latin typeface="Arial"/>
                <a:ea typeface="Arial"/>
                <a:cs typeface="Arial"/>
                <a:sym typeface="Arial"/>
              </a:rPr>
              <a:t>Plot number of clusters against within-cluster  sum-of- squared-errors (SSE)-sum of squared</a:t>
            </a:r>
            <a:r>
              <a:rPr lang="en-GB" sz="1800">
                <a:latin typeface="Arial"/>
                <a:ea typeface="Arial"/>
                <a:cs typeface="Arial"/>
                <a:sym typeface="Arial"/>
              </a:rPr>
              <a:t> </a:t>
            </a:r>
            <a:r>
              <a:rPr lang="en-GB" sz="1800">
                <a:solidFill>
                  <a:srgbClr val="202020"/>
                </a:solidFill>
                <a:latin typeface="Arial"/>
                <a:ea typeface="Arial"/>
                <a:cs typeface="Arial"/>
                <a:sym typeface="Arial"/>
              </a:rPr>
              <a:t>distances from every data point to their cluster canter.</a:t>
            </a:r>
            <a:endParaRPr sz="1800">
              <a:latin typeface="Arial"/>
              <a:ea typeface="Arial"/>
              <a:cs typeface="Arial"/>
              <a:sym typeface="Arial"/>
            </a:endParaRPr>
          </a:p>
          <a:p>
            <a:pPr indent="0" lvl="0" marL="12700" rtl="0" algn="l">
              <a:lnSpc>
                <a:spcPct val="100000"/>
              </a:lnSpc>
              <a:spcBef>
                <a:spcPts val="340"/>
              </a:spcBef>
              <a:spcAft>
                <a:spcPts val="0"/>
              </a:spcAft>
              <a:buNone/>
            </a:pPr>
            <a:r>
              <a:t/>
            </a:r>
            <a:endParaRPr sz="2000"/>
          </a:p>
        </p:txBody>
      </p:sp>
      <p:sp>
        <p:nvSpPr>
          <p:cNvPr id="219" name="Google Shape;219;p23"/>
          <p:cNvSpPr txBox="1"/>
          <p:nvPr/>
        </p:nvSpPr>
        <p:spPr>
          <a:xfrm>
            <a:off x="419201" y="3943349"/>
            <a:ext cx="1790599" cy="2136482"/>
          </a:xfrm>
          <a:prstGeom prst="rect">
            <a:avLst/>
          </a:prstGeom>
          <a:noFill/>
          <a:ln>
            <a:noFill/>
          </a:ln>
        </p:spPr>
        <p:txBody>
          <a:bodyPr anchorCtr="0" anchor="t" bIns="0" lIns="0" spcFirstLastPara="1" rIns="0" wrap="square" tIns="88900">
            <a:spAutoFit/>
          </a:bodyPr>
          <a:lstStyle/>
          <a:p>
            <a:pPr indent="0" lvl="0" marL="12700" marR="0" rtl="0" algn="l">
              <a:lnSpc>
                <a:spcPct val="100000"/>
              </a:lnSpc>
              <a:spcBef>
                <a:spcPts val="0"/>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605"/>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F5FCFF"/>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nvSpPr>
        <p:spPr>
          <a:xfrm>
            <a:off x="381000" y="514858"/>
            <a:ext cx="7772400"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CC0000"/>
                </a:solidFill>
                <a:latin typeface="Arial"/>
                <a:ea typeface="Arial"/>
                <a:cs typeface="Arial"/>
                <a:sym typeface="Arial"/>
              </a:rPr>
              <a:t>Elbow Method on Recency and Monetary:-</a:t>
            </a:r>
            <a:endParaRPr sz="2800">
              <a:solidFill>
                <a:schemeClr val="dk1"/>
              </a:solidFill>
              <a:latin typeface="Arial"/>
              <a:ea typeface="Arial"/>
              <a:cs typeface="Arial"/>
              <a:sym typeface="Arial"/>
            </a:endParaRPr>
          </a:p>
        </p:txBody>
      </p:sp>
      <p:sp>
        <p:nvSpPr>
          <p:cNvPr id="225" name="Google Shape;225;p24"/>
          <p:cNvSpPr txBox="1"/>
          <p:nvPr/>
        </p:nvSpPr>
        <p:spPr>
          <a:xfrm>
            <a:off x="504850" y="1238834"/>
            <a:ext cx="740537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00637C"/>
                </a:solidFill>
                <a:latin typeface="Arial"/>
                <a:ea typeface="Arial"/>
                <a:cs typeface="Arial"/>
                <a:sym typeface="Arial"/>
              </a:rPr>
              <a:t>The graph for the sum of square distance values and Number of Clusters</a:t>
            </a:r>
            <a:endParaRPr sz="1800">
              <a:solidFill>
                <a:schemeClr val="dk1"/>
              </a:solidFill>
              <a:latin typeface="Arial"/>
              <a:ea typeface="Arial"/>
              <a:cs typeface="Arial"/>
              <a:sym typeface="Arial"/>
            </a:endParaRPr>
          </a:p>
        </p:txBody>
      </p:sp>
      <p:pic>
        <p:nvPicPr>
          <p:cNvPr id="226" name="Google Shape;226;p24"/>
          <p:cNvPicPr preferRelativeResize="0"/>
          <p:nvPr/>
        </p:nvPicPr>
        <p:blipFill rotWithShape="1">
          <a:blip r:embed="rId3">
            <a:alphaModFix/>
          </a:blip>
          <a:srcRect b="0" l="0" r="0" t="0"/>
          <a:stretch/>
        </p:blipFill>
        <p:spPr>
          <a:xfrm>
            <a:off x="1752600" y="1820217"/>
            <a:ext cx="4724400" cy="29686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304800" y="211633"/>
            <a:ext cx="856403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rgbClr val="FF0000"/>
                </a:solidFill>
                <a:latin typeface="Arial"/>
                <a:ea typeface="Arial"/>
                <a:cs typeface="Arial"/>
                <a:sym typeface="Arial"/>
              </a:rPr>
              <a:t>Visualising Silhouette Analysis for n-clusters:-</a:t>
            </a:r>
            <a:endParaRPr/>
          </a:p>
          <a:p>
            <a:pPr indent="0" lvl="0" marL="0" marR="0" rtl="0" algn="l">
              <a:spcBef>
                <a:spcPts val="0"/>
              </a:spcBef>
              <a:spcAft>
                <a:spcPts val="0"/>
              </a:spcAft>
              <a:buNone/>
            </a:pPr>
            <a:br>
              <a:rPr b="1" lang="en-GB" sz="2800">
                <a:solidFill>
                  <a:srgbClr val="FF0000"/>
                </a:solidFill>
                <a:latin typeface="Arial"/>
                <a:ea typeface="Arial"/>
                <a:cs typeface="Arial"/>
                <a:sym typeface="Arial"/>
              </a:rPr>
            </a:br>
            <a:endParaRPr b="1" sz="2800">
              <a:solidFill>
                <a:srgbClr val="FF0000"/>
              </a:solidFill>
              <a:latin typeface="Arial"/>
              <a:ea typeface="Arial"/>
              <a:cs typeface="Arial"/>
              <a:sym typeface="Arial"/>
            </a:endParaRPr>
          </a:p>
        </p:txBody>
      </p:sp>
      <p:pic>
        <p:nvPicPr>
          <p:cNvPr id="232" name="Google Shape;232;p25"/>
          <p:cNvPicPr preferRelativeResize="0"/>
          <p:nvPr/>
        </p:nvPicPr>
        <p:blipFill rotWithShape="1">
          <a:blip r:embed="rId3">
            <a:alphaModFix/>
          </a:blip>
          <a:srcRect b="0" l="0" r="0" t="0"/>
          <a:stretch/>
        </p:blipFill>
        <p:spPr>
          <a:xfrm>
            <a:off x="4724400" y="707496"/>
            <a:ext cx="3810000" cy="2141537"/>
          </a:xfrm>
          <a:prstGeom prst="rect">
            <a:avLst/>
          </a:prstGeom>
          <a:noFill/>
          <a:ln>
            <a:noFill/>
          </a:ln>
        </p:spPr>
      </p:pic>
      <p:pic>
        <p:nvPicPr>
          <p:cNvPr id="233" name="Google Shape;233;p25"/>
          <p:cNvPicPr preferRelativeResize="0"/>
          <p:nvPr/>
        </p:nvPicPr>
        <p:blipFill rotWithShape="1">
          <a:blip r:embed="rId4">
            <a:alphaModFix/>
          </a:blip>
          <a:srcRect b="0" l="0" r="0" t="0"/>
          <a:stretch/>
        </p:blipFill>
        <p:spPr>
          <a:xfrm>
            <a:off x="304800" y="863864"/>
            <a:ext cx="3962400" cy="1828800"/>
          </a:xfrm>
          <a:prstGeom prst="rect">
            <a:avLst/>
          </a:prstGeom>
          <a:noFill/>
          <a:ln>
            <a:noFill/>
          </a:ln>
        </p:spPr>
      </p:pic>
      <p:pic>
        <p:nvPicPr>
          <p:cNvPr id="234" name="Google Shape;234;p25"/>
          <p:cNvPicPr preferRelativeResize="0"/>
          <p:nvPr/>
        </p:nvPicPr>
        <p:blipFill rotWithShape="1">
          <a:blip r:embed="rId5">
            <a:alphaModFix/>
          </a:blip>
          <a:srcRect b="0" l="0" r="0" t="0"/>
          <a:stretch/>
        </p:blipFill>
        <p:spPr>
          <a:xfrm>
            <a:off x="615244" y="2876550"/>
            <a:ext cx="3575756" cy="2055317"/>
          </a:xfrm>
          <a:prstGeom prst="rect">
            <a:avLst/>
          </a:prstGeom>
          <a:noFill/>
          <a:ln>
            <a:noFill/>
          </a:ln>
        </p:spPr>
      </p:pic>
      <p:pic>
        <p:nvPicPr>
          <p:cNvPr id="235" name="Google Shape;235;p25"/>
          <p:cNvPicPr preferRelativeResize="0"/>
          <p:nvPr/>
        </p:nvPicPr>
        <p:blipFill rotWithShape="1">
          <a:blip r:embed="rId6">
            <a:alphaModFix/>
          </a:blip>
          <a:srcRect b="0" l="0" r="0" t="0"/>
          <a:stretch/>
        </p:blipFill>
        <p:spPr>
          <a:xfrm>
            <a:off x="4953000" y="3104108"/>
            <a:ext cx="3575756" cy="160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nvSpPr>
        <p:spPr>
          <a:xfrm>
            <a:off x="390550" y="222249"/>
            <a:ext cx="80518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CC0000"/>
                </a:solidFill>
                <a:latin typeface="Arial"/>
                <a:ea typeface="Arial"/>
                <a:cs typeface="Arial"/>
                <a:sym typeface="Arial"/>
              </a:rPr>
              <a:t>Hyperparameter Tuning For the Best Value of K</a:t>
            </a:r>
            <a:endParaRPr sz="2800">
              <a:solidFill>
                <a:schemeClr val="dk1"/>
              </a:solidFill>
              <a:latin typeface="Arial"/>
              <a:ea typeface="Arial"/>
              <a:cs typeface="Arial"/>
              <a:sym typeface="Arial"/>
            </a:endParaRPr>
          </a:p>
        </p:txBody>
      </p:sp>
      <p:sp>
        <p:nvSpPr>
          <p:cNvPr id="241" name="Google Shape;241;p26"/>
          <p:cNvSpPr txBox="1"/>
          <p:nvPr/>
        </p:nvSpPr>
        <p:spPr>
          <a:xfrm>
            <a:off x="504850" y="811784"/>
            <a:ext cx="38684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00637C"/>
                </a:solidFill>
                <a:latin typeface="Arial"/>
                <a:ea typeface="Arial"/>
                <a:cs typeface="Arial"/>
                <a:sym typeface="Arial"/>
              </a:rPr>
              <a:t>Customer segmentation by taking k=2</a:t>
            </a:r>
            <a:endParaRPr sz="1800">
              <a:solidFill>
                <a:schemeClr val="dk1"/>
              </a:solidFill>
              <a:latin typeface="Arial"/>
              <a:ea typeface="Arial"/>
              <a:cs typeface="Arial"/>
              <a:sym typeface="Arial"/>
            </a:endParaRPr>
          </a:p>
        </p:txBody>
      </p:sp>
      <p:pic>
        <p:nvPicPr>
          <p:cNvPr id="242" name="Google Shape;242;p26"/>
          <p:cNvPicPr preferRelativeResize="0"/>
          <p:nvPr/>
        </p:nvPicPr>
        <p:blipFill rotWithShape="1">
          <a:blip r:embed="rId3">
            <a:alphaModFix/>
          </a:blip>
          <a:srcRect b="0" l="0" r="0" t="0"/>
          <a:stretch/>
        </p:blipFill>
        <p:spPr>
          <a:xfrm>
            <a:off x="504850" y="1352550"/>
            <a:ext cx="7010400" cy="2979166"/>
          </a:xfrm>
          <a:prstGeom prst="rect">
            <a:avLst/>
          </a:prstGeom>
          <a:noFill/>
          <a:ln>
            <a:noFill/>
          </a:ln>
        </p:spPr>
      </p:pic>
      <p:sp>
        <p:nvSpPr>
          <p:cNvPr id="243" name="Google Shape;243;p26"/>
          <p:cNvSpPr/>
          <p:nvPr/>
        </p:nvSpPr>
        <p:spPr>
          <a:xfrm>
            <a:off x="685800" y="4476750"/>
            <a:ext cx="7756550" cy="533147"/>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600">
                <a:solidFill>
                  <a:srgbClr val="212121"/>
                </a:solidFill>
                <a:latin typeface="Arial"/>
                <a:ea typeface="Arial"/>
                <a:cs typeface="Arial"/>
                <a:sym typeface="Arial"/>
              </a:rPr>
              <a:t>When we separate customers by Recency and Monetary value, we can observe that they are well-separated.</a:t>
            </a:r>
            <a:endParaRPr b="1" sz="16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nvSpPr>
        <p:spPr>
          <a:xfrm>
            <a:off x="304800" y="157353"/>
            <a:ext cx="8686800" cy="873957"/>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GB" sz="2800">
                <a:solidFill>
                  <a:srgbClr val="CC0000"/>
                </a:solidFill>
                <a:latin typeface="Arial"/>
                <a:ea typeface="Arial"/>
                <a:cs typeface="Arial"/>
                <a:sym typeface="Arial"/>
              </a:rPr>
              <a:t>Implementation of Density Based Spatial      Clustering  of Applications with Noise (DBSCAN):-</a:t>
            </a:r>
            <a:endParaRPr sz="2800">
              <a:solidFill>
                <a:schemeClr val="dk1"/>
              </a:solidFill>
              <a:latin typeface="Arial"/>
              <a:ea typeface="Arial"/>
              <a:cs typeface="Arial"/>
              <a:sym typeface="Arial"/>
            </a:endParaRPr>
          </a:p>
        </p:txBody>
      </p:sp>
      <p:sp>
        <p:nvSpPr>
          <p:cNvPr id="249" name="Google Shape;249;p27"/>
          <p:cNvSpPr txBox="1"/>
          <p:nvPr/>
        </p:nvSpPr>
        <p:spPr>
          <a:xfrm>
            <a:off x="504850" y="1238834"/>
            <a:ext cx="38989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00637C"/>
                </a:solidFill>
                <a:latin typeface="Arial"/>
                <a:ea typeface="Arial"/>
                <a:cs typeface="Arial"/>
                <a:sym typeface="Arial"/>
              </a:rPr>
              <a:t>DBSCAN on Recency and Monetary</a:t>
            </a:r>
            <a:endParaRPr sz="1800">
              <a:solidFill>
                <a:schemeClr val="dk1"/>
              </a:solidFill>
              <a:latin typeface="Arial"/>
              <a:ea typeface="Arial"/>
              <a:cs typeface="Arial"/>
              <a:sym typeface="Arial"/>
            </a:endParaRPr>
          </a:p>
        </p:txBody>
      </p:sp>
      <p:pic>
        <p:nvPicPr>
          <p:cNvPr id="250" name="Google Shape;250;p27"/>
          <p:cNvPicPr preferRelativeResize="0"/>
          <p:nvPr/>
        </p:nvPicPr>
        <p:blipFill rotWithShape="1">
          <a:blip r:embed="rId3">
            <a:alphaModFix/>
          </a:blip>
          <a:srcRect b="0" l="0" r="0" t="0"/>
          <a:stretch/>
        </p:blipFill>
        <p:spPr>
          <a:xfrm>
            <a:off x="609600" y="1809751"/>
            <a:ext cx="6553200" cy="304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nvSpPr>
        <p:spPr>
          <a:xfrm>
            <a:off x="504850" y="381761"/>
            <a:ext cx="8029550"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FF0000"/>
                </a:solidFill>
                <a:latin typeface="Arial"/>
                <a:ea typeface="Arial"/>
                <a:cs typeface="Arial"/>
                <a:sym typeface="Arial"/>
              </a:rPr>
              <a:t>The graph for the sum of square distance values and Number of Clusters</a:t>
            </a:r>
            <a:endParaRPr b="1" sz="1800">
              <a:solidFill>
                <a:srgbClr val="FF0000"/>
              </a:solidFill>
              <a:latin typeface="Arial"/>
              <a:ea typeface="Arial"/>
              <a:cs typeface="Arial"/>
              <a:sym typeface="Arial"/>
            </a:endParaRPr>
          </a:p>
        </p:txBody>
      </p:sp>
      <p:sp>
        <p:nvSpPr>
          <p:cNvPr id="256" name="Google Shape;256;p28"/>
          <p:cNvSpPr/>
          <p:nvPr/>
        </p:nvSpPr>
        <p:spPr>
          <a:xfrm>
            <a:off x="990599" y="1047750"/>
            <a:ext cx="7239001" cy="3581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390550" y="507237"/>
            <a:ext cx="78390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solidFill>
                  <a:srgbClr val="FF0000"/>
                </a:solidFill>
                <a:latin typeface="Arial"/>
                <a:ea typeface="Arial"/>
                <a:cs typeface="Arial"/>
                <a:sym typeface="Arial"/>
              </a:rPr>
              <a:t>Hyperparameter Tuning For Best Value of K:-</a:t>
            </a:r>
            <a:endParaRPr sz="2800">
              <a:solidFill>
                <a:srgbClr val="FF0000"/>
              </a:solidFill>
              <a:latin typeface="Arial"/>
              <a:ea typeface="Arial"/>
              <a:cs typeface="Arial"/>
              <a:sym typeface="Arial"/>
            </a:endParaRPr>
          </a:p>
        </p:txBody>
      </p:sp>
      <p:pic>
        <p:nvPicPr>
          <p:cNvPr id="262" name="Google Shape;262;p29"/>
          <p:cNvPicPr preferRelativeResize="0"/>
          <p:nvPr/>
        </p:nvPicPr>
        <p:blipFill rotWithShape="1">
          <a:blip r:embed="rId3">
            <a:alphaModFix/>
          </a:blip>
          <a:srcRect b="0" l="0" r="0" t="0"/>
          <a:stretch/>
        </p:blipFill>
        <p:spPr>
          <a:xfrm>
            <a:off x="533400" y="1200150"/>
            <a:ext cx="7696200" cy="314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0" y="0"/>
            <a:ext cx="8153400" cy="281615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GB" sz="3200" u="none" strike="noStrike">
                <a:solidFill>
                  <a:srgbClr val="000000"/>
                </a:solidFill>
                <a:latin typeface="Arial"/>
                <a:ea typeface="Arial"/>
                <a:cs typeface="Arial"/>
                <a:sym typeface="Arial"/>
              </a:rPr>
              <a:t>  </a:t>
            </a:r>
            <a:r>
              <a:rPr b="1" i="0" lang="en-GB" sz="2800" u="none" strike="noStrike">
                <a:solidFill>
                  <a:srgbClr val="FF0000"/>
                </a:solidFill>
                <a:latin typeface="Arial"/>
                <a:ea typeface="Arial"/>
                <a:cs typeface="Arial"/>
                <a:sym typeface="Arial"/>
              </a:rPr>
              <a:t>Data Set :-  </a:t>
            </a:r>
            <a:br>
              <a:rPr b="1" i="0" lang="en-GB" sz="3200" u="none" strike="noStrike">
                <a:solidFill>
                  <a:srgbClr val="000000"/>
                </a:solidFill>
                <a:latin typeface="Arial"/>
                <a:ea typeface="Arial"/>
                <a:cs typeface="Arial"/>
                <a:sym typeface="Arial"/>
              </a:rPr>
            </a:br>
            <a:br>
              <a:rPr b="1" i="0" lang="en-GB" sz="3200" u="none" strike="noStrike">
                <a:solidFill>
                  <a:srgbClr val="000000"/>
                </a:solidFill>
                <a:latin typeface="Arial"/>
                <a:ea typeface="Arial"/>
                <a:cs typeface="Arial"/>
                <a:sym typeface="Arial"/>
              </a:rPr>
            </a:br>
            <a:endParaRPr sz="11500"/>
          </a:p>
        </p:txBody>
      </p:sp>
      <p:sp>
        <p:nvSpPr>
          <p:cNvPr id="61" name="Google Shape;61;p3"/>
          <p:cNvSpPr txBox="1"/>
          <p:nvPr/>
        </p:nvSpPr>
        <p:spPr>
          <a:xfrm>
            <a:off x="152400" y="590550"/>
            <a:ext cx="81534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Invoice No: Invoice number. Nominal, a six-digit integral number assigned to each transaction specifically. This code denotes a cancellation if it begins with the letter "c.". </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Stock Code: Product (item) code. A 5-digit integral number known as the nominal is assigned to each unique product.</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Description: Name of the Product (Item). Nominal. </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Quantity: The number of each item (product) in each transaction. Numeric. </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Invoice Date: Invoice Time and date. The day and time that each transaction was created, represented by a number.</a:t>
            </a:r>
            <a:endParaRPr/>
          </a:p>
          <a:p>
            <a:pPr indent="-285750" lvl="0" marL="285750" marR="0" rtl="0" algn="l">
              <a:spcBef>
                <a:spcPts val="0"/>
              </a:spcBef>
              <a:spcAft>
                <a:spcPts val="0"/>
              </a:spcAft>
              <a:buClr>
                <a:srgbClr val="000000"/>
              </a:buClr>
              <a:buSzPts val="1800"/>
              <a:buFont typeface="Noto Sans Symbols"/>
              <a:buChar char="❖"/>
            </a:pPr>
            <a:r>
              <a:rPr b="1" i="0" lang="en-GB" sz="1800" u="none" strike="noStrike">
                <a:solidFill>
                  <a:srgbClr val="000000"/>
                </a:solidFill>
                <a:latin typeface="Arial"/>
                <a:ea typeface="Arial"/>
                <a:cs typeface="Arial"/>
                <a:sym typeface="Arial"/>
              </a:rPr>
              <a:t>Unit Price:</a:t>
            </a:r>
            <a:r>
              <a:rPr b="1" i="0" lang="en-GB" sz="1800" u="none" strike="noStrike">
                <a:solidFill>
                  <a:srgbClr val="004B53"/>
                </a:solidFill>
                <a:latin typeface="Arial"/>
                <a:ea typeface="Arial"/>
                <a:cs typeface="Arial"/>
                <a:sym typeface="Arial"/>
              </a:rPr>
              <a:t> </a:t>
            </a:r>
            <a:r>
              <a:rPr b="1" i="0" lang="en-GB" sz="1800" u="none" strike="noStrike">
                <a:solidFill>
                  <a:schemeClr val="dk1"/>
                </a:solidFill>
                <a:latin typeface="Arial"/>
                <a:ea typeface="Arial"/>
                <a:cs typeface="Arial"/>
                <a:sym typeface="Arial"/>
              </a:rPr>
              <a:t>Unit pricing. Numeric, Sterling unit price for the product. </a:t>
            </a:r>
            <a:r>
              <a:rPr b="1" i="0" lang="en-GB" sz="1800" u="none" strike="noStrike">
                <a:solidFill>
                  <a:srgbClr val="000000"/>
                </a:solidFill>
                <a:latin typeface="Arial"/>
                <a:ea typeface="Arial"/>
                <a:cs typeface="Arial"/>
                <a:sym typeface="Arial"/>
              </a:rPr>
              <a:t>Customer ID: </a:t>
            </a:r>
            <a:r>
              <a:rPr b="1" i="0" lang="en-GB" sz="1800" u="none" strike="noStrike">
                <a:solidFill>
                  <a:schemeClr val="dk1"/>
                </a:solidFill>
                <a:latin typeface="Arial"/>
                <a:ea typeface="Arial"/>
                <a:cs typeface="Arial"/>
                <a:sym typeface="Arial"/>
              </a:rPr>
              <a:t>Customer number. Nominal, a five-digit integral number assigned to every customer uniquely. </a:t>
            </a:r>
            <a:endParaRPr/>
          </a:p>
          <a:p>
            <a:pPr indent="-285750" lvl="0" marL="285750" marR="0" rtl="0" algn="l">
              <a:spcBef>
                <a:spcPts val="0"/>
              </a:spcBef>
              <a:spcAft>
                <a:spcPts val="0"/>
              </a:spcAft>
              <a:buClr>
                <a:srgbClr val="000000"/>
              </a:buClr>
              <a:buSzPts val="1800"/>
              <a:buFont typeface="Noto Sans Symbols"/>
              <a:buChar char="❖"/>
            </a:pPr>
            <a:r>
              <a:rPr b="1" i="0" lang="en-GB" sz="1800" u="none" strike="noStrike">
                <a:solidFill>
                  <a:srgbClr val="000000"/>
                </a:solidFill>
                <a:latin typeface="Arial"/>
                <a:ea typeface="Arial"/>
                <a:cs typeface="Arial"/>
                <a:sym typeface="Arial"/>
              </a:rPr>
              <a:t>Country: </a:t>
            </a:r>
            <a:r>
              <a:rPr b="1" i="0" lang="en-GB" sz="1800" u="none" strike="noStrike">
                <a:solidFill>
                  <a:schemeClr val="dk1"/>
                </a:solidFill>
                <a:latin typeface="Arial"/>
                <a:ea typeface="Arial"/>
                <a:cs typeface="Arial"/>
                <a:sym typeface="Arial"/>
              </a:rPr>
              <a:t>Country name. Nominal, the name of the country in which each customer resides.</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nvSpPr>
        <p:spPr>
          <a:xfrm>
            <a:off x="390550" y="250901"/>
            <a:ext cx="59683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CC0000"/>
                </a:solidFill>
                <a:latin typeface="Roboto"/>
                <a:ea typeface="Roboto"/>
                <a:cs typeface="Roboto"/>
                <a:sym typeface="Roboto"/>
              </a:rPr>
              <a:t>DBSCAN on Frequency and Monetary</a:t>
            </a:r>
            <a:endParaRPr sz="2800">
              <a:solidFill>
                <a:schemeClr val="dk1"/>
              </a:solidFill>
              <a:latin typeface="Roboto"/>
              <a:ea typeface="Roboto"/>
              <a:cs typeface="Roboto"/>
              <a:sym typeface="Roboto"/>
            </a:endParaRPr>
          </a:p>
        </p:txBody>
      </p:sp>
      <p:sp>
        <p:nvSpPr>
          <p:cNvPr id="268" name="Google Shape;268;p30"/>
          <p:cNvSpPr txBox="1"/>
          <p:nvPr/>
        </p:nvSpPr>
        <p:spPr>
          <a:xfrm>
            <a:off x="504850" y="934339"/>
            <a:ext cx="47231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00637C"/>
                </a:solidFill>
                <a:latin typeface="Arial"/>
                <a:ea typeface="Arial"/>
                <a:cs typeface="Arial"/>
                <a:sym typeface="Arial"/>
              </a:rPr>
              <a:t>DBSCAN method on Frequency and Monetary</a:t>
            </a:r>
            <a:endParaRPr sz="1800">
              <a:solidFill>
                <a:schemeClr val="dk1"/>
              </a:solidFill>
              <a:latin typeface="Arial"/>
              <a:ea typeface="Arial"/>
              <a:cs typeface="Arial"/>
              <a:sym typeface="Arial"/>
            </a:endParaRPr>
          </a:p>
        </p:txBody>
      </p:sp>
      <p:pic>
        <p:nvPicPr>
          <p:cNvPr id="269" name="Google Shape;269;p30"/>
          <p:cNvPicPr preferRelativeResize="0"/>
          <p:nvPr/>
        </p:nvPicPr>
        <p:blipFill rotWithShape="1">
          <a:blip r:embed="rId3">
            <a:alphaModFix/>
          </a:blip>
          <a:srcRect b="0" l="0" r="0" t="0"/>
          <a:stretch/>
        </p:blipFill>
        <p:spPr>
          <a:xfrm>
            <a:off x="609601" y="1465377"/>
            <a:ext cx="7391400" cy="33256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6200" y="57150"/>
            <a:ext cx="6163563"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400">
                <a:solidFill>
                  <a:srgbClr val="FF0000"/>
                </a:solidFill>
                <a:latin typeface="Roboto"/>
                <a:ea typeface="Roboto"/>
                <a:cs typeface="Roboto"/>
                <a:sym typeface="Roboto"/>
              </a:rPr>
              <a:t>Hierarchical Clustering</a:t>
            </a:r>
            <a:endParaRPr b="1" sz="2400">
              <a:solidFill>
                <a:srgbClr val="FF0000"/>
              </a:solidFill>
            </a:endParaRPr>
          </a:p>
        </p:txBody>
      </p:sp>
      <p:sp>
        <p:nvSpPr>
          <p:cNvPr id="275" name="Google Shape;275;p31"/>
          <p:cNvSpPr txBox="1"/>
          <p:nvPr>
            <p:ph idx="1" type="body"/>
          </p:nvPr>
        </p:nvSpPr>
        <p:spPr>
          <a:xfrm>
            <a:off x="381000" y="3562350"/>
            <a:ext cx="7315199" cy="115416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i="0" lang="en-GB">
                <a:solidFill>
                  <a:schemeClr val="dk1"/>
                </a:solidFill>
                <a:latin typeface="Roboto"/>
                <a:ea typeface="Roboto"/>
                <a:cs typeface="Roboto"/>
                <a:sym typeface="Roboto"/>
              </a:rPr>
              <a:t>The number of clusters will be the number of vertical lines which are being intersected by the line drawn using the threshold=90</a:t>
            </a:r>
            <a:endParaRPr/>
          </a:p>
          <a:p>
            <a:pPr indent="0" lvl="0" marL="0" rtl="0" algn="l">
              <a:spcBef>
                <a:spcPts val="0"/>
              </a:spcBef>
              <a:spcAft>
                <a:spcPts val="0"/>
              </a:spcAft>
              <a:buNone/>
            </a:pPr>
            <a:r>
              <a:rPr b="0" i="0" lang="en-GB">
                <a:solidFill>
                  <a:schemeClr val="dk1"/>
                </a:solidFill>
                <a:latin typeface="Roboto"/>
                <a:ea typeface="Roboto"/>
                <a:cs typeface="Roboto"/>
                <a:sym typeface="Roboto"/>
              </a:rPr>
              <a:t>No. of Cluster = 2</a:t>
            </a:r>
            <a:endParaRPr/>
          </a:p>
          <a:p>
            <a:pPr indent="0" lvl="0" marL="0" rtl="0" algn="l">
              <a:spcBef>
                <a:spcPts val="0"/>
              </a:spcBef>
              <a:spcAft>
                <a:spcPts val="0"/>
              </a:spcAft>
              <a:buNone/>
            </a:pPr>
            <a:r>
              <a:t/>
            </a:r>
            <a:endParaRPr/>
          </a:p>
        </p:txBody>
      </p:sp>
      <p:pic>
        <p:nvPicPr>
          <p:cNvPr id="276" name="Google Shape;276;p31"/>
          <p:cNvPicPr preferRelativeResize="0"/>
          <p:nvPr/>
        </p:nvPicPr>
        <p:blipFill rotWithShape="1">
          <a:blip r:embed="rId3">
            <a:alphaModFix/>
          </a:blip>
          <a:srcRect b="0" l="0" r="0" t="0"/>
          <a:stretch/>
        </p:blipFill>
        <p:spPr>
          <a:xfrm>
            <a:off x="7256" y="361950"/>
            <a:ext cx="7688943" cy="3124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228600" y="57150"/>
            <a:ext cx="6163563" cy="76944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500">
                <a:solidFill>
                  <a:srgbClr val="FF0000"/>
                </a:solidFill>
                <a:latin typeface="Roboto"/>
                <a:ea typeface="Roboto"/>
                <a:cs typeface="Roboto"/>
                <a:sym typeface="Roboto"/>
              </a:rPr>
              <a:t>DBSCAN to Recency ,Frequency and Monetary</a:t>
            </a:r>
            <a:endParaRPr sz="2500">
              <a:solidFill>
                <a:srgbClr val="FF0000"/>
              </a:solidFill>
            </a:endParaRPr>
          </a:p>
        </p:txBody>
      </p:sp>
      <p:sp>
        <p:nvSpPr>
          <p:cNvPr id="282" name="Google Shape;282;p32"/>
          <p:cNvSpPr txBox="1"/>
          <p:nvPr>
            <p:ph idx="1" type="body"/>
          </p:nvPr>
        </p:nvSpPr>
        <p:spPr>
          <a:xfrm>
            <a:off x="351790" y="3638550"/>
            <a:ext cx="8440420"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i="0" lang="en-GB">
                <a:solidFill>
                  <a:schemeClr val="dk1"/>
                </a:solidFill>
                <a:latin typeface="Roboto"/>
                <a:ea typeface="Roboto"/>
                <a:cs typeface="Roboto"/>
                <a:sym typeface="Roboto"/>
              </a:rPr>
              <a:t>we see that ,Customers are well separate when we cluster them by Recency ,Frequency and Monetary and optimal number of cluster is equal to 3</a:t>
            </a:r>
            <a:endParaRPr>
              <a:solidFill>
                <a:schemeClr val="dk1"/>
              </a:solidFill>
            </a:endParaRPr>
          </a:p>
        </p:txBody>
      </p:sp>
      <p:pic>
        <p:nvPicPr>
          <p:cNvPr id="283" name="Google Shape;283;p32"/>
          <p:cNvPicPr preferRelativeResize="0"/>
          <p:nvPr/>
        </p:nvPicPr>
        <p:blipFill rotWithShape="1">
          <a:blip r:embed="rId3">
            <a:alphaModFix/>
          </a:blip>
          <a:srcRect b="0" l="0" r="0" t="0"/>
          <a:stretch/>
        </p:blipFill>
        <p:spPr>
          <a:xfrm>
            <a:off x="1676400" y="590550"/>
            <a:ext cx="6734174" cy="2600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0" y="28121"/>
            <a:ext cx="6163563" cy="3847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2500"/>
              <a:t>Model-Cluster summary</a:t>
            </a:r>
            <a:endParaRPr/>
          </a:p>
        </p:txBody>
      </p:sp>
      <p:sp>
        <p:nvSpPr>
          <p:cNvPr id="289" name="Google Shape;289;p33"/>
          <p:cNvSpPr txBox="1"/>
          <p:nvPr>
            <p:ph idx="1" type="body"/>
          </p:nvPr>
        </p:nvSpPr>
        <p:spPr>
          <a:xfrm>
            <a:off x="351789" y="4324350"/>
            <a:ext cx="8440420" cy="2019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90" name="Google Shape;290;p33"/>
          <p:cNvPicPr preferRelativeResize="0"/>
          <p:nvPr/>
        </p:nvPicPr>
        <p:blipFill rotWithShape="1">
          <a:blip r:embed="rId3">
            <a:alphaModFix/>
          </a:blip>
          <a:srcRect b="0" l="0" r="0" t="0"/>
          <a:stretch/>
        </p:blipFill>
        <p:spPr>
          <a:xfrm>
            <a:off x="228600" y="447011"/>
            <a:ext cx="8305800" cy="364873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295147" y="204673"/>
            <a:ext cx="3362453"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Conclusion:-</a:t>
            </a:r>
            <a:endParaRPr sz="2800">
              <a:latin typeface="Arial"/>
              <a:ea typeface="Arial"/>
              <a:cs typeface="Arial"/>
              <a:sym typeface="Arial"/>
            </a:endParaRPr>
          </a:p>
        </p:txBody>
      </p:sp>
      <p:sp>
        <p:nvSpPr>
          <p:cNvPr id="296" name="Google Shape;296;p34"/>
          <p:cNvSpPr txBox="1"/>
          <p:nvPr/>
        </p:nvSpPr>
        <p:spPr>
          <a:xfrm>
            <a:off x="295147" y="890994"/>
            <a:ext cx="8620253" cy="38472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b="0" i="0" lang="en-GB" sz="1600">
                <a:solidFill>
                  <a:schemeClr val="dk1"/>
                </a:solidFill>
                <a:latin typeface="Arial"/>
                <a:ea typeface="Arial"/>
                <a:cs typeface="Arial"/>
                <a:sym typeface="Arial"/>
              </a:rPr>
              <a:t>Initiating the task, we found that our raw data contains about 25% missing values and we also found some duplicate values. We performed data cleaning to get rid of these values and also cancelled orders.</a:t>
            </a:r>
            <a:endParaRPr/>
          </a:p>
          <a:p>
            <a:pPr indent="-285750" lvl="0" marL="285750" marR="0" rtl="0" algn="l">
              <a:spcBef>
                <a:spcPts val="0"/>
              </a:spcBef>
              <a:spcAft>
                <a:spcPts val="0"/>
              </a:spcAft>
              <a:buClr>
                <a:schemeClr val="dk1"/>
              </a:buClr>
              <a:buSzPts val="1600"/>
              <a:buFont typeface="Noto Sans Symbols"/>
              <a:buChar char="❖"/>
            </a:pPr>
            <a:r>
              <a:rPr b="0" i="0" lang="en-GB" sz="1600">
                <a:solidFill>
                  <a:schemeClr val="dk1"/>
                </a:solidFill>
                <a:latin typeface="Arial"/>
                <a:ea typeface="Arial"/>
                <a:cs typeface="Arial"/>
                <a:sym typeface="Arial"/>
              </a:rPr>
              <a:t>We derived important business insights based on products, time and location.</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b="0" i="0" lang="en-GB" sz="1600">
                <a:solidFill>
                  <a:schemeClr val="dk1"/>
                </a:solidFill>
                <a:latin typeface="Arial"/>
                <a:ea typeface="Arial"/>
                <a:cs typeface="Arial"/>
                <a:sym typeface="Arial"/>
              </a:rPr>
              <a:t>We also performed feature engineering. This included deriving new date and time features and getting a new feature giving the total amount of transaction using price and quantity of order.</a:t>
            </a:r>
            <a:endParaRPr/>
          </a:p>
          <a:p>
            <a:pPr indent="-285750" lvl="0" marL="285750" marR="0" rtl="0" algn="l">
              <a:spcBef>
                <a:spcPts val="0"/>
              </a:spcBef>
              <a:spcAft>
                <a:spcPts val="0"/>
              </a:spcAft>
              <a:buClr>
                <a:schemeClr val="dk1"/>
              </a:buClr>
              <a:buSzPts val="1600"/>
              <a:buFont typeface="Noto Sans Symbols"/>
              <a:buChar char="❖"/>
            </a:pPr>
            <a:r>
              <a:rPr b="0" i="0" lang="en-GB" sz="1600">
                <a:solidFill>
                  <a:schemeClr val="dk1"/>
                </a:solidFill>
                <a:latin typeface="Arial"/>
                <a:ea typeface="Arial"/>
                <a:cs typeface="Arial"/>
                <a:sym typeface="Arial"/>
              </a:rPr>
              <a:t>We then performed RFM analysis of the transaction data. This helped us gain importance metrics to build models for customer segmentation</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b="0" i="0" lang="en-GB" sz="1600">
                <a:solidFill>
                  <a:schemeClr val="dk1"/>
                </a:solidFill>
                <a:latin typeface="Arial"/>
                <a:ea typeface="Arial"/>
                <a:cs typeface="Arial"/>
                <a:sym typeface="Arial"/>
              </a:rPr>
              <a:t>Model building included Segmentation Using RFM Scores(Heuristic Model) which gave us 4 major segments</a:t>
            </a:r>
            <a:endParaRPr/>
          </a:p>
          <a:p>
            <a:pPr indent="0" lvl="0" marL="0" marR="0" rtl="0" algn="l">
              <a:spcBef>
                <a:spcPts val="0"/>
              </a:spcBef>
              <a:spcAft>
                <a:spcPts val="0"/>
              </a:spcAft>
              <a:buNone/>
            </a:pPr>
            <a:r>
              <a:rPr b="0" i="0" lang="en-GB" sz="1600">
                <a:solidFill>
                  <a:schemeClr val="dk1"/>
                </a:solidFill>
                <a:latin typeface="Arial"/>
                <a:ea typeface="Arial"/>
                <a:cs typeface="Arial"/>
                <a:sym typeface="Arial"/>
              </a:rPr>
              <a:t>    1.As K-means has the high score , it can be as used for the segmentation.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0" i="0" lang="en-GB" sz="1600">
                <a:solidFill>
                  <a:schemeClr val="dk1"/>
                </a:solidFill>
                <a:latin typeface="Arial"/>
                <a:ea typeface="Arial"/>
                <a:cs typeface="Arial"/>
                <a:sym typeface="Arial"/>
              </a:rPr>
              <a:t>    2.The model can help to segment the customers on the basis on which their activities</a:t>
            </a:r>
            <a:endParaRPr/>
          </a:p>
          <a:p>
            <a:pPr indent="0" lvl="0" marL="0" marR="0" rtl="0" algn="ctr">
              <a:spcBef>
                <a:spcPts val="0"/>
              </a:spcBef>
              <a:spcAft>
                <a:spcPts val="0"/>
              </a:spcAft>
              <a:buNone/>
            </a:pPr>
            <a:r>
              <a:rPr b="0" i="0" lang="en-GB" sz="1600">
                <a:solidFill>
                  <a:schemeClr val="dk1"/>
                </a:solidFill>
                <a:latin typeface="Arial"/>
                <a:ea typeface="Arial"/>
                <a:cs typeface="Arial"/>
                <a:sym typeface="Arial"/>
              </a:rPr>
              <a:t>  3.The model helps to segment customer as it helps to target them with their interests with                   similar customers.</a:t>
            </a:r>
            <a:endParaRPr sz="16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2209800" y="2114550"/>
            <a:ext cx="6163563" cy="84836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304800" y="288417"/>
            <a:ext cx="304800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i="0" lang="en-GB" sz="2800" u="none" strike="noStrike">
                <a:solidFill>
                  <a:srgbClr val="FF0000"/>
                </a:solidFill>
                <a:latin typeface="Arial"/>
                <a:ea typeface="Arial"/>
                <a:cs typeface="Arial"/>
                <a:sym typeface="Arial"/>
              </a:rPr>
              <a:t> Contents :-</a:t>
            </a:r>
            <a:endParaRPr sz="2800">
              <a:solidFill>
                <a:srgbClr val="FF0000"/>
              </a:solidFill>
              <a:latin typeface="Arial"/>
              <a:ea typeface="Arial"/>
              <a:cs typeface="Arial"/>
              <a:sym typeface="Arial"/>
            </a:endParaRPr>
          </a:p>
        </p:txBody>
      </p:sp>
      <p:sp>
        <p:nvSpPr>
          <p:cNvPr id="67" name="Google Shape;67;p4"/>
          <p:cNvSpPr txBox="1"/>
          <p:nvPr/>
        </p:nvSpPr>
        <p:spPr>
          <a:xfrm>
            <a:off x="304800" y="1279088"/>
            <a:ext cx="769620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Import Dataset</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Data Set Information</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Data Pre-processing </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Remove Duplicate</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Exploratory Data Analysis (EDA)</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Feature Engineering</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Correlation Matrix</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Analysing  Numerical value</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Unsupervised Learning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228600" y="508761"/>
            <a:ext cx="198120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 Libraries:-</a:t>
            </a:r>
            <a:endParaRPr sz="2800">
              <a:latin typeface="Arial"/>
              <a:ea typeface="Arial"/>
              <a:cs typeface="Arial"/>
              <a:sym typeface="Arial"/>
            </a:endParaRPr>
          </a:p>
        </p:txBody>
      </p:sp>
      <p:sp>
        <p:nvSpPr>
          <p:cNvPr id="73" name="Google Shape;73;p5"/>
          <p:cNvSpPr txBox="1"/>
          <p:nvPr/>
        </p:nvSpPr>
        <p:spPr>
          <a:xfrm>
            <a:off x="304800" y="1504950"/>
            <a:ext cx="3733800" cy="232114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Pandas</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NumPy</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Seaborn</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Matplotlib</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Datetime</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Sklearn </a:t>
            </a:r>
            <a:endParaRPr/>
          </a:p>
          <a:p>
            <a:pPr indent="-285750" lvl="0" marL="285750" marR="0" rtl="0" algn="l">
              <a:spcBef>
                <a:spcPts val="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SciPy</a:t>
            </a:r>
            <a:endParaRPr/>
          </a:p>
          <a:p>
            <a:pPr indent="-285750" lvl="0" marL="285750" marR="0" rtl="0" algn="l">
              <a:spcBef>
                <a:spcPts val="100"/>
              </a:spcBef>
              <a:spcAft>
                <a:spcPts val="0"/>
              </a:spcAft>
              <a:buClr>
                <a:schemeClr val="dk1"/>
              </a:buClr>
              <a:buSzPts val="1800"/>
              <a:buFont typeface="Noto Sans Symbols"/>
              <a:buChar char="❖"/>
            </a:pPr>
            <a:r>
              <a:rPr b="1" i="0" lang="en-GB" sz="1800" u="none" strike="noStrike">
                <a:solidFill>
                  <a:schemeClr val="dk1"/>
                </a:solidFill>
                <a:latin typeface="Arial"/>
                <a:ea typeface="Arial"/>
                <a:cs typeface="Arial"/>
                <a:sym typeface="Arial"/>
              </a:rPr>
              <a:t>Pretty table</a:t>
            </a:r>
            <a:endParaRPr/>
          </a:p>
        </p:txBody>
      </p:sp>
      <p:pic>
        <p:nvPicPr>
          <p:cNvPr id="74" name="Google Shape;74;p5"/>
          <p:cNvPicPr preferRelativeResize="0"/>
          <p:nvPr/>
        </p:nvPicPr>
        <p:blipFill rotWithShape="1">
          <a:blip r:embed="rId3">
            <a:alphaModFix/>
          </a:blip>
          <a:srcRect b="0" l="0" r="0" t="0"/>
          <a:stretch/>
        </p:blipFill>
        <p:spPr>
          <a:xfrm>
            <a:off x="3143250" y="960881"/>
            <a:ext cx="4857750" cy="26776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90550" y="514858"/>
            <a:ext cx="360362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Data Pre-processing:</a:t>
            </a:r>
            <a:endParaRPr sz="2800">
              <a:latin typeface="Arial"/>
              <a:ea typeface="Arial"/>
              <a:cs typeface="Arial"/>
              <a:sym typeface="Arial"/>
            </a:endParaRPr>
          </a:p>
        </p:txBody>
      </p:sp>
      <p:sp>
        <p:nvSpPr>
          <p:cNvPr id="80" name="Google Shape;80;p6"/>
          <p:cNvSpPr txBox="1"/>
          <p:nvPr/>
        </p:nvSpPr>
        <p:spPr>
          <a:xfrm>
            <a:off x="780668" y="1104391"/>
            <a:ext cx="1962532"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00637C"/>
                </a:solidFill>
                <a:latin typeface="Arial"/>
                <a:ea typeface="Arial"/>
                <a:cs typeface="Arial"/>
                <a:sym typeface="Arial"/>
              </a:rPr>
              <a:t>Null values</a:t>
            </a:r>
            <a:endParaRPr sz="1800">
              <a:solidFill>
                <a:schemeClr val="dk1"/>
              </a:solidFill>
              <a:latin typeface="Arial"/>
              <a:ea typeface="Arial"/>
              <a:cs typeface="Arial"/>
              <a:sym typeface="Arial"/>
            </a:endParaRPr>
          </a:p>
        </p:txBody>
      </p:sp>
      <p:sp>
        <p:nvSpPr>
          <p:cNvPr id="81" name="Google Shape;81;p6"/>
          <p:cNvSpPr txBox="1"/>
          <p:nvPr/>
        </p:nvSpPr>
        <p:spPr>
          <a:xfrm>
            <a:off x="4861889" y="1104391"/>
            <a:ext cx="2910511"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00637C"/>
                </a:solidFill>
                <a:latin typeface="Arial"/>
                <a:ea typeface="Arial"/>
                <a:cs typeface="Arial"/>
                <a:sym typeface="Arial"/>
              </a:rPr>
              <a:t>            Heat Map</a:t>
            </a:r>
            <a:endParaRPr b="1" sz="1800">
              <a:solidFill>
                <a:schemeClr val="dk1"/>
              </a:solidFill>
              <a:latin typeface="Arial"/>
              <a:ea typeface="Arial"/>
              <a:cs typeface="Arial"/>
              <a:sym typeface="Arial"/>
            </a:endParaRPr>
          </a:p>
        </p:txBody>
      </p:sp>
      <p:sp>
        <p:nvSpPr>
          <p:cNvPr id="82" name="Google Shape;82;p6"/>
          <p:cNvSpPr txBox="1"/>
          <p:nvPr/>
        </p:nvSpPr>
        <p:spPr>
          <a:xfrm>
            <a:off x="504850" y="3280742"/>
            <a:ext cx="3260090" cy="762000"/>
          </a:xfrm>
          <a:prstGeom prst="rect">
            <a:avLst/>
          </a:prstGeom>
          <a:noFill/>
          <a:ln>
            <a:noFill/>
          </a:ln>
        </p:spPr>
        <p:txBody>
          <a:bodyPr anchorCtr="0" anchor="t" bIns="0" lIns="0" spcFirstLastPara="1" rIns="0" wrap="square" tIns="43800">
            <a:spAutoFit/>
          </a:bodyPr>
          <a:lstStyle/>
          <a:p>
            <a:pPr indent="0" lvl="0" marL="12700" marR="0" rtl="0" algn="l">
              <a:lnSpc>
                <a:spcPct val="100000"/>
              </a:lnSpc>
              <a:spcBef>
                <a:spcPts val="0"/>
              </a:spcBef>
              <a:spcAft>
                <a:spcPts val="0"/>
              </a:spcAft>
              <a:buNone/>
            </a:pPr>
            <a:r>
              <a:rPr lang="en-GB" sz="1400">
                <a:solidFill>
                  <a:srgbClr val="202020"/>
                </a:solidFill>
                <a:latin typeface="Roboto"/>
                <a:ea typeface="Roboto"/>
                <a:cs typeface="Roboto"/>
                <a:sym typeface="Roboto"/>
              </a:rPr>
              <a:t>Null values present in </a:t>
            </a:r>
            <a:r>
              <a:rPr b="1" lang="en-GB" sz="1400">
                <a:solidFill>
                  <a:srgbClr val="202020"/>
                </a:solidFill>
                <a:latin typeface="Roboto"/>
                <a:ea typeface="Roboto"/>
                <a:cs typeface="Roboto"/>
                <a:sym typeface="Roboto"/>
              </a:rPr>
              <a:t>Description</a:t>
            </a:r>
            <a:endParaRPr sz="1400">
              <a:solidFill>
                <a:schemeClr val="dk1"/>
              </a:solidFill>
              <a:latin typeface="Roboto"/>
              <a:ea typeface="Roboto"/>
              <a:cs typeface="Roboto"/>
              <a:sym typeface="Roboto"/>
            </a:endParaRPr>
          </a:p>
          <a:p>
            <a:pPr indent="0" lvl="0" marL="12700" marR="0" rtl="0" algn="l">
              <a:lnSpc>
                <a:spcPct val="100000"/>
              </a:lnSpc>
              <a:spcBef>
                <a:spcPts val="254"/>
              </a:spcBef>
              <a:spcAft>
                <a:spcPts val="0"/>
              </a:spcAft>
              <a:buNone/>
            </a:pPr>
            <a:r>
              <a:rPr lang="en-GB" sz="1400">
                <a:solidFill>
                  <a:srgbClr val="202020"/>
                </a:solidFill>
                <a:latin typeface="Roboto"/>
                <a:ea typeface="Roboto"/>
                <a:cs typeface="Roboto"/>
                <a:sym typeface="Roboto"/>
              </a:rPr>
              <a:t>and </a:t>
            </a:r>
            <a:r>
              <a:rPr b="1" lang="en-GB" sz="1400">
                <a:solidFill>
                  <a:srgbClr val="202020"/>
                </a:solidFill>
                <a:latin typeface="Roboto"/>
                <a:ea typeface="Roboto"/>
                <a:cs typeface="Roboto"/>
                <a:sym typeface="Roboto"/>
              </a:rPr>
              <a:t>CustomerID </a:t>
            </a:r>
            <a:r>
              <a:rPr lang="en-GB" sz="1400">
                <a:solidFill>
                  <a:srgbClr val="202020"/>
                </a:solidFill>
                <a:latin typeface="Roboto"/>
                <a:ea typeface="Roboto"/>
                <a:cs typeface="Roboto"/>
                <a:sym typeface="Roboto"/>
              </a:rPr>
              <a:t>column includes exactly</a:t>
            </a:r>
            <a:endParaRPr sz="1400">
              <a:solidFill>
                <a:schemeClr val="dk1"/>
              </a:solidFill>
              <a:latin typeface="Roboto"/>
              <a:ea typeface="Roboto"/>
              <a:cs typeface="Roboto"/>
              <a:sym typeface="Roboto"/>
            </a:endParaRPr>
          </a:p>
          <a:p>
            <a:pPr indent="0" lvl="0" marL="12700" marR="0" rtl="0" algn="l">
              <a:lnSpc>
                <a:spcPct val="100000"/>
              </a:lnSpc>
              <a:spcBef>
                <a:spcPts val="254"/>
              </a:spcBef>
              <a:spcAft>
                <a:spcPts val="0"/>
              </a:spcAft>
              <a:buNone/>
            </a:pPr>
            <a:r>
              <a:rPr lang="en-GB" sz="1400">
                <a:solidFill>
                  <a:srgbClr val="202020"/>
                </a:solidFill>
                <a:latin typeface="Roboto"/>
                <a:ea typeface="Roboto"/>
                <a:cs typeface="Roboto"/>
                <a:sym typeface="Roboto"/>
              </a:rPr>
              <a:t>1454 and 135080 null values.</a:t>
            </a:r>
            <a:endParaRPr sz="1400">
              <a:solidFill>
                <a:schemeClr val="dk1"/>
              </a:solidFill>
              <a:latin typeface="Roboto"/>
              <a:ea typeface="Roboto"/>
              <a:cs typeface="Roboto"/>
              <a:sym typeface="Roboto"/>
            </a:endParaRPr>
          </a:p>
        </p:txBody>
      </p:sp>
      <p:sp>
        <p:nvSpPr>
          <p:cNvPr id="83" name="Google Shape;83;p6"/>
          <p:cNvSpPr txBox="1"/>
          <p:nvPr/>
        </p:nvSpPr>
        <p:spPr>
          <a:xfrm>
            <a:off x="4399756" y="4781550"/>
            <a:ext cx="3784760"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400">
                <a:solidFill>
                  <a:srgbClr val="202020"/>
                </a:solidFill>
                <a:latin typeface="Roboto"/>
                <a:ea typeface="Roboto"/>
                <a:cs typeface="Roboto"/>
                <a:sym typeface="Roboto"/>
              </a:rPr>
              <a:t>          Shining  lines indicate null values.</a:t>
            </a:r>
            <a:endParaRPr sz="1400">
              <a:solidFill>
                <a:schemeClr val="dk1"/>
              </a:solidFill>
              <a:latin typeface="Roboto"/>
              <a:ea typeface="Roboto"/>
              <a:cs typeface="Roboto"/>
              <a:sym typeface="Roboto"/>
            </a:endParaRPr>
          </a:p>
        </p:txBody>
      </p:sp>
      <p:sp>
        <p:nvSpPr>
          <p:cNvPr id="84" name="Google Shape;84;p6"/>
          <p:cNvSpPr/>
          <p:nvPr/>
        </p:nvSpPr>
        <p:spPr>
          <a:xfrm>
            <a:off x="780668" y="1637963"/>
            <a:ext cx="1886331" cy="1448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 name="Google Shape;85;p6"/>
          <p:cNvPicPr preferRelativeResize="0"/>
          <p:nvPr/>
        </p:nvPicPr>
        <p:blipFill rotWithShape="1">
          <a:blip r:embed="rId4">
            <a:alphaModFix/>
          </a:blip>
          <a:srcRect b="0" l="0" r="0" t="0"/>
          <a:stretch/>
        </p:blipFill>
        <p:spPr>
          <a:xfrm>
            <a:off x="4267200" y="1423766"/>
            <a:ext cx="3848100" cy="329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5000"/>
          </a:blip>
          <a:stretch>
            <a:fillRect/>
          </a:stretch>
        </a:blipFill>
      </p:bgPr>
    </p:bg>
    <p:spTree>
      <p:nvGrpSpPr>
        <p:cNvPr id="89" name="Shape 89"/>
        <p:cNvGrpSpPr/>
        <p:nvPr/>
      </p:nvGrpSpPr>
      <p:grpSpPr>
        <a:xfrm>
          <a:off x="0" y="0"/>
          <a:ext cx="0" cy="0"/>
          <a:chOff x="0" y="0"/>
          <a:chExt cx="0" cy="0"/>
        </a:xfrm>
      </p:grpSpPr>
      <p:sp>
        <p:nvSpPr>
          <p:cNvPr id="90" name="Google Shape;90;p7"/>
          <p:cNvSpPr txBox="1"/>
          <p:nvPr>
            <p:ph type="title"/>
          </p:nvPr>
        </p:nvSpPr>
        <p:spPr>
          <a:xfrm>
            <a:off x="390550" y="514858"/>
            <a:ext cx="585785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800">
                <a:latin typeface="Arial"/>
                <a:ea typeface="Arial"/>
                <a:cs typeface="Arial"/>
                <a:sym typeface="Arial"/>
              </a:rPr>
              <a:t>Exploratory data analysis(EDA):-</a:t>
            </a:r>
            <a:endParaRPr sz="2800">
              <a:latin typeface="Arial"/>
              <a:ea typeface="Arial"/>
              <a:cs typeface="Arial"/>
              <a:sym typeface="Arial"/>
            </a:endParaRPr>
          </a:p>
        </p:txBody>
      </p:sp>
      <p:sp>
        <p:nvSpPr>
          <p:cNvPr id="91" name="Google Shape;91;p7"/>
          <p:cNvSpPr/>
          <p:nvPr/>
        </p:nvSpPr>
        <p:spPr>
          <a:xfrm>
            <a:off x="409955" y="1276350"/>
            <a:ext cx="7743825" cy="3047999"/>
          </a:xfrm>
          <a:custGeom>
            <a:rect b="b" l="l" r="r" t="t"/>
            <a:pathLst>
              <a:path extrusionOk="0" h="120000" w="7743825">
                <a:moveTo>
                  <a:pt x="0" y="0"/>
                </a:moveTo>
                <a:lnTo>
                  <a:pt x="7743825" y="0"/>
                </a:lnTo>
              </a:path>
            </a:pathLst>
          </a:custGeom>
          <a:noFill/>
          <a:ln cap="flat" cmpd="sng" w="9525">
            <a:solidFill>
              <a:srgbClr val="FDA83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7"/>
          <p:cNvSpPr txBox="1"/>
          <p:nvPr/>
        </p:nvSpPr>
        <p:spPr>
          <a:xfrm>
            <a:off x="4737353" y="1796034"/>
            <a:ext cx="3383279" cy="1898597"/>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GB" sz="1400">
                <a:solidFill>
                  <a:srgbClr val="202020"/>
                </a:solidFill>
                <a:latin typeface="Roboto"/>
                <a:ea typeface="Roboto"/>
                <a:cs typeface="Roboto"/>
                <a:sym typeface="Roboto"/>
              </a:rPr>
              <a:t>Bottom 5 Product based on the selling are</a:t>
            </a:r>
            <a:endParaRPr sz="1400">
              <a:solidFill>
                <a:schemeClr val="dk1"/>
              </a:solidFill>
              <a:latin typeface="Roboto"/>
              <a:ea typeface="Roboto"/>
              <a:cs typeface="Roboto"/>
              <a:sym typeface="Roboto"/>
            </a:endParaRPr>
          </a:p>
          <a:p>
            <a:pPr indent="0" lvl="0" marL="0" marR="0" rtl="0" algn="l">
              <a:lnSpc>
                <a:spcPct val="100000"/>
              </a:lnSpc>
              <a:spcBef>
                <a:spcPts val="30"/>
              </a:spcBef>
              <a:spcAft>
                <a:spcPts val="0"/>
              </a:spcAft>
              <a:buNone/>
            </a:pPr>
            <a:r>
              <a:t/>
            </a:r>
            <a:endParaRPr sz="1250">
              <a:solidFill>
                <a:schemeClr val="dk1"/>
              </a:solidFill>
              <a:latin typeface="Roboto"/>
              <a:ea typeface="Roboto"/>
              <a:cs typeface="Roboto"/>
              <a:sym typeface="Roboto"/>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Ruby Glass Cluster Earrings</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Pink Chrysanthemums Art Flower</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72 Cake Cases Vintage Christmas</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Wall Art , The Magic Forest</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Paper Craft , Little Birdie</a:t>
            </a:r>
            <a:endParaRPr sz="1600">
              <a:solidFill>
                <a:schemeClr val="dk1"/>
              </a:solidFill>
              <a:latin typeface="Arial"/>
              <a:ea typeface="Arial"/>
              <a:cs typeface="Arial"/>
              <a:sym typeface="Arial"/>
            </a:endParaRPr>
          </a:p>
        </p:txBody>
      </p:sp>
      <p:sp>
        <p:nvSpPr>
          <p:cNvPr id="93" name="Google Shape;93;p7"/>
          <p:cNvSpPr txBox="1"/>
          <p:nvPr/>
        </p:nvSpPr>
        <p:spPr>
          <a:xfrm>
            <a:off x="304800" y="1789389"/>
            <a:ext cx="4267200" cy="165237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GB" sz="1400">
                <a:solidFill>
                  <a:srgbClr val="202020"/>
                </a:solidFill>
                <a:latin typeface="Roboto"/>
                <a:ea typeface="Roboto"/>
                <a:cs typeface="Roboto"/>
                <a:sym typeface="Roboto"/>
              </a:rPr>
              <a:t>Top 5 product based on maximum selling are :</a:t>
            </a:r>
            <a:endParaRPr sz="1400">
              <a:solidFill>
                <a:schemeClr val="dk1"/>
              </a:solidFill>
              <a:latin typeface="Roboto"/>
              <a:ea typeface="Roboto"/>
              <a:cs typeface="Roboto"/>
              <a:sym typeface="Roboto"/>
            </a:endParaRPr>
          </a:p>
          <a:p>
            <a:pPr indent="0" lvl="0" marL="0" marR="0" rtl="0" algn="l">
              <a:lnSpc>
                <a:spcPct val="100000"/>
              </a:lnSpc>
              <a:spcBef>
                <a:spcPts val="30"/>
              </a:spcBef>
              <a:spcAft>
                <a:spcPts val="0"/>
              </a:spcAft>
              <a:buNone/>
            </a:pPr>
            <a:r>
              <a:t/>
            </a:r>
            <a:endParaRPr sz="1250">
              <a:solidFill>
                <a:schemeClr val="dk1"/>
              </a:solidFill>
              <a:latin typeface="Roboto"/>
              <a:ea typeface="Roboto"/>
              <a:cs typeface="Roboto"/>
              <a:sym typeface="Roboto"/>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White Hanging Heart T-light Holder,</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Regency Cakestand 3 Tier</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Jumbo Bag Red Retrospot</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Party Bunting</a:t>
            </a:r>
            <a:endParaRPr sz="1600">
              <a:solidFill>
                <a:schemeClr val="dk1"/>
              </a:solidFill>
              <a:latin typeface="Arial"/>
              <a:ea typeface="Arial"/>
              <a:cs typeface="Arial"/>
              <a:sym typeface="Arial"/>
            </a:endParaRPr>
          </a:p>
          <a:p>
            <a:pPr indent="-285750" lvl="0" marL="297815" marR="0" rtl="0" algn="l">
              <a:lnSpc>
                <a:spcPct val="100000"/>
              </a:lnSpc>
              <a:spcBef>
                <a:spcPts val="0"/>
              </a:spcBef>
              <a:spcAft>
                <a:spcPts val="0"/>
              </a:spcAft>
              <a:buClr>
                <a:srgbClr val="000000"/>
              </a:buClr>
              <a:buSzPts val="1486"/>
              <a:buFont typeface="Noto Sans Symbols"/>
              <a:buChar char="❖"/>
            </a:pPr>
            <a:r>
              <a:rPr lang="en-GB" sz="1600">
                <a:solidFill>
                  <a:srgbClr val="202020"/>
                </a:solidFill>
                <a:latin typeface="Arial"/>
                <a:ea typeface="Arial"/>
                <a:cs typeface="Arial"/>
                <a:sym typeface="Arial"/>
              </a:rPr>
              <a:t>Lunch Bag Red Retrospot</a:t>
            </a:r>
            <a:endParaRPr sz="1600">
              <a:solidFill>
                <a:schemeClr val="dk1"/>
              </a:solidFill>
              <a:latin typeface="Arial"/>
              <a:ea typeface="Arial"/>
              <a:cs typeface="Arial"/>
              <a:sym typeface="Arial"/>
            </a:endParaRPr>
          </a:p>
        </p:txBody>
      </p:sp>
      <p:graphicFrame>
        <p:nvGraphicFramePr>
          <p:cNvPr id="94" name="Google Shape;94;p7"/>
          <p:cNvGraphicFramePr/>
          <p:nvPr/>
        </p:nvGraphicFramePr>
        <p:xfrm>
          <a:off x="248356" y="1648178"/>
          <a:ext cx="3000000" cy="3000000"/>
        </p:xfrm>
        <a:graphic>
          <a:graphicData uri="http://schemas.openxmlformats.org/drawingml/2006/table">
            <a:tbl>
              <a:tblPr>
                <a:noFill/>
                <a:tableStyleId>{2658CBFA-0E44-40B8-8847-8389ABFFFCAA}</a:tableStyleId>
              </a:tblPr>
              <a:tblGrid>
                <a:gridCol w="4095050"/>
              </a:tblGrid>
              <a:tr h="244757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5" name="Google Shape;95;p7"/>
          <p:cNvGraphicFramePr/>
          <p:nvPr/>
        </p:nvGraphicFramePr>
        <p:xfrm>
          <a:off x="4605868" y="1648178"/>
          <a:ext cx="3000000" cy="3000000"/>
        </p:xfrm>
        <a:graphic>
          <a:graphicData uri="http://schemas.openxmlformats.org/drawingml/2006/table">
            <a:tbl>
              <a:tblPr>
                <a:noFill/>
                <a:tableStyleId>{2658CBFA-0E44-40B8-8847-8389ABFFFCAA}</a:tableStyleId>
              </a:tblPr>
              <a:tblGrid>
                <a:gridCol w="4267200"/>
              </a:tblGrid>
              <a:tr h="244757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nvSpPr>
        <p:spPr>
          <a:xfrm>
            <a:off x="390549" y="514858"/>
            <a:ext cx="7775407"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CC0000"/>
                </a:solidFill>
                <a:latin typeface="Arial"/>
                <a:ea typeface="Arial"/>
                <a:cs typeface="Arial"/>
                <a:sym typeface="Arial"/>
              </a:rPr>
              <a:t>Visualization of Description:-</a:t>
            </a:r>
            <a:endParaRPr sz="2800">
              <a:solidFill>
                <a:schemeClr val="dk1"/>
              </a:solidFill>
              <a:latin typeface="Arial"/>
              <a:ea typeface="Arial"/>
              <a:cs typeface="Arial"/>
              <a:sym typeface="Arial"/>
            </a:endParaRPr>
          </a:p>
        </p:txBody>
      </p:sp>
      <p:sp>
        <p:nvSpPr>
          <p:cNvPr id="101" name="Google Shape;101;p8"/>
          <p:cNvSpPr txBox="1"/>
          <p:nvPr/>
        </p:nvSpPr>
        <p:spPr>
          <a:xfrm>
            <a:off x="978044" y="1238834"/>
            <a:ext cx="2831956"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00637C"/>
                </a:solidFill>
                <a:latin typeface="Arial"/>
                <a:ea typeface="Arial"/>
                <a:cs typeface="Arial"/>
                <a:sym typeface="Arial"/>
              </a:rPr>
              <a:t>              Top 5 product</a:t>
            </a:r>
            <a:endParaRPr sz="1800">
              <a:solidFill>
                <a:schemeClr val="dk1"/>
              </a:solidFill>
              <a:latin typeface="Arial"/>
              <a:ea typeface="Arial"/>
              <a:cs typeface="Arial"/>
              <a:sym typeface="Arial"/>
            </a:endParaRPr>
          </a:p>
        </p:txBody>
      </p:sp>
      <p:sp>
        <p:nvSpPr>
          <p:cNvPr id="102" name="Google Shape;102;p8"/>
          <p:cNvSpPr txBox="1"/>
          <p:nvPr/>
        </p:nvSpPr>
        <p:spPr>
          <a:xfrm>
            <a:off x="5867400" y="1243356"/>
            <a:ext cx="22985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637C"/>
                </a:solidFill>
                <a:latin typeface="Arial"/>
                <a:ea typeface="Arial"/>
                <a:cs typeface="Arial"/>
                <a:sym typeface="Arial"/>
              </a:rPr>
              <a:t>    Bottom 5 product</a:t>
            </a:r>
            <a:endParaRPr sz="1800">
              <a:solidFill>
                <a:schemeClr val="dk1"/>
              </a:solidFill>
              <a:latin typeface="Calibri"/>
              <a:ea typeface="Calibri"/>
              <a:cs typeface="Calibri"/>
              <a:sym typeface="Calibri"/>
            </a:endParaRPr>
          </a:p>
        </p:txBody>
      </p:sp>
      <p:pic>
        <p:nvPicPr>
          <p:cNvPr id="103" name="Google Shape;103;p8"/>
          <p:cNvPicPr preferRelativeResize="0"/>
          <p:nvPr/>
        </p:nvPicPr>
        <p:blipFill rotWithShape="1">
          <a:blip r:embed="rId3">
            <a:alphaModFix/>
          </a:blip>
          <a:srcRect b="0" l="0" r="0" t="0"/>
          <a:stretch/>
        </p:blipFill>
        <p:spPr>
          <a:xfrm>
            <a:off x="304800" y="1238834"/>
            <a:ext cx="4410075" cy="3695700"/>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4873879" y="1539189"/>
            <a:ext cx="3993295" cy="3242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228600" y="209550"/>
            <a:ext cx="853440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2800">
                <a:solidFill>
                  <a:srgbClr val="FF0000"/>
                </a:solidFill>
                <a:latin typeface="Roboto"/>
                <a:ea typeface="Roboto"/>
                <a:cs typeface="Roboto"/>
                <a:sym typeface="Roboto"/>
              </a:rPr>
              <a:t> Most Expensive and Cheapest Products Per Unit:-</a:t>
            </a:r>
            <a:endParaRPr sz="2800">
              <a:solidFill>
                <a:srgbClr val="FF0000"/>
              </a:solidFill>
            </a:endParaRPr>
          </a:p>
        </p:txBody>
      </p:sp>
      <p:pic>
        <p:nvPicPr>
          <p:cNvPr id="110" name="Google Shape;110;p9"/>
          <p:cNvPicPr preferRelativeResize="0"/>
          <p:nvPr/>
        </p:nvPicPr>
        <p:blipFill rotWithShape="1">
          <a:blip r:embed="rId3">
            <a:alphaModFix/>
          </a:blip>
          <a:srcRect b="0" l="0" r="0" t="0"/>
          <a:stretch/>
        </p:blipFill>
        <p:spPr>
          <a:xfrm>
            <a:off x="304800" y="908050"/>
            <a:ext cx="3810000" cy="3325813"/>
          </a:xfrm>
          <a:prstGeom prst="rect">
            <a:avLst/>
          </a:prstGeom>
          <a:noFill/>
          <a:ln>
            <a:noFill/>
          </a:ln>
        </p:spPr>
      </p:pic>
      <p:pic>
        <p:nvPicPr>
          <p:cNvPr id="111" name="Google Shape;111;p9"/>
          <p:cNvPicPr preferRelativeResize="0"/>
          <p:nvPr/>
        </p:nvPicPr>
        <p:blipFill rotWithShape="1">
          <a:blip r:embed="rId4">
            <a:alphaModFix/>
          </a:blip>
          <a:srcRect b="0" l="0" r="0" t="0"/>
          <a:stretch/>
        </p:blipFill>
        <p:spPr>
          <a:xfrm>
            <a:off x="4419600" y="908050"/>
            <a:ext cx="4114800" cy="3349625"/>
          </a:xfrm>
          <a:prstGeom prst="rect">
            <a:avLst/>
          </a:prstGeom>
          <a:noFill/>
          <a:ln>
            <a:noFill/>
          </a:ln>
        </p:spPr>
      </p:pic>
      <p:sp>
        <p:nvSpPr>
          <p:cNvPr id="112" name="Google Shape;112;p9"/>
          <p:cNvSpPr/>
          <p:nvPr/>
        </p:nvSpPr>
        <p:spPr>
          <a:xfrm>
            <a:off x="381000" y="4501476"/>
            <a:ext cx="8153400" cy="508674"/>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a:solidFill>
                  <a:srgbClr val="212121"/>
                </a:solidFill>
                <a:latin typeface="Arial"/>
                <a:ea typeface="Arial"/>
                <a:cs typeface="Arial"/>
                <a:sym typeface="Arial"/>
              </a:rPr>
              <a:t>Manual</a:t>
            </a:r>
            <a:r>
              <a:rPr i="0" lang="en-GB" sz="1800">
                <a:solidFill>
                  <a:srgbClr val="212121"/>
                </a:solidFill>
                <a:latin typeface="Arial"/>
                <a:ea typeface="Arial"/>
                <a:cs typeface="Arial"/>
                <a:sym typeface="Arial"/>
              </a:rPr>
              <a:t> is the costliest product </a:t>
            </a:r>
            <a:r>
              <a:rPr b="1" i="0" lang="en-GB" sz="1800">
                <a:solidFill>
                  <a:srgbClr val="212121"/>
                </a:solidFill>
                <a:latin typeface="Arial"/>
                <a:ea typeface="Arial"/>
                <a:cs typeface="Arial"/>
                <a:sym typeface="Arial"/>
              </a:rPr>
              <a:t>and PADS TO MATCH ALL CUSHIONS</a:t>
            </a:r>
            <a:r>
              <a:rPr i="0" lang="en-GB" sz="1800">
                <a:solidFill>
                  <a:srgbClr val="212121"/>
                </a:solidFill>
                <a:latin typeface="Arial"/>
                <a:ea typeface="Arial"/>
                <a:cs typeface="Arial"/>
                <a:sym typeface="Arial"/>
              </a:rPr>
              <a:t> is the cheapest product.</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2023-02-26T09:51:08Z</dcterms:created>
  <dc:creator>Shreya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2022-12-04T00:00:00Z</vt:filetime>
  </property>
  <property fmtid="{D5CDD505-2E9C-101B-9397-08002B2CF9AE}" pid="3" name="Creator">
    <vt:lpwstr>Microsoft® PowerPoint® 2019</vt:lpwstr>
  </property>
  <property fmtid="{D5CDD505-2E9C-101B-9397-08002B2CF9AE}" pid="4" name="LastSaved">
    <vt:filetime>2023-02-26T00:00:00Z</vt:filetime>
  </property>
</Properties>
</file>