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443A9-1EDA-4703-ADC7-5078670084A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az-Latn-AZ"/>
        </a:p>
      </dgm:t>
    </dgm:pt>
    <dgm:pt modelId="{2F70064A-C27E-48E2-B6C5-DD60D6349180}">
      <dgm:prSet/>
      <dgm:spPr/>
      <dgm:t>
        <a:bodyPr/>
        <a:lstStyle/>
        <a:p>
          <a:r>
            <a:rPr lang="en-US"/>
            <a:t>Insertion sort—From the nameAs you can see, the insertion sort array is eachinserts an element in the right place. Insertionsort is a sorting algorithm that places an unsorted element in its proper place.</a:t>
          </a:r>
          <a:endParaRPr lang="az-Latn-AZ"/>
        </a:p>
      </dgm:t>
    </dgm:pt>
    <dgm:pt modelId="{91B4D14F-25D8-4B1F-8E58-ED8832F50E53}" type="parTrans" cxnId="{F0D66CDA-4DAC-4211-8CBB-3FEEA72F268D}">
      <dgm:prSet/>
      <dgm:spPr/>
      <dgm:t>
        <a:bodyPr/>
        <a:lstStyle/>
        <a:p>
          <a:endParaRPr lang="az-Latn-AZ"/>
        </a:p>
      </dgm:t>
    </dgm:pt>
    <dgm:pt modelId="{3B143DD1-1664-487F-A050-6A92CDB0837D}" type="sibTrans" cxnId="{F0D66CDA-4DAC-4211-8CBB-3FEEA72F268D}">
      <dgm:prSet/>
      <dgm:spPr/>
      <dgm:t>
        <a:bodyPr/>
        <a:lstStyle/>
        <a:p>
          <a:endParaRPr lang="az-Latn-AZ"/>
        </a:p>
      </dgm:t>
    </dgm:pt>
    <dgm:pt modelId="{7B909136-B7BD-49E8-861D-E2D0A536F4EE}">
      <dgm:prSet/>
      <dgm:spPr/>
      <dgm:t>
        <a:bodyPr/>
        <a:lstStyle/>
        <a:p>
          <a:r>
            <a:rPr lang="en-US" dirty="0"/>
            <a:t>Insertion sort is a simple sorting algorithm that works similar to the way you sort playing cards in your hands.</a:t>
          </a:r>
          <a:endParaRPr lang="az-Latn-AZ" dirty="0"/>
        </a:p>
      </dgm:t>
    </dgm:pt>
    <dgm:pt modelId="{8EA0BDBA-54B3-49EB-9991-06E830E0D906}" type="parTrans" cxnId="{5C0E3077-F8E1-4F71-B06D-8B8F8A0E6F27}">
      <dgm:prSet/>
      <dgm:spPr/>
      <dgm:t>
        <a:bodyPr/>
        <a:lstStyle/>
        <a:p>
          <a:endParaRPr lang="az-Latn-AZ"/>
        </a:p>
      </dgm:t>
    </dgm:pt>
    <dgm:pt modelId="{BE06E5C3-2ADC-4DAE-8400-9049D8C5EB4B}" type="sibTrans" cxnId="{5C0E3077-F8E1-4F71-B06D-8B8F8A0E6F27}">
      <dgm:prSet/>
      <dgm:spPr/>
      <dgm:t>
        <a:bodyPr/>
        <a:lstStyle/>
        <a:p>
          <a:endParaRPr lang="az-Latn-AZ"/>
        </a:p>
      </dgm:t>
    </dgm:pt>
    <dgm:pt modelId="{B7F91C73-4159-4A11-8072-42855B41796D}">
      <dgm:prSet/>
      <dgm:spPr/>
      <dgm:t>
        <a:bodyPr/>
        <a:lstStyle/>
        <a:p>
          <a:r>
            <a:rPr lang="en-US"/>
            <a:t>If the unsorted card is greater than the card in the hand, it will be placed to the right, otherwise to the left</a:t>
          </a:r>
          <a:endParaRPr lang="az-Latn-AZ"/>
        </a:p>
      </dgm:t>
    </dgm:pt>
    <dgm:pt modelId="{87BCDE49-F81D-4E53-940A-19A85B9C8B76}" type="parTrans" cxnId="{FE44DA7B-BF08-4B3B-920C-45C32CED2DB8}">
      <dgm:prSet/>
      <dgm:spPr/>
      <dgm:t>
        <a:bodyPr/>
        <a:lstStyle/>
        <a:p>
          <a:endParaRPr lang="az-Latn-AZ"/>
        </a:p>
      </dgm:t>
    </dgm:pt>
    <dgm:pt modelId="{CCBCDC4D-F062-464E-9709-2B58167B2352}" type="sibTrans" cxnId="{FE44DA7B-BF08-4B3B-920C-45C32CED2DB8}">
      <dgm:prSet/>
      <dgm:spPr/>
      <dgm:t>
        <a:bodyPr/>
        <a:lstStyle/>
        <a:p>
          <a:endParaRPr lang="az-Latn-AZ"/>
        </a:p>
      </dgm:t>
    </dgm:pt>
    <dgm:pt modelId="{8E8922F8-5FDB-4C26-BA71-32381FB167DC}">
      <dgm:prSet/>
      <dgm:spPr/>
      <dgm:t>
        <a:bodyPr/>
        <a:lstStyle/>
        <a:p>
          <a:r>
            <a:rPr lang="en-US"/>
            <a:t>This algorithm takes O(n) at best, O(n2) at worst, or O(n2) on average</a:t>
          </a:r>
          <a:endParaRPr lang="az-Latn-AZ"/>
        </a:p>
      </dgm:t>
    </dgm:pt>
    <dgm:pt modelId="{1693D1AB-FF8E-4E84-9F48-D45A594E0951}" type="parTrans" cxnId="{77AF3370-0753-4232-A0E2-03B3D7287CD6}">
      <dgm:prSet/>
      <dgm:spPr/>
      <dgm:t>
        <a:bodyPr/>
        <a:lstStyle/>
        <a:p>
          <a:endParaRPr lang="az-Latn-AZ"/>
        </a:p>
      </dgm:t>
    </dgm:pt>
    <dgm:pt modelId="{B2B29EF0-1F5D-4CBC-991C-AA398192F9C5}" type="sibTrans" cxnId="{77AF3370-0753-4232-A0E2-03B3D7287CD6}">
      <dgm:prSet/>
      <dgm:spPr/>
      <dgm:t>
        <a:bodyPr/>
        <a:lstStyle/>
        <a:p>
          <a:endParaRPr lang="az-Latn-AZ"/>
        </a:p>
      </dgm:t>
    </dgm:pt>
    <dgm:pt modelId="{24C64B4A-AD75-4456-A830-A52A2DDEFB8C}" type="pres">
      <dgm:prSet presAssocID="{C1E443A9-1EDA-4703-ADC7-5078670084AB}" presName="linear" presStyleCnt="0">
        <dgm:presLayoutVars>
          <dgm:animLvl val="lvl"/>
          <dgm:resizeHandles val="exact"/>
        </dgm:presLayoutVars>
      </dgm:prSet>
      <dgm:spPr/>
    </dgm:pt>
    <dgm:pt modelId="{01A76257-DC21-465F-9035-B96E03E44FE5}" type="pres">
      <dgm:prSet presAssocID="{2F70064A-C27E-48E2-B6C5-DD60D6349180}" presName="parentText" presStyleLbl="node1" presStyleIdx="0" presStyleCnt="4">
        <dgm:presLayoutVars>
          <dgm:chMax val="0"/>
          <dgm:bulletEnabled val="1"/>
        </dgm:presLayoutVars>
      </dgm:prSet>
      <dgm:spPr/>
    </dgm:pt>
    <dgm:pt modelId="{CBF16E2C-FA3F-46BF-843C-4EFF010DE93E}" type="pres">
      <dgm:prSet presAssocID="{3B143DD1-1664-487F-A050-6A92CDB0837D}" presName="spacer" presStyleCnt="0"/>
      <dgm:spPr/>
    </dgm:pt>
    <dgm:pt modelId="{4EB4FF62-36E8-455B-A7BD-1F58721F363A}" type="pres">
      <dgm:prSet presAssocID="{7B909136-B7BD-49E8-861D-E2D0A536F4EE}" presName="parentText" presStyleLbl="node1" presStyleIdx="1" presStyleCnt="4">
        <dgm:presLayoutVars>
          <dgm:chMax val="0"/>
          <dgm:bulletEnabled val="1"/>
        </dgm:presLayoutVars>
      </dgm:prSet>
      <dgm:spPr/>
    </dgm:pt>
    <dgm:pt modelId="{8156B7D6-335F-4D92-989E-D5979C704922}" type="pres">
      <dgm:prSet presAssocID="{BE06E5C3-2ADC-4DAE-8400-9049D8C5EB4B}" presName="spacer" presStyleCnt="0"/>
      <dgm:spPr/>
    </dgm:pt>
    <dgm:pt modelId="{C9B3D1DB-859D-4FEA-9B25-470D42CE2CDA}" type="pres">
      <dgm:prSet presAssocID="{B7F91C73-4159-4A11-8072-42855B41796D}" presName="parentText" presStyleLbl="node1" presStyleIdx="2" presStyleCnt="4">
        <dgm:presLayoutVars>
          <dgm:chMax val="0"/>
          <dgm:bulletEnabled val="1"/>
        </dgm:presLayoutVars>
      </dgm:prSet>
      <dgm:spPr/>
    </dgm:pt>
    <dgm:pt modelId="{D3012684-4B1A-4AF6-AD22-55B64801470B}" type="pres">
      <dgm:prSet presAssocID="{CCBCDC4D-F062-464E-9709-2B58167B2352}" presName="spacer" presStyleCnt="0"/>
      <dgm:spPr/>
    </dgm:pt>
    <dgm:pt modelId="{4CDF52B3-C640-41DF-AD57-356C64B2FCE7}" type="pres">
      <dgm:prSet presAssocID="{8E8922F8-5FDB-4C26-BA71-32381FB167DC}" presName="parentText" presStyleLbl="node1" presStyleIdx="3" presStyleCnt="4">
        <dgm:presLayoutVars>
          <dgm:chMax val="0"/>
          <dgm:bulletEnabled val="1"/>
        </dgm:presLayoutVars>
      </dgm:prSet>
      <dgm:spPr/>
    </dgm:pt>
  </dgm:ptLst>
  <dgm:cxnLst>
    <dgm:cxn modelId="{419B102C-E7BA-40B1-A9CD-5672FEB06AB6}" type="presOf" srcId="{7B909136-B7BD-49E8-861D-E2D0A536F4EE}" destId="{4EB4FF62-36E8-455B-A7BD-1F58721F363A}" srcOrd="0" destOrd="0" presId="urn:microsoft.com/office/officeart/2005/8/layout/vList2"/>
    <dgm:cxn modelId="{77AF3370-0753-4232-A0E2-03B3D7287CD6}" srcId="{C1E443A9-1EDA-4703-ADC7-5078670084AB}" destId="{8E8922F8-5FDB-4C26-BA71-32381FB167DC}" srcOrd="3" destOrd="0" parTransId="{1693D1AB-FF8E-4E84-9F48-D45A594E0951}" sibTransId="{B2B29EF0-1F5D-4CBC-991C-AA398192F9C5}"/>
    <dgm:cxn modelId="{5C0E3077-F8E1-4F71-B06D-8B8F8A0E6F27}" srcId="{C1E443A9-1EDA-4703-ADC7-5078670084AB}" destId="{7B909136-B7BD-49E8-861D-E2D0A536F4EE}" srcOrd="1" destOrd="0" parTransId="{8EA0BDBA-54B3-49EB-9991-06E830E0D906}" sibTransId="{BE06E5C3-2ADC-4DAE-8400-9049D8C5EB4B}"/>
    <dgm:cxn modelId="{FE44DA7B-BF08-4B3B-920C-45C32CED2DB8}" srcId="{C1E443A9-1EDA-4703-ADC7-5078670084AB}" destId="{B7F91C73-4159-4A11-8072-42855B41796D}" srcOrd="2" destOrd="0" parTransId="{87BCDE49-F81D-4E53-940A-19A85B9C8B76}" sibTransId="{CCBCDC4D-F062-464E-9709-2B58167B2352}"/>
    <dgm:cxn modelId="{4445E8BD-8AF6-49B7-B6DE-648DD853E369}" type="presOf" srcId="{8E8922F8-5FDB-4C26-BA71-32381FB167DC}" destId="{4CDF52B3-C640-41DF-AD57-356C64B2FCE7}" srcOrd="0" destOrd="0" presId="urn:microsoft.com/office/officeart/2005/8/layout/vList2"/>
    <dgm:cxn modelId="{F19CC3C2-D3FC-4D2F-B80B-6E01F6BB300B}" type="presOf" srcId="{C1E443A9-1EDA-4703-ADC7-5078670084AB}" destId="{24C64B4A-AD75-4456-A830-A52A2DDEFB8C}" srcOrd="0" destOrd="0" presId="urn:microsoft.com/office/officeart/2005/8/layout/vList2"/>
    <dgm:cxn modelId="{82D19CC7-E5CF-44B0-B3C8-1D5A751D5F71}" type="presOf" srcId="{2F70064A-C27E-48E2-B6C5-DD60D6349180}" destId="{01A76257-DC21-465F-9035-B96E03E44FE5}" srcOrd="0" destOrd="0" presId="urn:microsoft.com/office/officeart/2005/8/layout/vList2"/>
    <dgm:cxn modelId="{F0D66CDA-4DAC-4211-8CBB-3FEEA72F268D}" srcId="{C1E443A9-1EDA-4703-ADC7-5078670084AB}" destId="{2F70064A-C27E-48E2-B6C5-DD60D6349180}" srcOrd="0" destOrd="0" parTransId="{91B4D14F-25D8-4B1F-8E58-ED8832F50E53}" sibTransId="{3B143DD1-1664-487F-A050-6A92CDB0837D}"/>
    <dgm:cxn modelId="{2FC62CE2-76AC-4651-97D7-DA3238FBEDFD}" type="presOf" srcId="{B7F91C73-4159-4A11-8072-42855B41796D}" destId="{C9B3D1DB-859D-4FEA-9B25-470D42CE2CDA}" srcOrd="0" destOrd="0" presId="urn:microsoft.com/office/officeart/2005/8/layout/vList2"/>
    <dgm:cxn modelId="{E1F91648-67A8-48BB-87B2-0ECA247F991B}" type="presParOf" srcId="{24C64B4A-AD75-4456-A830-A52A2DDEFB8C}" destId="{01A76257-DC21-465F-9035-B96E03E44FE5}" srcOrd="0" destOrd="0" presId="urn:microsoft.com/office/officeart/2005/8/layout/vList2"/>
    <dgm:cxn modelId="{C4403DA4-3E47-4587-A97E-8E57BF277B6F}" type="presParOf" srcId="{24C64B4A-AD75-4456-A830-A52A2DDEFB8C}" destId="{CBF16E2C-FA3F-46BF-843C-4EFF010DE93E}" srcOrd="1" destOrd="0" presId="urn:microsoft.com/office/officeart/2005/8/layout/vList2"/>
    <dgm:cxn modelId="{726E6848-E8BE-41FA-9C07-B23085A4D4B4}" type="presParOf" srcId="{24C64B4A-AD75-4456-A830-A52A2DDEFB8C}" destId="{4EB4FF62-36E8-455B-A7BD-1F58721F363A}" srcOrd="2" destOrd="0" presId="urn:microsoft.com/office/officeart/2005/8/layout/vList2"/>
    <dgm:cxn modelId="{E1EAE161-0314-40E1-8845-1F50E15FEDFE}" type="presParOf" srcId="{24C64B4A-AD75-4456-A830-A52A2DDEFB8C}" destId="{8156B7D6-335F-4D92-989E-D5979C704922}" srcOrd="3" destOrd="0" presId="urn:microsoft.com/office/officeart/2005/8/layout/vList2"/>
    <dgm:cxn modelId="{8F69DFE2-6345-45B5-B4C4-D0C73CED1F9A}" type="presParOf" srcId="{24C64B4A-AD75-4456-A830-A52A2DDEFB8C}" destId="{C9B3D1DB-859D-4FEA-9B25-470D42CE2CDA}" srcOrd="4" destOrd="0" presId="urn:microsoft.com/office/officeart/2005/8/layout/vList2"/>
    <dgm:cxn modelId="{4CC130F4-89C2-445F-82CE-00C8DBBEE978}" type="presParOf" srcId="{24C64B4A-AD75-4456-A830-A52A2DDEFB8C}" destId="{D3012684-4B1A-4AF6-AD22-55B64801470B}" srcOrd="5" destOrd="0" presId="urn:microsoft.com/office/officeart/2005/8/layout/vList2"/>
    <dgm:cxn modelId="{A00B4077-04F4-49FC-B1BE-CF6AA46BD45E}" type="presParOf" srcId="{24C64B4A-AD75-4456-A830-A52A2DDEFB8C}" destId="{4CDF52B3-C640-41DF-AD57-356C64B2FC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F413B-A2BD-4A24-A55D-8BCE53D3EA24}"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az-Latn-AZ"/>
        </a:p>
      </dgm:t>
    </dgm:pt>
    <dgm:pt modelId="{A312C49B-97F8-476A-BE56-A018BD139D5F}">
      <dgm:prSet/>
      <dgm:spPr/>
      <dgm:t>
        <a:bodyPr/>
        <a:lstStyle/>
        <a:p>
          <a:r>
            <a:rPr lang="en-US"/>
            <a:t>Fibonacci Search is a searching algorithm used to find the position of an element in a sorted arrayFibonacci numbers are determined recursively as F(n)=F(n-1)+F(n-2),F(0)=0,F(1)=1.</a:t>
          </a:r>
          <a:endParaRPr lang="az-Latn-AZ"/>
        </a:p>
      </dgm:t>
    </dgm:pt>
    <dgm:pt modelId="{81BCF48F-0AFA-47C9-A955-D33649A7515F}" type="parTrans" cxnId="{C6E4D288-72E0-492E-BF35-CE6277BEF591}">
      <dgm:prSet/>
      <dgm:spPr/>
      <dgm:t>
        <a:bodyPr/>
        <a:lstStyle/>
        <a:p>
          <a:endParaRPr lang="az-Latn-AZ"/>
        </a:p>
      </dgm:t>
    </dgm:pt>
    <dgm:pt modelId="{8C3DC89B-4982-49B0-BED7-C07E27F0A656}" type="sibTrans" cxnId="{C6E4D288-72E0-492E-BF35-CE6277BEF591}">
      <dgm:prSet/>
      <dgm:spPr/>
      <dgm:t>
        <a:bodyPr/>
        <a:lstStyle/>
        <a:p>
          <a:endParaRPr lang="az-Latn-AZ"/>
        </a:p>
      </dgm:t>
    </dgm:pt>
    <dgm:pt modelId="{69393F81-3043-4DCD-8D9E-9C29388AAA19}" type="pres">
      <dgm:prSet presAssocID="{A4DF413B-A2BD-4A24-A55D-8BCE53D3EA24}" presName="linear" presStyleCnt="0">
        <dgm:presLayoutVars>
          <dgm:animLvl val="lvl"/>
          <dgm:resizeHandles val="exact"/>
        </dgm:presLayoutVars>
      </dgm:prSet>
      <dgm:spPr/>
    </dgm:pt>
    <dgm:pt modelId="{0E3B14D7-C455-4B8A-A3DB-44AA61A14BE3}" type="pres">
      <dgm:prSet presAssocID="{A312C49B-97F8-476A-BE56-A018BD139D5F}" presName="parentText" presStyleLbl="node1" presStyleIdx="0" presStyleCnt="1" custScaleX="87667" custLinFactNeighborX="-2545" custLinFactNeighborY="-36">
        <dgm:presLayoutVars>
          <dgm:chMax val="0"/>
          <dgm:bulletEnabled val="1"/>
        </dgm:presLayoutVars>
      </dgm:prSet>
      <dgm:spPr/>
    </dgm:pt>
  </dgm:ptLst>
  <dgm:cxnLst>
    <dgm:cxn modelId="{C2A06113-9994-4F2E-9117-804B40F74F2D}" type="presOf" srcId="{A312C49B-97F8-476A-BE56-A018BD139D5F}" destId="{0E3B14D7-C455-4B8A-A3DB-44AA61A14BE3}" srcOrd="0" destOrd="0" presId="urn:microsoft.com/office/officeart/2005/8/layout/vList2"/>
    <dgm:cxn modelId="{C6E4D288-72E0-492E-BF35-CE6277BEF591}" srcId="{A4DF413B-A2BD-4A24-A55D-8BCE53D3EA24}" destId="{A312C49B-97F8-476A-BE56-A018BD139D5F}" srcOrd="0" destOrd="0" parTransId="{81BCF48F-0AFA-47C9-A955-D33649A7515F}" sibTransId="{8C3DC89B-4982-49B0-BED7-C07E27F0A656}"/>
    <dgm:cxn modelId="{4FECEFAB-B401-44DC-BAE1-36130FADD07E}" type="presOf" srcId="{A4DF413B-A2BD-4A24-A55D-8BCE53D3EA24}" destId="{69393F81-3043-4DCD-8D9E-9C29388AAA19}" srcOrd="0" destOrd="0" presId="urn:microsoft.com/office/officeart/2005/8/layout/vList2"/>
    <dgm:cxn modelId="{086E3B4E-49AB-4D0B-8378-3D4CD15AA637}" type="presParOf" srcId="{69393F81-3043-4DCD-8D9E-9C29388AAA19}" destId="{0E3B14D7-C455-4B8A-A3DB-44AA61A14BE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996448-C6A3-4788-8F6F-2FE3CA996EB1}"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az-Latn-AZ"/>
        </a:p>
      </dgm:t>
    </dgm:pt>
    <dgm:pt modelId="{00EE06F7-5975-4FDA-BB02-C32465779958}">
      <dgm:prSet/>
      <dgm:spPr/>
      <dgm:t>
        <a:bodyPr/>
        <a:lstStyle/>
        <a:p>
          <a:r>
            <a:rPr lang="en-US"/>
            <a:t>Time Complexity: O(1) for the best case. O(log2 i) for average or worst case. Where i is the location where search key is present.Space Complexity: O(1)</a:t>
          </a:r>
          <a:endParaRPr lang="az-Latn-AZ"/>
        </a:p>
      </dgm:t>
    </dgm:pt>
    <dgm:pt modelId="{5084794A-D569-4180-9776-CF1F137B50C6}" type="parTrans" cxnId="{73D4050B-9866-408D-AA93-CE861E68B28A}">
      <dgm:prSet/>
      <dgm:spPr/>
      <dgm:t>
        <a:bodyPr/>
        <a:lstStyle/>
        <a:p>
          <a:endParaRPr lang="az-Latn-AZ"/>
        </a:p>
      </dgm:t>
    </dgm:pt>
    <dgm:pt modelId="{46E67745-A39D-44D7-8B87-C0F146FA3F5E}" type="sibTrans" cxnId="{73D4050B-9866-408D-AA93-CE861E68B28A}">
      <dgm:prSet/>
      <dgm:spPr/>
      <dgm:t>
        <a:bodyPr/>
        <a:lstStyle/>
        <a:p>
          <a:endParaRPr lang="az-Latn-AZ"/>
        </a:p>
      </dgm:t>
    </dgm:pt>
    <dgm:pt modelId="{A7BF36FB-6BDE-4ADE-8072-2ED457249CE8}" type="pres">
      <dgm:prSet presAssocID="{DE996448-C6A3-4788-8F6F-2FE3CA996EB1}" presName="linear" presStyleCnt="0">
        <dgm:presLayoutVars>
          <dgm:animLvl val="lvl"/>
          <dgm:resizeHandles val="exact"/>
        </dgm:presLayoutVars>
      </dgm:prSet>
      <dgm:spPr/>
    </dgm:pt>
    <dgm:pt modelId="{171D16D2-671B-41E8-A95E-AB74705BF9F5}" type="pres">
      <dgm:prSet presAssocID="{00EE06F7-5975-4FDA-BB02-C32465779958}" presName="parentText" presStyleLbl="node1" presStyleIdx="0" presStyleCnt="1">
        <dgm:presLayoutVars>
          <dgm:chMax val="0"/>
          <dgm:bulletEnabled val="1"/>
        </dgm:presLayoutVars>
      </dgm:prSet>
      <dgm:spPr/>
    </dgm:pt>
  </dgm:ptLst>
  <dgm:cxnLst>
    <dgm:cxn modelId="{73D4050B-9866-408D-AA93-CE861E68B28A}" srcId="{DE996448-C6A3-4788-8F6F-2FE3CA996EB1}" destId="{00EE06F7-5975-4FDA-BB02-C32465779958}" srcOrd="0" destOrd="0" parTransId="{5084794A-D569-4180-9776-CF1F137B50C6}" sibTransId="{46E67745-A39D-44D7-8B87-C0F146FA3F5E}"/>
    <dgm:cxn modelId="{C5DE5C93-612B-455E-B7C0-6EAD21BCE838}" type="presOf" srcId="{DE996448-C6A3-4788-8F6F-2FE3CA996EB1}" destId="{A7BF36FB-6BDE-4ADE-8072-2ED457249CE8}" srcOrd="0" destOrd="0" presId="urn:microsoft.com/office/officeart/2005/8/layout/vList2"/>
    <dgm:cxn modelId="{BA9FFDBD-EDBC-43F1-A33C-497B0D05C758}" type="presOf" srcId="{00EE06F7-5975-4FDA-BB02-C32465779958}" destId="{171D16D2-671B-41E8-A95E-AB74705BF9F5}" srcOrd="0" destOrd="0" presId="urn:microsoft.com/office/officeart/2005/8/layout/vList2"/>
    <dgm:cxn modelId="{E79602B6-CEF3-414E-8730-64A24CA7DA77}" type="presParOf" srcId="{A7BF36FB-6BDE-4ADE-8072-2ED457249CE8}" destId="{171D16D2-671B-41E8-A95E-AB74705BF9F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04502C-B15E-4FE3-9AFA-8A5A8771C6C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az-Latn-AZ"/>
        </a:p>
      </dgm:t>
    </dgm:pt>
    <dgm:pt modelId="{640EB2F5-D023-4D3C-ACD8-01F2BDAA4F32}">
      <dgm:prSet custT="1"/>
      <dgm:spPr/>
      <dgm:t>
        <a:bodyPr/>
        <a:lstStyle/>
        <a:p>
          <a:r>
            <a:rPr lang="en-US" sz="2400" dirty="0"/>
            <a:t>The complexity of Exponential Search Technique</a:t>
          </a:r>
          <a:endParaRPr lang="az-Latn-AZ" sz="2400" dirty="0"/>
        </a:p>
      </dgm:t>
    </dgm:pt>
    <dgm:pt modelId="{A5EA0BB3-7000-463D-9CD5-E2470B8FB94B}" type="parTrans" cxnId="{F4DACC64-9213-4E21-8C7E-8B12E0A52FE1}">
      <dgm:prSet/>
      <dgm:spPr/>
      <dgm:t>
        <a:bodyPr/>
        <a:lstStyle/>
        <a:p>
          <a:endParaRPr lang="az-Latn-AZ"/>
        </a:p>
      </dgm:t>
    </dgm:pt>
    <dgm:pt modelId="{5050A15A-A29E-4E88-BEF3-C4C88111C2E3}" type="sibTrans" cxnId="{F4DACC64-9213-4E21-8C7E-8B12E0A52FE1}">
      <dgm:prSet/>
      <dgm:spPr/>
      <dgm:t>
        <a:bodyPr/>
        <a:lstStyle/>
        <a:p>
          <a:endParaRPr lang="az-Latn-AZ"/>
        </a:p>
      </dgm:t>
    </dgm:pt>
    <dgm:pt modelId="{42D5D7EE-9D89-4B28-9608-8F67FB75E957}" type="pres">
      <dgm:prSet presAssocID="{5704502C-B15E-4FE3-9AFA-8A5A8771C6C0}" presName="linear" presStyleCnt="0">
        <dgm:presLayoutVars>
          <dgm:animLvl val="lvl"/>
          <dgm:resizeHandles val="exact"/>
        </dgm:presLayoutVars>
      </dgm:prSet>
      <dgm:spPr/>
    </dgm:pt>
    <dgm:pt modelId="{AF94D09B-415A-4507-B197-06CBDC56BA06}" type="pres">
      <dgm:prSet presAssocID="{640EB2F5-D023-4D3C-ACD8-01F2BDAA4F32}" presName="parentText" presStyleLbl="node1" presStyleIdx="0" presStyleCnt="1" custLinFactNeighborY="31001">
        <dgm:presLayoutVars>
          <dgm:chMax val="0"/>
          <dgm:bulletEnabled val="1"/>
        </dgm:presLayoutVars>
      </dgm:prSet>
      <dgm:spPr/>
    </dgm:pt>
  </dgm:ptLst>
  <dgm:cxnLst>
    <dgm:cxn modelId="{CAF55C26-CF98-474C-B86E-99981DBF55C8}" type="presOf" srcId="{640EB2F5-D023-4D3C-ACD8-01F2BDAA4F32}" destId="{AF94D09B-415A-4507-B197-06CBDC56BA06}" srcOrd="0" destOrd="0" presId="urn:microsoft.com/office/officeart/2005/8/layout/vList2"/>
    <dgm:cxn modelId="{F4DACC64-9213-4E21-8C7E-8B12E0A52FE1}" srcId="{5704502C-B15E-4FE3-9AFA-8A5A8771C6C0}" destId="{640EB2F5-D023-4D3C-ACD8-01F2BDAA4F32}" srcOrd="0" destOrd="0" parTransId="{A5EA0BB3-7000-463D-9CD5-E2470B8FB94B}" sibTransId="{5050A15A-A29E-4E88-BEF3-C4C88111C2E3}"/>
    <dgm:cxn modelId="{B0F71482-2160-4D4F-BD01-C7C668B42656}" type="presOf" srcId="{5704502C-B15E-4FE3-9AFA-8A5A8771C6C0}" destId="{42D5D7EE-9D89-4B28-9608-8F67FB75E957}" srcOrd="0" destOrd="0" presId="urn:microsoft.com/office/officeart/2005/8/layout/vList2"/>
    <dgm:cxn modelId="{D06B8D19-36A8-42FD-B603-09A1430F29BB}" type="presParOf" srcId="{42D5D7EE-9D89-4B28-9608-8F67FB75E957}" destId="{AF94D09B-415A-4507-B197-06CBDC56BA0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4DCD28-5F33-4C8E-83DC-52EACBFBBDC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az-Latn-AZ"/>
        </a:p>
      </dgm:t>
    </dgm:pt>
    <dgm:pt modelId="{C2B94835-1483-4A55-B729-D833FB7E0358}">
      <dgm:prSet/>
      <dgm:spPr/>
      <dgm:t>
        <a:bodyPr/>
        <a:lstStyle/>
        <a:p>
          <a:r>
            <a:rPr lang="en-US" dirty="0"/>
            <a:t>Jump search, also known as block search or the "sqrt(n) search algorithm", is a search algorithm used to find the position of a particular value in a sorted array. It works by dividing the array into blocks of a fixed size and then performing a linear search within each block</a:t>
          </a:r>
          <a:endParaRPr lang="az-Latn-AZ" dirty="0"/>
        </a:p>
      </dgm:t>
    </dgm:pt>
    <dgm:pt modelId="{80AA08B9-22FB-4042-9A7D-C90F46F11F46}" type="parTrans" cxnId="{3DD99AE9-E3E6-4A9B-8B06-B208FB77C32D}">
      <dgm:prSet/>
      <dgm:spPr/>
      <dgm:t>
        <a:bodyPr/>
        <a:lstStyle/>
        <a:p>
          <a:endParaRPr lang="az-Latn-AZ"/>
        </a:p>
      </dgm:t>
    </dgm:pt>
    <dgm:pt modelId="{01B5C67D-FCF7-4AA2-AEBE-2703432A4ECB}" type="sibTrans" cxnId="{3DD99AE9-E3E6-4A9B-8B06-B208FB77C32D}">
      <dgm:prSet/>
      <dgm:spPr/>
      <dgm:t>
        <a:bodyPr/>
        <a:lstStyle/>
        <a:p>
          <a:endParaRPr lang="az-Latn-AZ"/>
        </a:p>
      </dgm:t>
    </dgm:pt>
    <dgm:pt modelId="{E308C6F2-D68D-4CDE-B192-24CA2A043075}" type="pres">
      <dgm:prSet presAssocID="{804DCD28-5F33-4C8E-83DC-52EACBFBBDCE}" presName="linear" presStyleCnt="0">
        <dgm:presLayoutVars>
          <dgm:animLvl val="lvl"/>
          <dgm:resizeHandles val="exact"/>
        </dgm:presLayoutVars>
      </dgm:prSet>
      <dgm:spPr/>
    </dgm:pt>
    <dgm:pt modelId="{B845FC4A-FCA5-4A51-95EC-4B62F6ACBD80}" type="pres">
      <dgm:prSet presAssocID="{C2B94835-1483-4A55-B729-D833FB7E0358}" presName="parentText" presStyleLbl="node1" presStyleIdx="0" presStyleCnt="1" custScaleY="77144" custLinFactNeighborX="-3691" custLinFactNeighborY="-1987">
        <dgm:presLayoutVars>
          <dgm:chMax val="0"/>
          <dgm:bulletEnabled val="1"/>
        </dgm:presLayoutVars>
      </dgm:prSet>
      <dgm:spPr/>
    </dgm:pt>
  </dgm:ptLst>
  <dgm:cxnLst>
    <dgm:cxn modelId="{3C220E45-8695-41F3-AF35-6F44344A668D}" type="presOf" srcId="{C2B94835-1483-4A55-B729-D833FB7E0358}" destId="{B845FC4A-FCA5-4A51-95EC-4B62F6ACBD80}" srcOrd="0" destOrd="0" presId="urn:microsoft.com/office/officeart/2005/8/layout/vList2"/>
    <dgm:cxn modelId="{19F20755-9606-455D-B469-E131A62EE54B}" type="presOf" srcId="{804DCD28-5F33-4C8E-83DC-52EACBFBBDCE}" destId="{E308C6F2-D68D-4CDE-B192-24CA2A043075}" srcOrd="0" destOrd="0" presId="urn:microsoft.com/office/officeart/2005/8/layout/vList2"/>
    <dgm:cxn modelId="{3DD99AE9-E3E6-4A9B-8B06-B208FB77C32D}" srcId="{804DCD28-5F33-4C8E-83DC-52EACBFBBDCE}" destId="{C2B94835-1483-4A55-B729-D833FB7E0358}" srcOrd="0" destOrd="0" parTransId="{80AA08B9-22FB-4042-9A7D-C90F46F11F46}" sibTransId="{01B5C67D-FCF7-4AA2-AEBE-2703432A4ECB}"/>
    <dgm:cxn modelId="{FFC3C6DF-F9D9-4349-8F3B-2ABEF08C733A}" type="presParOf" srcId="{E308C6F2-D68D-4CDE-B192-24CA2A043075}" destId="{B845FC4A-FCA5-4A51-95EC-4B62F6ACBD8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1F361A-5320-471C-92B2-07A8377E19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az-Latn-AZ"/>
        </a:p>
      </dgm:t>
    </dgm:pt>
    <dgm:pt modelId="{DCBCBD60-EDD2-4817-BE14-C0A360792222}">
      <dgm:prSet/>
      <dgm:spPr/>
      <dgm:t>
        <a:bodyPr/>
        <a:lstStyle/>
        <a:p>
          <a:r>
            <a:rPr lang="en-US" dirty="0"/>
            <a:t>The algorithm starts by sorting the least significant digit of each key, then the next significant digit, and so on until the most significant digit is sorted. The algorithm can sort integers in linear time, making it an efficient sorting algorithm for large datasets.</a:t>
          </a:r>
          <a:endParaRPr lang="az-Latn-AZ" dirty="0"/>
        </a:p>
      </dgm:t>
    </dgm:pt>
    <dgm:pt modelId="{B1462326-5E0D-4ED7-9482-578B7579BCF6}" type="parTrans" cxnId="{2BD9875E-4E57-4EE5-8758-5796A6E885C7}">
      <dgm:prSet/>
      <dgm:spPr/>
      <dgm:t>
        <a:bodyPr/>
        <a:lstStyle/>
        <a:p>
          <a:endParaRPr lang="az-Latn-AZ"/>
        </a:p>
      </dgm:t>
    </dgm:pt>
    <dgm:pt modelId="{02FD4D20-4BC8-436A-BBAA-305788199DC4}" type="sibTrans" cxnId="{2BD9875E-4E57-4EE5-8758-5796A6E885C7}">
      <dgm:prSet/>
      <dgm:spPr/>
      <dgm:t>
        <a:bodyPr/>
        <a:lstStyle/>
        <a:p>
          <a:endParaRPr lang="az-Latn-AZ"/>
        </a:p>
      </dgm:t>
    </dgm:pt>
    <dgm:pt modelId="{77DBAD97-20E1-472E-ADF9-15FD0F2C31A5}" type="pres">
      <dgm:prSet presAssocID="{E71F361A-5320-471C-92B2-07A8377E1910}" presName="linear" presStyleCnt="0">
        <dgm:presLayoutVars>
          <dgm:animLvl val="lvl"/>
          <dgm:resizeHandles val="exact"/>
        </dgm:presLayoutVars>
      </dgm:prSet>
      <dgm:spPr/>
    </dgm:pt>
    <dgm:pt modelId="{393CF9B1-B0CE-4B9E-98FD-D08A515CD1DD}" type="pres">
      <dgm:prSet presAssocID="{DCBCBD60-EDD2-4817-BE14-C0A360792222}" presName="parentText" presStyleLbl="node1" presStyleIdx="0" presStyleCnt="1">
        <dgm:presLayoutVars>
          <dgm:chMax val="0"/>
          <dgm:bulletEnabled val="1"/>
        </dgm:presLayoutVars>
      </dgm:prSet>
      <dgm:spPr/>
    </dgm:pt>
  </dgm:ptLst>
  <dgm:cxnLst>
    <dgm:cxn modelId="{2BD9875E-4E57-4EE5-8758-5796A6E885C7}" srcId="{E71F361A-5320-471C-92B2-07A8377E1910}" destId="{DCBCBD60-EDD2-4817-BE14-C0A360792222}" srcOrd="0" destOrd="0" parTransId="{B1462326-5E0D-4ED7-9482-578B7579BCF6}" sibTransId="{02FD4D20-4BC8-436A-BBAA-305788199DC4}"/>
    <dgm:cxn modelId="{3F730F48-2F05-4352-A671-329759FFCA1E}" type="presOf" srcId="{DCBCBD60-EDD2-4817-BE14-C0A360792222}" destId="{393CF9B1-B0CE-4B9E-98FD-D08A515CD1DD}" srcOrd="0" destOrd="0" presId="urn:microsoft.com/office/officeart/2005/8/layout/vList2"/>
    <dgm:cxn modelId="{E8AA2E48-BB55-4C3D-BEF1-DE6EE72BCEB7}" type="presOf" srcId="{E71F361A-5320-471C-92B2-07A8377E1910}" destId="{77DBAD97-20E1-472E-ADF9-15FD0F2C31A5}" srcOrd="0" destOrd="0" presId="urn:microsoft.com/office/officeart/2005/8/layout/vList2"/>
    <dgm:cxn modelId="{2BB9E9BA-E500-40A9-B26A-A6A97DBD6583}" type="presParOf" srcId="{77DBAD97-20E1-472E-ADF9-15FD0F2C31A5}" destId="{393CF9B1-B0CE-4B9E-98FD-D08A515CD1DD}"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F1EE5F-D0F3-40EF-A12E-4813CA2C6B3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az-Latn-AZ"/>
        </a:p>
      </dgm:t>
    </dgm:pt>
    <dgm:pt modelId="{5F77EB12-5118-4FE2-B25A-5B3ADD44B26E}">
      <dgm:prSet/>
      <dgm:spPr/>
      <dgm:t>
        <a:bodyPr/>
        <a:lstStyle/>
        <a:p>
          <a:r>
            <a:rPr lang="en-US"/>
            <a:t>If the value is found, the algorithm returns the index of the item in the array. If the end of the array is reached without finding the value, the algorithm returns -1 to indicate that the value was not found.</a:t>
          </a:r>
          <a:endParaRPr lang="az-Latn-AZ"/>
        </a:p>
      </dgm:t>
    </dgm:pt>
    <dgm:pt modelId="{BDD9FCAD-ACC7-46FD-94C3-D13188C4B519}" type="parTrans" cxnId="{43481DA3-C217-4E74-A75D-D8E22BB5C889}">
      <dgm:prSet/>
      <dgm:spPr/>
      <dgm:t>
        <a:bodyPr/>
        <a:lstStyle/>
        <a:p>
          <a:endParaRPr lang="az-Latn-AZ"/>
        </a:p>
      </dgm:t>
    </dgm:pt>
    <dgm:pt modelId="{84AB3EA4-5360-40B2-87F9-36677631771E}" type="sibTrans" cxnId="{43481DA3-C217-4E74-A75D-D8E22BB5C889}">
      <dgm:prSet/>
      <dgm:spPr/>
      <dgm:t>
        <a:bodyPr/>
        <a:lstStyle/>
        <a:p>
          <a:endParaRPr lang="az-Latn-AZ"/>
        </a:p>
      </dgm:t>
    </dgm:pt>
    <dgm:pt modelId="{1F119526-FC59-4F4F-A3D0-237613163DE8}" type="pres">
      <dgm:prSet presAssocID="{8BF1EE5F-D0F3-40EF-A12E-4813CA2C6B31}" presName="linear" presStyleCnt="0">
        <dgm:presLayoutVars>
          <dgm:animLvl val="lvl"/>
          <dgm:resizeHandles val="exact"/>
        </dgm:presLayoutVars>
      </dgm:prSet>
      <dgm:spPr/>
    </dgm:pt>
    <dgm:pt modelId="{5B0310CC-6793-4E1E-BA13-B94FAC7F69BF}" type="pres">
      <dgm:prSet presAssocID="{5F77EB12-5118-4FE2-B25A-5B3ADD44B26E}" presName="parentText" presStyleLbl="node1" presStyleIdx="0" presStyleCnt="1">
        <dgm:presLayoutVars>
          <dgm:chMax val="0"/>
          <dgm:bulletEnabled val="1"/>
        </dgm:presLayoutVars>
      </dgm:prSet>
      <dgm:spPr/>
    </dgm:pt>
  </dgm:ptLst>
  <dgm:cxnLst>
    <dgm:cxn modelId="{C1175474-2010-4A26-8942-F02372398CDD}" type="presOf" srcId="{8BF1EE5F-D0F3-40EF-A12E-4813CA2C6B31}" destId="{1F119526-FC59-4F4F-A3D0-237613163DE8}" srcOrd="0" destOrd="0" presId="urn:microsoft.com/office/officeart/2005/8/layout/vList2"/>
    <dgm:cxn modelId="{43481DA3-C217-4E74-A75D-D8E22BB5C889}" srcId="{8BF1EE5F-D0F3-40EF-A12E-4813CA2C6B31}" destId="{5F77EB12-5118-4FE2-B25A-5B3ADD44B26E}" srcOrd="0" destOrd="0" parTransId="{BDD9FCAD-ACC7-46FD-94C3-D13188C4B519}" sibTransId="{84AB3EA4-5360-40B2-87F9-36677631771E}"/>
    <dgm:cxn modelId="{241D14A7-5974-4376-B5B2-851A0E33B693}" type="presOf" srcId="{5F77EB12-5118-4FE2-B25A-5B3ADD44B26E}" destId="{5B0310CC-6793-4E1E-BA13-B94FAC7F69BF}" srcOrd="0" destOrd="0" presId="urn:microsoft.com/office/officeart/2005/8/layout/vList2"/>
    <dgm:cxn modelId="{BAF4978B-16D5-49D4-85F8-AA68CBD25B19}" type="presParOf" srcId="{1F119526-FC59-4F4F-A3D0-237613163DE8}" destId="{5B0310CC-6793-4E1E-BA13-B94FAC7F69B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5189F9-FD75-4357-8A67-EA7517C8607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az-Latn-AZ"/>
        </a:p>
      </dgm:t>
    </dgm:pt>
    <dgm:pt modelId="{B75510F3-D165-4566-8EB4-A296A7665F57}">
      <dgm:prSet/>
      <dgm:spPr/>
      <dgm:t>
        <a:bodyPr/>
        <a:lstStyle/>
        <a:p>
          <a:r>
            <a:rPr lang="en-US"/>
            <a:t>Jump search is a relatively efficient algorithm, with a time complexity of O(sqrt(n)). This makes it faster than linear search (which has a time complexity of O(n)) for large arrays. However, it is not as fast as binary search (which has a time complexity of O(log n))</a:t>
          </a:r>
          <a:endParaRPr lang="az-Latn-AZ"/>
        </a:p>
      </dgm:t>
    </dgm:pt>
    <dgm:pt modelId="{53D28F1C-6F87-4F02-87FC-0E53A6957494}" type="parTrans" cxnId="{C3220275-2930-4D15-8B51-84ACDEFDA540}">
      <dgm:prSet/>
      <dgm:spPr/>
      <dgm:t>
        <a:bodyPr/>
        <a:lstStyle/>
        <a:p>
          <a:endParaRPr lang="az-Latn-AZ"/>
        </a:p>
      </dgm:t>
    </dgm:pt>
    <dgm:pt modelId="{BB412E26-CC7E-48D3-968B-A8BDCDE42C14}" type="sibTrans" cxnId="{C3220275-2930-4D15-8B51-84ACDEFDA540}">
      <dgm:prSet/>
      <dgm:spPr/>
      <dgm:t>
        <a:bodyPr/>
        <a:lstStyle/>
        <a:p>
          <a:endParaRPr lang="az-Latn-AZ"/>
        </a:p>
      </dgm:t>
    </dgm:pt>
    <dgm:pt modelId="{4DAC3E02-4B07-455F-B9DE-3E64BEF0BD75}" type="pres">
      <dgm:prSet presAssocID="{705189F9-FD75-4357-8A67-EA7517C86073}" presName="linear" presStyleCnt="0">
        <dgm:presLayoutVars>
          <dgm:animLvl val="lvl"/>
          <dgm:resizeHandles val="exact"/>
        </dgm:presLayoutVars>
      </dgm:prSet>
      <dgm:spPr/>
    </dgm:pt>
    <dgm:pt modelId="{AE739C62-3F1A-450C-AC70-96424AE059F9}" type="pres">
      <dgm:prSet presAssocID="{B75510F3-D165-4566-8EB4-A296A7665F57}" presName="parentText" presStyleLbl="node1" presStyleIdx="0" presStyleCnt="1" custLinFactNeighborX="7303" custLinFactNeighborY="12162">
        <dgm:presLayoutVars>
          <dgm:chMax val="0"/>
          <dgm:bulletEnabled val="1"/>
        </dgm:presLayoutVars>
      </dgm:prSet>
      <dgm:spPr/>
    </dgm:pt>
  </dgm:ptLst>
  <dgm:cxnLst>
    <dgm:cxn modelId="{C3220275-2930-4D15-8B51-84ACDEFDA540}" srcId="{705189F9-FD75-4357-8A67-EA7517C86073}" destId="{B75510F3-D165-4566-8EB4-A296A7665F57}" srcOrd="0" destOrd="0" parTransId="{53D28F1C-6F87-4F02-87FC-0E53A6957494}" sibTransId="{BB412E26-CC7E-48D3-968B-A8BDCDE42C14}"/>
    <dgm:cxn modelId="{5DB6BEE2-5EF4-4ADB-99F6-7CB432F74E8F}" type="presOf" srcId="{705189F9-FD75-4357-8A67-EA7517C86073}" destId="{4DAC3E02-4B07-455F-B9DE-3E64BEF0BD75}" srcOrd="0" destOrd="0" presId="urn:microsoft.com/office/officeart/2005/8/layout/vList2"/>
    <dgm:cxn modelId="{2B26A0F7-EBD7-4C7C-9504-CFDA97A00D59}" type="presOf" srcId="{B75510F3-D165-4566-8EB4-A296A7665F57}" destId="{AE739C62-3F1A-450C-AC70-96424AE059F9}" srcOrd="0" destOrd="0" presId="urn:microsoft.com/office/officeart/2005/8/layout/vList2"/>
    <dgm:cxn modelId="{B1AB9B80-89CD-407F-A827-837D0D6B97F6}" type="presParOf" srcId="{4DAC3E02-4B07-455F-B9DE-3E64BEF0BD75}" destId="{AE739C62-3F1A-450C-AC70-96424AE059F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1E7C2B6-EA43-4027-B5AC-B3BDFBFB9F9D}"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az-Latn-AZ"/>
        </a:p>
      </dgm:t>
    </dgm:pt>
    <dgm:pt modelId="{E8EC6291-662F-427A-84DC-AB4F56EC039D}">
      <dgm:prSet/>
      <dgm:spPr/>
      <dgm:t>
        <a:bodyPr/>
        <a:lstStyle/>
        <a:p>
          <a:r>
            <a:rPr lang="en-US"/>
            <a:t>Interpolation search Interpolation search is an improved variant of binary search.  This search algorithm works on the check position of the required value.  For this algorithm to work properly, the data collection must be in a sorted form and evenly distributed. Binary search has more Time complexity than linear search.  For the average case O(log2(log2n)) and linear search has worst case complexity of Ο(n) while Binary search has Ο(log n).  Space complexity: O(1) There are cases where the location of the target data may be known in advance.  For example, in the case of a phone directory, if we wanted to look up Morphius' phone number.  Here, a linear search and even a binary search will seem slow, because we can go directly to the memory area where names starting with the letter "M" are stored</a:t>
          </a:r>
          <a:endParaRPr lang="az-Latn-AZ"/>
        </a:p>
      </dgm:t>
    </dgm:pt>
    <dgm:pt modelId="{7870CC2A-75EE-49C4-829C-92F1C3A1412F}" type="parTrans" cxnId="{E1A89D24-5AC0-40A0-9630-51BB2BA92ADC}">
      <dgm:prSet/>
      <dgm:spPr/>
      <dgm:t>
        <a:bodyPr/>
        <a:lstStyle/>
        <a:p>
          <a:endParaRPr lang="az-Latn-AZ"/>
        </a:p>
      </dgm:t>
    </dgm:pt>
    <dgm:pt modelId="{095A309A-573F-48FD-B52C-A21894D7D4AD}" type="sibTrans" cxnId="{E1A89D24-5AC0-40A0-9630-51BB2BA92ADC}">
      <dgm:prSet/>
      <dgm:spPr/>
      <dgm:t>
        <a:bodyPr/>
        <a:lstStyle/>
        <a:p>
          <a:endParaRPr lang="az-Latn-AZ"/>
        </a:p>
      </dgm:t>
    </dgm:pt>
    <dgm:pt modelId="{1C522DDF-2500-4628-895D-6273CFCE9B7A}" type="pres">
      <dgm:prSet presAssocID="{11E7C2B6-EA43-4027-B5AC-B3BDFBFB9F9D}" presName="linear" presStyleCnt="0">
        <dgm:presLayoutVars>
          <dgm:animLvl val="lvl"/>
          <dgm:resizeHandles val="exact"/>
        </dgm:presLayoutVars>
      </dgm:prSet>
      <dgm:spPr/>
    </dgm:pt>
    <dgm:pt modelId="{310C6DE5-8636-4F24-AF94-D4A8A76FCE45}" type="pres">
      <dgm:prSet presAssocID="{E8EC6291-662F-427A-84DC-AB4F56EC039D}" presName="parentText" presStyleLbl="node1" presStyleIdx="0" presStyleCnt="1">
        <dgm:presLayoutVars>
          <dgm:chMax val="0"/>
          <dgm:bulletEnabled val="1"/>
        </dgm:presLayoutVars>
      </dgm:prSet>
      <dgm:spPr/>
    </dgm:pt>
  </dgm:ptLst>
  <dgm:cxnLst>
    <dgm:cxn modelId="{193CEF19-8FB1-45FF-BDAA-6FD46C7A68BD}" type="presOf" srcId="{11E7C2B6-EA43-4027-B5AC-B3BDFBFB9F9D}" destId="{1C522DDF-2500-4628-895D-6273CFCE9B7A}" srcOrd="0" destOrd="0" presId="urn:microsoft.com/office/officeart/2005/8/layout/vList2"/>
    <dgm:cxn modelId="{E1A89D24-5AC0-40A0-9630-51BB2BA92ADC}" srcId="{11E7C2B6-EA43-4027-B5AC-B3BDFBFB9F9D}" destId="{E8EC6291-662F-427A-84DC-AB4F56EC039D}" srcOrd="0" destOrd="0" parTransId="{7870CC2A-75EE-49C4-829C-92F1C3A1412F}" sibTransId="{095A309A-573F-48FD-B52C-A21894D7D4AD}"/>
    <dgm:cxn modelId="{B3A7BE9E-1AC1-4A70-AB6D-AF0C556EBA5E}" type="presOf" srcId="{E8EC6291-662F-427A-84DC-AB4F56EC039D}" destId="{310C6DE5-8636-4F24-AF94-D4A8A76FCE45}" srcOrd="0" destOrd="0" presId="urn:microsoft.com/office/officeart/2005/8/layout/vList2"/>
    <dgm:cxn modelId="{770B7F13-994A-4127-A9B5-2BB3D5D0574A}" type="presParOf" srcId="{1C522DDF-2500-4628-895D-6273CFCE9B7A}" destId="{310C6DE5-8636-4F24-AF94-D4A8A76FCE4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76257-DC21-465F-9035-B96E03E44FE5}">
      <dsp:nvSpPr>
        <dsp:cNvPr id="0" name=""/>
        <dsp:cNvSpPr/>
      </dsp:nvSpPr>
      <dsp:spPr>
        <a:xfrm>
          <a:off x="0" y="39136"/>
          <a:ext cx="6094520"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Insertion sort—From the nameAs you can see, the insertion sort array is eachinserts an element in the right place. Insertionsort is a sorting algorithm that places an unsorted element in its proper place.</a:t>
          </a:r>
          <a:endParaRPr lang="az-Latn-AZ" sz="1700" kern="1200"/>
        </a:p>
      </dsp:txBody>
      <dsp:txXfrm>
        <a:off x="59228" y="98364"/>
        <a:ext cx="5976064" cy="1094833"/>
      </dsp:txXfrm>
    </dsp:sp>
    <dsp:sp modelId="{4EB4FF62-36E8-455B-A7BD-1F58721F363A}">
      <dsp:nvSpPr>
        <dsp:cNvPr id="0" name=""/>
        <dsp:cNvSpPr/>
      </dsp:nvSpPr>
      <dsp:spPr>
        <a:xfrm>
          <a:off x="0" y="1301386"/>
          <a:ext cx="6094520"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Insertion sort is a simple sorting algorithm that works similar to the way you sort playing cards in your hands.</a:t>
          </a:r>
          <a:endParaRPr lang="az-Latn-AZ" sz="1700" kern="1200" dirty="0"/>
        </a:p>
      </dsp:txBody>
      <dsp:txXfrm>
        <a:off x="59228" y="1360614"/>
        <a:ext cx="5976064" cy="1094833"/>
      </dsp:txXfrm>
    </dsp:sp>
    <dsp:sp modelId="{C9B3D1DB-859D-4FEA-9B25-470D42CE2CDA}">
      <dsp:nvSpPr>
        <dsp:cNvPr id="0" name=""/>
        <dsp:cNvSpPr/>
      </dsp:nvSpPr>
      <dsp:spPr>
        <a:xfrm>
          <a:off x="0" y="2563636"/>
          <a:ext cx="6094520"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If the unsorted card is greater than the card in the hand, it will be placed to the right, otherwise to the left</a:t>
          </a:r>
          <a:endParaRPr lang="az-Latn-AZ" sz="1700" kern="1200"/>
        </a:p>
      </dsp:txBody>
      <dsp:txXfrm>
        <a:off x="59228" y="2622864"/>
        <a:ext cx="5976064" cy="1094833"/>
      </dsp:txXfrm>
    </dsp:sp>
    <dsp:sp modelId="{4CDF52B3-C640-41DF-AD57-356C64B2FCE7}">
      <dsp:nvSpPr>
        <dsp:cNvPr id="0" name=""/>
        <dsp:cNvSpPr/>
      </dsp:nvSpPr>
      <dsp:spPr>
        <a:xfrm>
          <a:off x="0" y="3825886"/>
          <a:ext cx="6094520" cy="121328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algorithm takes O(n) at best, O(n2) at worst, or O(n2) on average</a:t>
          </a:r>
          <a:endParaRPr lang="az-Latn-AZ" sz="1700" kern="1200"/>
        </a:p>
      </dsp:txBody>
      <dsp:txXfrm>
        <a:off x="59228" y="3885114"/>
        <a:ext cx="5976064" cy="1094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B14D7-C455-4B8A-A3DB-44AA61A14BE3}">
      <dsp:nvSpPr>
        <dsp:cNvPr id="0" name=""/>
        <dsp:cNvSpPr/>
      </dsp:nvSpPr>
      <dsp:spPr>
        <a:xfrm>
          <a:off x="101184" y="140631"/>
          <a:ext cx="2449415" cy="4029480"/>
        </a:xfrm>
        <a:prstGeom prst="roundRect">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Fibonacci Search is a searching algorithm used to find the position of an element in a sorted arrayFibonacci numbers are determined recursively as F(n)=F(n-1)+F(n-2),F(0)=0,F(1)=1.</a:t>
          </a:r>
          <a:endParaRPr lang="az-Latn-AZ" sz="1900" kern="1200"/>
        </a:p>
      </dsp:txBody>
      <dsp:txXfrm>
        <a:off x="220755" y="260202"/>
        <a:ext cx="2210273" cy="3790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D16D2-671B-41E8-A95E-AB74705BF9F5}">
      <dsp:nvSpPr>
        <dsp:cNvPr id="0" name=""/>
        <dsp:cNvSpPr/>
      </dsp:nvSpPr>
      <dsp:spPr>
        <a:xfrm>
          <a:off x="0" y="20022"/>
          <a:ext cx="5394960" cy="199134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Time Complexity: O(1) for the best case. O(log2 i) for average or worst case. Where i is the location where search key is present.Space Complexity: O(1)</a:t>
          </a:r>
          <a:endParaRPr lang="az-Latn-AZ" sz="2300" kern="1200"/>
        </a:p>
      </dsp:txBody>
      <dsp:txXfrm>
        <a:off x="97209" y="117231"/>
        <a:ext cx="5200542" cy="17969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D09B-415A-4507-B197-06CBDC56BA06}">
      <dsp:nvSpPr>
        <dsp:cNvPr id="0" name=""/>
        <dsp:cNvSpPr/>
      </dsp:nvSpPr>
      <dsp:spPr>
        <a:xfrm>
          <a:off x="0" y="398"/>
          <a:ext cx="5090160" cy="714065"/>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complexity of Exponential Search Technique</a:t>
          </a:r>
          <a:endParaRPr lang="az-Latn-AZ" sz="2400" kern="1200" dirty="0"/>
        </a:p>
      </dsp:txBody>
      <dsp:txXfrm>
        <a:off x="34858" y="35256"/>
        <a:ext cx="5020444" cy="644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5FC4A-FCA5-4A51-95EC-4B62F6ACBD80}">
      <dsp:nvSpPr>
        <dsp:cNvPr id="0" name=""/>
        <dsp:cNvSpPr/>
      </dsp:nvSpPr>
      <dsp:spPr>
        <a:xfrm>
          <a:off x="0" y="91795"/>
          <a:ext cx="5780087" cy="236657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Jump search, also known as block search or the "sqrt(n) search algorithm", is a search algorithm used to find the position of a particular value in a sorted array. It works by dividing the array into blocks of a fixed size and then performing a linear search within each block</a:t>
          </a:r>
          <a:endParaRPr lang="az-Latn-AZ" sz="2000" kern="1200" dirty="0"/>
        </a:p>
      </dsp:txBody>
      <dsp:txXfrm>
        <a:off x="115527" y="207322"/>
        <a:ext cx="5549033" cy="21355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CF9B1-B0CE-4B9E-98FD-D08A515CD1DD}">
      <dsp:nvSpPr>
        <dsp:cNvPr id="0" name=""/>
        <dsp:cNvSpPr/>
      </dsp:nvSpPr>
      <dsp:spPr>
        <a:xfrm>
          <a:off x="0" y="10559"/>
          <a:ext cx="5465126" cy="2386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algorithm starts by sorting the least significant digit of each key, then the next significant digit, and so on until the most significant digit is sorted. The algorithm can sort integers in linear time, making it an efficient sorting algorithm for large datasets.</a:t>
          </a:r>
          <a:endParaRPr lang="az-Latn-AZ" sz="2000" kern="1200" dirty="0"/>
        </a:p>
      </dsp:txBody>
      <dsp:txXfrm>
        <a:off x="116514" y="127073"/>
        <a:ext cx="5232098" cy="21537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310CC-6793-4E1E-BA13-B94FAC7F69BF}">
      <dsp:nvSpPr>
        <dsp:cNvPr id="0" name=""/>
        <dsp:cNvSpPr/>
      </dsp:nvSpPr>
      <dsp:spPr>
        <a:xfrm>
          <a:off x="0" y="2733"/>
          <a:ext cx="5510181" cy="147186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If the value is found, the algorithm returns the index of the item in the array. If the end of the array is reached without finding the value, the algorithm returns -1 to indicate that the value was not found.</a:t>
          </a:r>
          <a:endParaRPr lang="az-Latn-AZ" sz="1700" kern="1200"/>
        </a:p>
      </dsp:txBody>
      <dsp:txXfrm>
        <a:off x="71850" y="74583"/>
        <a:ext cx="5366481" cy="1328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39C62-3F1A-450C-AC70-96424AE059F9}">
      <dsp:nvSpPr>
        <dsp:cNvPr id="0" name=""/>
        <dsp:cNvSpPr/>
      </dsp:nvSpPr>
      <dsp:spPr>
        <a:xfrm>
          <a:off x="0" y="4005"/>
          <a:ext cx="5616023" cy="175032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Jump search is a relatively efficient algorithm, with a time complexity of O(sqrt(n)). This makes it faster than linear search (which has a time complexity of O(n)) for large arrays. However, it is not as fast as binary search (which has a time complexity of O(log n))</a:t>
          </a:r>
          <a:endParaRPr lang="az-Latn-AZ" sz="1700" kern="1200"/>
        </a:p>
      </dsp:txBody>
      <dsp:txXfrm>
        <a:off x="85444" y="89449"/>
        <a:ext cx="5445135" cy="15794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C6DE5-8636-4F24-AF94-D4A8A76FCE45}">
      <dsp:nvSpPr>
        <dsp:cNvPr id="0" name=""/>
        <dsp:cNvSpPr/>
      </dsp:nvSpPr>
      <dsp:spPr>
        <a:xfrm>
          <a:off x="0" y="215586"/>
          <a:ext cx="4917440" cy="5091840"/>
        </a:xfrm>
        <a:prstGeom prst="roundRect">
          <a:avLst/>
        </a:prstGeom>
        <a:solidFill>
          <a:schemeClr val="lt1">
            <a:hueOff val="0"/>
            <a:satOff val="0"/>
            <a:lumOff val="0"/>
            <a:alphaOff val="0"/>
          </a:schemeClr>
        </a:solidFill>
        <a:ln w="19050"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Interpolation search Interpolation search is an improved variant of binary search.  This search algorithm works on the check position of the required value.  For this algorithm to work properly, the data collection must be in a sorted form and evenly distributed. Binary search has more Time complexity than linear search.  For the average case O(log2(log2n)) and linear search has worst case complexity of Ο(n) while Binary search has Ο(log n).  Space complexity: O(1) There are cases where the location of the target data may be known in advance.  For example, in the case of a phone directory, if we wanted to look up Morphius' phone number.  Here, a linear search and even a binary search will seem slow, because we can go directly to the memory area where names starting with the letter "M" are stored</a:t>
          </a:r>
          <a:endParaRPr lang="az-Latn-AZ" sz="1600" kern="1200"/>
        </a:p>
      </dsp:txBody>
      <dsp:txXfrm>
        <a:off x="240050" y="455636"/>
        <a:ext cx="4437340" cy="46117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3/3/2023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23A1CC3-2375-41D4-9E03-427CAF2A4C1A}"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FF16868-8199-4C2C-A5B1-63AEE139F88E}"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AAD9FF7F-6988-44CC-821B-644E70CD2F73}"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C12C299-16B2-4475-990D-751901EACC14}"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3/3/2023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34E6425-0181-43F2-84FC-787E803FD2F8}" type="datetimeFigureOut">
              <a:rPr lang="en-US" dirty="0"/>
              <a:t>3/3/2023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6E86A4C-8E40-4F87-A4F0-01A0687C5742}"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5E72C73-2D91-4E12-BA25-F0AA0C03599B}" type="datetimeFigureOut">
              <a:rPr lang="en-US" dirty="0"/>
              <a:t>3/3/2023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3/3/2023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3.jpg"/><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Layout" Target="../diagrams/layout5.xml"/><Relationship Id="rId7" Type="http://schemas.openxmlformats.org/officeDocument/2006/relationships/image" Target="../media/image9.jpg"/><Relationship Id="rId12" Type="http://schemas.microsoft.com/office/2007/relationships/diagramDrawing" Target="../diagrams/drawing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openxmlformats.org/officeDocument/2006/relationships/diagramColors" Target="../diagrams/colors6.xml"/><Relationship Id="rId5" Type="http://schemas.openxmlformats.org/officeDocument/2006/relationships/diagramColors" Target="../diagrams/colors5.xml"/><Relationship Id="rId10" Type="http://schemas.openxmlformats.org/officeDocument/2006/relationships/diagramQuickStyle" Target="../diagrams/quickStyle6.xml"/><Relationship Id="rId4" Type="http://schemas.openxmlformats.org/officeDocument/2006/relationships/diagramQuickStyle" Target="../diagrams/quickStyle5.xml"/><Relationship Id="rId9"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image" Target="../media/image10.jpg"/><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7629992-8FF9-D538-489F-3F49F911B13F}"/>
              </a:ext>
            </a:extLst>
          </p:cNvPr>
          <p:cNvPicPr>
            <a:picLocks noChangeAspect="1"/>
          </p:cNvPicPr>
          <p:nvPr/>
        </p:nvPicPr>
        <p:blipFill>
          <a:blip r:embed="rId2"/>
          <a:stretch>
            <a:fillRect/>
          </a:stretch>
        </p:blipFill>
        <p:spPr>
          <a:xfrm>
            <a:off x="1019175" y="944880"/>
            <a:ext cx="2526665" cy="1843247"/>
          </a:xfrm>
          <a:prstGeom prst="ellipse">
            <a:avLst/>
          </a:prstGeom>
        </p:spPr>
      </p:pic>
      <p:sp>
        <p:nvSpPr>
          <p:cNvPr id="6" name="Dikdörtgen 5">
            <a:extLst>
              <a:ext uri="{FF2B5EF4-FFF2-40B4-BE49-F238E27FC236}">
                <a16:creationId xmlns:a16="http://schemas.microsoft.com/office/drawing/2014/main" id="{3D0E86F1-C7B2-EBCE-9D70-66CAB36FCD44}"/>
              </a:ext>
            </a:extLst>
          </p:cNvPr>
          <p:cNvSpPr/>
          <p:nvPr/>
        </p:nvSpPr>
        <p:spPr>
          <a:xfrm>
            <a:off x="3545840" y="2315548"/>
            <a:ext cx="7203440" cy="1754326"/>
          </a:xfrm>
          <a:prstGeom prst="rect">
            <a:avLst/>
          </a:prstGeom>
          <a:noFill/>
        </p:spPr>
        <p:txBody>
          <a:bodyPr wrap="square" lIns="91440" tIns="45720" rIns="91440" bIns="45720">
            <a:spAutoFit/>
            <a:scene3d>
              <a:camera prst="orthographicFront"/>
              <a:lightRig rig="threePt" dir="t"/>
            </a:scene3d>
            <a:sp3d extrusionH="57150">
              <a:bevelT h="25400" prst="softRound"/>
            </a:sp3d>
          </a:bodyPr>
          <a:lstStyle/>
          <a:p>
            <a:pPr algn="ctr"/>
            <a:r>
              <a:rPr lang="az-Latn-AZ"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outerShdw blurRad="50800" dist="38100" dir="16200000" rotWithShape="0">
                    <a:prstClr val="black">
                      <a:alpha val="40000"/>
                    </a:prstClr>
                  </a:outerShdw>
                  <a:reflection blurRad="6350" stA="55000" endA="300" endPos="45500" dir="5400000" sy="-100000" algn="bl" rotWithShape="0"/>
                </a:effectLst>
              </a:rPr>
              <a:t>Searching</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outerShdw blurRad="50800" dist="38100" dir="16200000" rotWithShape="0">
                    <a:prstClr val="black">
                      <a:alpha val="40000"/>
                    </a:prstClr>
                  </a:outerShdw>
                  <a:reflection blurRad="6350" stA="55000" endA="300" endPos="45500" dir="5400000" sy="-100000" algn="bl" rotWithShape="0"/>
                </a:effectLst>
              </a:rPr>
              <a:t>,Sorting </a:t>
            </a:r>
            <a:r>
              <a:rPr lang="en-US" sz="5400" b="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outerShdw blurRad="50800" dist="38100" dir="16200000" rotWithShape="0">
                    <a:prstClr val="black">
                      <a:alpha val="40000"/>
                    </a:prstClr>
                  </a:outerShdw>
                  <a:reflection blurRad="6350" stA="55000" endA="300" endPos="45500" dir="5400000" sy="-100000" algn="bl" rotWithShape="0"/>
                </a:effectLst>
              </a:rPr>
              <a:t>algoritms</a:t>
            </a:r>
            <a:endParaRPr lang="tr-TR"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outerShdw blurRad="50800" dist="38100" dir="16200000" rotWithShape="0">
                  <a:prstClr val="black">
                    <a:alpha val="40000"/>
                  </a:prstClr>
                </a:outerShdw>
                <a:reflection blurRad="6350" stA="55000" endA="300" endPos="45500" dir="5400000" sy="-100000" algn="bl" rotWithShape="0"/>
              </a:effectLst>
            </a:endParaRPr>
          </a:p>
        </p:txBody>
      </p:sp>
      <p:sp>
        <p:nvSpPr>
          <p:cNvPr id="8" name="Oval 7">
            <a:extLst>
              <a:ext uri="{FF2B5EF4-FFF2-40B4-BE49-F238E27FC236}">
                <a16:creationId xmlns:a16="http://schemas.microsoft.com/office/drawing/2014/main" id="{CE0C6C93-FC4F-F554-E172-775BCF668C4A}"/>
              </a:ext>
            </a:extLst>
          </p:cNvPr>
          <p:cNvSpPr/>
          <p:nvPr/>
        </p:nvSpPr>
        <p:spPr>
          <a:xfrm>
            <a:off x="9265920" y="4396264"/>
            <a:ext cx="2103120" cy="16530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6">
                    <a:lumMod val="75000"/>
                  </a:schemeClr>
                </a:solidFill>
                <a:latin typeface="Bodoni MT Black" panose="02070A03080606020203" pitchFamily="18" charset="0"/>
              </a:rPr>
              <a:t>Team 4:</a:t>
            </a:r>
          </a:p>
          <a:p>
            <a:pPr algn="ctr"/>
            <a:r>
              <a:rPr lang="en-US" dirty="0" err="1">
                <a:solidFill>
                  <a:schemeClr val="accent6">
                    <a:lumMod val="75000"/>
                  </a:schemeClr>
                </a:solidFill>
                <a:latin typeface="Bodoni MT Black" panose="02070A03080606020203" pitchFamily="18" charset="0"/>
              </a:rPr>
              <a:t>Chingiz</a:t>
            </a:r>
            <a:endParaRPr lang="en-US" dirty="0">
              <a:solidFill>
                <a:schemeClr val="accent6">
                  <a:lumMod val="75000"/>
                </a:schemeClr>
              </a:solidFill>
              <a:latin typeface="Bodoni MT Black" panose="02070A03080606020203" pitchFamily="18" charset="0"/>
            </a:endParaRPr>
          </a:p>
          <a:p>
            <a:pPr algn="ctr"/>
            <a:r>
              <a:rPr lang="en-US" dirty="0">
                <a:solidFill>
                  <a:schemeClr val="accent6">
                    <a:lumMod val="75000"/>
                  </a:schemeClr>
                </a:solidFill>
                <a:latin typeface="Bodoni MT Black" panose="02070A03080606020203" pitchFamily="18" charset="0"/>
              </a:rPr>
              <a:t>Adil</a:t>
            </a:r>
          </a:p>
          <a:p>
            <a:pPr algn="ctr"/>
            <a:r>
              <a:rPr lang="en-US" dirty="0" err="1">
                <a:solidFill>
                  <a:schemeClr val="accent6">
                    <a:lumMod val="75000"/>
                  </a:schemeClr>
                </a:solidFill>
                <a:latin typeface="Bodoni MT Black" panose="02070A03080606020203" pitchFamily="18" charset="0"/>
              </a:rPr>
              <a:t>Medine</a:t>
            </a:r>
            <a:endParaRPr lang="en-US" dirty="0">
              <a:solidFill>
                <a:schemeClr val="accent6">
                  <a:lumMod val="75000"/>
                </a:schemeClr>
              </a:solidFill>
              <a:latin typeface="Bodoni MT Black" panose="02070A03080606020203" pitchFamily="18" charset="0"/>
            </a:endParaRPr>
          </a:p>
          <a:p>
            <a:pPr algn="ctr"/>
            <a:r>
              <a:rPr lang="en-US" dirty="0" err="1">
                <a:solidFill>
                  <a:schemeClr val="accent6">
                    <a:lumMod val="75000"/>
                  </a:schemeClr>
                </a:solidFill>
                <a:latin typeface="Bodoni MT Black" panose="02070A03080606020203" pitchFamily="18" charset="0"/>
              </a:rPr>
              <a:t>Shefeq</a:t>
            </a:r>
            <a:endParaRPr lang="az-Latn-AZ" dirty="0">
              <a:solidFill>
                <a:schemeClr val="accent6">
                  <a:lumMod val="75000"/>
                </a:schemeClr>
              </a:solidFill>
              <a:latin typeface="Bodoni MT Black" panose="02070A03080606020203" pitchFamily="18" charset="0"/>
            </a:endParaRPr>
          </a:p>
        </p:txBody>
      </p:sp>
    </p:spTree>
    <p:extLst>
      <p:ext uri="{BB962C8B-B14F-4D97-AF65-F5344CB8AC3E}">
        <p14:creationId xmlns:p14="http://schemas.microsoft.com/office/powerpoint/2010/main" val="3457630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0260F0D0-208C-6907-0925-77574B8E68CD}"/>
              </a:ext>
            </a:extLst>
          </p:cNvPr>
          <p:cNvSpPr txBox="1"/>
          <p:nvPr/>
        </p:nvSpPr>
        <p:spPr>
          <a:xfrm>
            <a:off x="315449" y="1010456"/>
            <a:ext cx="6093068" cy="1477328"/>
          </a:xfrm>
          <a:prstGeom prst="rect">
            <a:avLst/>
          </a:prstGeom>
          <a:noFill/>
        </p:spPr>
        <p:txBody>
          <a:bodyPr wrap="square">
            <a:spAutoFit/>
          </a:bodyPr>
          <a:lstStyle/>
          <a:p>
            <a:r>
              <a:rPr lang="en-US" dirty="0"/>
              <a:t>Radix sort is a non-comparative integer sorting algorithm that sorts data with integer keys by grouping the keys by the individual digits that share the same significant position and value. It's also known as bucket sort or digital sort.</a:t>
            </a:r>
            <a:endParaRPr lang="az-Latn-AZ" dirty="0"/>
          </a:p>
        </p:txBody>
      </p:sp>
      <p:sp>
        <p:nvSpPr>
          <p:cNvPr id="5" name="Metin kutusu 4">
            <a:extLst>
              <a:ext uri="{FF2B5EF4-FFF2-40B4-BE49-F238E27FC236}">
                <a16:creationId xmlns:a16="http://schemas.microsoft.com/office/drawing/2014/main" id="{166B0749-C31A-289E-606E-92D21054DF12}"/>
              </a:ext>
            </a:extLst>
          </p:cNvPr>
          <p:cNvSpPr txBox="1"/>
          <p:nvPr/>
        </p:nvSpPr>
        <p:spPr>
          <a:xfrm>
            <a:off x="315449" y="2703228"/>
            <a:ext cx="6093068" cy="1477328"/>
          </a:xfrm>
          <a:prstGeom prst="rect">
            <a:avLst/>
          </a:prstGeom>
          <a:noFill/>
        </p:spPr>
        <p:txBody>
          <a:bodyPr wrap="square">
            <a:spAutoFit/>
          </a:bodyPr>
          <a:lstStyle/>
          <a:p>
            <a:r>
              <a:rPr lang="en-US" dirty="0"/>
              <a:t>The algorithm starts by sorting the least significant digit of each key, then the next significant digit, and so on until the most significant digit is sorted. The algorithm can sort integers in linear time, making it an efficient sorting algorithm for large datasets</a:t>
            </a:r>
            <a:endParaRPr lang="az-Latn-AZ" dirty="0"/>
          </a:p>
        </p:txBody>
      </p:sp>
      <p:sp>
        <p:nvSpPr>
          <p:cNvPr id="7" name="Metin kutusu 6">
            <a:extLst>
              <a:ext uri="{FF2B5EF4-FFF2-40B4-BE49-F238E27FC236}">
                <a16:creationId xmlns:a16="http://schemas.microsoft.com/office/drawing/2014/main" id="{4B8A4889-BA4B-C6BF-D2B1-DBFB70BCFF41}"/>
              </a:ext>
            </a:extLst>
          </p:cNvPr>
          <p:cNvSpPr txBox="1"/>
          <p:nvPr/>
        </p:nvSpPr>
        <p:spPr>
          <a:xfrm>
            <a:off x="315449" y="4396000"/>
            <a:ext cx="6093068" cy="2031325"/>
          </a:xfrm>
          <a:prstGeom prst="rect">
            <a:avLst/>
          </a:prstGeom>
          <a:noFill/>
        </p:spPr>
        <p:txBody>
          <a:bodyPr wrap="square">
            <a:spAutoFit/>
          </a:bodyPr>
          <a:lstStyle/>
          <a:p>
            <a:r>
              <a:rPr lang="en-US" dirty="0"/>
              <a:t>Radix sort works by using a stable sorting algorithm, such as counting sort, to sort the data by each digit in ascending or descending order. Each digit is then sorted based on the previous sorted digits until the entire key is sorted. The process repeats until the most significant digit is sorted, and the keys are sorted in ascending or descending order</a:t>
            </a:r>
            <a:endParaRPr lang="az-Latn-AZ" dirty="0"/>
          </a:p>
        </p:txBody>
      </p:sp>
      <p:sp>
        <p:nvSpPr>
          <p:cNvPr id="9" name="Metin kutusu 8">
            <a:extLst>
              <a:ext uri="{FF2B5EF4-FFF2-40B4-BE49-F238E27FC236}">
                <a16:creationId xmlns:a16="http://schemas.microsoft.com/office/drawing/2014/main" id="{A36041B6-F75A-27F5-37C4-C2F10DAFD7D9}"/>
              </a:ext>
            </a:extLst>
          </p:cNvPr>
          <p:cNvSpPr txBox="1"/>
          <p:nvPr/>
        </p:nvSpPr>
        <p:spPr>
          <a:xfrm>
            <a:off x="315449" y="271792"/>
            <a:ext cx="6093068" cy="523220"/>
          </a:xfrm>
          <a:prstGeom prst="rect">
            <a:avLst/>
          </a:prstGeom>
          <a:noFill/>
        </p:spPr>
        <p:txBody>
          <a:bodyPr wrap="square">
            <a:spAutoFit/>
          </a:bodyPr>
          <a:lstStyle/>
          <a:p>
            <a:r>
              <a:rPr lang="az-Latn-AZ" sz="2800" dirty="0" err="1">
                <a:latin typeface="Arial Black" panose="020B0A04020102020204" pitchFamily="34" charset="0"/>
              </a:rPr>
              <a:t>Radix</a:t>
            </a:r>
            <a:r>
              <a:rPr lang="az-Latn-AZ" sz="2800" dirty="0">
                <a:latin typeface="Arial Black" panose="020B0A04020102020204" pitchFamily="34" charset="0"/>
              </a:rPr>
              <a:t> Sort</a:t>
            </a:r>
          </a:p>
        </p:txBody>
      </p:sp>
      <p:pic>
        <p:nvPicPr>
          <p:cNvPr id="11" name="Resim 10">
            <a:extLst>
              <a:ext uri="{FF2B5EF4-FFF2-40B4-BE49-F238E27FC236}">
                <a16:creationId xmlns:a16="http://schemas.microsoft.com/office/drawing/2014/main" id="{B9EEC849-2745-119A-1999-8B6294F9FB49}"/>
              </a:ext>
            </a:extLst>
          </p:cNvPr>
          <p:cNvPicPr>
            <a:picLocks noChangeAspect="1"/>
          </p:cNvPicPr>
          <p:nvPr/>
        </p:nvPicPr>
        <p:blipFill>
          <a:blip r:embed="rId2"/>
          <a:stretch>
            <a:fillRect/>
          </a:stretch>
        </p:blipFill>
        <p:spPr>
          <a:xfrm>
            <a:off x="6654800" y="12892"/>
            <a:ext cx="5445760" cy="6858000"/>
          </a:xfrm>
          <a:prstGeom prst="rect">
            <a:avLst/>
          </a:prstGeom>
        </p:spPr>
      </p:pic>
    </p:spTree>
    <p:extLst>
      <p:ext uri="{BB962C8B-B14F-4D97-AF65-F5344CB8AC3E}">
        <p14:creationId xmlns:p14="http://schemas.microsoft.com/office/powerpoint/2010/main" val="136104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6BA9B7C-E20A-F790-B9C6-69E4B6921E96}"/>
              </a:ext>
            </a:extLst>
          </p:cNvPr>
          <p:cNvSpPr txBox="1"/>
          <p:nvPr/>
        </p:nvSpPr>
        <p:spPr>
          <a:xfrm>
            <a:off x="588348" y="944785"/>
            <a:ext cx="4998667" cy="4708981"/>
          </a:xfrm>
          <a:prstGeom prst="rect">
            <a:avLst/>
          </a:prstGeom>
          <a:noFill/>
        </p:spPr>
        <p:txBody>
          <a:bodyPr wrap="square">
            <a:spAutoFit/>
          </a:bodyPr>
          <a:lstStyle/>
          <a:p>
            <a:r>
              <a:rPr lang="en-US" sz="2000" dirty="0"/>
              <a:t>The time complexity of Radix sort is O(d * (n + b)), where "n" is the number of elements to be sorted, "d" is the number of digits in the maximum element, and "b" is the base of the number system used to represent the </a:t>
            </a:r>
            <a:r>
              <a:rPr lang="en-US" sz="2000" dirty="0" err="1"/>
              <a:t>elements.Radix</a:t>
            </a:r>
            <a:r>
              <a:rPr lang="en-US" sz="2000" dirty="0"/>
              <a:t> sort has several advantages, including being efficient for large datasets, having a predictable performance, and having a stable sort. However, it requires the data to have a fixed number of digits, and it can be memory-intensive for large datasets with a large range of values</a:t>
            </a:r>
            <a:endParaRPr lang="az-Latn-AZ" sz="2000" dirty="0"/>
          </a:p>
        </p:txBody>
      </p:sp>
      <p:pic>
        <p:nvPicPr>
          <p:cNvPr id="5" name="Resim 4">
            <a:extLst>
              <a:ext uri="{FF2B5EF4-FFF2-40B4-BE49-F238E27FC236}">
                <a16:creationId xmlns:a16="http://schemas.microsoft.com/office/drawing/2014/main" id="{C147A9FD-C5E2-6957-93F0-1DF03FD6EDF5}"/>
              </a:ext>
            </a:extLst>
          </p:cNvPr>
          <p:cNvPicPr>
            <a:picLocks noChangeAspect="1"/>
          </p:cNvPicPr>
          <p:nvPr/>
        </p:nvPicPr>
        <p:blipFill>
          <a:blip r:embed="rId2"/>
          <a:stretch>
            <a:fillRect/>
          </a:stretch>
        </p:blipFill>
        <p:spPr>
          <a:xfrm>
            <a:off x="6604986" y="0"/>
            <a:ext cx="5587014" cy="6858000"/>
          </a:xfrm>
          <a:prstGeom prst="rect">
            <a:avLst/>
          </a:prstGeom>
        </p:spPr>
      </p:pic>
    </p:spTree>
    <p:extLst>
      <p:ext uri="{BB962C8B-B14F-4D97-AF65-F5344CB8AC3E}">
        <p14:creationId xmlns:p14="http://schemas.microsoft.com/office/powerpoint/2010/main" val="212202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yagram 9">
            <a:extLst>
              <a:ext uri="{FF2B5EF4-FFF2-40B4-BE49-F238E27FC236}">
                <a16:creationId xmlns:a16="http://schemas.microsoft.com/office/drawing/2014/main" id="{7F82D586-7E9A-48E1-268B-1BC02764A13F}"/>
              </a:ext>
            </a:extLst>
          </p:cNvPr>
          <p:cNvGraphicFramePr/>
          <p:nvPr>
            <p:extLst>
              <p:ext uri="{D42A27DB-BD31-4B8C-83A1-F6EECF244321}">
                <p14:modId xmlns:p14="http://schemas.microsoft.com/office/powerpoint/2010/main" val="648647284"/>
              </p:ext>
            </p:extLst>
          </p:nvPr>
        </p:nvGraphicFramePr>
        <p:xfrm>
          <a:off x="467360" y="667493"/>
          <a:ext cx="4917440" cy="552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FA197314-1157-2A3F-5A1B-E725BC4380CD}"/>
              </a:ext>
            </a:extLst>
          </p:cNvPr>
          <p:cNvPicPr>
            <a:picLocks noChangeAspect="1"/>
          </p:cNvPicPr>
          <p:nvPr/>
        </p:nvPicPr>
        <p:blipFill>
          <a:blip r:embed="rId7"/>
          <a:stretch>
            <a:fillRect/>
          </a:stretch>
        </p:blipFill>
        <p:spPr>
          <a:xfrm>
            <a:off x="5821681" y="2129323"/>
            <a:ext cx="5516880" cy="2792839"/>
          </a:xfrm>
          <a:prstGeom prst="rect">
            <a:avLst/>
          </a:prstGeom>
        </p:spPr>
      </p:pic>
    </p:spTree>
    <p:extLst>
      <p:ext uri="{BB962C8B-B14F-4D97-AF65-F5344CB8AC3E}">
        <p14:creationId xmlns:p14="http://schemas.microsoft.com/office/powerpoint/2010/main" val="18933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2A6F8017-FEFC-DFD3-CC56-111E3391D0B2}"/>
              </a:ext>
            </a:extLst>
          </p:cNvPr>
          <p:cNvSpPr txBox="1"/>
          <p:nvPr/>
        </p:nvSpPr>
        <p:spPr>
          <a:xfrm>
            <a:off x="254000" y="711200"/>
            <a:ext cx="4602480" cy="5755422"/>
          </a:xfrm>
          <a:prstGeom prst="rect">
            <a:avLst/>
          </a:prstGeom>
          <a:noFill/>
        </p:spPr>
        <p:txBody>
          <a:bodyPr wrap="square">
            <a:spAutoFit/>
          </a:bodyPr>
          <a:lstStyle/>
          <a:p>
            <a:r>
              <a:rPr lang="en-US" sz="1600" b="1" dirty="0">
                <a:solidFill>
                  <a:schemeClr val="bg1"/>
                </a:solidFill>
              </a:rPr>
              <a:t>Binary Search Embedding In binary</a:t>
            </a:r>
            <a:r>
              <a:rPr lang="az-Latn-AZ" sz="1600" b="1" dirty="0">
                <a:solidFill>
                  <a:schemeClr val="bg1"/>
                </a:solidFill>
              </a:rPr>
              <a:t> </a:t>
            </a:r>
            <a:r>
              <a:rPr lang="en-US" sz="1600" b="1" dirty="0">
                <a:solidFill>
                  <a:schemeClr val="bg1"/>
                </a:solidFill>
              </a:rPr>
              <a:t>search, if the desired information is not found, the rest of the list is divided into two parts, lower and upper.  A search is performed on any of them. Even when the data is sorted, binary search does not use it to check the position of any data</a:t>
            </a:r>
          </a:p>
          <a:p>
            <a:r>
              <a:rPr lang="en-US" sz="1600" b="1" dirty="0">
                <a:solidFill>
                  <a:schemeClr val="bg1"/>
                </a:solidFill>
              </a:rPr>
              <a:t>Position Sensing in Interpolation Search Interpolation search finds a specific element by calculating the probe position.  By default, the probe position is the position of the middlemost part of the collection. If a match occurs, the index of the element is returned.  We use the following method to split the list into two parts. If the middle element is greater than the element, then the probe position is calculated again in the subarray to the right of the middle element.  Otherwise, the element is searched in the subarray to the left of the middle element.  This process continues in the subarray as well, the size of the subarray is reduced to zero</a:t>
            </a:r>
            <a:endParaRPr lang="az-Latn-AZ" sz="1600" b="1" dirty="0">
              <a:solidFill>
                <a:schemeClr val="bg1"/>
              </a:solidFill>
            </a:endParaRPr>
          </a:p>
        </p:txBody>
      </p:sp>
      <p:pic>
        <p:nvPicPr>
          <p:cNvPr id="13" name="Resim 12">
            <a:extLst>
              <a:ext uri="{FF2B5EF4-FFF2-40B4-BE49-F238E27FC236}">
                <a16:creationId xmlns:a16="http://schemas.microsoft.com/office/drawing/2014/main" id="{35486893-814F-1621-DDAE-3B58A9675A36}"/>
              </a:ext>
            </a:extLst>
          </p:cNvPr>
          <p:cNvPicPr>
            <a:picLocks noChangeAspect="1"/>
          </p:cNvPicPr>
          <p:nvPr/>
        </p:nvPicPr>
        <p:blipFill>
          <a:blip r:embed="rId2"/>
          <a:stretch>
            <a:fillRect/>
          </a:stretch>
        </p:blipFill>
        <p:spPr>
          <a:xfrm>
            <a:off x="4968240" y="0"/>
            <a:ext cx="7223760" cy="6858000"/>
          </a:xfrm>
          <a:prstGeom prst="rect">
            <a:avLst/>
          </a:prstGeom>
        </p:spPr>
      </p:pic>
    </p:spTree>
    <p:extLst>
      <p:ext uri="{BB962C8B-B14F-4D97-AF65-F5344CB8AC3E}">
        <p14:creationId xmlns:p14="http://schemas.microsoft.com/office/powerpoint/2010/main" val="292323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8589BE8E-C72A-61AC-57DD-8DF79B8FE5C1}"/>
              </a:ext>
            </a:extLst>
          </p:cNvPr>
          <p:cNvPicPr>
            <a:picLocks noChangeAspect="1"/>
          </p:cNvPicPr>
          <p:nvPr/>
        </p:nvPicPr>
        <p:blipFill>
          <a:blip r:embed="rId2"/>
          <a:stretch>
            <a:fillRect/>
          </a:stretch>
        </p:blipFill>
        <p:spPr>
          <a:xfrm>
            <a:off x="8359457" y="0"/>
            <a:ext cx="3743325" cy="6786880"/>
          </a:xfrm>
          <a:prstGeom prst="rect">
            <a:avLst/>
          </a:prstGeom>
        </p:spPr>
      </p:pic>
      <p:pic>
        <p:nvPicPr>
          <p:cNvPr id="7" name="Resim 6">
            <a:extLst>
              <a:ext uri="{FF2B5EF4-FFF2-40B4-BE49-F238E27FC236}">
                <a16:creationId xmlns:a16="http://schemas.microsoft.com/office/drawing/2014/main" id="{0B80BFC1-0B2B-E041-0D4F-3F30744C940F}"/>
              </a:ext>
            </a:extLst>
          </p:cNvPr>
          <p:cNvPicPr>
            <a:picLocks noChangeAspect="1"/>
          </p:cNvPicPr>
          <p:nvPr/>
        </p:nvPicPr>
        <p:blipFill>
          <a:blip r:embed="rId3"/>
          <a:stretch>
            <a:fillRect/>
          </a:stretch>
        </p:blipFill>
        <p:spPr>
          <a:xfrm>
            <a:off x="527209" y="2810034"/>
            <a:ext cx="7254134" cy="4047966"/>
          </a:xfrm>
          <a:prstGeom prst="rect">
            <a:avLst/>
          </a:prstGeom>
        </p:spPr>
      </p:pic>
      <p:sp>
        <p:nvSpPr>
          <p:cNvPr id="9" name="Metin kutusu 8">
            <a:extLst>
              <a:ext uri="{FF2B5EF4-FFF2-40B4-BE49-F238E27FC236}">
                <a16:creationId xmlns:a16="http://schemas.microsoft.com/office/drawing/2014/main" id="{7BE84CB4-0F85-8108-9DF2-CB26CAF965DB}"/>
              </a:ext>
            </a:extLst>
          </p:cNvPr>
          <p:cNvSpPr txBox="1"/>
          <p:nvPr/>
        </p:nvSpPr>
        <p:spPr>
          <a:xfrm>
            <a:off x="419920" y="116622"/>
            <a:ext cx="7650480" cy="2800767"/>
          </a:xfrm>
          <a:prstGeom prst="rect">
            <a:avLst/>
          </a:prstGeom>
          <a:noFill/>
        </p:spPr>
        <p:txBody>
          <a:bodyPr wrap="square">
            <a:spAutoFit/>
          </a:bodyPr>
          <a:lstStyle/>
          <a:p>
            <a:r>
              <a:rPr lang="en-US" sz="1600" dirty="0"/>
              <a:t>Shell sort is a highly efficient sorting algorithm and is based on the insertion sort algorithm.  This algorithm avoids large shifts, such as in input sorting, if a small value is rightmost and needs to be moved leftmost.  This algorithm uses incremental sorting on widely spaced elements to sort them first and then to sort less widely spaced elements.  This space is called an interval.  This interval is calculated based on Knuth's formula - Knut's formula   h = h * 3 + 1   where -      h is an interval with an initial value of 1. This algorithm is quite efficient for medium-sized data sets because the average and worst-case complexity of this algorithm depends on the sequence of spaces, best known as Ο(n), where n is the number of elements.  .  And in the worst case Space Complexity is O(n)</a:t>
            </a:r>
            <a:endParaRPr lang="az-Latn-AZ" sz="1600" dirty="0"/>
          </a:p>
        </p:txBody>
      </p:sp>
    </p:spTree>
    <p:extLst>
      <p:ext uri="{BB962C8B-B14F-4D97-AF65-F5344CB8AC3E}">
        <p14:creationId xmlns:p14="http://schemas.microsoft.com/office/powerpoint/2010/main" val="298672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yagram 1">
            <a:extLst>
              <a:ext uri="{FF2B5EF4-FFF2-40B4-BE49-F238E27FC236}">
                <a16:creationId xmlns:a16="http://schemas.microsoft.com/office/drawing/2014/main" id="{4DDD0A67-2F98-C6DA-8316-A6C06284221C}"/>
              </a:ext>
            </a:extLst>
          </p:cNvPr>
          <p:cNvGraphicFramePr/>
          <p:nvPr>
            <p:extLst>
              <p:ext uri="{D42A27DB-BD31-4B8C-83A1-F6EECF244321}">
                <p14:modId xmlns:p14="http://schemas.microsoft.com/office/powerpoint/2010/main" val="3456408892"/>
              </p:ext>
            </p:extLst>
          </p:nvPr>
        </p:nvGraphicFramePr>
        <p:xfrm>
          <a:off x="474308" y="783819"/>
          <a:ext cx="6094520"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Resim 6">
            <a:extLst>
              <a:ext uri="{FF2B5EF4-FFF2-40B4-BE49-F238E27FC236}">
                <a16:creationId xmlns:a16="http://schemas.microsoft.com/office/drawing/2014/main" id="{F1E7EDBF-0DAE-C084-EDC0-0B51BDEC211C}"/>
              </a:ext>
            </a:extLst>
          </p:cNvPr>
          <p:cNvPicPr>
            <a:picLocks noChangeAspect="1"/>
          </p:cNvPicPr>
          <p:nvPr/>
        </p:nvPicPr>
        <p:blipFill>
          <a:blip r:embed="rId7"/>
          <a:stretch>
            <a:fillRect/>
          </a:stretch>
        </p:blipFill>
        <p:spPr>
          <a:xfrm>
            <a:off x="6984506" y="1353868"/>
            <a:ext cx="4733186" cy="4150263"/>
          </a:xfrm>
          <a:prstGeom prst="rect">
            <a:avLst/>
          </a:prstGeom>
        </p:spPr>
      </p:pic>
    </p:spTree>
    <p:extLst>
      <p:ext uri="{BB962C8B-B14F-4D97-AF65-F5344CB8AC3E}">
        <p14:creationId xmlns:p14="http://schemas.microsoft.com/office/powerpoint/2010/main" val="53840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04943E1C-6F51-8CE1-4F81-07E449B66219}"/>
              </a:ext>
            </a:extLst>
          </p:cNvPr>
          <p:cNvPicPr>
            <a:picLocks noChangeAspect="1"/>
          </p:cNvPicPr>
          <p:nvPr/>
        </p:nvPicPr>
        <p:blipFill>
          <a:blip r:embed="rId2"/>
          <a:stretch>
            <a:fillRect/>
          </a:stretch>
        </p:blipFill>
        <p:spPr>
          <a:xfrm>
            <a:off x="4490720" y="1581971"/>
            <a:ext cx="7254240" cy="4104813"/>
          </a:xfrm>
          <a:prstGeom prst="rect">
            <a:avLst/>
          </a:prstGeom>
        </p:spPr>
      </p:pic>
      <p:graphicFrame>
        <p:nvGraphicFramePr>
          <p:cNvPr id="6" name="Diyagram 5">
            <a:extLst>
              <a:ext uri="{FF2B5EF4-FFF2-40B4-BE49-F238E27FC236}">
                <a16:creationId xmlns:a16="http://schemas.microsoft.com/office/drawing/2014/main" id="{B116F97B-A03A-A2E8-93E0-F6A21FB8DBCB}"/>
              </a:ext>
            </a:extLst>
          </p:cNvPr>
          <p:cNvGraphicFramePr/>
          <p:nvPr>
            <p:extLst>
              <p:ext uri="{D42A27DB-BD31-4B8C-83A1-F6EECF244321}">
                <p14:modId xmlns:p14="http://schemas.microsoft.com/office/powerpoint/2010/main" val="3405137220"/>
              </p:ext>
            </p:extLst>
          </p:nvPr>
        </p:nvGraphicFramePr>
        <p:xfrm>
          <a:off x="731520" y="1477556"/>
          <a:ext cx="2794000" cy="43136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196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A5828E5-2561-8A47-861B-F2A3A0945555}"/>
              </a:ext>
            </a:extLst>
          </p:cNvPr>
          <p:cNvSpPr txBox="1"/>
          <p:nvPr/>
        </p:nvSpPr>
        <p:spPr>
          <a:xfrm>
            <a:off x="263223" y="1074509"/>
            <a:ext cx="6094520" cy="4708981"/>
          </a:xfrm>
          <a:prstGeom prst="rect">
            <a:avLst/>
          </a:prstGeom>
          <a:noFill/>
        </p:spPr>
        <p:txBody>
          <a:bodyPr wrap="square">
            <a:spAutoFit/>
          </a:bodyPr>
          <a:lstStyle/>
          <a:p>
            <a:r>
              <a:rPr lang="en-US" sz="2400" b="1" dirty="0"/>
              <a:t>Differences with Binary Search:</a:t>
            </a:r>
          </a:p>
          <a:p>
            <a:endParaRPr lang="en-US" sz="2400" dirty="0"/>
          </a:p>
          <a:p>
            <a:endParaRPr lang="en-US" dirty="0"/>
          </a:p>
          <a:p>
            <a:endParaRPr lang="en-US" dirty="0"/>
          </a:p>
          <a:p>
            <a:r>
              <a:rPr lang="en-US" dirty="0"/>
              <a:t> </a:t>
            </a:r>
            <a:r>
              <a:rPr lang="en-US" dirty="0">
                <a:latin typeface="Arial" panose="020B0604020202020204" pitchFamily="34" charset="0"/>
                <a:cs typeface="Arial" panose="020B0604020202020204" pitchFamily="34" charset="0"/>
              </a:rPr>
              <a:t>Fibonacci Search divides given array into unequal </a:t>
            </a:r>
            <a:r>
              <a:rPr lang="en-US" dirty="0" err="1">
                <a:latin typeface="Arial" panose="020B0604020202020204" pitchFamily="34" charset="0"/>
                <a:cs typeface="Arial" panose="020B0604020202020204" pitchFamily="34" charset="0"/>
              </a:rPr>
              <a:t>parts.Binary</a:t>
            </a:r>
            <a:r>
              <a:rPr lang="en-US" dirty="0">
                <a:latin typeface="Arial" panose="020B0604020202020204" pitchFamily="34" charset="0"/>
                <a:cs typeface="Arial" panose="020B0604020202020204" pitchFamily="34" charset="0"/>
              </a:rPr>
              <a:t> Search uses a division operator to divide range. Fibonacci Search doesn’t use /, but uses + and -. The division operator may be costly on some </a:t>
            </a:r>
            <a:r>
              <a:rPr lang="en-US" dirty="0" err="1">
                <a:latin typeface="Arial" panose="020B0604020202020204" pitchFamily="34" charset="0"/>
                <a:cs typeface="Arial" panose="020B0604020202020204" pitchFamily="34" charset="0"/>
              </a:rPr>
              <a:t>CPUs.Fibonacci</a:t>
            </a:r>
            <a:r>
              <a:rPr lang="en-US" dirty="0">
                <a:latin typeface="Arial" panose="020B0604020202020204" pitchFamily="34" charset="0"/>
                <a:cs typeface="Arial" panose="020B0604020202020204" pitchFamily="34" charset="0"/>
              </a:rPr>
              <a:t> Search examines relatively closer elements in subsequent steps. So when the input array is big that cannot fit in CPU cache or even in RAM, Fibonacci Search can be useful.</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time complexity of the Fibonacci Search Algorithm is O(log n)</a:t>
            </a:r>
            <a:endParaRPr lang="az-Latn-AZ" dirty="0">
              <a:latin typeface="Arial" panose="020B0604020202020204" pitchFamily="34" charset="0"/>
              <a:cs typeface="Arial" panose="020B0604020202020204" pitchFamily="34" charset="0"/>
            </a:endParaRPr>
          </a:p>
        </p:txBody>
      </p:sp>
      <p:pic>
        <p:nvPicPr>
          <p:cNvPr id="5" name="Resim 4">
            <a:extLst>
              <a:ext uri="{FF2B5EF4-FFF2-40B4-BE49-F238E27FC236}">
                <a16:creationId xmlns:a16="http://schemas.microsoft.com/office/drawing/2014/main" id="{A3CE4F3B-EDBD-F55F-F69E-70E7B3255729}"/>
              </a:ext>
            </a:extLst>
          </p:cNvPr>
          <p:cNvPicPr>
            <a:picLocks noChangeAspect="1"/>
          </p:cNvPicPr>
          <p:nvPr/>
        </p:nvPicPr>
        <p:blipFill>
          <a:blip r:embed="rId2"/>
          <a:stretch>
            <a:fillRect/>
          </a:stretch>
        </p:blipFill>
        <p:spPr>
          <a:xfrm>
            <a:off x="6540623" y="2192784"/>
            <a:ext cx="5205274" cy="2911876"/>
          </a:xfrm>
          <a:prstGeom prst="rect">
            <a:avLst/>
          </a:prstGeom>
        </p:spPr>
      </p:pic>
    </p:spTree>
    <p:extLst>
      <p:ext uri="{BB962C8B-B14F-4D97-AF65-F5344CB8AC3E}">
        <p14:creationId xmlns:p14="http://schemas.microsoft.com/office/powerpoint/2010/main" val="3167237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36C34ACB-4AEC-9A0A-C744-890300B10AFB}"/>
              </a:ext>
            </a:extLst>
          </p:cNvPr>
          <p:cNvSpPr txBox="1"/>
          <p:nvPr/>
        </p:nvSpPr>
        <p:spPr>
          <a:xfrm>
            <a:off x="477520" y="1179433"/>
            <a:ext cx="6096000" cy="4801314"/>
          </a:xfrm>
          <a:prstGeom prst="rect">
            <a:avLst/>
          </a:prstGeom>
          <a:noFill/>
        </p:spPr>
        <p:txBody>
          <a:bodyPr wrap="square">
            <a:spAutoFit/>
          </a:bodyPr>
          <a:lstStyle/>
          <a:p>
            <a:r>
              <a:rPr lang="en-US" b="1" dirty="0" err="1"/>
              <a:t>Exponensial</a:t>
            </a:r>
            <a:r>
              <a:rPr lang="en-US" b="1" dirty="0"/>
              <a:t> search- </a:t>
            </a:r>
            <a:r>
              <a:rPr lang="en-US" dirty="0" err="1"/>
              <a:t>Eksponensial</a:t>
            </a:r>
            <a:r>
              <a:rPr lang="en-US" dirty="0"/>
              <a:t> </a:t>
            </a:r>
            <a:r>
              <a:rPr lang="en-US" dirty="0" err="1"/>
              <a:t>axtaris</a:t>
            </a:r>
            <a:endParaRPr lang="en-US" dirty="0"/>
          </a:p>
          <a:p>
            <a:endParaRPr lang="en-US" dirty="0"/>
          </a:p>
          <a:p>
            <a:r>
              <a:rPr lang="en-US" dirty="0"/>
              <a:t>This mechanism is used to find the range where the search key may present.</a:t>
            </a:r>
          </a:p>
          <a:p>
            <a:endParaRPr lang="en-US" dirty="0"/>
          </a:p>
          <a:p>
            <a:r>
              <a:rPr lang="en-US" dirty="0"/>
              <a:t>The exponential search algorithm checks whether the searched element is found by stepping, and if found, the search process ends. But if not found, it divides the search range of the searched element into two parts and repeats the same process for both parts in the re-step. This process continues until the range is small enough to produce one </a:t>
            </a:r>
            <a:r>
              <a:rPr lang="en-US" dirty="0" err="1"/>
              <a:t>element.Features</a:t>
            </a:r>
            <a:r>
              <a:rPr lang="en-US" dirty="0"/>
              <a:t> of exponential search:</a:t>
            </a:r>
          </a:p>
          <a:p>
            <a:r>
              <a:rPr lang="en-US" dirty="0"/>
              <a:t>• Time Complexity is O(log N).</a:t>
            </a:r>
          </a:p>
          <a:p>
            <a:r>
              <a:rPr lang="en-US" dirty="0"/>
              <a:t>• Used for an ordered list of items.</a:t>
            </a:r>
          </a:p>
          <a:p>
            <a:r>
              <a:rPr lang="en-US" dirty="0"/>
              <a:t>• Useful for unbounded searches where the size of the array is infinite</a:t>
            </a:r>
            <a:endParaRPr lang="az-Latn-AZ" dirty="0"/>
          </a:p>
        </p:txBody>
      </p:sp>
      <p:pic>
        <p:nvPicPr>
          <p:cNvPr id="5" name="Resim 4">
            <a:extLst>
              <a:ext uri="{FF2B5EF4-FFF2-40B4-BE49-F238E27FC236}">
                <a16:creationId xmlns:a16="http://schemas.microsoft.com/office/drawing/2014/main" id="{0AA091A3-F5F3-1F21-045B-B429C40B2910}"/>
              </a:ext>
            </a:extLst>
          </p:cNvPr>
          <p:cNvPicPr>
            <a:picLocks noChangeAspect="1"/>
          </p:cNvPicPr>
          <p:nvPr/>
        </p:nvPicPr>
        <p:blipFill>
          <a:blip r:embed="rId2"/>
          <a:stretch>
            <a:fillRect/>
          </a:stretch>
        </p:blipFill>
        <p:spPr>
          <a:xfrm>
            <a:off x="6695440" y="1368981"/>
            <a:ext cx="5323840" cy="4727019"/>
          </a:xfrm>
          <a:prstGeom prst="rect">
            <a:avLst/>
          </a:prstGeom>
        </p:spPr>
      </p:pic>
    </p:spTree>
    <p:extLst>
      <p:ext uri="{BB962C8B-B14F-4D97-AF65-F5344CB8AC3E}">
        <p14:creationId xmlns:p14="http://schemas.microsoft.com/office/powerpoint/2010/main" val="148293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378BB76-F211-521B-B906-A4D1A4B35AFD}"/>
              </a:ext>
            </a:extLst>
          </p:cNvPr>
          <p:cNvPicPr>
            <a:picLocks noChangeAspect="1"/>
          </p:cNvPicPr>
          <p:nvPr/>
        </p:nvPicPr>
        <p:blipFill>
          <a:blip r:embed="rId2"/>
          <a:stretch>
            <a:fillRect/>
          </a:stretch>
        </p:blipFill>
        <p:spPr>
          <a:xfrm>
            <a:off x="6096000" y="0"/>
            <a:ext cx="6096000" cy="6858000"/>
          </a:xfrm>
          <a:prstGeom prst="rect">
            <a:avLst/>
          </a:prstGeom>
        </p:spPr>
      </p:pic>
      <p:graphicFrame>
        <p:nvGraphicFramePr>
          <p:cNvPr id="10" name="Diyagram 9">
            <a:extLst>
              <a:ext uri="{FF2B5EF4-FFF2-40B4-BE49-F238E27FC236}">
                <a16:creationId xmlns:a16="http://schemas.microsoft.com/office/drawing/2014/main" id="{CFF7B45D-6ED3-5778-053B-CB4A9A8FD869}"/>
              </a:ext>
            </a:extLst>
          </p:cNvPr>
          <p:cNvGraphicFramePr/>
          <p:nvPr>
            <p:extLst>
              <p:ext uri="{D42A27DB-BD31-4B8C-83A1-F6EECF244321}">
                <p14:modId xmlns:p14="http://schemas.microsoft.com/office/powerpoint/2010/main" val="1620525385"/>
              </p:ext>
            </p:extLst>
          </p:nvPr>
        </p:nvGraphicFramePr>
        <p:xfrm>
          <a:off x="401320" y="2413307"/>
          <a:ext cx="5394960" cy="2031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yagram 8">
            <a:extLst>
              <a:ext uri="{FF2B5EF4-FFF2-40B4-BE49-F238E27FC236}">
                <a16:creationId xmlns:a16="http://schemas.microsoft.com/office/drawing/2014/main" id="{F68C529B-A2F0-F0A5-012B-F3C16681764A}"/>
              </a:ext>
            </a:extLst>
          </p:cNvPr>
          <p:cNvGraphicFramePr/>
          <p:nvPr>
            <p:extLst>
              <p:ext uri="{D42A27DB-BD31-4B8C-83A1-F6EECF244321}">
                <p14:modId xmlns:p14="http://schemas.microsoft.com/office/powerpoint/2010/main" val="1179185383"/>
              </p:ext>
            </p:extLst>
          </p:nvPr>
        </p:nvGraphicFramePr>
        <p:xfrm>
          <a:off x="406400" y="650240"/>
          <a:ext cx="5090160" cy="71446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6213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1252E996-C926-0570-665D-E53502EC762B}"/>
              </a:ext>
            </a:extLst>
          </p:cNvPr>
          <p:cNvSpPr txBox="1"/>
          <p:nvPr/>
        </p:nvSpPr>
        <p:spPr>
          <a:xfrm>
            <a:off x="680720" y="1443841"/>
            <a:ext cx="6096000" cy="3970318"/>
          </a:xfrm>
          <a:prstGeom prst="rect">
            <a:avLst/>
          </a:prstGeom>
          <a:noFill/>
        </p:spPr>
        <p:txBody>
          <a:bodyPr wrap="square">
            <a:spAutoFit/>
          </a:bodyPr>
          <a:lstStyle/>
          <a:p>
            <a:r>
              <a:rPr lang="en-US" b="1" dirty="0"/>
              <a:t>Selection sort- </a:t>
            </a:r>
            <a:r>
              <a:rPr lang="en-US" dirty="0" err="1">
                <a:latin typeface="Calibri" panose="020F0502020204030204" pitchFamily="34" charset="0"/>
                <a:cs typeface="Calibri" panose="020F0502020204030204" pitchFamily="34" charset="0"/>
              </a:rPr>
              <a:t>seçim</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nizamlamasi</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sorting algorithm first selects the smallest of the given array elements and assigns it to index 0. It then selects the minimum among the remaining elements and assigns it to index 1, thereby dividing the array into 2 parts, sorted and unsorted. And this process continues until the last element of the array. the maximum given array is considered to be arranged or sorted in ascending order from minimum to maximum.</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algorithm is not suitable for large data sets as its average and worst case complexities are of Ο(n^2), where n is the number of items.</a:t>
            </a:r>
            <a:endParaRPr lang="az-Latn-AZ" dirty="0">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73CA92F3-B10B-154F-FA28-A12983DDD530}"/>
              </a:ext>
            </a:extLst>
          </p:cNvPr>
          <p:cNvPicPr>
            <a:picLocks noChangeAspect="1"/>
          </p:cNvPicPr>
          <p:nvPr/>
        </p:nvPicPr>
        <p:blipFill>
          <a:blip r:embed="rId2"/>
          <a:stretch>
            <a:fillRect/>
          </a:stretch>
        </p:blipFill>
        <p:spPr>
          <a:xfrm>
            <a:off x="7254240" y="0"/>
            <a:ext cx="4937760" cy="6858000"/>
          </a:xfrm>
          <a:prstGeom prst="rect">
            <a:avLst/>
          </a:prstGeom>
        </p:spPr>
      </p:pic>
    </p:spTree>
    <p:extLst>
      <p:ext uri="{BB962C8B-B14F-4D97-AF65-F5344CB8AC3E}">
        <p14:creationId xmlns:p14="http://schemas.microsoft.com/office/powerpoint/2010/main" val="67127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yagram 5">
            <a:extLst>
              <a:ext uri="{FF2B5EF4-FFF2-40B4-BE49-F238E27FC236}">
                <a16:creationId xmlns:a16="http://schemas.microsoft.com/office/drawing/2014/main" id="{F9B0E261-7AEB-390C-E731-EA82D14032F8}"/>
              </a:ext>
            </a:extLst>
          </p:cNvPr>
          <p:cNvGraphicFramePr/>
          <p:nvPr>
            <p:extLst>
              <p:ext uri="{D42A27DB-BD31-4B8C-83A1-F6EECF244321}">
                <p14:modId xmlns:p14="http://schemas.microsoft.com/office/powerpoint/2010/main" val="1306648367"/>
              </p:ext>
            </p:extLst>
          </p:nvPr>
        </p:nvGraphicFramePr>
        <p:xfrm>
          <a:off x="407353" y="1330960"/>
          <a:ext cx="5780087" cy="267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Resim 4">
            <a:extLst>
              <a:ext uri="{FF2B5EF4-FFF2-40B4-BE49-F238E27FC236}">
                <a16:creationId xmlns:a16="http://schemas.microsoft.com/office/drawing/2014/main" id="{929F3742-2556-8C38-984F-EA5ADD5CD647}"/>
              </a:ext>
            </a:extLst>
          </p:cNvPr>
          <p:cNvPicPr>
            <a:picLocks noChangeAspect="1"/>
          </p:cNvPicPr>
          <p:nvPr/>
        </p:nvPicPr>
        <p:blipFill>
          <a:blip r:embed="rId7"/>
          <a:stretch>
            <a:fillRect/>
          </a:stretch>
        </p:blipFill>
        <p:spPr>
          <a:xfrm>
            <a:off x="1889760" y="4497919"/>
            <a:ext cx="8026400" cy="1419225"/>
          </a:xfrm>
          <a:prstGeom prst="rect">
            <a:avLst/>
          </a:prstGeom>
        </p:spPr>
      </p:pic>
      <p:graphicFrame>
        <p:nvGraphicFramePr>
          <p:cNvPr id="9" name="Diyagram 8">
            <a:extLst>
              <a:ext uri="{FF2B5EF4-FFF2-40B4-BE49-F238E27FC236}">
                <a16:creationId xmlns:a16="http://schemas.microsoft.com/office/drawing/2014/main" id="{1C7E9A0E-995B-C6E0-5F0B-F6895FE29027}"/>
              </a:ext>
            </a:extLst>
          </p:cNvPr>
          <p:cNvGraphicFramePr/>
          <p:nvPr>
            <p:extLst>
              <p:ext uri="{D42A27DB-BD31-4B8C-83A1-F6EECF244321}">
                <p14:modId xmlns:p14="http://schemas.microsoft.com/office/powerpoint/2010/main" val="3117466043"/>
              </p:ext>
            </p:extLst>
          </p:nvPr>
        </p:nvGraphicFramePr>
        <p:xfrm>
          <a:off x="6319520" y="1412240"/>
          <a:ext cx="5465127" cy="24079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7628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yagram 7">
            <a:extLst>
              <a:ext uri="{FF2B5EF4-FFF2-40B4-BE49-F238E27FC236}">
                <a16:creationId xmlns:a16="http://schemas.microsoft.com/office/drawing/2014/main" id="{F6CC0180-271F-2E59-5BF4-80902F9B6872}"/>
              </a:ext>
            </a:extLst>
          </p:cNvPr>
          <p:cNvGraphicFramePr/>
          <p:nvPr>
            <p:extLst>
              <p:ext uri="{D42A27DB-BD31-4B8C-83A1-F6EECF244321}">
                <p14:modId xmlns:p14="http://schemas.microsoft.com/office/powerpoint/2010/main" val="3441544207"/>
              </p:ext>
            </p:extLst>
          </p:nvPr>
        </p:nvGraphicFramePr>
        <p:xfrm>
          <a:off x="585819" y="1016347"/>
          <a:ext cx="5510181" cy="147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yagram 8">
            <a:extLst>
              <a:ext uri="{FF2B5EF4-FFF2-40B4-BE49-F238E27FC236}">
                <a16:creationId xmlns:a16="http://schemas.microsoft.com/office/drawing/2014/main" id="{1F45B6AC-D41A-FA25-67DD-5E9E96BEDCCC}"/>
              </a:ext>
            </a:extLst>
          </p:cNvPr>
          <p:cNvGraphicFramePr/>
          <p:nvPr>
            <p:extLst>
              <p:ext uri="{D42A27DB-BD31-4B8C-83A1-F6EECF244321}">
                <p14:modId xmlns:p14="http://schemas.microsoft.com/office/powerpoint/2010/main" val="3320445166"/>
              </p:ext>
            </p:extLst>
          </p:nvPr>
        </p:nvGraphicFramePr>
        <p:xfrm>
          <a:off x="532897" y="3429000"/>
          <a:ext cx="5616023" cy="1754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Resim 6">
            <a:extLst>
              <a:ext uri="{FF2B5EF4-FFF2-40B4-BE49-F238E27FC236}">
                <a16:creationId xmlns:a16="http://schemas.microsoft.com/office/drawing/2014/main" id="{EDEE8397-E73A-2DD9-442A-E990992883B1}"/>
              </a:ext>
            </a:extLst>
          </p:cNvPr>
          <p:cNvPicPr>
            <a:picLocks noChangeAspect="1"/>
          </p:cNvPicPr>
          <p:nvPr/>
        </p:nvPicPr>
        <p:blipFill>
          <a:blip r:embed="rId12"/>
          <a:stretch>
            <a:fillRect/>
          </a:stretch>
        </p:blipFill>
        <p:spPr>
          <a:xfrm>
            <a:off x="6329680" y="0"/>
            <a:ext cx="5953531" cy="6858000"/>
          </a:xfrm>
          <a:prstGeom prst="rect">
            <a:avLst/>
          </a:prstGeom>
        </p:spPr>
      </p:pic>
    </p:spTree>
    <p:extLst>
      <p:ext uri="{BB962C8B-B14F-4D97-AF65-F5344CB8AC3E}">
        <p14:creationId xmlns:p14="http://schemas.microsoft.com/office/powerpoint/2010/main" val="1647544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TM02900722[[fn=İyon Toplantı Odası]]</Template>
  <TotalTime>116</TotalTime>
  <Words>1526</Words>
  <Application>Microsoft Office PowerPoint</Application>
  <PresentationFormat>Geniş ekran</PresentationFormat>
  <Paragraphs>47</Paragraphs>
  <Slides>14</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14</vt:i4>
      </vt:variant>
    </vt:vector>
  </HeadingPairs>
  <TitlesOfParts>
    <vt:vector size="21" baseType="lpstr">
      <vt:lpstr>Arial</vt:lpstr>
      <vt:lpstr>Arial Black</vt:lpstr>
      <vt:lpstr>Bodoni MT Black</vt:lpstr>
      <vt:lpstr>Calibri</vt:lpstr>
      <vt:lpstr>Century Gothic</vt:lpstr>
      <vt:lpstr>Wingdings 3</vt:lpstr>
      <vt:lpstr>İyon Toplantı Odası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Aygun Huseynova</dc:creator>
  <cp:lastModifiedBy>Aygun Huseynova</cp:lastModifiedBy>
  <cp:revision>2</cp:revision>
  <dcterms:created xsi:type="dcterms:W3CDTF">2023-03-03T02:39:22Z</dcterms:created>
  <dcterms:modified xsi:type="dcterms:W3CDTF">2023-03-03T07:50:38Z</dcterms:modified>
</cp:coreProperties>
</file>