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0" r:id="rId17"/>
    <p:sldId id="271" r:id="rId18"/>
    <p:sldId id="273" r:id="rId19"/>
    <p:sldId id="274" r:id="rId2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Impact" panose="020B0806030902050204" pitchFamily="34" charset="0"/>
      <p:regular r:id="rId26"/>
    </p:embeddedFont>
    <p:embeddedFont>
      <p:font typeface="Open Sans" panose="020B0604020202020204" charset="0"/>
      <p:regular r:id="rId27"/>
      <p:bold r:id="rId28"/>
      <p:italic r:id="rId29"/>
      <p:boldItalic r:id="rId30"/>
    </p:embeddedFont>
    <p:embeddedFont>
      <p:font typeface="PT Sans Narrow" panose="020B0604020202020204" charset="0"/>
      <p:regular r:id="rId31"/>
      <p:bold r:id="rId32"/>
    </p:embeddedFont>
    <p:embeddedFont>
      <p:font typeface="Source Sans Pro" panose="020B0503030403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4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581036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9553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cc453576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cc453576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55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cc4535760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cc4535760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8357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cc4535760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cc4535760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4244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cc4535760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cc4535760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8833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cc4535760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cc4535760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89180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cc4535760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cc4535760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40124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cc4535760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cc4535760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98588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cc4535760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cc4535760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8328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cc4535760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cc4535760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89878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cc4535760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cc4535760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8977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cc4535760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cc4535760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564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cc45357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cc45357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7864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cc4535760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cc4535760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7281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cc453576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cc453576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011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cc453576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cc453576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57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cc453576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cc4535760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5396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cc4535760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cc4535760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9130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cc45357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cc45357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5158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Selenium XPath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powerful seletor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dirty="0"/>
              <a:t>Starts-with function</a:t>
            </a:r>
            <a:endParaRPr sz="16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8453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22222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Xpath=//label[starts-with(@id,'message')]</a:t>
            </a:r>
            <a:endParaRPr dirty="0">
              <a:solidFill>
                <a:srgbClr val="222222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" name="Google Shape;123;p22"/>
          <p:cNvSpPr txBox="1">
            <a:spLocks/>
          </p:cNvSpPr>
          <p:nvPr/>
        </p:nvSpPr>
        <p:spPr>
          <a:xfrm>
            <a:off x="311700" y="188679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en-US" dirty="0"/>
              <a:t>Ends-with function</a:t>
            </a:r>
            <a:endParaRPr lang="en-US" sz="16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400"/>
              </a:spcBef>
            </a:pPr>
            <a:endParaRPr lang="en-US" dirty="0"/>
          </a:p>
        </p:txBody>
      </p:sp>
      <p:sp>
        <p:nvSpPr>
          <p:cNvPr id="5" name="Google Shape;124;p22"/>
          <p:cNvSpPr txBox="1">
            <a:spLocks/>
          </p:cNvSpPr>
          <p:nvPr/>
        </p:nvSpPr>
        <p:spPr>
          <a:xfrm>
            <a:off x="311700" y="2708095"/>
            <a:ext cx="8520600" cy="845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lnSpc>
                <a:spcPct val="150000"/>
              </a:lnSpc>
              <a:buFont typeface="Open Sans"/>
              <a:buNone/>
            </a:pPr>
            <a:r>
              <a:rPr lang="en-US" dirty="0" err="1">
                <a:solidFill>
                  <a:srgbClr val="222222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Xpath</a:t>
            </a:r>
            <a:r>
              <a:rPr lang="en-US" dirty="0">
                <a:solidFill>
                  <a:srgbClr val="222222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=//label[ends-with(@</a:t>
            </a:r>
            <a:r>
              <a:rPr lang="en-US" dirty="0" err="1">
                <a:solidFill>
                  <a:srgbClr val="222222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id,'message</a:t>
            </a:r>
            <a:r>
              <a:rPr lang="en-US" dirty="0">
                <a:solidFill>
                  <a:srgbClr val="222222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')]</a:t>
            </a: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ends-with function is part of </a:t>
            </a:r>
            <a:r>
              <a:rPr lang="en-US" sz="1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xpath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2.0 but browsers generally only support 1.0</a:t>
            </a:r>
          </a:p>
          <a:p>
            <a:pPr marL="0" indent="0">
              <a:spcAft>
                <a:spcPts val="1600"/>
              </a:spcAft>
              <a:buFont typeface="Open Sans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dirty="0"/>
              <a:t>Using OR &amp; AND</a:t>
            </a:r>
            <a:endParaRPr sz="16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222222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Xpath=//*[@type='submit' or @name='btnReset']</a:t>
            </a:r>
            <a:endParaRPr sz="1000" dirty="0">
              <a:solidFill>
                <a:srgbClr val="222222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222222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Xpath=//input[@type='submit' and @name='btnLogin’]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000" dirty="0">
              <a:solidFill>
                <a:srgbClr val="222222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" sz="1000" dirty="0">
                <a:solidFill>
                  <a:srgbClr val="222222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Xpath =</a:t>
            </a:r>
            <a:r>
              <a:rPr lang="en-US" sz="1000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//span[@role='menuitem' or @class='text-gray-darker’] 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sz="1000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Or = || in java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sz="1000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And = &amp;&amp; in java</a:t>
            </a:r>
            <a:endParaRPr lang="en" sz="1000" dirty="0">
              <a:solidFill>
                <a:srgbClr val="222222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" sz="1000" dirty="0">
                <a:solidFill>
                  <a:srgbClr val="222222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Xpath =</a:t>
            </a:r>
            <a:r>
              <a:rPr lang="en-US" sz="1000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//a[@id='item_0_title_link' or @href='./inventory-item.html?id=0']</a:t>
            </a:r>
            <a:endParaRPr sz="1000" dirty="0">
              <a:solidFill>
                <a:srgbClr val="222222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dirty="0"/>
              <a:t>Text()</a:t>
            </a:r>
            <a:endParaRPr sz="16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Xpath=//*[text()='First Name']				</a:t>
            </a:r>
            <a:endParaRPr>
              <a:solidFill>
                <a:srgbClr val="222222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 rotWithShape="1">
          <a:blip r:embed="rId3">
            <a:alphaModFix/>
          </a:blip>
          <a:srcRect l="470" t="-28460" r="-470" b="28460"/>
          <a:stretch/>
        </p:blipFill>
        <p:spPr>
          <a:xfrm>
            <a:off x="0" y="1156735"/>
            <a:ext cx="9143998" cy="2830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Following</a:t>
            </a:r>
            <a:endParaRPr sz="16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22222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Xpath=//*[@type='text']//following::input</a:t>
            </a:r>
            <a:endParaRPr dirty="0">
              <a:solidFill>
                <a:srgbClr val="222222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356" y="1801133"/>
            <a:ext cx="6147810" cy="288179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654391" y="496142"/>
            <a:ext cx="628567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22222"/>
                </a:solidFill>
                <a:latin typeface="Source Sans Pro"/>
              </a:rPr>
              <a:t>following</a:t>
            </a:r>
            <a:r>
              <a:rPr lang="en-US" sz="2000" dirty="0">
                <a:solidFill>
                  <a:srgbClr val="222222"/>
                </a:solidFill>
                <a:latin typeface="Source Sans Pro"/>
              </a:rPr>
              <a:t>: This function will return the following elements of the particular component.</a:t>
            </a:r>
          </a:p>
          <a:p>
            <a:br>
              <a:rPr lang="en-US" dirty="0"/>
            </a:b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Preceding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22222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Xpath=//*[@type='submit']//preceding::input</a:t>
            </a:r>
            <a:endParaRPr dirty="0">
              <a:solidFill>
                <a:srgbClr val="222222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all nodes that come before the current node</a:t>
            </a:r>
          </a:p>
          <a:p>
            <a:pPr marL="0" lvl="0" indent="0">
              <a:buNone/>
            </a:pPr>
            <a:r>
              <a:rPr lang="en-US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(//div[@class='inventory_item'])[3]/preceding-sibling::div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72825"/>
            <a:ext cx="5459551" cy="287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Index []</a:t>
            </a:r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22222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Xpath=//*[@type='text']//following::input[1]</a:t>
            </a:r>
            <a:endParaRPr dirty="0">
              <a:solidFill>
                <a:srgbClr val="222222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647" y="1773900"/>
            <a:ext cx="5532751" cy="322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Ancestor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22222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Xpath=//*[text()='Enterprise Testing']//ancestor::div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//div[text()='Sauce Labs Backpack']//ancestor::div</a:t>
            </a:r>
            <a:endParaRPr dirty="0">
              <a:solidFill>
                <a:srgbClr val="222222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selects all ancestors element (grandparent, parent, etc.) </a:t>
            </a:r>
            <a:endParaRPr dirty="0">
              <a:solidFill>
                <a:srgbClr val="222222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71750"/>
            <a:ext cx="6909951" cy="232607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7"/>
          <p:cNvSpPr txBox="1"/>
          <p:nvPr/>
        </p:nvSpPr>
        <p:spPr>
          <a:xfrm>
            <a:off x="475470" y="4366409"/>
            <a:ext cx="58881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Xpath=//*[text()='Enterprise Testing']//ancestor::div[1]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Child</a:t>
            </a:r>
            <a:endParaRPr sz="16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5" name="Google Shape;165;p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22222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Xpath=//*[@id='java_technologies']//child::li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" dirty="0">
                <a:solidFill>
                  <a:srgbClr val="222222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Xpath=</a:t>
            </a:r>
            <a:r>
              <a:rPr lang="en-US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//div[@class='cart_list']//a</a:t>
            </a:r>
            <a:endParaRPr dirty="0">
              <a:solidFill>
                <a:srgbClr val="222222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Selects all children elements of the current node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dirty="0"/>
              <a:t>Following-sibling (siblings on same level)</a:t>
            </a:r>
            <a:endParaRPr sz="16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000" b="0" dirty="0">
              <a:solidFill>
                <a:srgbClr val="222222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8" name="Google Shape;178;p3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22222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xpath=//*[@type='submit']//following-sibling::input</a:t>
            </a:r>
            <a:endParaRPr dirty="0">
              <a:solidFill>
                <a:srgbClr val="222222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85719"/>
            <a:ext cx="4028650" cy="28723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77;p30"/>
          <p:cNvSpPr txBox="1">
            <a:spLocks/>
          </p:cNvSpPr>
          <p:nvPr/>
        </p:nvSpPr>
        <p:spPr>
          <a:xfrm>
            <a:off x="4759806" y="1885719"/>
            <a:ext cx="4072494" cy="2954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en-US" dirty="0"/>
              <a:t>Preceding-sibling</a:t>
            </a:r>
            <a:endParaRPr lang="en-US" sz="1000" b="0" dirty="0">
              <a:solidFill>
                <a:srgbClr val="222222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endParaRPr lang="en-US" sz="11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.. going up one level </a:t>
            </a:r>
            <a:endParaRPr dirty="0"/>
          </a:p>
        </p:txBody>
      </p:sp>
      <p:sp>
        <p:nvSpPr>
          <p:cNvPr id="185" name="Google Shape;185;p3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22222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xpath=//*[@type='submit']/../span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222222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dirty="0">
                <a:solidFill>
                  <a:srgbClr val="222222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path=</a:t>
            </a:r>
            <a:r>
              <a:rPr lang="en-US" dirty="0">
                <a:solidFill>
                  <a:srgbClr val="222222"/>
                </a:solidFill>
                <a:highlight>
                  <a:srgbClr val="F7F7F7"/>
                </a:highlight>
                <a:latin typeface="Consolas"/>
                <a:sym typeface="Consolas"/>
              </a:rPr>
              <a:t>//*[text()='ADD TO CART']/parent::div</a:t>
            </a:r>
            <a:endParaRPr dirty="0">
              <a:solidFill>
                <a:srgbClr val="222222"/>
              </a:solidFill>
              <a:highlight>
                <a:srgbClr val="F7F7F7"/>
              </a:highlight>
              <a:latin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22222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Primary difference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Char char="●"/>
            </a:pPr>
            <a:r>
              <a:rPr lang="en" sz="3000" b="1" dirty="0">
                <a:solidFill>
                  <a:srgbClr val="333333"/>
                </a:solidFill>
                <a:highlight>
                  <a:srgbClr val="FFFFFF"/>
                </a:highlight>
              </a:rPr>
              <a:t>XPath we can traverse both forward and backward whereas CSS selector only moves forward</a:t>
            </a:r>
            <a:endParaRPr sz="3000" b="1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Char char="●"/>
            </a:pPr>
            <a:r>
              <a:rPr lang="en" sz="3000" b="1" dirty="0">
                <a:solidFill>
                  <a:srgbClr val="333333"/>
                </a:solidFill>
                <a:highlight>
                  <a:srgbClr val="FFFFFF"/>
                </a:highlight>
              </a:rPr>
              <a:t>XPath can search by text, using contains functionality</a:t>
            </a:r>
            <a:endParaRPr sz="3000" b="1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 locator strategy</a:t>
            </a:r>
            <a:endParaRPr dirty="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2400"/>
              <a:buFont typeface="Arial"/>
              <a:buAutoNum type="arabicPeriod"/>
            </a:pPr>
            <a:r>
              <a:rPr lang="en" sz="2400" dirty="0">
                <a:solidFill>
                  <a:srgbClr val="2427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 first</a:t>
            </a:r>
            <a:endParaRPr sz="2400" dirty="0">
              <a:solidFill>
                <a:srgbClr val="2427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2400"/>
              <a:buFont typeface="Arial"/>
              <a:buAutoNum type="arabicPeriod"/>
            </a:pPr>
            <a:r>
              <a:rPr lang="en" sz="2400" dirty="0">
                <a:solidFill>
                  <a:srgbClr val="2427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CSS selector for everything else</a:t>
            </a:r>
            <a:endParaRPr sz="2400" dirty="0">
              <a:solidFill>
                <a:srgbClr val="2427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2400"/>
              <a:buFont typeface="Arial"/>
              <a:buAutoNum type="arabicPeriod"/>
            </a:pPr>
            <a:r>
              <a:rPr lang="en" sz="2400" dirty="0">
                <a:solidFill>
                  <a:srgbClr val="2427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When nothing else works, use XPath</a:t>
            </a: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XPath?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Font typeface="Arial"/>
              <a:buChar char="●"/>
            </a:pPr>
            <a:r>
              <a:rPr lang="en" sz="30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XPath is defined as </a:t>
            </a:r>
            <a:r>
              <a:rPr lang="en" sz="3000" b="1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XML path</a:t>
            </a:r>
            <a:r>
              <a:rPr lang="en" sz="30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endParaRPr sz="30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Font typeface="Arial"/>
              <a:buChar char="●"/>
            </a:pPr>
            <a:r>
              <a:rPr lang="en" sz="30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XPath is used to find the location of any element on a webpage using HTML DOM structure.</a:t>
            </a:r>
            <a:endParaRPr sz="30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8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/>
              <a:t>Types of X-path</a:t>
            </a:r>
            <a:endParaRPr sz="19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311700" y="1610600"/>
            <a:ext cx="8520600" cy="29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There are two types of XPath:</a:t>
            </a:r>
            <a:endParaRPr sz="24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1) Absolute XPath</a:t>
            </a:r>
            <a:endParaRPr sz="2400" b="1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2) Relative XPath</a:t>
            </a:r>
            <a:endParaRPr sz="2400" b="1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Absolute xpath:</a:t>
            </a:r>
            <a:endParaRPr sz="135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311700" y="1302043"/>
            <a:ext cx="4360725" cy="8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222222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/html/body/div[2]/div/section/figure/</a:t>
            </a:r>
            <a:r>
              <a:rPr lang="en-US" dirty="0" err="1">
                <a:solidFill>
                  <a:srgbClr val="222222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figcaption</a:t>
            </a:r>
            <a:r>
              <a:rPr lang="en-US" dirty="0">
                <a:solidFill>
                  <a:srgbClr val="222222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/div[2]</a:t>
            </a:r>
            <a:endParaRPr dirty="0">
              <a:solidFill>
                <a:srgbClr val="222222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22222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412125" y="2463841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Relative xpath:</a:t>
            </a:r>
            <a:endParaRPr sz="135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 b="0" dirty="0">
              <a:solidFill>
                <a:srgbClr val="222222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412125" y="3262895"/>
            <a:ext cx="3942787" cy="10064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222222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//*[@id="</a:t>
            </a:r>
            <a:r>
              <a:rPr lang="en-US" sz="2000" dirty="0" err="1">
                <a:solidFill>
                  <a:srgbClr val="222222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contact_form</a:t>
            </a:r>
            <a:r>
              <a:rPr lang="en-US" sz="2000" dirty="0">
                <a:solidFill>
                  <a:srgbClr val="222222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"]</a:t>
            </a:r>
            <a:endParaRPr sz="2000" dirty="0">
              <a:solidFill>
                <a:srgbClr val="222222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425" y="181832"/>
            <a:ext cx="4343400" cy="43719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format of </a:t>
            </a:r>
            <a:r>
              <a:rPr lang="en-US" dirty="0"/>
              <a:t>Relative </a:t>
            </a:r>
            <a:r>
              <a:rPr lang="en" dirty="0"/>
              <a:t>XPath</a:t>
            </a:r>
            <a:endParaRPr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76" y="1198612"/>
            <a:ext cx="8257423" cy="34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XPath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22222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Xpath=//input[@type='text']				</a:t>
            </a:r>
            <a:endParaRPr dirty="0">
              <a:solidFill>
                <a:srgbClr val="222222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22222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Xpath=//label[@id='message23']</a:t>
            </a:r>
            <a:endParaRPr dirty="0">
              <a:solidFill>
                <a:srgbClr val="222222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22222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Xpath=//input[@value='RESET']</a:t>
            </a:r>
            <a:endParaRPr dirty="0">
              <a:solidFill>
                <a:srgbClr val="222222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22222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Xpath=//*[@class='barone']</a:t>
            </a:r>
            <a:endParaRPr dirty="0">
              <a:solidFill>
                <a:srgbClr val="222222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22222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Xpath=//a[@href='http://demo.guru99.com/']</a:t>
            </a:r>
            <a:endParaRPr dirty="0">
              <a:solidFill>
                <a:srgbClr val="222222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22222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Xpath= //img[@src='//cdn.guru99.com/images/home/java.png']</a:t>
            </a:r>
            <a:endParaRPr dirty="0">
              <a:solidFill>
                <a:srgbClr val="222222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 Contains()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311700" y="1428750"/>
            <a:ext cx="8520600" cy="31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22222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Xpath=//*[contains(@type,'sub')] 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22222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Xpath=//*[contains(@name,'btn')]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22222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Xpath=//*[contains(@id,'message')]				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22222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Xpath=//*[contains(@href,'guru99.com’)]	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" dirty="0">
                <a:solidFill>
                  <a:srgbClr val="222222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Xpath=</a:t>
            </a:r>
            <a:r>
              <a:rPr lang="en-US" dirty="0">
                <a:solidFill>
                  <a:srgbClr val="222222"/>
                </a:solidFill>
                <a:highlight>
                  <a:srgbClr val="F7F7F7"/>
                </a:highlight>
                <a:latin typeface="Consolas"/>
                <a:sym typeface="Consolas"/>
              </a:rPr>
              <a:t>//h2[contains(text(),'Popular right now')]</a:t>
            </a:r>
            <a:endParaRPr dirty="0">
              <a:solidFill>
                <a:srgbClr val="222222"/>
              </a:solidFill>
              <a:highlight>
                <a:srgbClr val="F7F7F7"/>
              </a:highlight>
              <a:latin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585</Words>
  <Application>Microsoft Office PowerPoint</Application>
  <PresentationFormat>On-screen Show (16:9)</PresentationFormat>
  <Paragraphs>77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PT Sans Narrow</vt:lpstr>
      <vt:lpstr>Impact</vt:lpstr>
      <vt:lpstr>Source Sans Pro</vt:lpstr>
      <vt:lpstr>Consolas</vt:lpstr>
      <vt:lpstr>Arial</vt:lpstr>
      <vt:lpstr>Open Sans</vt:lpstr>
      <vt:lpstr>Tropic</vt:lpstr>
      <vt:lpstr>Selenium XPath</vt:lpstr>
      <vt:lpstr>Primary difference</vt:lpstr>
      <vt:lpstr>General locator strategy</vt:lpstr>
      <vt:lpstr>What is XPath?</vt:lpstr>
      <vt:lpstr>Types of X-path </vt:lpstr>
      <vt:lpstr>Absolute xpath: </vt:lpstr>
      <vt:lpstr>Basic format of Relative XPath</vt:lpstr>
      <vt:lpstr>Basic XPath </vt:lpstr>
      <vt:lpstr> Contains(): </vt:lpstr>
      <vt:lpstr>Starts-with function </vt:lpstr>
      <vt:lpstr>Using OR &amp; AND </vt:lpstr>
      <vt:lpstr>Text() </vt:lpstr>
      <vt:lpstr>Following </vt:lpstr>
      <vt:lpstr>Preceding </vt:lpstr>
      <vt:lpstr>By Index []</vt:lpstr>
      <vt:lpstr>Ancestor </vt:lpstr>
      <vt:lpstr>Child </vt:lpstr>
      <vt:lpstr>Following-sibling (siblings on same level)   </vt:lpstr>
      <vt:lpstr>.. going up one level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XPath</dc:title>
  <dc:creator>User7</dc:creator>
  <cp:lastModifiedBy>muhammet koklu</cp:lastModifiedBy>
  <cp:revision>24</cp:revision>
  <dcterms:modified xsi:type="dcterms:W3CDTF">2020-06-24T02:18:44Z</dcterms:modified>
</cp:coreProperties>
</file>