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79" r:id="rId6"/>
    <p:sldId id="280" r:id="rId7"/>
    <p:sldId id="260" r:id="rId8"/>
    <p:sldId id="261" r:id="rId9"/>
    <p:sldId id="262" r:id="rId10"/>
    <p:sldId id="263" r:id="rId11"/>
    <p:sldId id="264" r:id="rId12"/>
    <p:sldId id="265" r:id="rId13"/>
    <p:sldId id="281" r:id="rId14"/>
    <p:sldId id="282" r:id="rId15"/>
  </p:sldIdLst>
  <p:sldSz cx="9144000" cy="5143500" type="screen16x9"/>
  <p:notesSz cx="6858000" cy="9144000"/>
  <p:embeddedFontLst>
    <p:embeddedFont>
      <p:font typeface="Consolas" panose="020B0609020204030204" pitchFamily="49" charset="0"/>
      <p:regular r:id="rId17"/>
      <p:bold r:id="rId18"/>
      <p:italic r:id="rId19"/>
      <p:boldItalic r:id="rId20"/>
    </p:embeddedFont>
    <p:embeddedFont>
      <p:font typeface="Roboto" panose="020B0604020202020204" charset="0"/>
      <p:regular r:id="rId21"/>
      <p:bold r:id="rId22"/>
      <p:italic r:id="rId23"/>
      <p:boldItalic r:id="rId24"/>
    </p:embeddedFont>
    <p:embeddedFont>
      <p:font typeface="Roboto Slab"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74" autoAdjust="0"/>
    <p:restoredTop sz="94660"/>
  </p:normalViewPr>
  <p:slideViewPr>
    <p:cSldViewPr snapToGrid="0">
      <p:cViewPr>
        <p:scale>
          <a:sx n="125" d="100"/>
          <a:sy n="125" d="100"/>
        </p:scale>
        <p:origin x="653" y="-50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257709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1619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ccefac872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ccefac872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414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ccefac87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ccefac87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5131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ccefac87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6ccefac87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800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ccefac872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ccefac87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214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cefac872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ccefac872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475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ccefac872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ccefac872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923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ccefac872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ccefac872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343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ccefac872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ccefac872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21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cefac872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cefac872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85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Selenium </a:t>
            </a:r>
            <a:br>
              <a:rPr lang="en" dirty="0"/>
            </a:br>
            <a:r>
              <a:rPr lang="en" dirty="0"/>
              <a:t>Basic Methods</a:t>
            </a:r>
            <a:endParaRPr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Closer look at selenium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Prompt Alert</a:t>
            </a:r>
            <a:endParaRPr/>
          </a:p>
        </p:txBody>
      </p:sp>
      <p:pic>
        <p:nvPicPr>
          <p:cNvPr id="107" name="Google Shape;107;p20"/>
          <p:cNvPicPr preferRelativeResize="0"/>
          <p:nvPr/>
        </p:nvPicPr>
        <p:blipFill>
          <a:blip r:embed="rId3">
            <a:alphaModFix/>
          </a:blip>
          <a:stretch>
            <a:fillRect/>
          </a:stretch>
        </p:blipFill>
        <p:spPr>
          <a:xfrm>
            <a:off x="1297063" y="1144125"/>
            <a:ext cx="6549867" cy="369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Confirmation Alert</a:t>
            </a:r>
            <a:endParaRPr/>
          </a:p>
        </p:txBody>
      </p:sp>
      <p:pic>
        <p:nvPicPr>
          <p:cNvPr id="113" name="Google Shape;113;p21"/>
          <p:cNvPicPr preferRelativeResize="0"/>
          <p:nvPr/>
        </p:nvPicPr>
        <p:blipFill>
          <a:blip r:embed="rId3">
            <a:alphaModFix/>
          </a:blip>
          <a:stretch>
            <a:fillRect/>
          </a:stretch>
        </p:blipFill>
        <p:spPr>
          <a:xfrm>
            <a:off x="657225" y="1209950"/>
            <a:ext cx="7829550" cy="360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Alert</a:t>
            </a:r>
            <a:endParaRPr/>
          </a:p>
        </p:txBody>
      </p:sp>
      <p:sp>
        <p:nvSpPr>
          <p:cNvPr id="119" name="Google Shape;119;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driver.switchTo().alert().dismiss();</a:t>
            </a:r>
            <a:endParaRPr dirty="0"/>
          </a:p>
          <a:p>
            <a:pPr marL="457200" lvl="0" indent="-342900" algn="l" rtl="0">
              <a:spcBef>
                <a:spcPts val="0"/>
              </a:spcBef>
              <a:spcAft>
                <a:spcPts val="0"/>
              </a:spcAft>
              <a:buSzPts val="1800"/>
              <a:buChar char="●"/>
            </a:pPr>
            <a:r>
              <a:rPr lang="en" dirty="0"/>
              <a:t>driver.switchTo().alert().accept();</a:t>
            </a:r>
            <a:endParaRPr dirty="0"/>
          </a:p>
          <a:p>
            <a:pPr marL="457200" lvl="0" indent="-342900" algn="l" rtl="0">
              <a:spcBef>
                <a:spcPts val="0"/>
              </a:spcBef>
              <a:spcAft>
                <a:spcPts val="0"/>
              </a:spcAft>
              <a:buSzPts val="1800"/>
              <a:buChar char="●"/>
            </a:pPr>
            <a:r>
              <a:rPr lang="en" dirty="0"/>
              <a:t>driver.switchTo().alert().getText();			</a:t>
            </a:r>
            <a:endParaRPr dirty="0"/>
          </a:p>
          <a:p>
            <a:pPr marL="457200" lvl="0" indent="-342900" algn="l" rtl="0">
              <a:spcBef>
                <a:spcPts val="0"/>
              </a:spcBef>
              <a:spcAft>
                <a:spcPts val="0"/>
              </a:spcAft>
              <a:buSzPts val="1800"/>
              <a:buChar char="●"/>
            </a:pPr>
            <a:r>
              <a:rPr lang="en" dirty="0"/>
              <a:t>driver.switchTo().alert().sendKeys("Text");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Class</a:t>
            </a:r>
            <a:endParaRPr lang="ru-RU" dirty="0"/>
          </a:p>
        </p:txBody>
      </p:sp>
      <p:sp>
        <p:nvSpPr>
          <p:cNvPr id="3" name="Text Placeholder 2"/>
          <p:cNvSpPr>
            <a:spLocks noGrp="1"/>
          </p:cNvSpPr>
          <p:nvPr>
            <p:ph type="body" idx="1"/>
          </p:nvPr>
        </p:nvSpPr>
        <p:spPr/>
        <p:txBody>
          <a:bodyPr/>
          <a:lstStyle/>
          <a:p>
            <a:r>
              <a:rPr lang="en-US" dirty="0"/>
              <a:t>Models a SELECT tag, providing helper methods to select and deselect options</a:t>
            </a:r>
          </a:p>
          <a:p>
            <a:endParaRPr lang="en-US" dirty="0"/>
          </a:p>
          <a:p>
            <a:endParaRPr lang="ru-RU" dirty="0"/>
          </a:p>
        </p:txBody>
      </p:sp>
      <p:sp>
        <p:nvSpPr>
          <p:cNvPr id="5" name="Rectangle 4"/>
          <p:cNvSpPr/>
          <p:nvPr/>
        </p:nvSpPr>
        <p:spPr>
          <a:xfrm>
            <a:off x="695739" y="2336776"/>
            <a:ext cx="4943061" cy="1384995"/>
          </a:xfrm>
          <a:prstGeom prst="rect">
            <a:avLst/>
          </a:prstGeom>
          <a:solidFill>
            <a:schemeClr val="tx1"/>
          </a:solidFill>
        </p:spPr>
        <p:txBody>
          <a:bodyPr wrap="square">
            <a:spAutoFit/>
          </a:bodyPr>
          <a:lstStyle/>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select</a:t>
            </a:r>
            <a:r>
              <a:rPr lang="en-US" dirty="0">
                <a:solidFill>
                  <a:srgbClr val="FF0000"/>
                </a:solidFill>
                <a:latin typeface="Consolas" panose="020B0609020204030204" pitchFamily="49" charset="0"/>
              </a:rPr>
              <a:t> name</a:t>
            </a:r>
            <a:r>
              <a:rPr lang="en-US" dirty="0">
                <a:solidFill>
                  <a:srgbClr val="0000CD"/>
                </a:solidFill>
                <a:latin typeface="Consolas" panose="020B0609020204030204" pitchFamily="49" charset="0"/>
              </a:rPr>
              <a:t>="cars"</a:t>
            </a:r>
            <a:r>
              <a:rPr lang="en-US" dirty="0">
                <a:solidFill>
                  <a:srgbClr val="FF0000"/>
                </a:solidFill>
                <a:latin typeface="Consolas" panose="020B0609020204030204" pitchFamily="49" charset="0"/>
              </a:rPr>
              <a:t> id</a:t>
            </a:r>
            <a:r>
              <a:rPr lang="en-US" dirty="0">
                <a:solidFill>
                  <a:srgbClr val="0000CD"/>
                </a:solidFill>
                <a:latin typeface="Consolas" panose="020B0609020204030204" pitchFamily="49" charset="0"/>
              </a:rPr>
              <a:t>="cars"&gt;</a:t>
            </a:r>
            <a:br>
              <a:rPr lang="en-US" dirty="0"/>
            </a:br>
            <a:r>
              <a:rPr lang="en-US" dirty="0">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option</a:t>
            </a:r>
            <a:r>
              <a:rPr lang="en-US" dirty="0">
                <a:solidFill>
                  <a:srgbClr val="FF0000"/>
                </a:solidFill>
                <a:latin typeface="Consolas" panose="020B0609020204030204" pitchFamily="49" charset="0"/>
              </a:rPr>
              <a:t> value</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volvo</a:t>
            </a:r>
            <a:r>
              <a:rPr lang="en-US" dirty="0">
                <a:solidFill>
                  <a:srgbClr val="0000CD"/>
                </a:solidFill>
                <a:latin typeface="Consolas" panose="020B0609020204030204" pitchFamily="49" charset="0"/>
              </a:rPr>
              <a:t>"&gt;</a:t>
            </a:r>
            <a:r>
              <a:rPr lang="en-US" dirty="0">
                <a:latin typeface="Consolas" panose="020B0609020204030204" pitchFamily="49" charset="0"/>
              </a:rPr>
              <a:t>Volvo</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/option</a:t>
            </a:r>
            <a:r>
              <a:rPr lang="en-US" dirty="0">
                <a:solidFill>
                  <a:srgbClr val="0000CD"/>
                </a:solidFill>
                <a:latin typeface="Consolas" panose="020B0609020204030204" pitchFamily="49" charset="0"/>
              </a:rPr>
              <a:t>&gt;</a:t>
            </a:r>
            <a:br>
              <a:rPr lang="en-US" dirty="0"/>
            </a:br>
            <a:r>
              <a:rPr lang="en-US" dirty="0">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option</a:t>
            </a:r>
            <a:r>
              <a:rPr lang="en-US" dirty="0">
                <a:solidFill>
                  <a:srgbClr val="FF0000"/>
                </a:solidFill>
                <a:latin typeface="Consolas" panose="020B0609020204030204" pitchFamily="49" charset="0"/>
              </a:rPr>
              <a:t> value</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saab</a:t>
            </a:r>
            <a:r>
              <a:rPr lang="en-US" dirty="0">
                <a:solidFill>
                  <a:srgbClr val="0000CD"/>
                </a:solidFill>
                <a:latin typeface="Consolas" panose="020B0609020204030204" pitchFamily="49" charset="0"/>
              </a:rPr>
              <a:t>"&gt;</a:t>
            </a:r>
            <a:r>
              <a:rPr lang="en-US" dirty="0">
                <a:latin typeface="Consolas" panose="020B0609020204030204" pitchFamily="49" charset="0"/>
              </a:rPr>
              <a:t>Saab</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/option</a:t>
            </a:r>
            <a:r>
              <a:rPr lang="en-US" dirty="0">
                <a:solidFill>
                  <a:srgbClr val="0000CD"/>
                </a:solidFill>
                <a:latin typeface="Consolas" panose="020B0609020204030204" pitchFamily="49" charset="0"/>
              </a:rPr>
              <a:t>&gt;</a:t>
            </a:r>
            <a:br>
              <a:rPr lang="en-US" dirty="0"/>
            </a:br>
            <a:r>
              <a:rPr lang="en-US" dirty="0">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option</a:t>
            </a:r>
            <a:r>
              <a:rPr lang="en-US" dirty="0">
                <a:solidFill>
                  <a:srgbClr val="FF0000"/>
                </a:solidFill>
                <a:latin typeface="Consolas" panose="020B0609020204030204" pitchFamily="49" charset="0"/>
              </a:rPr>
              <a:t> value</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mercedes</a:t>
            </a:r>
            <a:r>
              <a:rPr lang="en-US" dirty="0">
                <a:solidFill>
                  <a:srgbClr val="0000CD"/>
                </a:solidFill>
                <a:latin typeface="Consolas" panose="020B0609020204030204" pitchFamily="49" charset="0"/>
              </a:rPr>
              <a:t>"&gt;</a:t>
            </a:r>
            <a:r>
              <a:rPr lang="en-US" dirty="0">
                <a:latin typeface="Consolas" panose="020B0609020204030204" pitchFamily="49" charset="0"/>
              </a:rPr>
              <a:t>Mercedes</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/option</a:t>
            </a:r>
            <a:r>
              <a:rPr lang="en-US" dirty="0">
                <a:solidFill>
                  <a:srgbClr val="0000CD"/>
                </a:solidFill>
                <a:latin typeface="Consolas" panose="020B0609020204030204" pitchFamily="49" charset="0"/>
              </a:rPr>
              <a:t>&gt;</a:t>
            </a:r>
            <a:br>
              <a:rPr lang="en-US" dirty="0"/>
            </a:br>
            <a:r>
              <a:rPr lang="en-US" dirty="0">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option</a:t>
            </a:r>
            <a:r>
              <a:rPr lang="en-US" dirty="0">
                <a:solidFill>
                  <a:srgbClr val="FF0000"/>
                </a:solidFill>
                <a:latin typeface="Consolas" panose="020B0609020204030204" pitchFamily="49" charset="0"/>
              </a:rPr>
              <a:t> value</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audi</a:t>
            </a:r>
            <a:r>
              <a:rPr lang="en-US" dirty="0">
                <a:solidFill>
                  <a:srgbClr val="0000CD"/>
                </a:solidFill>
                <a:latin typeface="Consolas" panose="020B0609020204030204" pitchFamily="49" charset="0"/>
              </a:rPr>
              <a:t>"&gt;</a:t>
            </a:r>
            <a:r>
              <a:rPr lang="en-US" dirty="0">
                <a:latin typeface="Consolas" panose="020B0609020204030204" pitchFamily="49" charset="0"/>
              </a:rPr>
              <a:t>Audi</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/option</a:t>
            </a:r>
            <a:r>
              <a:rPr lang="en-US" dirty="0">
                <a:solidFill>
                  <a:srgbClr val="0000CD"/>
                </a:solidFill>
                <a:latin typeface="Consolas" panose="020B0609020204030204" pitchFamily="49" charset="0"/>
              </a:rPr>
              <a:t>&gt;</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/select</a:t>
            </a:r>
            <a:r>
              <a:rPr lang="en-US" dirty="0">
                <a:solidFill>
                  <a:srgbClr val="0000CD"/>
                </a:solidFill>
                <a:latin typeface="Consolas" panose="020B0609020204030204" pitchFamily="49" charset="0"/>
              </a:rPr>
              <a:t>&gt;</a:t>
            </a:r>
            <a:endParaRPr lang="ru-RU" dirty="0"/>
          </a:p>
        </p:txBody>
      </p:sp>
    </p:spTree>
    <p:extLst>
      <p:ext uri="{BB962C8B-B14F-4D97-AF65-F5344CB8AC3E}">
        <p14:creationId xmlns:p14="http://schemas.microsoft.com/office/powerpoint/2010/main" val="3787336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 Methods</a:t>
            </a:r>
            <a:endParaRPr lang="ru-RU" dirty="0"/>
          </a:p>
        </p:txBody>
      </p:sp>
      <p:sp>
        <p:nvSpPr>
          <p:cNvPr id="3" name="Text Placeholder 2"/>
          <p:cNvSpPr>
            <a:spLocks noGrp="1"/>
          </p:cNvSpPr>
          <p:nvPr>
            <p:ph type="body" idx="1"/>
          </p:nvPr>
        </p:nvSpPr>
        <p:spPr>
          <a:xfrm>
            <a:off x="387900" y="3458816"/>
            <a:ext cx="8159752" cy="1109907"/>
          </a:xfrm>
        </p:spPr>
        <p:txBody>
          <a:bodyPr/>
          <a:lstStyle/>
          <a:p>
            <a:r>
              <a:rPr lang="en-US" dirty="0"/>
              <a:t>import the </a:t>
            </a:r>
            <a:r>
              <a:rPr lang="en-US" dirty="0" err="1"/>
              <a:t>org.openqa.selenium.support.ui.Select</a:t>
            </a:r>
            <a:r>
              <a:rPr lang="en-US" dirty="0"/>
              <a:t> package </a:t>
            </a:r>
          </a:p>
          <a:p>
            <a:r>
              <a:rPr lang="en-US" dirty="0"/>
              <a:t>create a Select instance.</a:t>
            </a:r>
            <a:br>
              <a:rPr lang="en-US" dirty="0"/>
            </a:br>
            <a:endParaRPr lang="ru-RU" dirty="0"/>
          </a:p>
        </p:txBody>
      </p:sp>
      <p:graphicFrame>
        <p:nvGraphicFramePr>
          <p:cNvPr id="4" name="Table 3"/>
          <p:cNvGraphicFramePr>
            <a:graphicFrameLocks noGrp="1"/>
          </p:cNvGraphicFramePr>
          <p:nvPr>
            <p:extLst>
              <p:ext uri="{D42A27DB-BD31-4B8C-83A1-F6EECF244321}">
                <p14:modId xmlns:p14="http://schemas.microsoft.com/office/powerpoint/2010/main" val="3356918336"/>
              </p:ext>
            </p:extLst>
          </p:nvPr>
        </p:nvGraphicFramePr>
        <p:xfrm>
          <a:off x="387900" y="1144125"/>
          <a:ext cx="8159752" cy="1629830"/>
        </p:xfrm>
        <a:graphic>
          <a:graphicData uri="http://schemas.openxmlformats.org/drawingml/2006/table">
            <a:tbl>
              <a:tblPr/>
              <a:tblGrid>
                <a:gridCol w="3024535">
                  <a:extLst>
                    <a:ext uri="{9D8B030D-6E8A-4147-A177-3AD203B41FA5}">
                      <a16:colId xmlns:a16="http://schemas.microsoft.com/office/drawing/2014/main" val="2817315724"/>
                    </a:ext>
                  </a:extLst>
                </a:gridCol>
                <a:gridCol w="5135217">
                  <a:extLst>
                    <a:ext uri="{9D8B030D-6E8A-4147-A177-3AD203B41FA5}">
                      <a16:colId xmlns:a16="http://schemas.microsoft.com/office/drawing/2014/main" val="4246140330"/>
                    </a:ext>
                  </a:extLst>
                </a:gridCol>
              </a:tblGrid>
              <a:tr h="0">
                <a:tc>
                  <a:txBody>
                    <a:bodyPr/>
                    <a:lstStyle/>
                    <a:p>
                      <a:pPr algn="l" fontAlgn="t"/>
                      <a:r>
                        <a:rPr lang="en-US" sz="1100" i="1">
                          <a:solidFill>
                            <a:schemeClr val="bg1">
                              <a:lumMod val="50000"/>
                            </a:schemeClr>
                          </a:solidFill>
                          <a:effectLst/>
                          <a:latin typeface="Roboto" panose="020B0604020202020204" charset="0"/>
                          <a:ea typeface="Roboto" panose="020B0604020202020204" charset="0"/>
                        </a:rPr>
                        <a:t>selectByVisibleText()/</a:t>
                      </a:r>
                      <a:r>
                        <a:rPr lang="en-US" sz="1100">
                          <a:solidFill>
                            <a:schemeClr val="bg1">
                              <a:lumMod val="50000"/>
                            </a:schemeClr>
                          </a:solidFill>
                          <a:effectLst/>
                          <a:latin typeface="Roboto" panose="020B0604020202020204" charset="0"/>
                          <a:ea typeface="Roboto" panose="020B0604020202020204" charset="0"/>
                        </a:rPr>
                        <a:t> </a:t>
                      </a:r>
                      <a:r>
                        <a:rPr lang="en-US" sz="1100" i="1">
                          <a:solidFill>
                            <a:schemeClr val="bg1">
                              <a:lumMod val="50000"/>
                            </a:schemeClr>
                          </a:solidFill>
                          <a:effectLst/>
                          <a:latin typeface="Roboto" panose="020B0604020202020204" charset="0"/>
                          <a:ea typeface="Roboto" panose="020B0604020202020204" charset="0"/>
                        </a:rPr>
                        <a:t>deselectByVisibleText()</a:t>
                      </a:r>
                      <a:endParaRPr lang="en-US" sz="1100">
                        <a:solidFill>
                          <a:schemeClr val="bg1">
                            <a:lumMod val="50000"/>
                          </a:schemeClr>
                        </a:solidFill>
                        <a:effectLst/>
                        <a:latin typeface="Roboto" panose="020B0604020202020204" charset="0"/>
                        <a:ea typeface="Roboto" panose="020B0604020202020204" charset="0"/>
                      </a:endParaRPr>
                    </a:p>
                  </a:txBody>
                  <a:tcPr marL="62399" marR="62399" marT="62399" marB="62399">
                    <a:lnL w="12700" cap="flat" cmpd="sng" algn="ctr">
                      <a:solidFill>
                        <a:srgbClr val="38B311"/>
                      </a:solidFill>
                      <a:prstDash val="solid"/>
                      <a:round/>
                      <a:headEnd type="none" w="med" len="med"/>
                      <a:tailEnd type="none" w="med" len="med"/>
                    </a:lnL>
                    <a:lnR w="12700" cap="flat" cmpd="sng" algn="ctr">
                      <a:solidFill>
                        <a:srgbClr val="48B21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solidFill>
                            <a:schemeClr val="bg1">
                              <a:lumMod val="50000"/>
                            </a:schemeClr>
                          </a:solidFill>
                          <a:effectLst/>
                          <a:latin typeface="Roboto" panose="020B0604020202020204" charset="0"/>
                          <a:ea typeface="Roboto" panose="020B0604020202020204" charset="0"/>
                        </a:rPr>
                        <a:t>selects/deselects an option by its displayed text</a:t>
                      </a:r>
                    </a:p>
                  </a:txBody>
                  <a:tcPr marL="62399" marR="62399" marT="62399" marB="62399">
                    <a:lnL w="12700" cap="flat" cmpd="sng" algn="ctr">
                      <a:solidFill>
                        <a:srgbClr val="48B211"/>
                      </a:solidFill>
                      <a:prstDash val="solid"/>
                      <a:round/>
                      <a:headEnd type="none" w="med" len="med"/>
                      <a:tailEnd type="none" w="med" len="med"/>
                    </a:lnL>
                    <a:lnR w="12700" cap="flat" cmpd="sng" algn="ctr">
                      <a:solidFill>
                        <a:srgbClr val="A0B11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29595184"/>
                  </a:ext>
                </a:extLst>
              </a:tr>
              <a:tr h="0">
                <a:tc>
                  <a:txBody>
                    <a:bodyPr/>
                    <a:lstStyle/>
                    <a:p>
                      <a:pPr algn="l" fontAlgn="t"/>
                      <a:r>
                        <a:rPr lang="en-US" sz="1100" i="1" dirty="0" err="1">
                          <a:solidFill>
                            <a:schemeClr val="bg1">
                              <a:lumMod val="50000"/>
                            </a:schemeClr>
                          </a:solidFill>
                          <a:effectLst/>
                          <a:latin typeface="Roboto" panose="020B0604020202020204" charset="0"/>
                          <a:ea typeface="Roboto" panose="020B0604020202020204" charset="0"/>
                        </a:rPr>
                        <a:t>selectByValue</a:t>
                      </a:r>
                      <a:r>
                        <a:rPr lang="en-US" sz="1100" i="1" dirty="0">
                          <a:solidFill>
                            <a:schemeClr val="bg1">
                              <a:lumMod val="50000"/>
                            </a:schemeClr>
                          </a:solidFill>
                          <a:effectLst/>
                          <a:latin typeface="Roboto" panose="020B0604020202020204" charset="0"/>
                          <a:ea typeface="Roboto" panose="020B0604020202020204" charset="0"/>
                        </a:rPr>
                        <a:t>()/</a:t>
                      </a:r>
                      <a:r>
                        <a:rPr lang="en-US" sz="1100" dirty="0">
                          <a:solidFill>
                            <a:schemeClr val="bg1">
                              <a:lumMod val="50000"/>
                            </a:schemeClr>
                          </a:solidFill>
                          <a:effectLst/>
                          <a:latin typeface="Roboto" panose="020B0604020202020204" charset="0"/>
                          <a:ea typeface="Roboto" panose="020B0604020202020204" charset="0"/>
                        </a:rPr>
                        <a:t> </a:t>
                      </a:r>
                      <a:r>
                        <a:rPr lang="en-US" sz="1100" i="1" dirty="0" err="1">
                          <a:solidFill>
                            <a:schemeClr val="bg1">
                              <a:lumMod val="50000"/>
                            </a:schemeClr>
                          </a:solidFill>
                          <a:effectLst/>
                          <a:latin typeface="Roboto" panose="020B0604020202020204" charset="0"/>
                          <a:ea typeface="Roboto" panose="020B0604020202020204" charset="0"/>
                        </a:rPr>
                        <a:t>deselectByValue</a:t>
                      </a:r>
                      <a:r>
                        <a:rPr lang="en-US" sz="1100" i="1" dirty="0">
                          <a:solidFill>
                            <a:schemeClr val="bg1">
                              <a:lumMod val="50000"/>
                            </a:schemeClr>
                          </a:solidFill>
                          <a:effectLst/>
                          <a:latin typeface="Roboto" panose="020B0604020202020204" charset="0"/>
                          <a:ea typeface="Roboto" panose="020B0604020202020204" charset="0"/>
                        </a:rPr>
                        <a:t>()</a:t>
                      </a:r>
                      <a:endParaRPr lang="en-US" sz="1100" dirty="0">
                        <a:solidFill>
                          <a:schemeClr val="bg1">
                            <a:lumMod val="50000"/>
                          </a:schemeClr>
                        </a:solidFill>
                        <a:effectLst/>
                        <a:latin typeface="Roboto" panose="020B0604020202020204" charset="0"/>
                        <a:ea typeface="Roboto" panose="020B0604020202020204" charset="0"/>
                      </a:endParaRPr>
                    </a:p>
                  </a:txBody>
                  <a:tcPr marL="62399" marR="62399" marT="62399" marB="62399">
                    <a:lnL w="12700" cap="flat" cmpd="sng" algn="ctr">
                      <a:solidFill>
                        <a:srgbClr val="C8B011"/>
                      </a:solidFill>
                      <a:prstDash val="solid"/>
                      <a:round/>
                      <a:headEnd type="none" w="med" len="med"/>
                      <a:tailEnd type="none" w="med" len="med"/>
                    </a:lnL>
                    <a:lnR w="12700" cap="flat" cmpd="sng" algn="ctr">
                      <a:solidFill>
                        <a:srgbClr val="30B21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dirty="0">
                          <a:solidFill>
                            <a:schemeClr val="bg1">
                              <a:lumMod val="50000"/>
                            </a:schemeClr>
                          </a:solidFill>
                          <a:effectLst/>
                          <a:latin typeface="Roboto" panose="020B0604020202020204" charset="0"/>
                          <a:ea typeface="Roboto" panose="020B0604020202020204" charset="0"/>
                        </a:rPr>
                        <a:t>selects/deselects an option by the value of its "value" attribute</a:t>
                      </a:r>
                    </a:p>
                  </a:txBody>
                  <a:tcPr marL="62399" marR="62399" marT="62399" marB="62399">
                    <a:lnL w="12700" cap="flat" cmpd="sng" algn="ctr">
                      <a:solidFill>
                        <a:srgbClr val="30B211"/>
                      </a:solidFill>
                      <a:prstDash val="solid"/>
                      <a:round/>
                      <a:headEnd type="none" w="med" len="med"/>
                      <a:tailEnd type="none" w="med" len="med"/>
                    </a:lnL>
                    <a:lnR w="12700" cap="flat" cmpd="sng" algn="ctr">
                      <a:solidFill>
                        <a:srgbClr val="10B11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70093604"/>
                  </a:ext>
                </a:extLst>
              </a:tr>
              <a:tr h="0">
                <a:tc>
                  <a:txBody>
                    <a:bodyPr/>
                    <a:lstStyle/>
                    <a:p>
                      <a:pPr algn="l" fontAlgn="t"/>
                      <a:r>
                        <a:rPr lang="en-US" sz="1100" i="1" dirty="0" err="1">
                          <a:solidFill>
                            <a:schemeClr val="bg1">
                              <a:lumMod val="50000"/>
                            </a:schemeClr>
                          </a:solidFill>
                          <a:effectLst/>
                          <a:latin typeface="Roboto" panose="020B0604020202020204" charset="0"/>
                          <a:ea typeface="Roboto" panose="020B0604020202020204" charset="0"/>
                        </a:rPr>
                        <a:t>selectByIndex</a:t>
                      </a:r>
                      <a:r>
                        <a:rPr lang="en-US" sz="1100" i="1" dirty="0">
                          <a:solidFill>
                            <a:schemeClr val="bg1">
                              <a:lumMod val="50000"/>
                            </a:schemeClr>
                          </a:solidFill>
                          <a:effectLst/>
                          <a:latin typeface="Roboto" panose="020B0604020202020204" charset="0"/>
                          <a:ea typeface="Roboto" panose="020B0604020202020204" charset="0"/>
                        </a:rPr>
                        <a:t>()/</a:t>
                      </a:r>
                      <a:r>
                        <a:rPr lang="en-US" sz="1100" dirty="0">
                          <a:solidFill>
                            <a:schemeClr val="bg1">
                              <a:lumMod val="50000"/>
                            </a:schemeClr>
                          </a:solidFill>
                          <a:effectLst/>
                          <a:latin typeface="Roboto" panose="020B0604020202020204" charset="0"/>
                          <a:ea typeface="Roboto" panose="020B0604020202020204" charset="0"/>
                        </a:rPr>
                        <a:t> </a:t>
                      </a:r>
                      <a:r>
                        <a:rPr lang="en-US" sz="1100" i="1" dirty="0" err="1">
                          <a:solidFill>
                            <a:schemeClr val="bg1">
                              <a:lumMod val="50000"/>
                            </a:schemeClr>
                          </a:solidFill>
                          <a:effectLst/>
                          <a:latin typeface="Roboto" panose="020B0604020202020204" charset="0"/>
                          <a:ea typeface="Roboto" panose="020B0604020202020204" charset="0"/>
                        </a:rPr>
                        <a:t>deselectByIndex</a:t>
                      </a:r>
                      <a:r>
                        <a:rPr lang="en-US" sz="1100" i="1" dirty="0">
                          <a:solidFill>
                            <a:schemeClr val="bg1">
                              <a:lumMod val="50000"/>
                            </a:schemeClr>
                          </a:solidFill>
                          <a:effectLst/>
                          <a:latin typeface="Roboto" panose="020B0604020202020204" charset="0"/>
                          <a:ea typeface="Roboto" panose="020B0604020202020204" charset="0"/>
                        </a:rPr>
                        <a:t>()</a:t>
                      </a:r>
                      <a:endParaRPr lang="en-US" sz="1100" dirty="0">
                        <a:solidFill>
                          <a:schemeClr val="bg1">
                            <a:lumMod val="50000"/>
                          </a:schemeClr>
                        </a:solidFill>
                        <a:effectLst/>
                        <a:latin typeface="Roboto" panose="020B0604020202020204" charset="0"/>
                        <a:ea typeface="Roboto" panose="020B0604020202020204" charset="0"/>
                      </a:endParaRPr>
                    </a:p>
                  </a:txBody>
                  <a:tcPr marL="62399" marR="62399" marT="62399" marB="62399">
                    <a:lnL w="12700" cap="flat" cmpd="sng" algn="ctr">
                      <a:solidFill>
                        <a:srgbClr val="78B211"/>
                      </a:solidFill>
                      <a:prstDash val="solid"/>
                      <a:round/>
                      <a:headEnd type="none" w="med" len="med"/>
                      <a:tailEnd type="none" w="med" len="med"/>
                    </a:lnL>
                    <a:lnR w="12700" cap="flat" cmpd="sng" algn="ctr">
                      <a:solidFill>
                        <a:srgbClr val="50B31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dirty="0">
                          <a:solidFill>
                            <a:schemeClr val="bg1">
                              <a:lumMod val="50000"/>
                            </a:schemeClr>
                          </a:solidFill>
                          <a:effectLst/>
                          <a:latin typeface="Roboto" panose="020B0604020202020204" charset="0"/>
                          <a:ea typeface="Roboto" panose="020B0604020202020204" charset="0"/>
                        </a:rPr>
                        <a:t>selects/deselects an option by its index (0 based)</a:t>
                      </a:r>
                    </a:p>
                  </a:txBody>
                  <a:tcPr marL="62399" marR="62399" marT="62399" marB="62399">
                    <a:lnL w="12700" cap="flat" cmpd="sng" algn="ctr">
                      <a:solidFill>
                        <a:srgbClr val="50B311"/>
                      </a:solidFill>
                      <a:prstDash val="solid"/>
                      <a:round/>
                      <a:headEnd type="none" w="med" len="med"/>
                      <a:tailEnd type="none" w="med" len="med"/>
                    </a:lnL>
                    <a:lnR w="12700" cap="flat" cmpd="sng" algn="ctr">
                      <a:solidFill>
                        <a:srgbClr val="D0B11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10580735"/>
                  </a:ext>
                </a:extLst>
              </a:tr>
              <a:tr h="0">
                <a:tc>
                  <a:txBody>
                    <a:bodyPr/>
                    <a:lstStyle/>
                    <a:p>
                      <a:pPr algn="l" fontAlgn="t"/>
                      <a:r>
                        <a:rPr lang="en-US" sz="1100" i="1" dirty="0" err="1">
                          <a:solidFill>
                            <a:schemeClr val="bg1">
                              <a:lumMod val="50000"/>
                            </a:schemeClr>
                          </a:solidFill>
                          <a:effectLst/>
                          <a:latin typeface="Roboto" panose="020B0604020202020204" charset="0"/>
                          <a:ea typeface="Roboto" panose="020B0604020202020204" charset="0"/>
                        </a:rPr>
                        <a:t>isMultiple</a:t>
                      </a:r>
                      <a:r>
                        <a:rPr lang="en-US" sz="1100" i="1" dirty="0">
                          <a:solidFill>
                            <a:schemeClr val="bg1">
                              <a:lumMod val="50000"/>
                            </a:schemeClr>
                          </a:solidFill>
                          <a:effectLst/>
                          <a:latin typeface="Roboto" panose="020B0604020202020204" charset="0"/>
                          <a:ea typeface="Roboto" panose="020B0604020202020204" charset="0"/>
                        </a:rPr>
                        <a:t>()</a:t>
                      </a:r>
                      <a:endParaRPr lang="en-US" sz="1100" dirty="0">
                        <a:solidFill>
                          <a:schemeClr val="bg1">
                            <a:lumMod val="50000"/>
                          </a:schemeClr>
                        </a:solidFill>
                        <a:effectLst/>
                        <a:latin typeface="Roboto" panose="020B0604020202020204" charset="0"/>
                        <a:ea typeface="Roboto" panose="020B0604020202020204" charset="0"/>
                      </a:endParaRPr>
                    </a:p>
                  </a:txBody>
                  <a:tcPr marL="62399" marR="62399" marT="62399" marB="62399">
                    <a:lnL w="12700" cap="flat" cmpd="sng" algn="ctr">
                      <a:solidFill>
                        <a:srgbClr val="60B211"/>
                      </a:solidFill>
                      <a:prstDash val="solid"/>
                      <a:round/>
                      <a:headEnd type="none" w="med" len="med"/>
                      <a:tailEnd type="none" w="med" len="med"/>
                    </a:lnL>
                    <a:lnR w="12700" cap="flat" cmpd="sng" algn="ctr">
                      <a:solidFill>
                        <a:srgbClr val="30B21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a:solidFill>
                            <a:schemeClr val="bg1">
                              <a:lumMod val="50000"/>
                            </a:schemeClr>
                          </a:solidFill>
                          <a:effectLst/>
                          <a:latin typeface="Roboto" panose="020B0604020202020204" charset="0"/>
                          <a:ea typeface="Roboto" panose="020B0604020202020204" charset="0"/>
                        </a:rPr>
                        <a:t>returns TRUE if the drop-down element allows multiple selection at a time; FALSE if otherwise</a:t>
                      </a:r>
                    </a:p>
                  </a:txBody>
                  <a:tcPr marL="62399" marR="62399" marT="62399" marB="62399">
                    <a:lnL w="12700" cap="flat" cmpd="sng" algn="ctr">
                      <a:solidFill>
                        <a:srgbClr val="30B211"/>
                      </a:solidFill>
                      <a:prstDash val="solid"/>
                      <a:round/>
                      <a:headEnd type="none" w="med" len="med"/>
                      <a:tailEnd type="none" w="med" len="med"/>
                    </a:lnL>
                    <a:lnR w="12700" cap="flat" cmpd="sng" algn="ctr">
                      <a:solidFill>
                        <a:srgbClr val="20B31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385831134"/>
                  </a:ext>
                </a:extLst>
              </a:tr>
              <a:tr h="0">
                <a:tc>
                  <a:txBody>
                    <a:bodyPr/>
                    <a:lstStyle/>
                    <a:p>
                      <a:pPr algn="l" fontAlgn="t"/>
                      <a:r>
                        <a:rPr lang="en-US" sz="1100" i="1" dirty="0" err="1">
                          <a:solidFill>
                            <a:schemeClr val="bg1">
                              <a:lumMod val="50000"/>
                            </a:schemeClr>
                          </a:solidFill>
                          <a:effectLst/>
                          <a:latin typeface="Roboto" panose="020B0604020202020204" charset="0"/>
                          <a:ea typeface="Roboto" panose="020B0604020202020204" charset="0"/>
                        </a:rPr>
                        <a:t>deselectAll</a:t>
                      </a:r>
                      <a:r>
                        <a:rPr lang="en-US" sz="1100" i="1" dirty="0">
                          <a:solidFill>
                            <a:schemeClr val="bg1">
                              <a:lumMod val="50000"/>
                            </a:schemeClr>
                          </a:solidFill>
                          <a:effectLst/>
                          <a:latin typeface="Roboto" panose="020B0604020202020204" charset="0"/>
                          <a:ea typeface="Roboto" panose="020B0604020202020204" charset="0"/>
                        </a:rPr>
                        <a:t>()</a:t>
                      </a:r>
                      <a:endParaRPr lang="en-US" sz="1100" dirty="0">
                        <a:solidFill>
                          <a:schemeClr val="bg1">
                            <a:lumMod val="50000"/>
                          </a:schemeClr>
                        </a:solidFill>
                        <a:effectLst/>
                        <a:latin typeface="Roboto" panose="020B0604020202020204" charset="0"/>
                        <a:ea typeface="Roboto" panose="020B0604020202020204" charset="0"/>
                      </a:endParaRPr>
                    </a:p>
                  </a:txBody>
                  <a:tcPr marL="62399" marR="62399" marT="62399" marB="62399">
                    <a:lnL w="12700" cap="flat" cmpd="sng" algn="ctr">
                      <a:solidFill>
                        <a:srgbClr val="38B311"/>
                      </a:solidFill>
                      <a:prstDash val="solid"/>
                      <a:round/>
                      <a:headEnd type="none" w="med" len="med"/>
                      <a:tailEnd type="none" w="med" len="med"/>
                    </a:lnL>
                    <a:lnR w="12700" cap="flat" cmpd="sng" algn="ctr">
                      <a:solidFill>
                        <a:srgbClr val="88B11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20B311"/>
                      </a:solidFill>
                      <a:prstDash val="solid"/>
                      <a:round/>
                      <a:headEnd type="none" w="med" len="med"/>
                      <a:tailEnd type="none" w="med" len="med"/>
                    </a:lnB>
                    <a:solidFill>
                      <a:srgbClr val="FFFFFF"/>
                    </a:solidFill>
                  </a:tcPr>
                </a:tc>
                <a:tc>
                  <a:txBody>
                    <a:bodyPr/>
                    <a:lstStyle/>
                    <a:p>
                      <a:pPr algn="l" fontAlgn="t"/>
                      <a:r>
                        <a:rPr lang="en-US" sz="1100" dirty="0">
                          <a:solidFill>
                            <a:schemeClr val="bg1">
                              <a:lumMod val="50000"/>
                            </a:schemeClr>
                          </a:solidFill>
                          <a:effectLst/>
                          <a:latin typeface="Roboto" panose="020B0604020202020204" charset="0"/>
                          <a:ea typeface="Roboto" panose="020B0604020202020204" charset="0"/>
                        </a:rPr>
                        <a:t>deselects all previously selected options</a:t>
                      </a:r>
                    </a:p>
                  </a:txBody>
                  <a:tcPr marL="62399" marR="62399" marT="62399" marB="62399">
                    <a:lnL w="12700" cap="flat" cmpd="sng" algn="ctr">
                      <a:solidFill>
                        <a:srgbClr val="88B111"/>
                      </a:solidFill>
                      <a:prstDash val="solid"/>
                      <a:round/>
                      <a:headEnd type="none" w="med" len="med"/>
                      <a:tailEnd type="none" w="med" len="med"/>
                    </a:lnL>
                    <a:lnR w="12700" cap="flat" cmpd="sng" algn="ctr">
                      <a:solidFill>
                        <a:srgbClr val="80B31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8B211"/>
                      </a:solidFill>
                      <a:prstDash val="solid"/>
                      <a:round/>
                      <a:headEnd type="none" w="med" len="med"/>
                      <a:tailEnd type="none" w="med" len="med"/>
                    </a:lnB>
                    <a:solidFill>
                      <a:srgbClr val="FFFFFF"/>
                    </a:solidFill>
                  </a:tcPr>
                </a:tc>
                <a:extLst>
                  <a:ext uri="{0D108BD9-81ED-4DB2-BD59-A6C34878D82A}">
                    <a16:rowId xmlns:a16="http://schemas.microsoft.com/office/drawing/2014/main" val="1963816620"/>
                  </a:ext>
                </a:extLst>
              </a:tr>
            </a:tbl>
          </a:graphicData>
        </a:graphic>
      </p:graphicFrame>
      <p:sp>
        <p:nvSpPr>
          <p:cNvPr id="5" name="Rectangle 2"/>
          <p:cNvSpPr>
            <a:spLocks noChangeArrowheads="1"/>
          </p:cNvSpPr>
          <p:nvPr/>
        </p:nvSpPr>
        <p:spPr bwMode="auto">
          <a:xfrm>
            <a:off x="689113" y="4291724"/>
            <a:ext cx="4943061"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a:ln>
                  <a:noFill/>
                </a:ln>
                <a:solidFill>
                  <a:srgbClr val="222222"/>
                </a:solidFill>
                <a:effectLst/>
                <a:latin typeface="Roboto" panose="020B0604020202020204" charset="0"/>
                <a:ea typeface="Roboto" panose="020B0604020202020204" charset="0"/>
              </a:rPr>
              <a:t>Select</a:t>
            </a:r>
            <a:r>
              <a:rPr kumimoji="0" lang="ru-RU" altLang="ru-RU" sz="1200" b="0" i="0" u="none" strike="noStrike" cap="none" normalizeH="0" baseline="0" dirty="0">
                <a:ln>
                  <a:noFill/>
                </a:ln>
                <a:solidFill>
                  <a:srgbClr val="222222"/>
                </a:solidFill>
                <a:effectLst/>
                <a:latin typeface="Roboto" panose="020B0604020202020204" charset="0"/>
                <a:ea typeface="Roboto" panose="020B0604020202020204" charset="0"/>
              </a:rPr>
              <a:t> </a:t>
            </a:r>
            <a:r>
              <a:rPr kumimoji="0" lang="en-US" altLang="ru-RU" sz="1200" b="0" i="0" u="none" strike="noStrike" cap="none" normalizeH="0" baseline="0" dirty="0">
                <a:ln>
                  <a:noFill/>
                </a:ln>
                <a:solidFill>
                  <a:srgbClr val="222222"/>
                </a:solidFill>
                <a:effectLst/>
                <a:latin typeface="Roboto" panose="020B0604020202020204" charset="0"/>
                <a:ea typeface="Roboto" panose="020B0604020202020204" charset="0"/>
              </a:rPr>
              <a:t>cars</a:t>
            </a:r>
            <a:r>
              <a:rPr kumimoji="0" lang="ru-RU" altLang="ru-RU" sz="1200" b="0" i="0" u="none" strike="noStrike" cap="none" normalizeH="0" baseline="0" dirty="0">
                <a:ln>
                  <a:noFill/>
                </a:ln>
                <a:solidFill>
                  <a:srgbClr val="222222"/>
                </a:solidFill>
                <a:effectLst/>
                <a:latin typeface="Roboto" panose="020B0604020202020204" charset="0"/>
                <a:ea typeface="Roboto" panose="020B0604020202020204" charset="0"/>
              </a:rPr>
              <a:t> = </a:t>
            </a:r>
            <a:r>
              <a:rPr kumimoji="0" lang="ru-RU" altLang="ru-RU" sz="1200" b="0" i="0" u="none" strike="noStrike" cap="none" normalizeH="0" baseline="0" dirty="0" err="1">
                <a:ln>
                  <a:noFill/>
                </a:ln>
                <a:solidFill>
                  <a:srgbClr val="222222"/>
                </a:solidFill>
                <a:effectLst/>
                <a:latin typeface="Roboto" panose="020B0604020202020204" charset="0"/>
                <a:ea typeface="Roboto" panose="020B0604020202020204" charset="0"/>
              </a:rPr>
              <a:t>new</a:t>
            </a:r>
            <a:r>
              <a:rPr kumimoji="0" lang="ru-RU" altLang="ru-RU" sz="1200" b="0" i="0" u="none" strike="noStrike" cap="none" normalizeH="0" baseline="0" dirty="0">
                <a:ln>
                  <a:noFill/>
                </a:ln>
                <a:solidFill>
                  <a:srgbClr val="222222"/>
                </a:solidFill>
                <a:effectLst/>
                <a:latin typeface="Roboto" panose="020B0604020202020204" charset="0"/>
                <a:ea typeface="Roboto" panose="020B0604020202020204" charset="0"/>
              </a:rPr>
              <a:t> </a:t>
            </a:r>
            <a:r>
              <a:rPr kumimoji="0" lang="ru-RU" altLang="ru-RU" sz="1200" b="0" i="0" u="none" strike="noStrike" cap="none" normalizeH="0" baseline="0" dirty="0" err="1">
                <a:ln>
                  <a:noFill/>
                </a:ln>
                <a:solidFill>
                  <a:srgbClr val="222222"/>
                </a:solidFill>
                <a:effectLst/>
                <a:latin typeface="Roboto" panose="020B0604020202020204" charset="0"/>
                <a:ea typeface="Roboto" panose="020B0604020202020204" charset="0"/>
              </a:rPr>
              <a:t>Select</a:t>
            </a:r>
            <a:r>
              <a:rPr kumimoji="0" lang="ru-RU" altLang="ru-RU" sz="1200" b="0" i="0" u="none" strike="noStrike" cap="none" normalizeH="0" baseline="0" dirty="0">
                <a:ln>
                  <a:noFill/>
                </a:ln>
                <a:solidFill>
                  <a:srgbClr val="222222"/>
                </a:solidFill>
                <a:effectLst/>
                <a:latin typeface="Roboto" panose="020B0604020202020204" charset="0"/>
                <a:ea typeface="Roboto" panose="020B0604020202020204" charset="0"/>
              </a:rPr>
              <a:t>(</a:t>
            </a:r>
            <a:r>
              <a:rPr kumimoji="0" lang="ru-RU" altLang="ru-RU" sz="1200" b="0" i="0" u="none" strike="noStrike" cap="none" normalizeH="0" baseline="0" dirty="0" err="1">
                <a:ln>
                  <a:noFill/>
                </a:ln>
                <a:solidFill>
                  <a:srgbClr val="222222"/>
                </a:solidFill>
                <a:effectLst/>
                <a:latin typeface="Roboto" panose="020B0604020202020204" charset="0"/>
                <a:ea typeface="Roboto" panose="020B0604020202020204" charset="0"/>
              </a:rPr>
              <a:t>driver.findElement</a:t>
            </a:r>
            <a:r>
              <a:rPr kumimoji="0" lang="ru-RU" altLang="ru-RU" sz="1200" b="0" i="0" u="none" strike="noStrike" cap="none" normalizeH="0" baseline="0" dirty="0">
                <a:ln>
                  <a:noFill/>
                </a:ln>
                <a:solidFill>
                  <a:srgbClr val="222222"/>
                </a:solidFill>
                <a:effectLst/>
                <a:latin typeface="Roboto" panose="020B0604020202020204" charset="0"/>
                <a:ea typeface="Roboto" panose="020B0604020202020204" charset="0"/>
              </a:rPr>
              <a:t>(By.id(“</a:t>
            </a:r>
            <a:r>
              <a:rPr kumimoji="0" lang="en-US" altLang="ru-RU" sz="1200" b="0" i="0" u="none" strike="noStrike" cap="none" normalizeH="0" baseline="0" dirty="0">
                <a:ln>
                  <a:noFill/>
                </a:ln>
                <a:solidFill>
                  <a:srgbClr val="222222"/>
                </a:solidFill>
                <a:effectLst/>
                <a:latin typeface="Roboto" panose="020B0604020202020204" charset="0"/>
                <a:ea typeface="Roboto" panose="020B0604020202020204" charset="0"/>
              </a:rPr>
              <a:t>cars</a:t>
            </a:r>
            <a:r>
              <a:rPr kumimoji="0" lang="ru-RU" altLang="ru-RU" sz="1200" b="0" i="0" u="none" strike="noStrike" cap="none" normalizeH="0" baseline="0" dirty="0">
                <a:ln>
                  <a:noFill/>
                </a:ln>
                <a:solidFill>
                  <a:srgbClr val="222222"/>
                </a:solidFill>
                <a:effectLst/>
                <a:latin typeface="Roboto" panose="020B0604020202020204" charset="0"/>
                <a:ea typeface="Roboto" panose="020B0604020202020204" charset="0"/>
              </a:rPr>
              <a:t>")));</a:t>
            </a:r>
            <a:r>
              <a:rPr kumimoji="0" lang="ru-RU" altLang="ru-RU" sz="900" b="0" i="0" u="none" strike="noStrike" cap="none" normalizeH="0" baseline="0" dirty="0">
                <a:ln>
                  <a:noFill/>
                </a:ln>
                <a:solidFill>
                  <a:schemeClr val="tx1"/>
                </a:solidFill>
                <a:effectLst/>
                <a:latin typeface="Roboto" panose="020B0604020202020204" charset="0"/>
                <a:ea typeface="Roboto" panose="020B0604020202020204" charset="0"/>
              </a:rPr>
              <a:t> </a:t>
            </a:r>
            <a:endParaRPr kumimoji="0" lang="ru-RU" altLang="ru-RU" sz="2800" b="0" i="0" u="none" strike="noStrike" cap="none" normalizeH="0" baseline="0" dirty="0">
              <a:ln>
                <a:noFill/>
              </a:ln>
              <a:solidFill>
                <a:schemeClr val="tx1"/>
              </a:solidFill>
              <a:effectLst/>
              <a:latin typeface="Roboto" panose="020B0604020202020204" charset="0"/>
              <a:ea typeface="Roboto" panose="020B0604020202020204" charset="0"/>
            </a:endParaRPr>
          </a:p>
        </p:txBody>
      </p:sp>
    </p:spTree>
    <p:extLst>
      <p:ext uri="{BB962C8B-B14F-4D97-AF65-F5344CB8AC3E}">
        <p14:creationId xmlns:p14="http://schemas.microsoft.com/office/powerpoint/2010/main" val="603171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WebElement methods</a:t>
            </a:r>
            <a:endParaRPr/>
          </a:p>
        </p:txBody>
      </p:sp>
      <p:sp>
        <p:nvSpPr>
          <p:cNvPr id="70" name="Google Shape;70;p14"/>
          <p:cNvSpPr txBox="1">
            <a:spLocks noGrp="1"/>
          </p:cNvSpPr>
          <p:nvPr>
            <p:ph type="body" idx="1"/>
          </p:nvPr>
        </p:nvSpPr>
        <p:spPr>
          <a:xfrm>
            <a:off x="387900" y="1326369"/>
            <a:ext cx="8179800" cy="362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void click(); </a:t>
            </a:r>
            <a:r>
              <a:rPr lang="en-US" dirty="0"/>
              <a:t>Clicking on the element.</a:t>
            </a:r>
            <a:endParaRPr dirty="0"/>
          </a:p>
          <a:p>
            <a:pPr marL="457200" lvl="0" indent="-342900" algn="l" rtl="0">
              <a:spcBef>
                <a:spcPts val="0"/>
              </a:spcBef>
              <a:spcAft>
                <a:spcPts val="0"/>
              </a:spcAft>
              <a:buSzPts val="1800"/>
              <a:buChar char="●"/>
            </a:pPr>
            <a:r>
              <a:rPr lang="en" dirty="0"/>
              <a:t>void submit(); </a:t>
            </a:r>
            <a:endParaRPr dirty="0"/>
          </a:p>
          <a:p>
            <a:pPr marL="457200" lvl="0" indent="-342900" algn="l" rtl="0">
              <a:spcBef>
                <a:spcPts val="0"/>
              </a:spcBef>
              <a:spcAft>
                <a:spcPts val="0"/>
              </a:spcAft>
              <a:buSzPts val="1800"/>
              <a:buChar char="●"/>
            </a:pPr>
            <a:r>
              <a:rPr lang="en" dirty="0"/>
              <a:t>void sendKeys(CharSequence... keysToSend); </a:t>
            </a:r>
            <a:r>
              <a:rPr lang="en-US" dirty="0"/>
              <a:t>type in the element</a:t>
            </a:r>
            <a:endParaRPr dirty="0"/>
          </a:p>
          <a:p>
            <a:pPr marL="457200" lvl="0" indent="-342900" algn="l" rtl="0">
              <a:spcBef>
                <a:spcPts val="0"/>
              </a:spcBef>
              <a:spcAft>
                <a:spcPts val="0"/>
              </a:spcAft>
              <a:buSzPts val="1800"/>
              <a:buChar char="●"/>
            </a:pPr>
            <a:r>
              <a:rPr lang="en" dirty="0"/>
              <a:t>void clear();</a:t>
            </a:r>
            <a:endParaRPr dirty="0"/>
          </a:p>
          <a:p>
            <a:pPr marL="457200" lvl="0" indent="-342900" algn="l" rtl="0">
              <a:spcBef>
                <a:spcPts val="0"/>
              </a:spcBef>
              <a:spcAft>
                <a:spcPts val="0"/>
              </a:spcAft>
              <a:buSzPts val="1800"/>
              <a:buChar char="●"/>
            </a:pPr>
            <a:r>
              <a:rPr lang="en" dirty="0"/>
              <a:t>String getTagName();</a:t>
            </a:r>
            <a:endParaRPr dirty="0"/>
          </a:p>
          <a:p>
            <a:pPr marL="457200" lvl="0" indent="-342900" algn="l" rtl="0">
              <a:spcBef>
                <a:spcPts val="0"/>
              </a:spcBef>
              <a:spcAft>
                <a:spcPts val="0"/>
              </a:spcAft>
              <a:buSzPts val="1800"/>
              <a:buChar char="●"/>
            </a:pPr>
            <a:r>
              <a:rPr lang="en" dirty="0"/>
              <a:t>String getAttribute(String name);  </a:t>
            </a:r>
            <a:r>
              <a:rPr lang="en" sz="1400" dirty="0"/>
              <a:t>//image.getAttribute("naturalWidth").equals("0")</a:t>
            </a:r>
            <a:endParaRPr sz="1400" dirty="0"/>
          </a:p>
          <a:p>
            <a:pPr marL="457200" lvl="0" indent="-342900" algn="l" rtl="0">
              <a:spcBef>
                <a:spcPts val="0"/>
              </a:spcBef>
              <a:spcAft>
                <a:spcPts val="0"/>
              </a:spcAft>
              <a:buSzPts val="1800"/>
              <a:buChar char="●"/>
            </a:pPr>
            <a:r>
              <a:rPr lang="en" dirty="0"/>
              <a:t>boolean isSelected();</a:t>
            </a:r>
            <a:endParaRPr dirty="0"/>
          </a:p>
          <a:p>
            <a:pPr marL="457200" lvl="0" indent="-342900" algn="l" rtl="0">
              <a:spcBef>
                <a:spcPts val="0"/>
              </a:spcBef>
              <a:spcAft>
                <a:spcPts val="0"/>
              </a:spcAft>
              <a:buSzPts val="1800"/>
              <a:buChar char="●"/>
            </a:pPr>
            <a:r>
              <a:rPr lang="en" dirty="0"/>
              <a:t>boolean isEnabled();</a:t>
            </a:r>
            <a:endParaRPr dirty="0"/>
          </a:p>
          <a:p>
            <a:pPr marL="457200" lvl="0" indent="-342900" algn="l" rtl="0">
              <a:spcBef>
                <a:spcPts val="0"/>
              </a:spcBef>
              <a:spcAft>
                <a:spcPts val="0"/>
              </a:spcAft>
              <a:buSzPts val="1800"/>
              <a:buChar char="●"/>
            </a:pPr>
            <a:r>
              <a:rPr lang="en" dirty="0"/>
              <a:t>boolean isDisplayed();</a:t>
            </a:r>
            <a:endParaRPr dirty="0"/>
          </a:p>
          <a:p>
            <a:pPr marL="457200" lvl="0" indent="-342900" algn="l" rtl="0">
              <a:spcBef>
                <a:spcPts val="0"/>
              </a:spcBef>
              <a:spcAft>
                <a:spcPts val="0"/>
              </a:spcAft>
              <a:buSzPts val="1800"/>
              <a:buChar char="●"/>
            </a:pPr>
            <a:r>
              <a:rPr lang="en" dirty="0"/>
              <a:t>String getText();</a:t>
            </a:r>
            <a:endParaRPr dirty="0"/>
          </a:p>
          <a:p>
            <a:pPr marL="457200" lvl="0" indent="-342900" algn="l" rtl="0">
              <a:spcBef>
                <a:spcPts val="0"/>
              </a:spcBef>
              <a:spcAft>
                <a:spcPts val="0"/>
              </a:spcAft>
              <a:buSzPts val="1800"/>
              <a:buChar char="●"/>
            </a:pPr>
            <a:r>
              <a:rPr lang="en" dirty="0"/>
              <a:t>String getCssValue(String propertyName);</a:t>
            </a: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71" name="Google Shape;71;p14"/>
          <p:cNvSpPr txBox="1"/>
          <p:nvPr/>
        </p:nvSpPr>
        <p:spPr>
          <a:xfrm>
            <a:off x="4026450" y="3581050"/>
            <a:ext cx="4987500" cy="753300"/>
          </a:xfrm>
          <a:prstGeom prst="rect">
            <a:avLst/>
          </a:prstGeom>
          <a:noFill/>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Roboto"/>
              <a:buChar char="●"/>
            </a:pPr>
            <a:r>
              <a:rPr lang="en" sz="1800" dirty="0">
                <a:solidFill>
                  <a:schemeClr val="dk1"/>
                </a:solidFill>
                <a:latin typeface="Roboto"/>
                <a:ea typeface="Roboto"/>
                <a:cs typeface="Roboto"/>
                <a:sym typeface="Roboto"/>
              </a:rPr>
              <a:t>  WebElement findElement(By by);</a:t>
            </a:r>
            <a:endParaRPr sz="1800" dirty="0">
              <a:solidFill>
                <a:schemeClr val="dk1"/>
              </a:solidFill>
              <a:latin typeface="Roboto"/>
              <a:ea typeface="Roboto"/>
              <a:cs typeface="Roboto"/>
              <a:sym typeface="Roboto"/>
            </a:endParaRPr>
          </a:p>
          <a:p>
            <a:pPr marL="457200" marR="0" lvl="0" indent="-342900" algn="l" rtl="0">
              <a:lnSpc>
                <a:spcPct val="115000"/>
              </a:lnSpc>
              <a:spcBef>
                <a:spcPts val="0"/>
              </a:spcBef>
              <a:spcAft>
                <a:spcPts val="0"/>
              </a:spcAft>
              <a:buClr>
                <a:schemeClr val="dk1"/>
              </a:buClr>
              <a:buSzPts val="1800"/>
              <a:buFont typeface="Roboto"/>
              <a:buChar char="●"/>
            </a:pPr>
            <a:r>
              <a:rPr lang="en" sz="1800" dirty="0">
                <a:solidFill>
                  <a:schemeClr val="dk1"/>
                </a:solidFill>
                <a:latin typeface="Roboto"/>
                <a:ea typeface="Roboto"/>
                <a:cs typeface="Roboto"/>
                <a:sym typeface="Roboto"/>
              </a:rPr>
              <a:t>  List&lt;WebElement&gt; findElements(By by)</a:t>
            </a:r>
            <a:r>
              <a:rPr lang="en" dirty="0">
                <a:latin typeface="Roboto"/>
                <a:ea typeface="Roboto"/>
                <a:cs typeface="Roboto"/>
                <a:sym typeface="Roboto"/>
              </a:rPr>
              <a:t>;</a:t>
            </a:r>
            <a:endParaRPr dirty="0">
              <a:latin typeface="Roboto"/>
              <a:ea typeface="Roboto"/>
              <a:cs typeface="Roboto"/>
              <a:sym typeface="Roboto"/>
            </a:endParaRPr>
          </a:p>
          <a:p>
            <a:pPr marL="0" lvl="0" indent="0" algn="l" rtl="0">
              <a:spcBef>
                <a:spcPts val="160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WebDriver Methods</a:t>
            </a:r>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void get(String url);</a:t>
            </a:r>
            <a:endParaRPr dirty="0"/>
          </a:p>
          <a:p>
            <a:pPr marL="457200" lvl="0" indent="-342900" algn="l" rtl="0">
              <a:spcBef>
                <a:spcPts val="0"/>
              </a:spcBef>
              <a:spcAft>
                <a:spcPts val="0"/>
              </a:spcAft>
              <a:buSzPts val="1800"/>
              <a:buChar char="●"/>
            </a:pPr>
            <a:r>
              <a:rPr lang="en" dirty="0"/>
              <a:t>String getCurrentUrl();</a:t>
            </a:r>
            <a:endParaRPr dirty="0"/>
          </a:p>
          <a:p>
            <a:pPr marL="457200" lvl="0" indent="-342900" algn="l" rtl="0">
              <a:spcBef>
                <a:spcPts val="0"/>
              </a:spcBef>
              <a:spcAft>
                <a:spcPts val="0"/>
              </a:spcAft>
              <a:buSzPts val="1800"/>
              <a:buChar char="●"/>
            </a:pPr>
            <a:r>
              <a:rPr lang="en" dirty="0"/>
              <a:t>String getTitle();</a:t>
            </a:r>
            <a:endParaRPr dirty="0"/>
          </a:p>
          <a:p>
            <a:pPr marL="457200" lvl="0" indent="-342900" algn="l" rtl="0">
              <a:spcBef>
                <a:spcPts val="0"/>
              </a:spcBef>
              <a:spcAft>
                <a:spcPts val="0"/>
              </a:spcAft>
              <a:buSzPts val="1800"/>
              <a:buChar char="●"/>
            </a:pPr>
            <a:r>
              <a:rPr lang="en" dirty="0"/>
              <a:t>WebElement findElement(By by);</a:t>
            </a:r>
            <a:endParaRPr dirty="0"/>
          </a:p>
          <a:p>
            <a:pPr marL="457200" lvl="0" indent="-342900" algn="l" rtl="0">
              <a:spcBef>
                <a:spcPts val="0"/>
              </a:spcBef>
              <a:spcAft>
                <a:spcPts val="0"/>
              </a:spcAft>
              <a:buSzPts val="1800"/>
              <a:buChar char="●"/>
            </a:pPr>
            <a:r>
              <a:rPr lang="en" dirty="0"/>
              <a:t>List&lt;WebElement&gt; findElements(By by);</a:t>
            </a:r>
            <a:endParaRPr dirty="0"/>
          </a:p>
          <a:p>
            <a:pPr marL="457200" lvl="0" indent="-342900" algn="l" rtl="0">
              <a:spcBef>
                <a:spcPts val="0"/>
              </a:spcBef>
              <a:spcAft>
                <a:spcPts val="0"/>
              </a:spcAft>
              <a:buSzPts val="1800"/>
              <a:buChar char="●"/>
            </a:pPr>
            <a:r>
              <a:rPr lang="en" dirty="0"/>
              <a:t>String getPageSource();</a:t>
            </a:r>
            <a:endParaRPr dirty="0"/>
          </a:p>
          <a:p>
            <a:pPr marL="457200" lvl="0" indent="-342900" algn="l" rtl="0">
              <a:spcBef>
                <a:spcPts val="0"/>
              </a:spcBef>
              <a:spcAft>
                <a:spcPts val="0"/>
              </a:spcAft>
              <a:buSzPts val="1800"/>
              <a:buChar char="●"/>
            </a:pPr>
            <a:r>
              <a:rPr lang="en" dirty="0"/>
              <a:t>void close();</a:t>
            </a:r>
            <a:endParaRPr dirty="0"/>
          </a:p>
          <a:p>
            <a:pPr marL="457200" lvl="0" indent="-342900" algn="l" rtl="0">
              <a:spcBef>
                <a:spcPts val="0"/>
              </a:spcBef>
              <a:spcAft>
                <a:spcPts val="0"/>
              </a:spcAft>
              <a:buSzPts val="1800"/>
              <a:buChar char="●"/>
            </a:pPr>
            <a:r>
              <a:rPr lang="en" dirty="0"/>
              <a:t>void quit();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WebDriver Methods</a:t>
            </a:r>
            <a:endParaRPr/>
          </a:p>
        </p:txBody>
      </p:sp>
      <p:sp>
        <p:nvSpPr>
          <p:cNvPr id="83" name="Google Shape;83;p16"/>
          <p:cNvSpPr txBox="1">
            <a:spLocks noGrp="1"/>
          </p:cNvSpPr>
          <p:nvPr>
            <p:ph type="body" idx="1"/>
          </p:nvPr>
        </p:nvSpPr>
        <p:spPr>
          <a:xfrm>
            <a:off x="387900" y="1489825"/>
            <a:ext cx="8368200" cy="3528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Navigation navigate();</a:t>
            </a:r>
            <a:endParaRPr dirty="0"/>
          </a:p>
          <a:p>
            <a:pPr marL="914400" lvl="1" indent="-317500" algn="l" rtl="0">
              <a:spcBef>
                <a:spcPts val="0"/>
              </a:spcBef>
              <a:spcAft>
                <a:spcPts val="0"/>
              </a:spcAft>
              <a:buSzPts val="1400"/>
              <a:buChar char="○"/>
            </a:pPr>
            <a:r>
              <a:rPr lang="en" dirty="0"/>
              <a:t>void driver.navigate().to(String url);</a:t>
            </a:r>
            <a:endParaRPr dirty="0"/>
          </a:p>
          <a:p>
            <a:pPr marL="914400" lvl="1" indent="-317500" algn="l" rtl="0">
              <a:spcBef>
                <a:spcPts val="0"/>
              </a:spcBef>
              <a:spcAft>
                <a:spcPts val="0"/>
              </a:spcAft>
              <a:buSzPts val="1400"/>
              <a:buChar char="○"/>
            </a:pPr>
            <a:r>
              <a:rPr lang="en" dirty="0"/>
              <a:t>void driver.navigate().back();</a:t>
            </a:r>
            <a:endParaRPr dirty="0"/>
          </a:p>
          <a:p>
            <a:pPr marL="914400" lvl="1" indent="-317500" algn="l" rtl="0">
              <a:spcBef>
                <a:spcPts val="0"/>
              </a:spcBef>
              <a:spcAft>
                <a:spcPts val="0"/>
              </a:spcAft>
              <a:buSzPts val="1400"/>
              <a:buChar char="○"/>
            </a:pPr>
            <a:r>
              <a:rPr lang="en" dirty="0"/>
              <a:t>void driver.navigate().forward();</a:t>
            </a:r>
            <a:endParaRPr dirty="0"/>
          </a:p>
          <a:p>
            <a:pPr marL="914400" lvl="1" indent="-317500" algn="l" rtl="0">
              <a:spcBef>
                <a:spcPts val="0"/>
              </a:spcBef>
              <a:spcAft>
                <a:spcPts val="0"/>
              </a:spcAft>
              <a:buSzPts val="1400"/>
              <a:buChar char="○"/>
            </a:pPr>
            <a:r>
              <a:rPr lang="en" dirty="0"/>
              <a:t>void driver.navigate().refresh();</a:t>
            </a:r>
            <a:endParaRPr dirty="0"/>
          </a:p>
          <a:p>
            <a:pPr marL="457200" lvl="0" indent="-342900" algn="l" rtl="0">
              <a:spcBef>
                <a:spcPts val="0"/>
              </a:spcBef>
              <a:spcAft>
                <a:spcPts val="0"/>
              </a:spcAft>
              <a:buSzPts val="1800"/>
              <a:buChar char="●"/>
            </a:pPr>
            <a:r>
              <a:rPr lang="en" dirty="0"/>
              <a:t>Options manage();</a:t>
            </a:r>
            <a:endParaRPr dirty="0"/>
          </a:p>
          <a:p>
            <a:pPr marL="914400" lvl="1" indent="-317500" algn="l" rtl="0">
              <a:spcBef>
                <a:spcPts val="0"/>
              </a:spcBef>
              <a:spcAft>
                <a:spcPts val="0"/>
              </a:spcAft>
              <a:buSzPts val="1400"/>
              <a:buChar char="○"/>
            </a:pPr>
            <a:r>
              <a:rPr lang="en" dirty="0"/>
              <a:t>Timeouts  driver.manage().timeouts();</a:t>
            </a:r>
            <a:endParaRPr dirty="0"/>
          </a:p>
          <a:p>
            <a:pPr marL="914400" lvl="1" indent="-317500" algn="l" rtl="0">
              <a:spcBef>
                <a:spcPts val="0"/>
              </a:spcBef>
              <a:spcAft>
                <a:spcPts val="0"/>
              </a:spcAft>
              <a:buSzPts val="1400"/>
              <a:buChar char="○"/>
            </a:pPr>
            <a:r>
              <a:rPr lang="en" dirty="0"/>
              <a:t>Window driver.manage().window();</a:t>
            </a:r>
            <a:endParaRPr dirty="0"/>
          </a:p>
          <a:p>
            <a:pPr marL="457200" lvl="0" indent="-342900" algn="l" rtl="0">
              <a:spcBef>
                <a:spcPts val="0"/>
              </a:spcBef>
              <a:spcAft>
                <a:spcPts val="0"/>
              </a:spcAft>
              <a:buSzPts val="1800"/>
              <a:buChar char="●"/>
            </a:pPr>
            <a:r>
              <a:rPr lang="en" dirty="0"/>
              <a:t>TargetLocator switchTo();</a:t>
            </a:r>
            <a:endParaRPr dirty="0"/>
          </a:p>
          <a:p>
            <a:pPr marL="914400" lvl="1" indent="-317500" algn="l" rtl="0">
              <a:spcBef>
                <a:spcPts val="0"/>
              </a:spcBef>
              <a:spcAft>
                <a:spcPts val="0"/>
              </a:spcAft>
              <a:buSzPts val="1400"/>
              <a:buChar char="○"/>
            </a:pPr>
            <a:r>
              <a:rPr lang="en" dirty="0"/>
              <a:t>driver.switchTo().frame(String nameOrId);</a:t>
            </a:r>
          </a:p>
          <a:p>
            <a:pPr lvl="1">
              <a:spcBef>
                <a:spcPts val="0"/>
              </a:spcBef>
            </a:pPr>
            <a:r>
              <a:rPr lang="en" dirty="0"/>
              <a:t>driver.switchTo().alert();</a:t>
            </a:r>
          </a:p>
          <a:p>
            <a:pPr lvl="1">
              <a:spcBef>
                <a:spcPts val="0"/>
              </a:spcBef>
            </a:pPr>
            <a:r>
              <a:rPr lang="en-US" dirty="0"/>
              <a:t>D</a:t>
            </a:r>
            <a:r>
              <a:rPr lang="en" dirty="0"/>
              <a:t>river.switchTo().window()’</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What’s a Browser Cookie?</a:t>
            </a:r>
            <a:endParaRPr lang="ru-RU" dirty="0"/>
          </a:p>
        </p:txBody>
      </p:sp>
      <p:sp>
        <p:nvSpPr>
          <p:cNvPr id="3" name="Text Placeholder 2"/>
          <p:cNvSpPr>
            <a:spLocks noGrp="1"/>
          </p:cNvSpPr>
          <p:nvPr>
            <p:ph type="body" idx="1"/>
          </p:nvPr>
        </p:nvSpPr>
        <p:spPr/>
        <p:txBody>
          <a:bodyPr/>
          <a:lstStyle/>
          <a:p>
            <a:r>
              <a:rPr lang="en-US" dirty="0"/>
              <a:t>Cookies are small pieces of information websites store on your computer. The information can be a user ID, session ID, or any other text. When you load the website in the future, the browser sends along the cookie to the website, the website can examine the cookie and recognize you.</a:t>
            </a:r>
          </a:p>
          <a:p>
            <a:r>
              <a:rPr lang="en-US" dirty="0"/>
              <a:t>If you clear your cookies, you’ll be logged out of all websites and websites won’t recognize you.</a:t>
            </a:r>
          </a:p>
          <a:p>
            <a:r>
              <a:rPr lang="en-US" dirty="0"/>
              <a:t>Cookies are very common – you probably have hundreds or even thousands stored in your browser right now.</a:t>
            </a:r>
          </a:p>
          <a:p>
            <a:endParaRPr lang="ru-RU" dirty="0"/>
          </a:p>
        </p:txBody>
      </p:sp>
    </p:spTree>
    <p:extLst>
      <p:ext uri="{BB962C8B-B14F-4D97-AF65-F5344CB8AC3E}">
        <p14:creationId xmlns:p14="http://schemas.microsoft.com/office/powerpoint/2010/main" val="112747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timeout</a:t>
            </a:r>
            <a:endParaRPr lang="ru-RU" dirty="0"/>
          </a:p>
        </p:txBody>
      </p:sp>
      <p:sp>
        <p:nvSpPr>
          <p:cNvPr id="3" name="Text Placeholder 2"/>
          <p:cNvSpPr>
            <a:spLocks noGrp="1"/>
          </p:cNvSpPr>
          <p:nvPr>
            <p:ph type="body" idx="1"/>
          </p:nvPr>
        </p:nvSpPr>
        <p:spPr/>
        <p:txBody>
          <a:bodyPr/>
          <a:lstStyle/>
          <a:p>
            <a:r>
              <a:rPr lang="en-US" dirty="0"/>
              <a:t>A period of time to wait for an event to occur, if event does not occur, waiting will be interrupted and possibly an error thrown</a:t>
            </a:r>
          </a:p>
          <a:p>
            <a:endParaRPr lang="en-US" dirty="0"/>
          </a:p>
          <a:p>
            <a:pPr marL="114300" indent="0">
              <a:buNone/>
            </a:pPr>
            <a:r>
              <a:rPr lang="en-US" dirty="0"/>
              <a:t>Examples:</a:t>
            </a:r>
          </a:p>
          <a:p>
            <a:r>
              <a:rPr lang="en-US" dirty="0"/>
              <a:t>Wait for element to be found</a:t>
            </a:r>
          </a:p>
          <a:p>
            <a:r>
              <a:rPr lang="en-US" dirty="0"/>
              <a:t>Wait for script to execute</a:t>
            </a:r>
          </a:p>
          <a:p>
            <a:r>
              <a:rPr lang="en-US" dirty="0"/>
              <a:t>Wait for page to load</a:t>
            </a:r>
            <a:endParaRPr lang="ru-RU" dirty="0"/>
          </a:p>
        </p:txBody>
      </p:sp>
    </p:spTree>
    <p:extLst>
      <p:ext uri="{BB962C8B-B14F-4D97-AF65-F5344CB8AC3E}">
        <p14:creationId xmlns:p14="http://schemas.microsoft.com/office/powerpoint/2010/main" val="202951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Timeouts   (Implicit waiting)</a:t>
            </a:r>
            <a:endParaRPr/>
          </a:p>
        </p:txBody>
      </p:sp>
      <p:sp>
        <p:nvSpPr>
          <p:cNvPr id="89" name="Google Shape;89;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driver.manage().timeouts().implicitlyWait(long time, TimeUnit unit);</a:t>
            </a:r>
            <a:endParaRPr dirty="0"/>
          </a:p>
          <a:p>
            <a:pPr marL="914400" lvl="1" indent="-317500" algn="l" rtl="0">
              <a:spcBef>
                <a:spcPts val="0"/>
              </a:spcBef>
              <a:spcAft>
                <a:spcPts val="0"/>
              </a:spcAft>
              <a:buSzPts val="1400"/>
              <a:buChar char="○"/>
            </a:pPr>
            <a:r>
              <a:rPr lang="en" dirty="0"/>
              <a:t>Specifies the amount of time the driver should wait when searching for an element</a:t>
            </a:r>
            <a:endParaRPr dirty="0"/>
          </a:p>
          <a:p>
            <a:pPr marL="457200" lvl="0" indent="-342900" algn="l" rtl="0">
              <a:spcBef>
                <a:spcPts val="0"/>
              </a:spcBef>
              <a:spcAft>
                <a:spcPts val="0"/>
              </a:spcAft>
              <a:buSzPts val="1800"/>
              <a:buChar char="●"/>
            </a:pPr>
            <a:r>
              <a:rPr lang="en" dirty="0"/>
              <a:t>driver.manage().timeouts().setScriptTimeout(long time, TimeUnit unit);</a:t>
            </a:r>
            <a:endParaRPr dirty="0"/>
          </a:p>
          <a:p>
            <a:pPr marL="914400" lvl="1" indent="-317500" algn="l" rtl="0">
              <a:spcBef>
                <a:spcPts val="0"/>
              </a:spcBef>
              <a:spcAft>
                <a:spcPts val="0"/>
              </a:spcAft>
              <a:buSzPts val="1400"/>
              <a:buChar char="○"/>
            </a:pPr>
            <a:r>
              <a:rPr lang="en" dirty="0"/>
              <a:t>Sets the amount of time to wait for an asynchronous script to finish execution before throwing an error.</a:t>
            </a:r>
            <a:endParaRPr dirty="0"/>
          </a:p>
          <a:p>
            <a:pPr marL="457200" lvl="0" indent="-342900" algn="l" rtl="0">
              <a:spcBef>
                <a:spcPts val="0"/>
              </a:spcBef>
              <a:spcAft>
                <a:spcPts val="0"/>
              </a:spcAft>
              <a:buSzPts val="1800"/>
              <a:buChar char="●"/>
            </a:pPr>
            <a:r>
              <a:rPr lang="en" dirty="0"/>
              <a:t>driver.manage().timeouts().pageLoadTimeout(long time, TimeUnit unit);</a:t>
            </a:r>
            <a:endParaRPr dirty="0"/>
          </a:p>
          <a:p>
            <a:pPr marL="914400" lvl="1" indent="-317500" algn="l" rtl="0">
              <a:spcBef>
                <a:spcPts val="0"/>
              </a:spcBef>
              <a:spcAft>
                <a:spcPts val="0"/>
              </a:spcAft>
              <a:buSzPts val="1400"/>
              <a:buChar char="○"/>
            </a:pPr>
            <a:r>
              <a:rPr lang="en" dirty="0"/>
              <a:t>Sets the amount of time to wait for a page load to complete before throwing an error.</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Window</a:t>
            </a:r>
            <a:endParaRPr dirty="0"/>
          </a:p>
        </p:txBody>
      </p:sp>
      <p:sp>
        <p:nvSpPr>
          <p:cNvPr id="95" name="Google Shape;95;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void maximize();</a:t>
            </a:r>
            <a:endParaRPr dirty="0"/>
          </a:p>
          <a:p>
            <a:pPr marL="457200" lvl="0" indent="-342900" algn="l" rtl="0">
              <a:spcBef>
                <a:spcPts val="0"/>
              </a:spcBef>
              <a:spcAft>
                <a:spcPts val="0"/>
              </a:spcAft>
              <a:buSzPts val="1800"/>
              <a:buChar char="●"/>
            </a:pPr>
            <a:r>
              <a:rPr lang="en" dirty="0"/>
              <a:t>void fullscreen();</a:t>
            </a:r>
            <a:endParaRPr dirty="0"/>
          </a:p>
          <a:p>
            <a:pPr marL="457200" lvl="0" indent="-342900" algn="l" rtl="0">
              <a:spcBef>
                <a:spcPts val="0"/>
              </a:spcBef>
              <a:spcAft>
                <a:spcPts val="0"/>
              </a:spcAft>
              <a:buSzPts val="1800"/>
              <a:buChar char="●"/>
            </a:pPr>
            <a:r>
              <a:rPr lang="en" dirty="0"/>
              <a:t>Dimension getSize();</a:t>
            </a:r>
            <a:endParaRPr dirty="0"/>
          </a:p>
          <a:p>
            <a:pPr marL="457200" lvl="0" indent="-342900" algn="l" rtl="0">
              <a:spcBef>
                <a:spcPts val="0"/>
              </a:spcBef>
              <a:spcAft>
                <a:spcPts val="0"/>
              </a:spcAft>
              <a:buSzPts val="1800"/>
              <a:buChar char="●"/>
            </a:pPr>
            <a:r>
              <a:rPr lang="en" dirty="0"/>
              <a:t>void setSize(Dimension targetSize);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Simple Alert</a:t>
            </a:r>
            <a:endParaRPr/>
          </a:p>
        </p:txBody>
      </p:sp>
      <p:pic>
        <p:nvPicPr>
          <p:cNvPr id="101" name="Google Shape;101;p19"/>
          <p:cNvPicPr preferRelativeResize="0"/>
          <p:nvPr/>
        </p:nvPicPr>
        <p:blipFill>
          <a:blip r:embed="rId3">
            <a:alphaModFix/>
          </a:blip>
          <a:stretch>
            <a:fillRect/>
          </a:stretch>
        </p:blipFill>
        <p:spPr>
          <a:xfrm>
            <a:off x="414338" y="1764125"/>
            <a:ext cx="8315325" cy="255270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1092</TotalTime>
  <Words>704</Words>
  <Application>Microsoft Office PowerPoint</Application>
  <PresentationFormat>On-screen Show (16:9)</PresentationFormat>
  <Paragraphs>88</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Roboto Slab</vt:lpstr>
      <vt:lpstr>Roboto</vt:lpstr>
      <vt:lpstr>Consolas</vt:lpstr>
      <vt:lpstr>Marina</vt:lpstr>
      <vt:lpstr>Selenium  Basic Methods</vt:lpstr>
      <vt:lpstr>WebElement methods</vt:lpstr>
      <vt:lpstr>WebDriver Methods</vt:lpstr>
      <vt:lpstr>WebDriver Methods</vt:lpstr>
      <vt:lpstr>What’s a Browser Cookie?</vt:lpstr>
      <vt:lpstr>What is a timeout</vt:lpstr>
      <vt:lpstr>Timeouts   (Implicit waiting)</vt:lpstr>
      <vt:lpstr>Window</vt:lpstr>
      <vt:lpstr>Simple Alert</vt:lpstr>
      <vt:lpstr>Prompt Alert</vt:lpstr>
      <vt:lpstr>Confirmation Alert</vt:lpstr>
      <vt:lpstr>Alert</vt:lpstr>
      <vt:lpstr>Select Class</vt:lpstr>
      <vt:lpstr>Select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Basic Methods</dc:title>
  <dc:creator>User7</dc:creator>
  <cp:lastModifiedBy>muhammet koklu</cp:lastModifiedBy>
  <cp:revision>22</cp:revision>
  <dcterms:modified xsi:type="dcterms:W3CDTF">2020-06-30T00:25:14Z</dcterms:modified>
</cp:coreProperties>
</file>