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A60943-5139-464E-9685-184802C712FF}" type="datetimeFigureOut">
              <a:rPr lang="en-US" smtClean="0"/>
              <a:t>21-Aug-21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272431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A60943-5139-464E-9685-184802C712FF}" type="datetimeFigureOut">
              <a:rPr lang="en-US" smtClean="0"/>
              <a:t>21-Aug-21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360522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A60943-5139-464E-9685-184802C712FF}" type="datetimeFigureOut">
              <a:rPr lang="en-US" smtClean="0"/>
              <a:t>21-Aug-21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A66672-9AA7-4C91-9030-EFB2819E964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132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BA60943-5139-464E-9685-184802C712FF}" type="datetimeFigureOut">
              <a:rPr lang="en-US" smtClean="0"/>
              <a:t>21-Aug-21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2132863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BA60943-5139-464E-9685-184802C712FF}" type="datetimeFigureOut">
              <a:rPr lang="en-US" smtClean="0"/>
              <a:t>21-Aug-21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A66672-9AA7-4C91-9030-EFB2819E964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439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BA60943-5139-464E-9685-184802C712FF}" type="datetimeFigureOut">
              <a:rPr lang="en-US" smtClean="0"/>
              <a:t>21-Aug-21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2851536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A60943-5139-464E-9685-184802C712FF}" type="datetimeFigureOut">
              <a:rPr lang="en-US" smtClean="0"/>
              <a:t>21-Aug-21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2435310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A60943-5139-464E-9685-184802C712FF}" type="datetimeFigureOut">
              <a:rPr lang="en-US" smtClean="0"/>
              <a:t>21-Aug-21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351956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A60943-5139-464E-9685-184802C712FF}" type="datetimeFigureOut">
              <a:rPr lang="en-US" smtClean="0"/>
              <a:t>21-Aug-21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344347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A60943-5139-464E-9685-184802C712FF}" type="datetimeFigureOut">
              <a:rPr lang="en-US" smtClean="0"/>
              <a:t>21-Aug-21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96949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A60943-5139-464E-9685-184802C712FF}" type="datetimeFigureOut">
              <a:rPr lang="en-US" smtClean="0"/>
              <a:t>21-Aug-21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168669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A60943-5139-464E-9685-184802C712FF}" type="datetimeFigureOut">
              <a:rPr lang="en-US" smtClean="0"/>
              <a:t>21-Aug-21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236019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A60943-5139-464E-9685-184802C712FF}" type="datetimeFigureOut">
              <a:rPr lang="en-US" smtClean="0"/>
              <a:t>21-Aug-21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16323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60943-5139-464E-9685-184802C712FF}" type="datetimeFigureOut">
              <a:rPr lang="en-US" smtClean="0"/>
              <a:t>21-Aug-21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152227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A60943-5139-464E-9685-184802C712FF}" type="datetimeFigureOut">
              <a:rPr lang="en-US" smtClean="0"/>
              <a:t>21-Aug-21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143664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A60943-5139-464E-9685-184802C712FF}" type="datetimeFigureOut">
              <a:rPr lang="en-US" smtClean="0"/>
              <a:t>21-Aug-21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A66672-9AA7-4C91-9030-EFB2819E9640}" type="slidenum">
              <a:rPr lang="en-US" smtClean="0"/>
              <a:t>‹#›</a:t>
            </a:fld>
            <a:endParaRPr lang="en-US"/>
          </a:p>
        </p:txBody>
      </p:sp>
    </p:spTree>
    <p:extLst>
      <p:ext uri="{BB962C8B-B14F-4D97-AF65-F5344CB8AC3E}">
        <p14:creationId xmlns:p14="http://schemas.microsoft.com/office/powerpoint/2010/main" val="395508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A60943-5139-464E-9685-184802C712FF}" type="datetimeFigureOut">
              <a:rPr lang="en-US" smtClean="0"/>
              <a:t>21-Aug-21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4A66672-9AA7-4C91-9030-EFB2819E9640}" type="slidenum">
              <a:rPr lang="en-US" smtClean="0"/>
              <a:t>‹#›</a:t>
            </a:fld>
            <a:endParaRPr lang="en-US"/>
          </a:p>
        </p:txBody>
      </p:sp>
    </p:spTree>
    <p:extLst>
      <p:ext uri="{BB962C8B-B14F-4D97-AF65-F5344CB8AC3E}">
        <p14:creationId xmlns:p14="http://schemas.microsoft.com/office/powerpoint/2010/main" val="382014133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9284" y="1048870"/>
            <a:ext cx="8915399" cy="2262781"/>
          </a:xfrm>
        </p:spPr>
        <p:txBody>
          <a:bodyPr>
            <a:normAutofit/>
          </a:bodyPr>
          <a:lstStyle/>
          <a:p>
            <a:r>
              <a:rPr lang="en-US" sz="4400" dirty="0"/>
              <a:t> </a:t>
            </a:r>
            <a:r>
              <a:rPr lang="en-US" sz="4400" b="1" dirty="0"/>
              <a:t>GWADER ELECTRONIC MARKET</a:t>
            </a:r>
            <a:endParaRPr lang="en-US" sz="4400" dirty="0"/>
          </a:p>
        </p:txBody>
      </p:sp>
      <p:sp>
        <p:nvSpPr>
          <p:cNvPr id="3" name="Subtitle 2"/>
          <p:cNvSpPr>
            <a:spLocks noGrp="1"/>
          </p:cNvSpPr>
          <p:nvPr>
            <p:ph type="subTitle" idx="1"/>
          </p:nvPr>
        </p:nvSpPr>
        <p:spPr>
          <a:xfrm>
            <a:off x="7734954" y="6431367"/>
            <a:ext cx="4457046" cy="426633"/>
          </a:xfrm>
        </p:spPr>
        <p:txBody>
          <a:bodyPr/>
          <a:lstStyle/>
          <a:p>
            <a:r>
              <a:rPr lang="en-US" b="1" dirty="0">
                <a:solidFill>
                  <a:schemeClr val="tx1"/>
                </a:solidFill>
              </a:rPr>
              <a:t>Presentation by: </a:t>
            </a:r>
            <a:r>
              <a:rPr lang="en-US" b="1" dirty="0" smtClean="0">
                <a:solidFill>
                  <a:schemeClr val="tx1"/>
                </a:solidFill>
              </a:rPr>
              <a:t>Adil khan &amp; Asma</a:t>
            </a:r>
            <a:endParaRPr lang="en-US" b="1"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72090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4. Inventory: </a:t>
            </a:r>
          </a:p>
          <a:p>
            <a:pPr marL="0" lvl="0" indent="0">
              <a:buNone/>
            </a:pPr>
            <a:r>
              <a:rPr lang="en-US" dirty="0"/>
              <a:t>These pages can be accessed by admin i.e., User Account which add or view a Stocks </a:t>
            </a:r>
          </a:p>
          <a:p>
            <a:pPr marL="0" lvl="0" indent="0">
              <a:buNone/>
            </a:pPr>
            <a:r>
              <a:rPr lang="en-US" dirty="0"/>
              <a:t>Here, admin can also take advantages by viewing which product is selling more usual through a graph</a:t>
            </a:r>
          </a:p>
          <a:p>
            <a:pPr marL="0" indent="0">
              <a:buNone/>
            </a:pPr>
            <a:r>
              <a:rPr lang="en-US" dirty="0"/>
              <a:t> </a:t>
            </a:r>
            <a:r>
              <a:rPr lang="en-US" b="1" dirty="0"/>
              <a:t>6. Returns</a:t>
            </a:r>
            <a:r>
              <a:rPr lang="en-US" dirty="0"/>
              <a:t>:</a:t>
            </a:r>
          </a:p>
          <a:p>
            <a:pPr marL="0" lvl="0" indent="0">
              <a:buNone/>
            </a:pPr>
            <a:r>
              <a:rPr lang="en-US" dirty="0"/>
              <a:t>These pages can be accessed by admin </a:t>
            </a:r>
            <a:r>
              <a:rPr lang="en-US" dirty="0" err="1"/>
              <a:t>i.e</a:t>
            </a:r>
            <a:r>
              <a:rPr lang="en-US" dirty="0"/>
              <a:t> User Account which add or view returns </a:t>
            </a:r>
          </a:p>
          <a:p>
            <a:pPr marL="0" lvl="0" indent="0">
              <a:buNone/>
            </a:pPr>
            <a:r>
              <a:rPr lang="en-US" dirty="0"/>
              <a:t>We return an item it automatically returned to inventory stock unless it is damaged </a:t>
            </a:r>
          </a:p>
          <a:p>
            <a:pPr marL="0" indent="0">
              <a:buNone/>
            </a:pPr>
            <a:endParaRPr lang="en-US" dirty="0"/>
          </a:p>
        </p:txBody>
      </p:sp>
    </p:spTree>
    <p:extLst>
      <p:ext uri="{BB962C8B-B14F-4D97-AF65-F5344CB8AC3E}">
        <p14:creationId xmlns:p14="http://schemas.microsoft.com/office/powerpoint/2010/main" val="3488809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7. </a:t>
            </a:r>
            <a:r>
              <a:rPr lang="en-US" b="1" dirty="0"/>
              <a:t>Payment: </a:t>
            </a:r>
          </a:p>
          <a:p>
            <a:pPr marL="0" indent="0">
              <a:buNone/>
            </a:pPr>
            <a:r>
              <a:rPr lang="en-US" b="1" dirty="0"/>
              <a:t>Online payment</a:t>
            </a:r>
            <a:r>
              <a:rPr lang="en-US" dirty="0"/>
              <a:t> refers to money that is exchanged electronically. Typically, this involves use of computer networks, </a:t>
            </a:r>
            <a:r>
              <a:rPr lang="en-US" b="1" dirty="0"/>
              <a:t>the internet</a:t>
            </a:r>
            <a:r>
              <a:rPr lang="en-US" dirty="0"/>
              <a:t> and digital stored value systems.  </a:t>
            </a:r>
            <a:r>
              <a:rPr lang="en-US" b="1" dirty="0"/>
              <a:t>Online payment</a:t>
            </a:r>
            <a:r>
              <a:rPr lang="en-US" dirty="0"/>
              <a:t> usually is the transaction that results in transfer of money from the customer bank or credit card account to your bank account.</a:t>
            </a:r>
          </a:p>
          <a:p>
            <a:pPr marL="0" indent="0">
              <a:buNone/>
            </a:pPr>
            <a:r>
              <a:rPr lang="en-US" dirty="0"/>
              <a:t>User can make the payment via the secured payment via Cash on Delivery Method</a:t>
            </a:r>
          </a:p>
          <a:p>
            <a:pPr marL="0" indent="0">
              <a:buNone/>
            </a:pPr>
            <a:r>
              <a:rPr lang="en-US" b="1" dirty="0"/>
              <a:t>8. Stock:		</a:t>
            </a:r>
          </a:p>
          <a:p>
            <a:pPr marL="0" indent="0">
              <a:buNone/>
            </a:pPr>
            <a:r>
              <a:rPr lang="en-US" dirty="0"/>
              <a:t>Stock is used to manage the inventory add / remove stocks from inventory</a:t>
            </a:r>
          </a:p>
          <a:p>
            <a:pPr marL="0" indent="0">
              <a:buNone/>
            </a:pPr>
            <a:endParaRPr lang="en-US" dirty="0"/>
          </a:p>
        </p:txBody>
      </p:sp>
    </p:spTree>
    <p:extLst>
      <p:ext uri="{BB962C8B-B14F-4D97-AF65-F5344CB8AC3E}">
        <p14:creationId xmlns:p14="http://schemas.microsoft.com/office/powerpoint/2010/main" val="3450760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9. </a:t>
            </a:r>
            <a:r>
              <a:rPr lang="en-US" b="1" dirty="0"/>
              <a:t>Dashboard Panel:</a:t>
            </a:r>
          </a:p>
          <a:p>
            <a:pPr marL="0" indent="0">
              <a:buNone/>
            </a:pPr>
            <a:r>
              <a:rPr lang="en-US" b="1" dirty="0"/>
              <a:t>Dashboard</a:t>
            </a:r>
            <a:r>
              <a:rPr lang="en-US" dirty="0"/>
              <a:t> is a back end reporting interface that allows you to monitor your </a:t>
            </a:r>
            <a:r>
              <a:rPr lang="en-US" b="1" dirty="0"/>
              <a:t>website</a:t>
            </a:r>
            <a:r>
              <a:rPr lang="en-US" dirty="0"/>
              <a:t> performance by tracking metrics like visitors, </a:t>
            </a:r>
            <a:r>
              <a:rPr lang="en-US" dirty="0" err="1"/>
              <a:t>pageviews</a:t>
            </a:r>
            <a:r>
              <a:rPr lang="en-US" dirty="0"/>
              <a:t>, and online conversions.</a:t>
            </a:r>
          </a:p>
          <a:p>
            <a:pPr marL="0" indent="0">
              <a:buNone/>
            </a:pPr>
            <a:r>
              <a:rPr lang="en-US" b="1" dirty="0"/>
              <a:t>10. Products Management: </a:t>
            </a:r>
          </a:p>
          <a:p>
            <a:pPr marL="0" indent="0">
              <a:buNone/>
            </a:pPr>
            <a:r>
              <a:rPr lang="en-US" dirty="0"/>
              <a:t> As developers we pay attention on managing all the products, assigning category, pages, pricing and writing description for the products. Sorting them in their relevant section with due offers and tax/discount rates.</a:t>
            </a:r>
          </a:p>
          <a:p>
            <a:pPr marL="0" indent="0">
              <a:buNone/>
            </a:pPr>
            <a:endParaRPr lang="en-US" dirty="0"/>
          </a:p>
        </p:txBody>
      </p:sp>
    </p:spTree>
    <p:extLst>
      <p:ext uri="{BB962C8B-B14F-4D97-AF65-F5344CB8AC3E}">
        <p14:creationId xmlns:p14="http://schemas.microsoft.com/office/powerpoint/2010/main" val="3110217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 11. Electronic gadgets: </a:t>
            </a:r>
          </a:p>
          <a:p>
            <a:r>
              <a:rPr lang="en-US" dirty="0"/>
              <a:t>Portable electronic devices including smartphone, laptop, and notebook pcs will be sold in the website. Apart from it, its peripheral devices and other supporting gadgets are also available in the production section of the website.</a:t>
            </a:r>
          </a:p>
          <a:p>
            <a:endParaRPr lang="en-US" dirty="0"/>
          </a:p>
        </p:txBody>
      </p:sp>
    </p:spTree>
    <p:extLst>
      <p:ext uri="{BB962C8B-B14F-4D97-AF65-F5344CB8AC3E}">
        <p14:creationId xmlns:p14="http://schemas.microsoft.com/office/powerpoint/2010/main" val="1704214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The layout of our website</a:t>
            </a:r>
            <a:br>
              <a:rPr lang="en-US" sz="2800" b="1" dirty="0"/>
            </a:br>
            <a:endParaRPr lang="en-US" sz="2800" b="1" dirty="0"/>
          </a:p>
        </p:txBody>
      </p:sp>
      <p:graphicFrame>
        <p:nvGraphicFramePr>
          <p:cNvPr id="11" name="Table 10"/>
          <p:cNvGraphicFramePr>
            <a:graphicFrameLocks noGrp="1"/>
          </p:cNvGraphicFramePr>
          <p:nvPr>
            <p:extLst>
              <p:ext uri="{D42A27DB-BD31-4B8C-83A1-F6EECF244321}">
                <p14:modId xmlns:p14="http://schemas.microsoft.com/office/powerpoint/2010/main" val="1056921246"/>
              </p:ext>
            </p:extLst>
          </p:nvPr>
        </p:nvGraphicFramePr>
        <p:xfrm>
          <a:off x="2439951" y="3255010"/>
          <a:ext cx="7053672" cy="2970977"/>
        </p:xfrm>
        <a:graphic>
          <a:graphicData uri="http://schemas.openxmlformats.org/drawingml/2006/table">
            <a:tbl>
              <a:tblPr firstRow="1" firstCol="1" bandRow="1">
                <a:tableStyleId>{5940675A-B579-460E-94D1-54222C63F5DA}</a:tableStyleId>
              </a:tblPr>
              <a:tblGrid>
                <a:gridCol w="2351224"/>
                <a:gridCol w="2351224"/>
                <a:gridCol w="2351224"/>
              </a:tblGrid>
              <a:tr h="480965">
                <a:tc>
                  <a:txBody>
                    <a:bodyPr/>
                    <a:lstStyle/>
                    <a:p>
                      <a:pPr marL="0" marR="0">
                        <a:lnSpc>
                          <a:spcPct val="107000"/>
                        </a:lnSpc>
                        <a:spcBef>
                          <a:spcPts val="0"/>
                        </a:spcBef>
                        <a:spcAft>
                          <a:spcPts val="0"/>
                        </a:spcAft>
                      </a:pPr>
                      <a:r>
                        <a:rPr lang="en-US" sz="1100">
                          <a:effectLst/>
                        </a:rPr>
                        <a:t>Account Page</a:t>
                      </a:r>
                      <a:endParaRPr lang="en-US" sz="1200">
                        <a:effectLst/>
                      </a:endParaRPr>
                    </a:p>
                    <a:p>
                      <a:pPr marL="0" marR="0">
                        <a:lnSpc>
                          <a:spcPct val="107000"/>
                        </a:lnSpc>
                        <a:spcBef>
                          <a:spcPts val="0"/>
                        </a:spcBef>
                        <a:spcAft>
                          <a:spcPts val="0"/>
                        </a:spcAft>
                      </a:pPr>
                      <a:r>
                        <a:rPr lang="en-US" sz="1100">
                          <a:effectLst/>
                        </a:rPr>
                        <a:t>(with delete  permission)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customer pages</a:t>
                      </a:r>
                      <a:endParaRPr lang="en-US" sz="1200">
                        <a:effectLst/>
                      </a:endParaRPr>
                    </a:p>
                    <a:p>
                      <a:pPr marL="0" marR="0">
                        <a:lnSpc>
                          <a:spcPct val="107000"/>
                        </a:lnSpc>
                        <a:spcBef>
                          <a:spcPts val="0"/>
                        </a:spcBef>
                        <a:spcAft>
                          <a:spcPts val="0"/>
                        </a:spcAft>
                      </a:pPr>
                      <a:r>
                        <a:rPr lang="en-US" sz="1100">
                          <a:effectLst/>
                        </a:rPr>
                        <a:t>(with delete  permission)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customer pages</a:t>
                      </a:r>
                      <a:endParaRPr lang="en-US" sz="1200">
                        <a:effectLst/>
                      </a:endParaRPr>
                    </a:p>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5002">
                <a:tc>
                  <a:txBody>
                    <a:bodyPr/>
                    <a:lstStyle/>
                    <a:p>
                      <a:pPr marL="0" marR="0">
                        <a:lnSpc>
                          <a:spcPct val="107000"/>
                        </a:lnSpc>
                        <a:spcBef>
                          <a:spcPts val="0"/>
                        </a:spcBef>
                        <a:spcAft>
                          <a:spcPts val="0"/>
                        </a:spcAft>
                      </a:pPr>
                      <a:r>
                        <a:rPr lang="en-US" sz="1100">
                          <a:effectLst/>
                        </a:rPr>
                        <a:t>Manage overall site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Inventory  pages</a:t>
                      </a:r>
                      <a:endParaRPr lang="en-US" sz="1200">
                        <a:effectLst/>
                      </a:endParaRPr>
                    </a:p>
                    <a:p>
                      <a:pPr marL="0" marR="0">
                        <a:lnSpc>
                          <a:spcPct val="107000"/>
                        </a:lnSpc>
                        <a:spcBef>
                          <a:spcPts val="0"/>
                        </a:spcBef>
                        <a:spcAft>
                          <a:spcPts val="0"/>
                        </a:spcAft>
                      </a:pPr>
                      <a:r>
                        <a:rPr lang="en-US" sz="1100">
                          <a:effectLst/>
                        </a:rPr>
                        <a:t>(with delete  permission)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Inventory pages</a:t>
                      </a:r>
                      <a:endParaRPr lang="en-US" sz="1200">
                        <a:effectLst/>
                      </a:endParaRPr>
                    </a:p>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5002">
                <a:tc>
                  <a:txBody>
                    <a:bodyPr/>
                    <a:lstStyle/>
                    <a:p>
                      <a:pPr marL="0" marR="0">
                        <a:lnSpc>
                          <a:spcPct val="107000"/>
                        </a:lnSpc>
                        <a:spcBef>
                          <a:spcPts val="0"/>
                        </a:spcBef>
                        <a:spcAft>
                          <a:spcPts val="0"/>
                        </a:spcAft>
                      </a:pPr>
                      <a:r>
                        <a:rPr lang="en-US" sz="1100">
                          <a:effectLst/>
                        </a:rPr>
                        <a:t>See the details of customers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product  pages</a:t>
                      </a:r>
                      <a:endParaRPr lang="en-US" sz="1200">
                        <a:effectLst/>
                      </a:endParaRPr>
                    </a:p>
                    <a:p>
                      <a:pPr marL="0" marR="0">
                        <a:lnSpc>
                          <a:spcPct val="107000"/>
                        </a:lnSpc>
                        <a:spcBef>
                          <a:spcPts val="0"/>
                        </a:spcBef>
                        <a:spcAft>
                          <a:spcPts val="0"/>
                        </a:spcAft>
                      </a:pPr>
                      <a:r>
                        <a:rPr lang="en-US" sz="1100">
                          <a:effectLst/>
                        </a:rPr>
                        <a:t>(with delete  permission)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product pages</a:t>
                      </a:r>
                      <a:endParaRPr lang="en-US" sz="1200">
                        <a:effectLst/>
                      </a:endParaRPr>
                    </a:p>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5002">
                <a:tc>
                  <a:txBody>
                    <a:bodyPr/>
                    <a:lstStyle/>
                    <a:p>
                      <a:pPr marL="0" marR="0">
                        <a:lnSpc>
                          <a:spcPct val="107000"/>
                        </a:lnSpc>
                        <a:spcBef>
                          <a:spcPts val="0"/>
                        </a:spcBef>
                        <a:spcAft>
                          <a:spcPts val="0"/>
                        </a:spcAft>
                      </a:pPr>
                      <a:r>
                        <a:rPr lang="en-US" sz="1100">
                          <a:effectLst/>
                        </a:rPr>
                        <a:t>View transaction Details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Returns  pages</a:t>
                      </a:r>
                      <a:endParaRPr lang="en-US" sz="1200">
                        <a:effectLst/>
                      </a:endParaRPr>
                    </a:p>
                    <a:p>
                      <a:pPr marL="0" marR="0">
                        <a:lnSpc>
                          <a:spcPct val="107000"/>
                        </a:lnSpc>
                        <a:spcBef>
                          <a:spcPts val="0"/>
                        </a:spcBef>
                        <a:spcAft>
                          <a:spcPts val="0"/>
                        </a:spcAft>
                      </a:pPr>
                      <a:r>
                        <a:rPr lang="en-US" sz="1100">
                          <a:effectLst/>
                        </a:rPr>
                        <a:t>(with delete  permission)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Returns  pages</a:t>
                      </a:r>
                      <a:endParaRPr lang="en-US" sz="1200">
                        <a:effectLst/>
                      </a:endParaRPr>
                    </a:p>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5002">
                <a:tc>
                  <a:txBody>
                    <a:bodyPr/>
                    <a:lstStyle/>
                    <a:p>
                      <a:pPr marL="0" marR="0">
                        <a:lnSpc>
                          <a:spcPct val="107000"/>
                        </a:lnSpc>
                        <a:spcBef>
                          <a:spcPts val="0"/>
                        </a:spcBef>
                        <a:spcAft>
                          <a:spcPts val="0"/>
                        </a:spcAft>
                      </a:pPr>
                      <a:r>
                        <a:rPr lang="en-US" sz="1100">
                          <a:effectLst/>
                        </a:rPr>
                        <a:t>Modify ,alter any feature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payment  pages</a:t>
                      </a:r>
                      <a:endParaRPr lang="en-US" sz="1200">
                        <a:effectLst/>
                      </a:endParaRPr>
                    </a:p>
                    <a:p>
                      <a:pPr marL="0" marR="0">
                        <a:lnSpc>
                          <a:spcPct val="107000"/>
                        </a:lnSpc>
                        <a:spcBef>
                          <a:spcPts val="0"/>
                        </a:spcBef>
                        <a:spcAft>
                          <a:spcPts val="0"/>
                        </a:spcAft>
                      </a:pPr>
                      <a:r>
                        <a:rPr lang="en-US" sz="1100">
                          <a:effectLst/>
                        </a:rPr>
                        <a:t>(with delete  permission)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payment  pages</a:t>
                      </a:r>
                      <a:endParaRPr lang="en-US" sz="1200">
                        <a:effectLst/>
                      </a:endParaRPr>
                    </a:p>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5002">
                <a:tc>
                  <a:txBody>
                    <a:bodyPr/>
                    <a:lstStyle/>
                    <a:p>
                      <a:pPr marL="0" marR="0">
                        <a:lnSpc>
                          <a:spcPct val="107000"/>
                        </a:lnSpc>
                        <a:spcBef>
                          <a:spcPts val="0"/>
                        </a:spcBef>
                        <a:spcAft>
                          <a:spcPts val="0"/>
                        </a:spcAft>
                      </a:pPr>
                      <a:r>
                        <a:rPr lang="en-US" sz="1100">
                          <a:effectLst/>
                        </a:rPr>
                        <a:t>Manage inventor , stock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statement  pages</a:t>
                      </a:r>
                      <a:endParaRPr lang="en-US" sz="1200">
                        <a:effectLst/>
                      </a:endParaRPr>
                    </a:p>
                    <a:p>
                      <a:pPr marL="0" marR="0">
                        <a:lnSpc>
                          <a:spcPct val="107000"/>
                        </a:lnSpc>
                        <a:spcBef>
                          <a:spcPts val="0"/>
                        </a:spcBef>
                        <a:spcAft>
                          <a:spcPts val="0"/>
                        </a:spcAft>
                      </a:pPr>
                      <a:r>
                        <a:rPr lang="en-US" sz="1100">
                          <a:effectLst/>
                        </a:rPr>
                        <a:t>(with delete  permission)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payment  pages</a:t>
                      </a:r>
                      <a:endParaRPr lang="en-US" sz="1200">
                        <a:effectLst/>
                      </a:endParaRPr>
                    </a:p>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5002">
                <a:tc>
                  <a:txBody>
                    <a:bodyPr/>
                    <a:lstStyle/>
                    <a:p>
                      <a:pPr marL="0" marR="0">
                        <a:lnSpc>
                          <a:spcPct val="107000"/>
                        </a:lnSpc>
                        <a:spcBef>
                          <a:spcPts val="0"/>
                        </a:spcBef>
                        <a:spcAft>
                          <a:spcPts val="0"/>
                        </a:spcAft>
                      </a:pPr>
                      <a:r>
                        <a:rPr lang="en-US" sz="1100">
                          <a:effectLst/>
                        </a:rPr>
                        <a:t>Maintain and manage payment process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View/add stock  pages</a:t>
                      </a:r>
                      <a:endParaRPr lang="en-US" sz="1200">
                        <a:effectLst/>
                      </a:endParaRPr>
                    </a:p>
                    <a:p>
                      <a:pPr marL="0" marR="0">
                        <a:lnSpc>
                          <a:spcPct val="107000"/>
                        </a:lnSpc>
                        <a:spcBef>
                          <a:spcPts val="0"/>
                        </a:spcBef>
                        <a:spcAft>
                          <a:spcPts val="0"/>
                        </a:spcAft>
                      </a:pPr>
                      <a:r>
                        <a:rPr lang="en-US" sz="1100">
                          <a:effectLst/>
                        </a:rPr>
                        <a:t>(with delete  permission)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View/add stock  pages</a:t>
                      </a:r>
                      <a:endParaRPr lang="en-US" sz="1200" dirty="0">
                        <a:effectLst/>
                      </a:endParaRPr>
                    </a:p>
                    <a:p>
                      <a:pPr marL="0" marR="0">
                        <a:lnSpc>
                          <a:spcPct val="107000"/>
                        </a:lnSpc>
                        <a:spcBef>
                          <a:spcPts val="0"/>
                        </a:spcBef>
                        <a:spcAft>
                          <a:spcPts val="0"/>
                        </a:spcAft>
                      </a:pPr>
                      <a:r>
                        <a:rPr lang="en-US" sz="11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2" name="Text Box 2"/>
          <p:cNvSpPr txBox="1">
            <a:spLocks noChangeArrowheads="1"/>
          </p:cNvSpPr>
          <p:nvPr/>
        </p:nvSpPr>
        <p:spPr bwMode="auto">
          <a:xfrm>
            <a:off x="3038475" y="1905000"/>
            <a:ext cx="590550" cy="3143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b="1">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Login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2"/>
          <p:cNvSpPr txBox="1">
            <a:spLocks noChangeArrowheads="1"/>
          </p:cNvSpPr>
          <p:nvPr/>
        </p:nvSpPr>
        <p:spPr bwMode="auto">
          <a:xfrm>
            <a:off x="5133975" y="1895475"/>
            <a:ext cx="723900" cy="3143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b="1">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Admin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3"/>
          <p:cNvSpPr txBox="1">
            <a:spLocks noChangeArrowheads="1"/>
          </p:cNvSpPr>
          <p:nvPr/>
        </p:nvSpPr>
        <p:spPr bwMode="auto">
          <a:xfrm>
            <a:off x="7191375" y="1885950"/>
            <a:ext cx="590550" cy="3143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b="1">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User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Arrow Connector 15"/>
          <p:cNvCxnSpPr>
            <a:stCxn id="12" idx="3"/>
            <a:endCxn id="13" idx="1"/>
          </p:cNvCxnSpPr>
          <p:nvPr/>
        </p:nvCxnSpPr>
        <p:spPr>
          <a:xfrm flipV="1">
            <a:off x="3629025" y="2052638"/>
            <a:ext cx="15049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4" idx="1"/>
          </p:cNvCxnSpPr>
          <p:nvPr/>
        </p:nvCxnSpPr>
        <p:spPr>
          <a:xfrm flipV="1">
            <a:off x="5857875" y="2043113"/>
            <a:ext cx="13335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2"/>
          </p:cNvCxnSpPr>
          <p:nvPr/>
        </p:nvCxnSpPr>
        <p:spPr>
          <a:xfrm>
            <a:off x="7486650" y="2200275"/>
            <a:ext cx="554691" cy="1027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p:cNvCxnSpPr>
          <p:nvPr/>
        </p:nvCxnSpPr>
        <p:spPr>
          <a:xfrm>
            <a:off x="5495925" y="2209800"/>
            <a:ext cx="84604" cy="1017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29025" y="2219325"/>
            <a:ext cx="1628775" cy="100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307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The target users of our website </a:t>
            </a:r>
            <a:br>
              <a:rPr lang="en-US" sz="2800" b="1" dirty="0"/>
            </a:br>
            <a:endParaRPr lang="en-US" sz="2800" b="1" dirty="0"/>
          </a:p>
        </p:txBody>
      </p:sp>
      <p:sp>
        <p:nvSpPr>
          <p:cNvPr id="3" name="Content Placeholder 2"/>
          <p:cNvSpPr>
            <a:spLocks noGrp="1"/>
          </p:cNvSpPr>
          <p:nvPr>
            <p:ph idx="1"/>
          </p:nvPr>
        </p:nvSpPr>
        <p:spPr>
          <a:xfrm>
            <a:off x="2592925" y="1649505"/>
            <a:ext cx="8915400" cy="4132729"/>
          </a:xfrm>
        </p:spPr>
        <p:txBody>
          <a:bodyPr>
            <a:noAutofit/>
          </a:bodyPr>
          <a:lstStyle/>
          <a:p>
            <a:pPr marL="0" indent="0">
              <a:buNone/>
            </a:pPr>
            <a:r>
              <a:rPr lang="en-US" dirty="0"/>
              <a:t>The </a:t>
            </a:r>
            <a:r>
              <a:rPr lang="en-US" b="1" dirty="0"/>
              <a:t>laptop  market targets</a:t>
            </a:r>
            <a:r>
              <a:rPr lang="en-US" dirty="0"/>
              <a:t> a variety of groups, </a:t>
            </a:r>
          </a:p>
          <a:p>
            <a:pPr marL="0" lvl="0" indent="0">
              <a:buNone/>
            </a:pPr>
            <a:r>
              <a:rPr lang="en-US" dirty="0"/>
              <a:t>Students</a:t>
            </a:r>
          </a:p>
          <a:p>
            <a:pPr marL="0" lvl="0" indent="0">
              <a:buNone/>
            </a:pPr>
            <a:r>
              <a:rPr lang="en-US" dirty="0"/>
              <a:t>Technical Expert</a:t>
            </a:r>
          </a:p>
          <a:p>
            <a:pPr marL="0" lvl="0" indent="0">
              <a:buNone/>
            </a:pPr>
            <a:r>
              <a:rPr lang="en-US" dirty="0"/>
              <a:t>Business men</a:t>
            </a:r>
          </a:p>
          <a:p>
            <a:pPr marL="0" lvl="0" indent="0">
              <a:buNone/>
            </a:pPr>
            <a:r>
              <a:rPr lang="en-US" dirty="0" smtClean="0"/>
              <a:t>Professionals</a:t>
            </a:r>
            <a:endParaRPr lang="en-US" dirty="0"/>
          </a:p>
          <a:p>
            <a:pPr marL="0" lvl="0" indent="0">
              <a:buNone/>
            </a:pPr>
            <a:r>
              <a:rPr lang="en-US" dirty="0"/>
              <a:t>Employ of an organization</a:t>
            </a:r>
          </a:p>
          <a:p>
            <a:pPr marL="0" lvl="0" indent="0">
              <a:buNone/>
            </a:pPr>
            <a:r>
              <a:rPr lang="en-US" dirty="0"/>
              <a:t>Game </a:t>
            </a:r>
            <a:r>
              <a:rPr lang="en-US" dirty="0" smtClean="0"/>
              <a:t>developer</a:t>
            </a:r>
            <a:endParaRPr lang="en-US" dirty="0"/>
          </a:p>
          <a:p>
            <a:pPr marL="0" indent="0">
              <a:buNone/>
            </a:pPr>
            <a:r>
              <a:rPr lang="en-US" b="1" dirty="0"/>
              <a:t>Target user for mobile phones:</a:t>
            </a:r>
            <a:endParaRPr lang="en-US" dirty="0"/>
          </a:p>
          <a:p>
            <a:pPr marL="0" lvl="0" indent="0">
              <a:buNone/>
            </a:pPr>
            <a:r>
              <a:rPr lang="en-US" dirty="0"/>
              <a:t>Every individual who uses smart phone</a:t>
            </a:r>
          </a:p>
          <a:p>
            <a:pPr marL="0" indent="0">
              <a:buNone/>
            </a:pPr>
            <a:r>
              <a:rPr lang="en-US" dirty="0" smtClean="0"/>
              <a:t>In </a:t>
            </a:r>
            <a:r>
              <a:rPr lang="en-US" dirty="0"/>
              <a:t>short ,every phone or laptop user will be our target user</a:t>
            </a:r>
          </a:p>
          <a:p>
            <a:pPr marL="0" indent="0">
              <a:buNone/>
            </a:pPr>
            <a:endParaRPr lang="en-US" dirty="0"/>
          </a:p>
        </p:txBody>
      </p:sp>
    </p:spTree>
    <p:extLst>
      <p:ext uri="{BB962C8B-B14F-4D97-AF65-F5344CB8AC3E}">
        <p14:creationId xmlns:p14="http://schemas.microsoft.com/office/powerpoint/2010/main" val="3296132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6000" b="1" smtClean="0"/>
          </a:p>
          <a:p>
            <a:pPr marL="0" indent="0" algn="ctr">
              <a:buNone/>
            </a:pPr>
            <a:r>
              <a:rPr lang="en-US" sz="6000" b="1" smtClean="0"/>
              <a:t>Think </a:t>
            </a:r>
            <a:r>
              <a:rPr lang="en-US" sz="6000" b="1" dirty="0" smtClean="0"/>
              <a:t>you</a:t>
            </a:r>
            <a:endParaRPr lang="en-US" sz="6000" b="1" dirty="0"/>
          </a:p>
        </p:txBody>
      </p:sp>
    </p:spTree>
    <p:extLst>
      <p:ext uri="{BB962C8B-B14F-4D97-AF65-F5344CB8AC3E}">
        <p14:creationId xmlns:p14="http://schemas.microsoft.com/office/powerpoint/2010/main" val="916983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95" y="691345"/>
            <a:ext cx="8911687" cy="1280890"/>
          </a:xfrm>
        </p:spPr>
        <p:txBody>
          <a:bodyPr>
            <a:normAutofit/>
          </a:bodyPr>
          <a:lstStyle/>
          <a:p>
            <a:pPr algn="ctr"/>
            <a:r>
              <a:rPr lang="en-US" b="1" dirty="0" smtClean="0">
                <a:solidFill>
                  <a:schemeClr val="tx1"/>
                </a:solidFill>
              </a:rPr>
              <a:t>Outlines</a:t>
            </a:r>
            <a:endParaRPr lang="en-US" sz="3200" b="1" dirty="0">
              <a:solidFill>
                <a:schemeClr val="tx1"/>
              </a:solidFill>
            </a:endParaRPr>
          </a:p>
        </p:txBody>
      </p:sp>
      <p:sp>
        <p:nvSpPr>
          <p:cNvPr id="3" name="Content Placeholder 2"/>
          <p:cNvSpPr>
            <a:spLocks noGrp="1"/>
          </p:cNvSpPr>
          <p:nvPr>
            <p:ph idx="1"/>
          </p:nvPr>
        </p:nvSpPr>
        <p:spPr>
          <a:xfrm>
            <a:off x="1755494" y="1649506"/>
            <a:ext cx="8915400" cy="3777622"/>
          </a:xfrm>
        </p:spPr>
        <p:txBody>
          <a:bodyPr/>
          <a:lstStyle/>
          <a:p>
            <a:pPr>
              <a:buFont typeface="+mj-lt"/>
              <a:buAutoNum type="arabicPeriod"/>
            </a:pPr>
            <a:r>
              <a:rPr lang="en-US" dirty="0" smtClean="0"/>
              <a:t>  Introduction </a:t>
            </a:r>
            <a:r>
              <a:rPr lang="en-US" dirty="0"/>
              <a:t>to </a:t>
            </a:r>
            <a:r>
              <a:rPr lang="en-US" dirty="0" smtClean="0"/>
              <a:t>Gwader Electronic </a:t>
            </a:r>
            <a:r>
              <a:rPr lang="en-US" dirty="0"/>
              <a:t>Market Place Project</a:t>
            </a:r>
          </a:p>
          <a:p>
            <a:pPr marL="457200" indent="-457200">
              <a:buFont typeface="+mj-lt"/>
              <a:buAutoNum type="arabicPeriod"/>
            </a:pPr>
            <a:r>
              <a:rPr lang="en-US" dirty="0" smtClean="0"/>
              <a:t>The </a:t>
            </a:r>
            <a:r>
              <a:rPr lang="en-US" dirty="0"/>
              <a:t>problems which can be automated</a:t>
            </a:r>
          </a:p>
          <a:p>
            <a:pPr marL="457200" indent="-457200">
              <a:buFont typeface="+mj-lt"/>
              <a:buAutoNum type="arabicPeriod"/>
            </a:pPr>
            <a:r>
              <a:rPr lang="en-US" dirty="0"/>
              <a:t>The Structure of your database</a:t>
            </a:r>
          </a:p>
          <a:p>
            <a:pPr marL="457200" indent="-457200">
              <a:buFont typeface="+mj-lt"/>
              <a:buAutoNum type="arabicPeriod"/>
            </a:pPr>
            <a:r>
              <a:rPr lang="en-US" dirty="0"/>
              <a:t>The features of our website</a:t>
            </a:r>
          </a:p>
          <a:p>
            <a:pPr marL="457200" indent="-457200">
              <a:buFont typeface="+mj-lt"/>
              <a:buAutoNum type="arabicPeriod"/>
            </a:pPr>
            <a:r>
              <a:rPr lang="en-US" dirty="0"/>
              <a:t>The layout of our website</a:t>
            </a:r>
          </a:p>
          <a:p>
            <a:pPr marL="457200" indent="-457200">
              <a:buFont typeface="+mj-lt"/>
              <a:buAutoNum type="arabicPeriod"/>
            </a:pPr>
            <a:r>
              <a:rPr lang="en-US" dirty="0"/>
              <a:t>The target users of our website </a:t>
            </a:r>
          </a:p>
          <a:p>
            <a:endParaRPr lang="en-US" dirty="0"/>
          </a:p>
        </p:txBody>
      </p:sp>
    </p:spTree>
    <p:extLst>
      <p:ext uri="{BB962C8B-B14F-4D97-AF65-F5344CB8AC3E}">
        <p14:creationId xmlns:p14="http://schemas.microsoft.com/office/powerpoint/2010/main" val="3004173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951" y="691345"/>
            <a:ext cx="9428745" cy="1280890"/>
          </a:xfrm>
        </p:spPr>
        <p:txBody>
          <a:bodyPr>
            <a:noAutofit/>
          </a:bodyPr>
          <a:lstStyle/>
          <a:p>
            <a:r>
              <a:rPr lang="en-US" sz="2800" b="1" dirty="0"/>
              <a:t>Introduction to Gwader Electronic </a:t>
            </a:r>
            <a:r>
              <a:rPr lang="en-US" sz="2400" b="1" dirty="0"/>
              <a:t>Market Place Project</a:t>
            </a:r>
            <a:r>
              <a:rPr lang="en-US" sz="2400" dirty="0"/>
              <a:t/>
            </a:r>
            <a:br>
              <a:rPr lang="en-US" sz="2400" dirty="0"/>
            </a:br>
            <a:endParaRPr lang="en-US" dirty="0"/>
          </a:p>
        </p:txBody>
      </p:sp>
      <p:sp>
        <p:nvSpPr>
          <p:cNvPr id="4" name="Content Placeholder 3"/>
          <p:cNvSpPr>
            <a:spLocks noGrp="1"/>
          </p:cNvSpPr>
          <p:nvPr>
            <p:ph idx="1"/>
          </p:nvPr>
        </p:nvSpPr>
        <p:spPr>
          <a:xfrm>
            <a:off x="1849624" y="1622612"/>
            <a:ext cx="8915400" cy="3777622"/>
          </a:xfrm>
        </p:spPr>
        <p:txBody>
          <a:bodyPr/>
          <a:lstStyle/>
          <a:p>
            <a:pPr>
              <a:lnSpc>
                <a:spcPct val="150000"/>
              </a:lnSpc>
            </a:pPr>
            <a:r>
              <a:rPr lang="en-US" dirty="0"/>
              <a:t>The project “Gwadar Electronic Market” is an E-commerce store. Which is the best platforms for Gwadar or nearby areas from where </a:t>
            </a:r>
            <a:r>
              <a:rPr lang="en-US" dirty="0" smtClean="0"/>
              <a:t>they </a:t>
            </a:r>
            <a:r>
              <a:rPr lang="en-US" dirty="0"/>
              <a:t>can get multiple category and qualitative laptop and Mobile with reasonable price.</a:t>
            </a:r>
          </a:p>
          <a:p>
            <a:endParaRPr lang="en-US" dirty="0"/>
          </a:p>
        </p:txBody>
      </p:sp>
    </p:spTree>
    <p:extLst>
      <p:ext uri="{BB962C8B-B14F-4D97-AF65-F5344CB8AC3E}">
        <p14:creationId xmlns:p14="http://schemas.microsoft.com/office/powerpoint/2010/main" val="1759786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913" y="637558"/>
            <a:ext cx="8911687" cy="814725"/>
          </a:xfrm>
        </p:spPr>
        <p:txBody>
          <a:bodyPr/>
          <a:lstStyle/>
          <a:p>
            <a:r>
              <a:rPr lang="en-US" sz="2800" b="1" dirty="0" smtClean="0"/>
              <a:t>Continue</a:t>
            </a:r>
            <a:endParaRPr lang="en-US" b="1" dirty="0"/>
          </a:p>
        </p:txBody>
      </p:sp>
      <p:sp>
        <p:nvSpPr>
          <p:cNvPr id="3" name="Content Placeholder 2"/>
          <p:cNvSpPr>
            <a:spLocks noGrp="1"/>
          </p:cNvSpPr>
          <p:nvPr>
            <p:ph idx="1"/>
          </p:nvPr>
        </p:nvSpPr>
        <p:spPr>
          <a:xfrm>
            <a:off x="1768941" y="1662953"/>
            <a:ext cx="8915400" cy="4213412"/>
          </a:xfrm>
        </p:spPr>
        <p:txBody>
          <a:bodyPr/>
          <a:lstStyle/>
          <a:p>
            <a:pPr>
              <a:lnSpc>
                <a:spcPct val="150000"/>
              </a:lnSpc>
            </a:pPr>
            <a:r>
              <a:rPr lang="en-US" dirty="0" smtClean="0"/>
              <a:t>At </a:t>
            </a:r>
            <a:r>
              <a:rPr lang="en-US" dirty="0"/>
              <a:t>our Website Gwadar Electronic Market you can get laptops and mobiles we have different range laptops and mobiles in the laptop </a:t>
            </a:r>
            <a:r>
              <a:rPr lang="en-US" dirty="0" smtClean="0"/>
              <a:t>where </a:t>
            </a:r>
            <a:r>
              <a:rPr lang="en-US" dirty="0"/>
              <a:t>the customer can also be facilitated with   discount on the product and we provide good quality Laptops and Mobile with responsible price our products are new brands and original costumer can order any time of the day we assure our customers that you are at right place</a:t>
            </a:r>
            <a:r>
              <a:rPr lang="en-US" dirty="0" smtClean="0"/>
              <a:t>.</a:t>
            </a:r>
          </a:p>
          <a:p>
            <a:pPr>
              <a:lnSpc>
                <a:spcPct val="150000"/>
              </a:lnSpc>
            </a:pPr>
            <a:r>
              <a:rPr lang="en-US" dirty="0" smtClean="0"/>
              <a:t> </a:t>
            </a:r>
            <a:r>
              <a:rPr lang="en-US" dirty="0"/>
              <a:t>This E-commerce store is facilitator for the people of Gwadar to Search and purchase the best product rather than using manual system for purchasing.</a:t>
            </a:r>
          </a:p>
        </p:txBody>
      </p:sp>
    </p:spTree>
    <p:extLst>
      <p:ext uri="{BB962C8B-B14F-4D97-AF65-F5344CB8AC3E}">
        <p14:creationId xmlns:p14="http://schemas.microsoft.com/office/powerpoint/2010/main" val="2507450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595" y="624110"/>
            <a:ext cx="8911687" cy="1280890"/>
          </a:xfrm>
        </p:spPr>
        <p:txBody>
          <a:bodyPr>
            <a:normAutofit/>
          </a:bodyPr>
          <a:lstStyle/>
          <a:p>
            <a:r>
              <a:rPr lang="en-US" sz="2800" b="1" dirty="0"/>
              <a:t>The problems which can be automated</a:t>
            </a:r>
            <a:br>
              <a:rPr lang="en-US" sz="2800" b="1" dirty="0"/>
            </a:br>
            <a:endParaRPr lang="en-US" sz="2800" b="1" dirty="0"/>
          </a:p>
        </p:txBody>
      </p:sp>
      <p:sp>
        <p:nvSpPr>
          <p:cNvPr id="3" name="Content Placeholder 2"/>
          <p:cNvSpPr>
            <a:spLocks noGrp="1"/>
          </p:cNvSpPr>
          <p:nvPr>
            <p:ph idx="1"/>
          </p:nvPr>
        </p:nvSpPr>
        <p:spPr>
          <a:xfrm>
            <a:off x="2041595" y="1636059"/>
            <a:ext cx="8915400" cy="3777622"/>
          </a:xfrm>
        </p:spPr>
        <p:txBody>
          <a:bodyPr/>
          <a:lstStyle/>
          <a:p>
            <a:r>
              <a:rPr lang="en-US" dirty="0"/>
              <a:t>The people who are facing various difficulties using manual system for searching, finding, and purchasing the desired products. </a:t>
            </a:r>
          </a:p>
          <a:p>
            <a:r>
              <a:rPr lang="en-US" dirty="0"/>
              <a:t>However, we would like to replace this traditional way with ONLINE ELECTRONIC MARKET where you can find a trustworthy Products  with reasonable prices any time without wasting your precious time. They also people don’t need to go shop to shop for the search of finding the most brand new laptops or mobiles in the market.  </a:t>
            </a:r>
          </a:p>
          <a:p>
            <a:r>
              <a:rPr lang="en-US" dirty="0"/>
              <a:t>Therefore, this website  is developed for the people of Gwader that will hopefully, facilitate for finding, searching and purchasing the appropriate product by providing a platform that is available with all the necessary information that users might need.</a:t>
            </a:r>
          </a:p>
          <a:p>
            <a:endParaRPr lang="en-US" dirty="0"/>
          </a:p>
        </p:txBody>
      </p:sp>
    </p:spTree>
    <p:extLst>
      <p:ext uri="{BB962C8B-B14F-4D97-AF65-F5344CB8AC3E}">
        <p14:creationId xmlns:p14="http://schemas.microsoft.com/office/powerpoint/2010/main" val="1194348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The Structure of your database</a:t>
            </a:r>
            <a:br>
              <a:rPr lang="en-US" sz="2800" b="1" dirty="0"/>
            </a:br>
            <a:endParaRPr lang="en-US" sz="2800" b="1" dirty="0"/>
          </a:p>
        </p:txBody>
      </p:sp>
      <p:sp>
        <p:nvSpPr>
          <p:cNvPr id="3" name="Content Placeholder 2"/>
          <p:cNvSpPr>
            <a:spLocks noGrp="1"/>
          </p:cNvSpPr>
          <p:nvPr>
            <p:ph idx="1"/>
          </p:nvPr>
        </p:nvSpPr>
        <p:spPr>
          <a:xfrm>
            <a:off x="2589212" y="1420906"/>
            <a:ext cx="5169741" cy="484094"/>
          </a:xfrm>
        </p:spPr>
        <p:txBody>
          <a:bodyPr/>
          <a:lstStyle/>
          <a:p>
            <a:r>
              <a:rPr lang="en-US" dirty="0">
                <a:solidFill>
                  <a:srgbClr val="000000"/>
                </a:solidFill>
                <a:latin typeface="Arial"/>
                <a:ea typeface="SimSun"/>
              </a:rPr>
              <a:t>Following will be the structure of our website: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282" y="1905000"/>
            <a:ext cx="9278471" cy="4881282"/>
          </a:xfrm>
          <a:prstGeom prst="rect">
            <a:avLst/>
          </a:prstGeom>
        </p:spPr>
      </p:pic>
      <p:sp>
        <p:nvSpPr>
          <p:cNvPr id="5" name="TextBox 4"/>
          <p:cNvSpPr txBox="1"/>
          <p:nvPr/>
        </p:nvSpPr>
        <p:spPr>
          <a:xfrm>
            <a:off x="8051753" y="5701553"/>
            <a:ext cx="2490741" cy="307777"/>
          </a:xfrm>
          <a:prstGeom prst="rect">
            <a:avLst/>
          </a:prstGeom>
          <a:noFill/>
        </p:spPr>
        <p:txBody>
          <a:bodyPr wrap="square" rtlCol="0">
            <a:spAutoFit/>
          </a:bodyPr>
          <a:lstStyle/>
          <a:p>
            <a:r>
              <a:rPr lang="en-US" sz="1400" dirty="0" smtClean="0">
                <a:solidFill>
                  <a:schemeClr val="tx1">
                    <a:lumMod val="75000"/>
                    <a:lumOff val="25000"/>
                  </a:schemeClr>
                </a:solidFill>
              </a:rPr>
              <a:t>O_quantity	     int</a:t>
            </a:r>
            <a:endParaRPr lang="en-US" dirty="0">
              <a:solidFill>
                <a:schemeClr val="tx1">
                  <a:lumMod val="75000"/>
                  <a:lumOff val="25000"/>
                </a:schemeClr>
              </a:solidFill>
            </a:endParaRPr>
          </a:p>
        </p:txBody>
      </p:sp>
    </p:spTree>
    <p:extLst>
      <p:ext uri="{BB962C8B-B14F-4D97-AF65-F5344CB8AC3E}">
        <p14:creationId xmlns:p14="http://schemas.microsoft.com/office/powerpoint/2010/main" val="1340555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Continue</a:t>
            </a:r>
            <a:endParaRPr lang="en-US" sz="2800" b="1" dirty="0"/>
          </a:p>
        </p:txBody>
      </p:sp>
      <p:sp>
        <p:nvSpPr>
          <p:cNvPr id="3" name="Content Placeholder 2"/>
          <p:cNvSpPr>
            <a:spLocks noGrp="1"/>
          </p:cNvSpPr>
          <p:nvPr>
            <p:ph idx="1"/>
          </p:nvPr>
        </p:nvSpPr>
        <p:spPr/>
        <p:txBody>
          <a:bodyPr/>
          <a:lstStyle/>
          <a:p>
            <a:pPr marL="0" indent="0">
              <a:buNone/>
            </a:pPr>
            <a:r>
              <a:rPr lang="en-US" dirty="0">
                <a:solidFill>
                  <a:srgbClr val="000000"/>
                </a:solidFill>
                <a:latin typeface="Arial"/>
                <a:ea typeface="SimSun"/>
              </a:rPr>
              <a:t>In the structure of our website database, the entities which will be used are:</a:t>
            </a:r>
          </a:p>
          <a:p>
            <a:pPr>
              <a:buFont typeface="Wingdings" panose="05000000000000000000" pitchFamily="2" charset="2"/>
              <a:buChar char="q"/>
            </a:pPr>
            <a:endParaRPr lang="en-US" dirty="0">
              <a:solidFill>
                <a:srgbClr val="000000"/>
              </a:solidFill>
              <a:latin typeface="Arial"/>
              <a:ea typeface="SimSun"/>
            </a:endParaRPr>
          </a:p>
          <a:p>
            <a:pPr>
              <a:buFont typeface="Wingdings" panose="05000000000000000000" pitchFamily="2" charset="2"/>
              <a:buChar char="q"/>
            </a:pPr>
            <a:r>
              <a:rPr lang="en-US" b="1" dirty="0" smtClean="0">
                <a:solidFill>
                  <a:srgbClr val="000000"/>
                </a:solidFill>
                <a:latin typeface="Arial"/>
                <a:ea typeface="SimSun"/>
              </a:rPr>
              <a:t>User </a:t>
            </a:r>
            <a:r>
              <a:rPr lang="en-US" dirty="0" smtClean="0">
                <a:solidFill>
                  <a:srgbClr val="000000"/>
                </a:solidFill>
                <a:latin typeface="Arial"/>
                <a:ea typeface="SimSun"/>
              </a:rPr>
              <a:t>[ Id,Name,Password, Phone No, Email,User Role]</a:t>
            </a:r>
            <a:endParaRPr lang="en-US" dirty="0">
              <a:solidFill>
                <a:srgbClr val="000000"/>
              </a:solidFill>
              <a:latin typeface="Arial"/>
              <a:ea typeface="SimSun"/>
            </a:endParaRPr>
          </a:p>
          <a:p>
            <a:pPr>
              <a:buFont typeface="Wingdings" panose="05000000000000000000" pitchFamily="2" charset="2"/>
              <a:buChar char="q"/>
            </a:pPr>
            <a:r>
              <a:rPr lang="en-US" b="1" dirty="0" smtClean="0">
                <a:solidFill>
                  <a:srgbClr val="000000"/>
                </a:solidFill>
                <a:latin typeface="Arial"/>
                <a:ea typeface="SimSun"/>
              </a:rPr>
              <a:t>contact  </a:t>
            </a:r>
            <a:r>
              <a:rPr lang="en-US" dirty="0">
                <a:solidFill>
                  <a:srgbClr val="000000"/>
                </a:solidFill>
                <a:latin typeface="Arial"/>
                <a:ea typeface="SimSun"/>
              </a:rPr>
              <a:t>[</a:t>
            </a:r>
            <a:r>
              <a:rPr lang="en-US" dirty="0" smtClean="0">
                <a:solidFill>
                  <a:srgbClr val="000000"/>
                </a:solidFill>
                <a:latin typeface="Arial"/>
                <a:ea typeface="SimSun"/>
              </a:rPr>
              <a:t>Id, Name, country ,Email, Phone No ,Subject]</a:t>
            </a:r>
            <a:endParaRPr lang="en-US" dirty="0">
              <a:solidFill>
                <a:srgbClr val="000000"/>
              </a:solidFill>
              <a:latin typeface="Arial"/>
              <a:ea typeface="SimSun"/>
            </a:endParaRPr>
          </a:p>
          <a:p>
            <a:pPr>
              <a:buFont typeface="Wingdings" panose="05000000000000000000" pitchFamily="2" charset="2"/>
              <a:buChar char="q"/>
            </a:pPr>
            <a:r>
              <a:rPr lang="en-US" b="1" dirty="0" smtClean="0">
                <a:solidFill>
                  <a:srgbClr val="000000"/>
                </a:solidFill>
                <a:latin typeface="Arial"/>
                <a:ea typeface="SimSun"/>
              </a:rPr>
              <a:t>order</a:t>
            </a:r>
            <a:r>
              <a:rPr lang="en-US" dirty="0" smtClean="0">
                <a:solidFill>
                  <a:srgbClr val="000000"/>
                </a:solidFill>
                <a:latin typeface="Arial"/>
                <a:ea typeface="SimSun"/>
              </a:rPr>
              <a:t> [id, User id, product id, order date,quntity]</a:t>
            </a:r>
            <a:endParaRPr lang="en-US" dirty="0">
              <a:solidFill>
                <a:srgbClr val="000000"/>
              </a:solidFill>
              <a:latin typeface="Arial"/>
              <a:ea typeface="SimSun"/>
            </a:endParaRPr>
          </a:p>
          <a:p>
            <a:pPr>
              <a:buFont typeface="Wingdings" panose="05000000000000000000" pitchFamily="2" charset="2"/>
              <a:buChar char="q"/>
            </a:pPr>
            <a:r>
              <a:rPr lang="en-US" b="1" dirty="0" smtClean="0">
                <a:solidFill>
                  <a:srgbClr val="000000"/>
                </a:solidFill>
                <a:latin typeface="Arial"/>
                <a:ea typeface="SimSun"/>
              </a:rPr>
              <a:t>product</a:t>
            </a:r>
            <a:r>
              <a:rPr lang="en-US" dirty="0" smtClean="0">
                <a:solidFill>
                  <a:srgbClr val="000000"/>
                </a:solidFill>
                <a:latin typeface="Arial"/>
                <a:ea typeface="SimSun"/>
              </a:rPr>
              <a:t>  [product id, Name, price,product_code,product warnty,product date]</a:t>
            </a:r>
            <a:endParaRPr lang="en-US" dirty="0">
              <a:solidFill>
                <a:srgbClr val="000000"/>
              </a:solidFill>
              <a:latin typeface="Arial"/>
              <a:ea typeface="SimSun"/>
            </a:endParaRPr>
          </a:p>
          <a:p>
            <a:pPr marL="0" indent="0">
              <a:buNone/>
            </a:pPr>
            <a:endParaRPr lang="en-US" dirty="0">
              <a:solidFill>
                <a:srgbClr val="000000"/>
              </a:solidFill>
              <a:latin typeface="Arial"/>
              <a:ea typeface="SimSun"/>
            </a:endParaRPr>
          </a:p>
          <a:p>
            <a:endParaRPr lang="en-US" dirty="0"/>
          </a:p>
        </p:txBody>
      </p:sp>
    </p:spTree>
    <p:extLst>
      <p:ext uri="{BB962C8B-B14F-4D97-AF65-F5344CB8AC3E}">
        <p14:creationId xmlns:p14="http://schemas.microsoft.com/office/powerpoint/2010/main" val="3711837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The features of our website</a:t>
            </a:r>
            <a:br>
              <a:rPr lang="en-US" sz="2800" b="1" dirty="0"/>
            </a:br>
            <a:endParaRPr lang="en-US" sz="2800" b="1" dirty="0"/>
          </a:p>
        </p:txBody>
      </p:sp>
      <p:sp>
        <p:nvSpPr>
          <p:cNvPr id="3" name="Content Placeholder 2"/>
          <p:cNvSpPr>
            <a:spLocks noGrp="1"/>
          </p:cNvSpPr>
          <p:nvPr>
            <p:ph idx="1"/>
          </p:nvPr>
        </p:nvSpPr>
        <p:spPr>
          <a:xfrm>
            <a:off x="2589212" y="1420905"/>
            <a:ext cx="8915400" cy="4347883"/>
          </a:xfrm>
        </p:spPr>
        <p:txBody>
          <a:bodyPr>
            <a:normAutofit/>
          </a:bodyPr>
          <a:lstStyle/>
          <a:p>
            <a:pPr marL="0" indent="0">
              <a:buNone/>
            </a:pPr>
            <a:r>
              <a:rPr lang="en-US" dirty="0">
                <a:solidFill>
                  <a:srgbClr val="000000"/>
                </a:solidFill>
                <a:latin typeface="Arial"/>
                <a:ea typeface="SimSun"/>
              </a:rPr>
              <a:t>These are the important features of our online bookstore</a:t>
            </a:r>
            <a:r>
              <a:rPr lang="en-US" dirty="0" smtClean="0">
                <a:solidFill>
                  <a:srgbClr val="000000"/>
                </a:solidFill>
                <a:latin typeface="Arial"/>
                <a:ea typeface="SimSun"/>
              </a:rPr>
              <a:t>:</a:t>
            </a:r>
          </a:p>
          <a:p>
            <a:pPr marL="0" indent="0">
              <a:buNone/>
            </a:pPr>
            <a:r>
              <a:rPr lang="en-US" b="1" dirty="0"/>
              <a:t>1. Two different type of Accounts</a:t>
            </a:r>
          </a:p>
          <a:p>
            <a:pPr marL="0" lvl="0" indent="0">
              <a:buNone/>
            </a:pPr>
            <a:r>
              <a:rPr lang="en-US" dirty="0"/>
              <a:t>Admin/This is the main module in the proposed project. His role is             supreme in this project. The admin can read and write information about any product. Admin also can add, delete and update the products and access user accounts and admin has authority to control overall activities of this website.</a:t>
            </a:r>
          </a:p>
          <a:p>
            <a:pPr marL="0" lvl="0" indent="0">
              <a:buNone/>
            </a:pPr>
            <a:r>
              <a:rPr lang="en-US" dirty="0"/>
              <a:t>User / User is the valuable module of the system. The main target of the web site is user. User can get benefits by this website. This account will be used for user-based tasks like creating an user account /making a deal by purchasing a product, update invoice, print bills, return items add stock, adding a book to shopping cart, editing and viewing their transnational details etc.</a:t>
            </a:r>
          </a:p>
          <a:p>
            <a:pPr marL="0" indent="0">
              <a:buNone/>
            </a:pPr>
            <a:endParaRPr lang="en-US" dirty="0">
              <a:solidFill>
                <a:srgbClr val="000000"/>
              </a:solidFill>
              <a:latin typeface="Arial"/>
              <a:ea typeface="SimSun"/>
            </a:endParaRPr>
          </a:p>
          <a:p>
            <a:pPr marL="0" indent="0">
              <a:buNone/>
            </a:pPr>
            <a:endParaRPr lang="en-US" dirty="0"/>
          </a:p>
        </p:txBody>
      </p:sp>
    </p:spTree>
    <p:extLst>
      <p:ext uri="{BB962C8B-B14F-4D97-AF65-F5344CB8AC3E}">
        <p14:creationId xmlns:p14="http://schemas.microsoft.com/office/powerpoint/2010/main" val="2623345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2. Add account page:</a:t>
            </a:r>
            <a:r>
              <a:rPr lang="en-US" dirty="0"/>
              <a:t> </a:t>
            </a:r>
          </a:p>
          <a:p>
            <a:pPr marL="0" lvl="0" indent="0">
              <a:buNone/>
            </a:pPr>
            <a:r>
              <a:rPr lang="en-US" dirty="0"/>
              <a:t>System only provide admin, to update and add account info. </a:t>
            </a:r>
          </a:p>
          <a:p>
            <a:pPr marL="0" indent="0">
              <a:buNone/>
            </a:pPr>
            <a:r>
              <a:rPr lang="en-US" b="1" dirty="0"/>
              <a:t>3. View/Add Customer: </a:t>
            </a:r>
          </a:p>
          <a:p>
            <a:pPr marL="0" lvl="0" indent="0">
              <a:buNone/>
            </a:pPr>
            <a:r>
              <a:rPr lang="en-US" dirty="0"/>
              <a:t>These pages can be accessed by admin, System enable to give authority to admin to add and view Customer.</a:t>
            </a:r>
          </a:p>
          <a:p>
            <a:pPr marL="0" lvl="0" indent="0">
              <a:buNone/>
            </a:pPr>
            <a:r>
              <a:rPr lang="en-US" dirty="0"/>
              <a:t>The transaction between customer and company can also be viewed in this page </a:t>
            </a:r>
          </a:p>
          <a:p>
            <a:pPr marL="0" indent="0">
              <a:buNone/>
            </a:pPr>
            <a:endParaRPr lang="en-US" dirty="0"/>
          </a:p>
        </p:txBody>
      </p:sp>
    </p:spTree>
    <p:extLst>
      <p:ext uri="{BB962C8B-B14F-4D97-AF65-F5344CB8AC3E}">
        <p14:creationId xmlns:p14="http://schemas.microsoft.com/office/powerpoint/2010/main" val="3609282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49</TotalTime>
  <Words>866</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SimSun</vt:lpstr>
      <vt:lpstr>Arial</vt:lpstr>
      <vt:lpstr>Calibri</vt:lpstr>
      <vt:lpstr>Century Gothic</vt:lpstr>
      <vt:lpstr>Times New Roman</vt:lpstr>
      <vt:lpstr>Wingdings</vt:lpstr>
      <vt:lpstr>Wingdings 3</vt:lpstr>
      <vt:lpstr>Wisp</vt:lpstr>
      <vt:lpstr> GWADER ELECTRONIC MARKET</vt:lpstr>
      <vt:lpstr>Outlines</vt:lpstr>
      <vt:lpstr>Introduction to Gwader Electronic Market Place Project </vt:lpstr>
      <vt:lpstr>Continue</vt:lpstr>
      <vt:lpstr>The problems which can be automated </vt:lpstr>
      <vt:lpstr>The Structure of your database </vt:lpstr>
      <vt:lpstr>Continue</vt:lpstr>
      <vt:lpstr>The features of our website </vt:lpstr>
      <vt:lpstr>PowerPoint Presentation</vt:lpstr>
      <vt:lpstr>PowerPoint Presentation</vt:lpstr>
      <vt:lpstr>PowerPoint Presentation</vt:lpstr>
      <vt:lpstr>PowerPoint Presentation</vt:lpstr>
      <vt:lpstr>PowerPoint Presentation</vt:lpstr>
      <vt:lpstr>The layout of our website </vt:lpstr>
      <vt:lpstr>The target users of our website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GWADER ELECTRONIC MARKET</dc:title>
  <dc:creator>Bahad</dc:creator>
  <cp:lastModifiedBy>Bahad</cp:lastModifiedBy>
  <cp:revision>8</cp:revision>
  <dcterms:created xsi:type="dcterms:W3CDTF">2021-05-07T17:48:29Z</dcterms:created>
  <dcterms:modified xsi:type="dcterms:W3CDTF">2021-08-21T05:40:35Z</dcterms:modified>
</cp:coreProperties>
</file>