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Thin"/>
      <p:regular r:id="rId31"/>
      <p:bold r:id="rId32"/>
      <p:italic r:id="rId33"/>
      <p:boldItalic r:id="rId34"/>
    </p:embeddedFont>
    <p:embeddedFont>
      <p:font typeface="Roboto"/>
      <p:regular r:id="rId35"/>
      <p:bold r:id="rId36"/>
      <p:italic r:id="rId37"/>
      <p:boldItalic r:id="rId38"/>
    </p:embeddedFont>
    <p:embeddedFont>
      <p:font typeface="Average"/>
      <p:regular r:id="rId39"/>
    </p:embeddedFont>
    <p:embeddedFont>
      <p:font typeface="Oswald"/>
      <p:regular r:id="rId40"/>
      <p:bold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Oswald-bold.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Thin-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Thin-italic.fntdata"/><Relationship Id="rId10" Type="http://schemas.openxmlformats.org/officeDocument/2006/relationships/slide" Target="slides/slide5.xml"/><Relationship Id="rId32" Type="http://schemas.openxmlformats.org/officeDocument/2006/relationships/font" Target="fonts/RobotoThin-bold.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obotoThin-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Average-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f0fb17fe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f0fb17fe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f0fb17fe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f0fb17fe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f0fb17fe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f0fb17fe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f0d49f3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f0d49f3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dc7d524f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dc7d524f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dc7d524f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dc7d524f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f0fb17f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f0fb17f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dc7d524f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dc7d524f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f0d49f3d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f0d49f3d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dc7d524f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dc7d524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zh-CN"/>
              <a:t>They are likely role players or bench players for their current squads, in a role where they don't get lots of playing time and they can be easily replaced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0d49f3d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0d49f3d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f0d49f3d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f0d49f3d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f0d49f3d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f0d49f3d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f0fb17fe7_1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f0fb17fe7_1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f0fb17fe7_1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f0fb17fe7_1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f0fb17fe7_1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f0fb17fe7_1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f0fb17fe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f0fb17f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dc7d524f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dc7d524f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0d49f3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0d49f3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f0fb17fe7_1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f0fb17fe7_1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f0fb17f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f0fb17f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f0fb17fe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f0fb17fe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f0fb17fe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f0fb17fe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0fb17f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0fb17f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s://www.fbref.com/en/players/"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mbari.apache.org/" TargetMode="External"/><Relationship Id="rId4" Type="http://schemas.openxmlformats.org/officeDocument/2006/relationships/hyperlink" Target="https://www.kaggle.com/karangadiya/fifa1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A Deep Dive into FIFA19</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3000">
                <a:solidFill>
                  <a:schemeClr val="dk1"/>
                </a:solidFill>
              </a:rPr>
              <a:t>Team 2: Adil, Ivy, Jake, Zihan</a:t>
            </a:r>
            <a:endParaRPr sz="3000"/>
          </a:p>
        </p:txBody>
      </p:sp>
      <p:pic>
        <p:nvPicPr>
          <p:cNvPr id="61" name="Google Shape;61;p13"/>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Apache Ambari</a:t>
            </a:r>
            <a:endParaRPr/>
          </a:p>
        </p:txBody>
      </p:sp>
      <p:sp>
        <p:nvSpPr>
          <p:cNvPr id="124" name="Google Shape;12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2"/>
          <p:cNvPicPr preferRelativeResize="0"/>
          <p:nvPr/>
        </p:nvPicPr>
        <p:blipFill>
          <a:blip r:embed="rId3">
            <a:alphaModFix/>
          </a:blip>
          <a:stretch>
            <a:fillRect/>
          </a:stretch>
        </p:blipFill>
        <p:spPr>
          <a:xfrm>
            <a:off x="2381150" y="970025"/>
            <a:ext cx="4942625" cy="3781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Apache Zeppelin</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t>Multi-purpose Notebook. The Notebook is the place for all your needs</a:t>
            </a:r>
            <a:endParaRPr sz="1400"/>
          </a:p>
          <a:p>
            <a:pPr indent="-317500" lvl="0" marL="457200" rtl="0" algn="l">
              <a:spcBef>
                <a:spcPts val="1600"/>
              </a:spcBef>
              <a:spcAft>
                <a:spcPts val="0"/>
              </a:spcAft>
              <a:buSzPts val="1400"/>
              <a:buAutoNum type="arabicPeriod"/>
            </a:pPr>
            <a:r>
              <a:rPr lang="zh-CN" sz="1400"/>
              <a:t> Data Ingestion</a:t>
            </a:r>
            <a:endParaRPr sz="1400"/>
          </a:p>
          <a:p>
            <a:pPr indent="-317500" lvl="0" marL="457200" rtl="0" algn="l">
              <a:spcBef>
                <a:spcPts val="0"/>
              </a:spcBef>
              <a:spcAft>
                <a:spcPts val="0"/>
              </a:spcAft>
              <a:buSzPts val="1400"/>
              <a:buAutoNum type="arabicPeriod"/>
            </a:pPr>
            <a:r>
              <a:rPr lang="zh-CN" sz="1400"/>
              <a:t> Data Discovery</a:t>
            </a:r>
            <a:endParaRPr sz="1400"/>
          </a:p>
          <a:p>
            <a:pPr indent="-317500" lvl="0" marL="457200" rtl="0" algn="l">
              <a:spcBef>
                <a:spcPts val="0"/>
              </a:spcBef>
              <a:spcAft>
                <a:spcPts val="0"/>
              </a:spcAft>
              <a:buSzPts val="1400"/>
              <a:buAutoNum type="arabicPeriod"/>
            </a:pPr>
            <a:r>
              <a:rPr lang="zh-CN" sz="1400"/>
              <a:t> Data Analytics</a:t>
            </a:r>
            <a:endParaRPr sz="1400"/>
          </a:p>
          <a:p>
            <a:pPr indent="-317500" lvl="0" marL="457200" rtl="0" algn="l">
              <a:spcBef>
                <a:spcPts val="0"/>
              </a:spcBef>
              <a:spcAft>
                <a:spcPts val="0"/>
              </a:spcAft>
              <a:buSzPts val="1400"/>
              <a:buAutoNum type="arabicPeriod"/>
            </a:pPr>
            <a:r>
              <a:rPr lang="zh-CN" sz="1400"/>
              <a:t> Data Visualization &amp; Collaboration</a:t>
            </a:r>
            <a:endParaRPr sz="1400"/>
          </a:p>
          <a:p>
            <a:pPr indent="0" lvl="0" marL="0" rtl="0" algn="l">
              <a:spcBef>
                <a:spcPts val="1600"/>
              </a:spcBef>
              <a:spcAft>
                <a:spcPts val="1600"/>
              </a:spcAft>
              <a:buNone/>
            </a:pPr>
            <a:r>
              <a:t/>
            </a:r>
            <a:endParaRPr sz="1400"/>
          </a:p>
        </p:txBody>
      </p:sp>
      <p:pic>
        <p:nvPicPr>
          <p:cNvPr id="132" name="Google Shape;132;p23"/>
          <p:cNvPicPr preferRelativeResize="0"/>
          <p:nvPr/>
        </p:nvPicPr>
        <p:blipFill>
          <a:blip r:embed="rId3">
            <a:alphaModFix/>
          </a:blip>
          <a:stretch>
            <a:fillRect/>
          </a:stretch>
        </p:blipFill>
        <p:spPr>
          <a:xfrm>
            <a:off x="4516700" y="1528800"/>
            <a:ext cx="4563276" cy="2594875"/>
          </a:xfrm>
          <a:prstGeom prst="rect">
            <a:avLst/>
          </a:prstGeom>
          <a:noFill/>
          <a:ln>
            <a:noFill/>
          </a:ln>
        </p:spPr>
      </p:pic>
      <p:sp>
        <p:nvSpPr>
          <p:cNvPr id="133" name="Google Shape;133;p23"/>
          <p:cNvSpPr txBox="1"/>
          <p:nvPr/>
        </p:nvSpPr>
        <p:spPr>
          <a:xfrm>
            <a:off x="376875" y="2926475"/>
            <a:ext cx="4467300" cy="7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CN">
                <a:solidFill>
                  <a:schemeClr val="accent3"/>
                </a:solidFill>
                <a:latin typeface="Average"/>
                <a:ea typeface="Average"/>
                <a:cs typeface="Average"/>
                <a:sym typeface="Average"/>
              </a:rPr>
              <a:t>Apache Zeppelin interpreter concept allows any language/data-processing-backend to be plugged into Zeppelin. Currently Apache Zeppelin supports many interpreters such as Apache Spark, Python, JDBC, Markdown and Shell.</a:t>
            </a:r>
            <a:endParaRPr>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Apache Zeppelin</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6805574" y="4494600"/>
            <a:ext cx="2262224" cy="572700"/>
          </a:xfrm>
          <a:prstGeom prst="rect">
            <a:avLst/>
          </a:prstGeom>
          <a:noFill/>
          <a:ln>
            <a:noFill/>
          </a:ln>
        </p:spPr>
      </p:pic>
      <p:pic>
        <p:nvPicPr>
          <p:cNvPr id="141" name="Google Shape;141;p24"/>
          <p:cNvPicPr preferRelativeResize="0"/>
          <p:nvPr/>
        </p:nvPicPr>
        <p:blipFill>
          <a:blip r:embed="rId4">
            <a:alphaModFix/>
          </a:blip>
          <a:stretch>
            <a:fillRect/>
          </a:stretch>
        </p:blipFill>
        <p:spPr>
          <a:xfrm>
            <a:off x="311700" y="1137737"/>
            <a:ext cx="6904798" cy="3236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 Data Pr</a:t>
            </a:r>
            <a:r>
              <a:rPr lang="zh-CN"/>
              <a:t>eparation</a:t>
            </a:r>
            <a:endParaRPr/>
          </a:p>
        </p:txBody>
      </p:sp>
      <p:pic>
        <p:nvPicPr>
          <p:cNvPr id="147" name="Google Shape;147;p25"/>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mt="10000"/>
          </a:blip>
          <a:stretch>
            <a:fillRect/>
          </a:stretch>
        </p:blipFill>
        <p:spPr>
          <a:xfrm>
            <a:off x="0" y="0"/>
            <a:ext cx="9144000" cy="5143469"/>
          </a:xfrm>
          <a:prstGeom prst="rect">
            <a:avLst/>
          </a:prstGeom>
          <a:noFill/>
          <a:ln>
            <a:noFill/>
          </a:ln>
        </p:spPr>
      </p:pic>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 Source</a:t>
            </a:r>
            <a:endParaRPr/>
          </a:p>
        </p:txBody>
      </p:sp>
      <p:sp>
        <p:nvSpPr>
          <p:cNvPr id="154" name="Google Shape;154;p26"/>
          <p:cNvSpPr txBox="1"/>
          <p:nvPr>
            <p:ph idx="1" type="body"/>
          </p:nvPr>
        </p:nvSpPr>
        <p:spPr>
          <a:xfrm>
            <a:off x="380400" y="1326825"/>
            <a:ext cx="6706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solidFill>
                  <a:srgbClr val="F3F3F3"/>
                </a:solidFill>
              </a:rPr>
              <a:t>FIFA Data:</a:t>
            </a:r>
            <a:r>
              <a:rPr b="1" lang="zh-CN">
                <a:solidFill>
                  <a:schemeClr val="lt2"/>
                </a:solidFill>
              </a:rPr>
              <a:t> </a:t>
            </a:r>
            <a:endParaRPr b="1">
              <a:solidFill>
                <a:schemeClr val="lt2"/>
              </a:solidFill>
            </a:endParaRPr>
          </a:p>
          <a:p>
            <a:pPr indent="0" lvl="0" marL="0" rtl="0" algn="l">
              <a:spcBef>
                <a:spcPts val="1600"/>
              </a:spcBef>
              <a:spcAft>
                <a:spcPts val="0"/>
              </a:spcAft>
              <a:buNone/>
            </a:pPr>
            <a:r>
              <a:rPr lang="zh-CN">
                <a:solidFill>
                  <a:schemeClr val="lt2"/>
                </a:solidFill>
              </a:rPr>
              <a:t>Kaggle FIFA dataset that has ratings for 18,000+ professional soccer players in FIFA </a:t>
            </a:r>
            <a:r>
              <a:rPr lang="zh-CN" sz="1200">
                <a:solidFill>
                  <a:schemeClr val="lt2"/>
                </a:solidFill>
              </a:rPr>
              <a:t>(https://www.kaggle.com/karangadiya/fifa19)</a:t>
            </a:r>
            <a:endParaRPr sz="1200">
              <a:solidFill>
                <a:schemeClr val="lt2"/>
              </a:solidFill>
            </a:endParaRPr>
          </a:p>
          <a:p>
            <a:pPr indent="-342900" lvl="0" marL="457200" rtl="0" algn="l">
              <a:spcBef>
                <a:spcPts val="1600"/>
              </a:spcBef>
              <a:spcAft>
                <a:spcPts val="0"/>
              </a:spcAft>
              <a:buSzPts val="1800"/>
              <a:buChar char="●"/>
            </a:pPr>
            <a:r>
              <a:rPr lang="zh-CN">
                <a:solidFill>
                  <a:srgbClr val="F3F3F3"/>
                </a:solidFill>
              </a:rPr>
              <a:t>Web Scraping Data:</a:t>
            </a:r>
            <a:r>
              <a:rPr lang="zh-CN">
                <a:solidFill>
                  <a:schemeClr val="lt2"/>
                </a:solidFill>
              </a:rPr>
              <a:t> </a:t>
            </a:r>
            <a:endParaRPr>
              <a:solidFill>
                <a:schemeClr val="lt2"/>
              </a:solidFill>
            </a:endParaRPr>
          </a:p>
          <a:p>
            <a:pPr indent="0" lvl="0" marL="0" rtl="0" algn="l">
              <a:spcBef>
                <a:spcPts val="1600"/>
              </a:spcBef>
              <a:spcAft>
                <a:spcPts val="0"/>
              </a:spcAft>
              <a:buNone/>
            </a:pPr>
            <a:r>
              <a:rPr lang="zh-CN">
                <a:solidFill>
                  <a:schemeClr val="lt2"/>
                </a:solidFill>
              </a:rPr>
              <a:t>Scrapped from Sports-Reference.com, a well known collection of player data across numerous sports </a:t>
            </a:r>
            <a:r>
              <a:rPr lang="zh-CN" sz="1200">
                <a:solidFill>
                  <a:schemeClr val="lt2"/>
                </a:solidFill>
              </a:rPr>
              <a:t>(</a:t>
            </a:r>
            <a:r>
              <a:rPr lang="zh-CN" sz="1200">
                <a:solidFill>
                  <a:schemeClr val="lt2"/>
                </a:solidFill>
                <a:uFill>
                  <a:noFill/>
                </a:uFill>
                <a:hlinkClick r:id="rId4"/>
              </a:rPr>
              <a:t>https://www.fbref.com/en/players/</a:t>
            </a:r>
            <a:r>
              <a:rPr lang="zh-CN" sz="1200">
                <a:solidFill>
                  <a:schemeClr val="lt2"/>
                </a:solidFill>
              </a:rPr>
              <a:t>)</a:t>
            </a:r>
            <a:endParaRPr sz="1200">
              <a:solidFill>
                <a:schemeClr val="lt2"/>
              </a:solidFill>
            </a:endParaRPr>
          </a:p>
          <a:p>
            <a:pPr indent="0" lvl="0" marL="0" rtl="0" algn="l">
              <a:spcBef>
                <a:spcPts val="1600"/>
              </a:spcBef>
              <a:spcAft>
                <a:spcPts val="1600"/>
              </a:spcAft>
              <a:buNone/>
            </a:pPr>
            <a:r>
              <a:t/>
            </a:r>
            <a:endParaRPr>
              <a:solidFill>
                <a:schemeClr val="lt2"/>
              </a:solidFill>
            </a:endParaRPr>
          </a:p>
        </p:txBody>
      </p:sp>
      <p:pic>
        <p:nvPicPr>
          <p:cNvPr id="155" name="Google Shape;155;p26"/>
          <p:cNvPicPr preferRelativeResize="0"/>
          <p:nvPr/>
        </p:nvPicPr>
        <p:blipFill>
          <a:blip r:embed="rId5">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 Scraping</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webscraping was performed in Python, relying </a:t>
            </a:r>
            <a:r>
              <a:rPr lang="zh-CN"/>
              <a:t>heavily</a:t>
            </a:r>
            <a:r>
              <a:rPr lang="zh-CN"/>
              <a:t> on the script provided in sports analytics. That being said, there were still some issues we ran into, including:</a:t>
            </a:r>
            <a:endParaRPr/>
          </a:p>
          <a:p>
            <a:pPr indent="-342900" lvl="0" marL="457200" rtl="0" algn="l">
              <a:spcBef>
                <a:spcPts val="1600"/>
              </a:spcBef>
              <a:spcAft>
                <a:spcPts val="0"/>
              </a:spcAft>
              <a:buSzPts val="1800"/>
              <a:buChar char="●"/>
            </a:pPr>
            <a:r>
              <a:rPr lang="zh-CN"/>
              <a:t>inconsitent formatting</a:t>
            </a:r>
            <a:endParaRPr/>
          </a:p>
          <a:p>
            <a:pPr indent="-342900" lvl="0" marL="457200" rtl="0" algn="l">
              <a:spcBef>
                <a:spcPts val="0"/>
              </a:spcBef>
              <a:spcAft>
                <a:spcPts val="0"/>
              </a:spcAft>
              <a:buSzPts val="1800"/>
              <a:buChar char="●"/>
            </a:pPr>
            <a:r>
              <a:rPr lang="zh-CN"/>
              <a:t>more complex tables, making them harder to pull</a:t>
            </a:r>
            <a:endParaRPr/>
          </a:p>
          <a:p>
            <a:pPr indent="-342900" lvl="0" marL="457200" rtl="0" algn="l">
              <a:spcBef>
                <a:spcPts val="0"/>
              </a:spcBef>
              <a:spcAft>
                <a:spcPts val="0"/>
              </a:spcAft>
              <a:buSzPts val="1800"/>
              <a:buChar char="●"/>
            </a:pPr>
            <a:r>
              <a:rPr lang="zh-CN"/>
              <a:t>more special characters in names, making scraping names less consistent</a:t>
            </a:r>
            <a:endParaRPr/>
          </a:p>
          <a:p>
            <a:pPr indent="0" lvl="0" marL="0" rtl="0" algn="l">
              <a:spcBef>
                <a:spcPts val="1600"/>
              </a:spcBef>
              <a:spcAft>
                <a:spcPts val="0"/>
              </a:spcAft>
              <a:buNone/>
            </a:pPr>
            <a:r>
              <a:rPr lang="zh-CN"/>
              <a:t>Due to all of this, we ended up only having access to a sample of real world players, rather than the large multitude we would have liked.</a:t>
            </a:r>
            <a:endParaRPr/>
          </a:p>
          <a:p>
            <a:pPr indent="0" lvl="0" marL="0" rtl="0" algn="l">
              <a:spcBef>
                <a:spcPts val="1600"/>
              </a:spcBef>
              <a:spcAft>
                <a:spcPts val="0"/>
              </a:spcAft>
              <a:buNone/>
            </a:pPr>
            <a:r>
              <a:rPr lang="zh-CN"/>
              <a:t>Potential future improvement: implement AWS or other big data tools to improve </a:t>
            </a:r>
            <a:r>
              <a:rPr lang="zh-CN"/>
              <a:t>efficiency</a:t>
            </a:r>
            <a:r>
              <a:rPr lang="zh-CN"/>
              <a:t> and reliability here</a:t>
            </a:r>
            <a:endParaRPr/>
          </a:p>
          <a:p>
            <a:pPr indent="0" lvl="0" marL="0" rtl="0" algn="l">
              <a:spcBef>
                <a:spcPts val="1600"/>
              </a:spcBef>
              <a:spcAft>
                <a:spcPts val="1600"/>
              </a:spcAft>
              <a:buNone/>
            </a:pPr>
            <a:r>
              <a:t/>
            </a:r>
            <a:endParaRPr/>
          </a:p>
        </p:txBody>
      </p:sp>
      <p:pic>
        <p:nvPicPr>
          <p:cNvPr id="162" name="Google Shape;162;p27"/>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Data Cleansing</a:t>
            </a:r>
            <a:endParaRPr/>
          </a:p>
        </p:txBody>
      </p:sp>
      <p:sp>
        <p:nvSpPr>
          <p:cNvPr id="168" name="Google Shape;168;p28"/>
          <p:cNvSpPr txBox="1"/>
          <p:nvPr>
            <p:ph idx="1" type="body"/>
          </p:nvPr>
        </p:nvSpPr>
        <p:spPr>
          <a:xfrm>
            <a:off x="311700" y="1152475"/>
            <a:ext cx="8520600" cy="366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Structure</a:t>
            </a:r>
            <a:endParaRPr/>
          </a:p>
          <a:p>
            <a:pPr indent="-317500" lvl="1" marL="914400" rtl="0" algn="l">
              <a:spcBef>
                <a:spcPts val="0"/>
              </a:spcBef>
              <a:spcAft>
                <a:spcPts val="0"/>
              </a:spcAft>
              <a:buSzPts val="1400"/>
              <a:buChar char="○"/>
            </a:pPr>
            <a:r>
              <a:rPr lang="zh-CN"/>
              <a:t>The FIFA data has over 17,000 pieces of </a:t>
            </a:r>
            <a:r>
              <a:rPr lang="zh-CN"/>
              <a:t>player</a:t>
            </a:r>
            <a:r>
              <a:rPr lang="zh-CN"/>
              <a:t> records, each contains 90 attributes including his/her personal information, the team/league, and metrics on performances.</a:t>
            </a:r>
            <a:endParaRPr/>
          </a:p>
          <a:p>
            <a:pPr indent="-317500" lvl="1" marL="914400" rtl="0" algn="l">
              <a:spcBef>
                <a:spcPts val="0"/>
              </a:spcBef>
              <a:spcAft>
                <a:spcPts val="0"/>
              </a:spcAft>
              <a:buSzPts val="1400"/>
              <a:buChar char="○"/>
            </a:pPr>
            <a:r>
              <a:rPr lang="zh-CN"/>
              <a:t>The </a:t>
            </a:r>
            <a:r>
              <a:rPr lang="zh-CN"/>
              <a:t>web scraping</a:t>
            </a:r>
            <a:r>
              <a:rPr lang="zh-CN"/>
              <a:t> data contains </a:t>
            </a:r>
            <a:r>
              <a:rPr lang="zh-CN"/>
              <a:t>similar</a:t>
            </a:r>
            <a:r>
              <a:rPr lang="zh-CN"/>
              <a:t> information but in a relatively smaller scale with over 13,000 records each has around 20 attributes.</a:t>
            </a:r>
            <a:endParaRPr/>
          </a:p>
          <a:p>
            <a:pPr indent="-342900" lvl="0" marL="457200" rtl="0" algn="l">
              <a:spcBef>
                <a:spcPts val="0"/>
              </a:spcBef>
              <a:spcAft>
                <a:spcPts val="0"/>
              </a:spcAft>
              <a:buSzPts val="1800"/>
              <a:buChar char="●"/>
            </a:pPr>
            <a:r>
              <a:rPr lang="zh-CN"/>
              <a:t>Methodology</a:t>
            </a:r>
            <a:endParaRPr/>
          </a:p>
          <a:p>
            <a:pPr indent="-317500" lvl="1" marL="914400" rtl="0" algn="l">
              <a:spcBef>
                <a:spcPts val="0"/>
              </a:spcBef>
              <a:spcAft>
                <a:spcPts val="0"/>
              </a:spcAft>
              <a:buSzPts val="1400"/>
              <a:buChar char="○"/>
            </a:pPr>
            <a:r>
              <a:rPr lang="zh-CN"/>
              <a:t>The web scraping data included multiple records for a single player in different seasons. And we only wanted to focus on year 2018 or season 2017 - 2018 with duplicates </a:t>
            </a:r>
            <a:r>
              <a:rPr lang="zh-CN"/>
              <a:t>dropped</a:t>
            </a:r>
            <a:endParaRPr/>
          </a:p>
          <a:p>
            <a:pPr indent="-342900" lvl="0" marL="457200" rtl="0" algn="l">
              <a:spcBef>
                <a:spcPts val="0"/>
              </a:spcBef>
              <a:spcAft>
                <a:spcPts val="0"/>
              </a:spcAft>
              <a:buSzPts val="1800"/>
              <a:buChar char="●"/>
            </a:pPr>
            <a:r>
              <a:rPr lang="zh-CN"/>
              <a:t>Join</a:t>
            </a:r>
            <a:endParaRPr/>
          </a:p>
          <a:p>
            <a:pPr indent="-317500" lvl="1" marL="914400" rtl="0" algn="l">
              <a:spcBef>
                <a:spcPts val="0"/>
              </a:spcBef>
              <a:spcAft>
                <a:spcPts val="0"/>
              </a:spcAft>
              <a:buSzPts val="1400"/>
              <a:buChar char="○"/>
            </a:pPr>
            <a:r>
              <a:rPr lang="zh-CN"/>
              <a:t>An artificial column, “Name + Age”, was generated in each data set to uniquely identified each player. These values are strings composed by “the initial of the first name + last name + age”</a:t>
            </a:r>
            <a:endParaRPr/>
          </a:p>
          <a:p>
            <a:pPr indent="-317500" lvl="1" marL="914400" rtl="0" algn="l">
              <a:spcBef>
                <a:spcPts val="0"/>
              </a:spcBef>
              <a:spcAft>
                <a:spcPts val="0"/>
              </a:spcAft>
              <a:buSzPts val="1400"/>
              <a:buChar char="○"/>
            </a:pPr>
            <a:r>
              <a:rPr lang="zh-CN"/>
              <a:t>The joined dataset included 89 rows of records of players both in reality and the game, each with nearly 120 attributes</a:t>
            </a:r>
            <a:endParaRPr/>
          </a:p>
        </p:txBody>
      </p:sp>
      <p:pic>
        <p:nvPicPr>
          <p:cNvPr id="169" name="Google Shape;169;p28"/>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EDA-Zeppelin</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29"/>
          <p:cNvPicPr preferRelativeResize="0"/>
          <p:nvPr/>
        </p:nvPicPr>
        <p:blipFill>
          <a:blip r:embed="rId3">
            <a:alphaModFix/>
          </a:blip>
          <a:stretch>
            <a:fillRect/>
          </a:stretch>
        </p:blipFill>
        <p:spPr>
          <a:xfrm>
            <a:off x="6805574" y="4494600"/>
            <a:ext cx="2262224" cy="572700"/>
          </a:xfrm>
          <a:prstGeom prst="rect">
            <a:avLst/>
          </a:prstGeom>
          <a:noFill/>
          <a:ln>
            <a:noFill/>
          </a:ln>
        </p:spPr>
      </p:pic>
      <p:pic>
        <p:nvPicPr>
          <p:cNvPr id="177" name="Google Shape;177;p29"/>
          <p:cNvPicPr preferRelativeResize="0"/>
          <p:nvPr/>
        </p:nvPicPr>
        <p:blipFill>
          <a:blip r:embed="rId4">
            <a:alphaModFix/>
          </a:blip>
          <a:stretch>
            <a:fillRect/>
          </a:stretch>
        </p:blipFill>
        <p:spPr>
          <a:xfrm>
            <a:off x="390850" y="1252725"/>
            <a:ext cx="4377149" cy="2885975"/>
          </a:xfrm>
          <a:prstGeom prst="rect">
            <a:avLst/>
          </a:prstGeom>
          <a:noFill/>
          <a:ln>
            <a:noFill/>
          </a:ln>
        </p:spPr>
      </p:pic>
      <p:pic>
        <p:nvPicPr>
          <p:cNvPr id="178" name="Google Shape;178;p29"/>
          <p:cNvPicPr preferRelativeResize="0"/>
          <p:nvPr/>
        </p:nvPicPr>
        <p:blipFill>
          <a:blip r:embed="rId5">
            <a:alphaModFix/>
          </a:blip>
          <a:stretch>
            <a:fillRect/>
          </a:stretch>
        </p:blipFill>
        <p:spPr>
          <a:xfrm>
            <a:off x="4972318" y="1252725"/>
            <a:ext cx="3669106" cy="3207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Clustering and Prediction</a:t>
            </a:r>
            <a:endParaRPr/>
          </a:p>
        </p:txBody>
      </p:sp>
      <p:pic>
        <p:nvPicPr>
          <p:cNvPr id="184" name="Google Shape;184;p30"/>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13"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Clustering</a:t>
            </a:r>
            <a:endParaRPr/>
          </a:p>
        </p:txBody>
      </p:sp>
      <p:sp>
        <p:nvSpPr>
          <p:cNvPr id="190" name="Google Shape;190;p31"/>
          <p:cNvSpPr txBox="1"/>
          <p:nvPr>
            <p:ph idx="1" type="body"/>
          </p:nvPr>
        </p:nvSpPr>
        <p:spPr>
          <a:xfrm>
            <a:off x="408150" y="101771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zh-CN"/>
              <a:t>Note: The clustering here is obviously impacted by “standard” soccer statistics, which are very offensive in nature. Additionally, we are assuming EA Sports is good at their job and the ratings are somewhat reflective of a player’s abilities.</a:t>
            </a:r>
            <a:endParaRPr/>
          </a:p>
        </p:txBody>
      </p:sp>
      <p:pic>
        <p:nvPicPr>
          <p:cNvPr id="191" name="Google Shape;191;p31"/>
          <p:cNvPicPr preferRelativeResize="0"/>
          <p:nvPr/>
        </p:nvPicPr>
        <p:blipFill>
          <a:blip r:embed="rId3">
            <a:alphaModFix/>
          </a:blip>
          <a:stretch>
            <a:fillRect/>
          </a:stretch>
        </p:blipFill>
        <p:spPr>
          <a:xfrm>
            <a:off x="6805574" y="4494600"/>
            <a:ext cx="2262224" cy="572700"/>
          </a:xfrm>
          <a:prstGeom prst="rect">
            <a:avLst/>
          </a:prstGeom>
          <a:noFill/>
          <a:ln>
            <a:noFill/>
          </a:ln>
        </p:spPr>
      </p:pic>
      <p:grpSp>
        <p:nvGrpSpPr>
          <p:cNvPr id="192" name="Google Shape;192;p31"/>
          <p:cNvGrpSpPr/>
          <p:nvPr/>
        </p:nvGrpSpPr>
        <p:grpSpPr>
          <a:xfrm>
            <a:off x="671551" y="2576769"/>
            <a:ext cx="7686979" cy="700514"/>
            <a:chOff x="1593000" y="2322568"/>
            <a:chExt cx="5957975" cy="643500"/>
          </a:xfrm>
        </p:grpSpPr>
        <p:sp>
          <p:nvSpPr>
            <p:cNvPr id="193" name="Google Shape;193;p3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1"/>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1"/>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a:solidFill>
                    <a:srgbClr val="FFFFFF"/>
                  </a:solidFill>
                  <a:latin typeface="Open Sans"/>
                  <a:ea typeface="Open Sans"/>
                  <a:cs typeface="Open Sans"/>
                  <a:sym typeface="Open Sans"/>
                </a:rPr>
                <a:t>Mediocre Players</a:t>
              </a:r>
              <a:endParaRPr>
                <a:solidFill>
                  <a:srgbClr val="FFFFFF"/>
                </a:solidFill>
                <a:latin typeface="Open Sans"/>
                <a:ea typeface="Open Sans"/>
                <a:cs typeface="Open Sans"/>
                <a:sym typeface="Open Sans"/>
              </a:endParaRPr>
            </a:p>
          </p:txBody>
        </p:sp>
        <p:sp>
          <p:nvSpPr>
            <p:cNvPr id="197" name="Google Shape;197;p31"/>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1"/>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99" name="Google Shape;199;p3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3D3D3D"/>
                </a:buClr>
                <a:buSzPts val="1200"/>
                <a:buFont typeface="Open Sans"/>
                <a:buChar char="●"/>
              </a:pPr>
              <a:r>
                <a:rPr lang="zh-CN" sz="1200">
                  <a:solidFill>
                    <a:srgbClr val="3D3D3D"/>
                  </a:solidFill>
                  <a:latin typeface="Open Sans"/>
                  <a:ea typeface="Open Sans"/>
                  <a:cs typeface="Open Sans"/>
                  <a:sym typeface="Open Sans"/>
                </a:rPr>
                <a:t>Low-Average FIFA overall rating</a:t>
              </a:r>
              <a:endParaRPr sz="1200">
                <a:solidFill>
                  <a:srgbClr val="3D3D3D"/>
                </a:solidFill>
                <a:latin typeface="Open Sans"/>
                <a:ea typeface="Open Sans"/>
                <a:cs typeface="Open Sans"/>
                <a:sym typeface="Open Sans"/>
              </a:endParaRPr>
            </a:p>
            <a:p>
              <a:pPr indent="-304800" lvl="0" marL="457200" rtl="0" algn="l">
                <a:lnSpc>
                  <a:spcPct val="115000"/>
                </a:lnSpc>
                <a:spcBef>
                  <a:spcPts val="0"/>
                </a:spcBef>
                <a:spcAft>
                  <a:spcPts val="0"/>
                </a:spcAft>
                <a:buClr>
                  <a:srgbClr val="3D3D3D"/>
                </a:buClr>
                <a:buSzPts val="1200"/>
                <a:buFont typeface="Open Sans"/>
                <a:buChar char="●"/>
              </a:pPr>
              <a:r>
                <a:rPr lang="zh-CN" sz="1200">
                  <a:solidFill>
                    <a:srgbClr val="3D3D3D"/>
                  </a:solidFill>
                  <a:latin typeface="Open Sans"/>
                  <a:ea typeface="Open Sans"/>
                  <a:cs typeface="Open Sans"/>
                  <a:sym typeface="Open Sans"/>
                </a:rPr>
                <a:t>Mediocre to weak offensive statistics</a:t>
              </a:r>
              <a:endParaRPr sz="1200">
                <a:solidFill>
                  <a:srgbClr val="3D3D3D"/>
                </a:solidFill>
                <a:latin typeface="Open Sans"/>
                <a:ea typeface="Open Sans"/>
                <a:cs typeface="Open Sans"/>
                <a:sym typeface="Open Sans"/>
              </a:endParaRPr>
            </a:p>
          </p:txBody>
        </p:sp>
      </p:grpSp>
      <p:grpSp>
        <p:nvGrpSpPr>
          <p:cNvPr id="200" name="Google Shape;200;p31"/>
          <p:cNvGrpSpPr/>
          <p:nvPr/>
        </p:nvGrpSpPr>
        <p:grpSpPr>
          <a:xfrm>
            <a:off x="671551" y="1863644"/>
            <a:ext cx="7686979" cy="700514"/>
            <a:chOff x="1593000" y="2322568"/>
            <a:chExt cx="5957975" cy="643500"/>
          </a:xfrm>
        </p:grpSpPr>
        <p:sp>
          <p:nvSpPr>
            <p:cNvPr id="201" name="Google Shape;201;p3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a:solidFill>
                    <a:srgbClr val="FFFFFF"/>
                  </a:solidFill>
                  <a:latin typeface="Open Sans"/>
                  <a:ea typeface="Open Sans"/>
                  <a:cs typeface="Open Sans"/>
                  <a:sym typeface="Open Sans"/>
                </a:rPr>
                <a:t>Good Defensive Players</a:t>
              </a:r>
              <a:endParaRPr>
                <a:solidFill>
                  <a:srgbClr val="FFFFFF"/>
                </a:solidFill>
                <a:latin typeface="Open Sans"/>
                <a:ea typeface="Open Sans"/>
                <a:cs typeface="Open Sans"/>
                <a:sym typeface="Open Sans"/>
              </a:endParaRPr>
            </a:p>
          </p:txBody>
        </p:sp>
        <p:sp>
          <p:nvSpPr>
            <p:cNvPr id="205" name="Google Shape;205;p31"/>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07" name="Google Shape;207;p3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3D3D3D"/>
                </a:buClr>
                <a:buSzPts val="1200"/>
                <a:buFont typeface="Open Sans"/>
                <a:buChar char="●"/>
              </a:pPr>
              <a:r>
                <a:rPr lang="zh-CN" sz="1200">
                  <a:solidFill>
                    <a:srgbClr val="3D3D3D"/>
                  </a:solidFill>
                  <a:latin typeface="Open Sans"/>
                  <a:ea typeface="Open Sans"/>
                  <a:cs typeface="Open Sans"/>
                  <a:sym typeface="Open Sans"/>
                </a:rPr>
                <a:t>Average-High FIFA overall rating</a:t>
              </a:r>
              <a:endParaRPr sz="1200">
                <a:solidFill>
                  <a:srgbClr val="3D3D3D"/>
                </a:solidFill>
                <a:latin typeface="Open Sans"/>
                <a:ea typeface="Open Sans"/>
                <a:cs typeface="Open Sans"/>
                <a:sym typeface="Open Sans"/>
              </a:endParaRPr>
            </a:p>
            <a:p>
              <a:pPr indent="-304800" lvl="0" marL="457200" rtl="0" algn="l">
                <a:lnSpc>
                  <a:spcPct val="115000"/>
                </a:lnSpc>
                <a:spcBef>
                  <a:spcPts val="0"/>
                </a:spcBef>
                <a:spcAft>
                  <a:spcPts val="0"/>
                </a:spcAft>
                <a:buClr>
                  <a:srgbClr val="3D3D3D"/>
                </a:buClr>
                <a:buSzPts val="1200"/>
                <a:buFont typeface="Open Sans"/>
                <a:buChar char="●"/>
              </a:pPr>
              <a:r>
                <a:rPr lang="zh-CN" sz="1200">
                  <a:solidFill>
                    <a:srgbClr val="3D3D3D"/>
                  </a:solidFill>
                  <a:latin typeface="Open Sans"/>
                  <a:ea typeface="Open Sans"/>
                  <a:cs typeface="Open Sans"/>
                  <a:sym typeface="Open Sans"/>
                </a:rPr>
                <a:t>Weak offensive statistics</a:t>
              </a:r>
              <a:endParaRPr sz="1200">
                <a:solidFill>
                  <a:srgbClr val="3D3D3D"/>
                </a:solidFill>
                <a:latin typeface="Open Sans"/>
                <a:ea typeface="Open Sans"/>
                <a:cs typeface="Open Sans"/>
                <a:sym typeface="Open Sans"/>
              </a:endParaRPr>
            </a:p>
          </p:txBody>
        </p:sp>
      </p:grpSp>
      <p:grpSp>
        <p:nvGrpSpPr>
          <p:cNvPr id="208" name="Google Shape;208;p31"/>
          <p:cNvGrpSpPr/>
          <p:nvPr/>
        </p:nvGrpSpPr>
        <p:grpSpPr>
          <a:xfrm>
            <a:off x="671551" y="1150509"/>
            <a:ext cx="7686979" cy="776695"/>
            <a:chOff x="1593000" y="2322568"/>
            <a:chExt cx="5957975" cy="713480"/>
          </a:xfrm>
        </p:grpSpPr>
        <p:sp>
          <p:nvSpPr>
            <p:cNvPr id="209" name="Google Shape;209;p3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a:solidFill>
                    <a:srgbClr val="FFFFFF"/>
                  </a:solidFill>
                  <a:latin typeface="Open Sans"/>
                  <a:ea typeface="Open Sans"/>
                  <a:cs typeface="Open Sans"/>
                  <a:sym typeface="Open Sans"/>
                </a:rPr>
                <a:t>Good Offensive Players</a:t>
              </a:r>
              <a:endParaRPr>
                <a:solidFill>
                  <a:srgbClr val="FFFFFF"/>
                </a:solidFill>
                <a:latin typeface="Open Sans"/>
                <a:ea typeface="Open Sans"/>
                <a:cs typeface="Open Sans"/>
                <a:sym typeface="Open Sans"/>
              </a:endParaRPr>
            </a:p>
          </p:txBody>
        </p:sp>
        <p:sp>
          <p:nvSpPr>
            <p:cNvPr id="213" name="Google Shape;213;p31"/>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zh-C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15" name="Google Shape;215;p31"/>
            <p:cNvSpPr/>
            <p:nvPr/>
          </p:nvSpPr>
          <p:spPr>
            <a:xfrm>
              <a:off x="4387850" y="2393748"/>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3D3D3D"/>
                </a:buClr>
                <a:buSzPts val="1200"/>
                <a:buFont typeface="Open Sans"/>
                <a:buChar char="●"/>
              </a:pPr>
              <a:r>
                <a:rPr lang="zh-CN" sz="1200">
                  <a:solidFill>
                    <a:srgbClr val="3D3D3D"/>
                  </a:solidFill>
                  <a:latin typeface="Open Sans"/>
                  <a:ea typeface="Open Sans"/>
                  <a:cs typeface="Open Sans"/>
                  <a:sym typeface="Open Sans"/>
                </a:rPr>
                <a:t>Average-High FIFA overall rating</a:t>
              </a:r>
              <a:endParaRPr sz="1200">
                <a:solidFill>
                  <a:srgbClr val="3D3D3D"/>
                </a:solidFill>
                <a:latin typeface="Open Sans"/>
                <a:ea typeface="Open Sans"/>
                <a:cs typeface="Open Sans"/>
                <a:sym typeface="Open Sans"/>
              </a:endParaRPr>
            </a:p>
            <a:p>
              <a:pPr indent="-304800" lvl="0" marL="457200" rtl="0" algn="l">
                <a:lnSpc>
                  <a:spcPct val="115000"/>
                </a:lnSpc>
                <a:spcBef>
                  <a:spcPts val="0"/>
                </a:spcBef>
                <a:spcAft>
                  <a:spcPts val="0"/>
                </a:spcAft>
                <a:buClr>
                  <a:srgbClr val="3D3D3D"/>
                </a:buClr>
                <a:buSzPts val="1200"/>
                <a:buFont typeface="Open Sans"/>
                <a:buChar char="●"/>
              </a:pPr>
              <a:r>
                <a:rPr lang="zh-CN" sz="1200">
                  <a:solidFill>
                    <a:srgbClr val="3D3D3D"/>
                  </a:solidFill>
                  <a:latin typeface="Open Sans"/>
                  <a:ea typeface="Open Sans"/>
                  <a:cs typeface="Open Sans"/>
                  <a:sym typeface="Open Sans"/>
                </a:rPr>
                <a:t>Elite offensive statistics</a:t>
              </a:r>
              <a:endParaRPr sz="1200">
                <a:solidFill>
                  <a:srgbClr val="3D3D3D"/>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800">
                <a:solidFill>
                  <a:srgbClr val="3D3D3D"/>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 Introduction</a:t>
            </a:r>
            <a:endParaRPr/>
          </a:p>
        </p:txBody>
      </p:sp>
      <p:pic>
        <p:nvPicPr>
          <p:cNvPr id="67" name="Google Shape;67;p14"/>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Clustering </a:t>
            </a:r>
            <a:endParaRPr/>
          </a:p>
        </p:txBody>
      </p:sp>
      <p:pic>
        <p:nvPicPr>
          <p:cNvPr id="221" name="Google Shape;221;p32"/>
          <p:cNvPicPr preferRelativeResize="0"/>
          <p:nvPr/>
        </p:nvPicPr>
        <p:blipFill rotWithShape="1">
          <a:blip r:embed="rId3">
            <a:alphaModFix/>
          </a:blip>
          <a:srcRect b="0" l="0" r="0" t="22964"/>
          <a:stretch/>
        </p:blipFill>
        <p:spPr>
          <a:xfrm>
            <a:off x="311700" y="1139250"/>
            <a:ext cx="7276175" cy="3568825"/>
          </a:xfrm>
          <a:prstGeom prst="rect">
            <a:avLst/>
          </a:prstGeom>
          <a:noFill/>
          <a:ln>
            <a:noFill/>
          </a:ln>
        </p:spPr>
      </p:pic>
      <p:sp>
        <p:nvSpPr>
          <p:cNvPr id="222" name="Google Shape;222;p32"/>
          <p:cNvSpPr txBox="1"/>
          <p:nvPr/>
        </p:nvSpPr>
        <p:spPr>
          <a:xfrm>
            <a:off x="4788063" y="1982213"/>
            <a:ext cx="11583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9FC5E8"/>
                </a:solidFill>
                <a:latin typeface="Average"/>
                <a:ea typeface="Average"/>
                <a:cs typeface="Average"/>
                <a:sym typeface="Average"/>
              </a:rPr>
              <a:t>Good Offensive Player</a:t>
            </a:r>
            <a:endParaRPr>
              <a:solidFill>
                <a:srgbClr val="9FC5E8"/>
              </a:solidFill>
              <a:latin typeface="Average"/>
              <a:ea typeface="Average"/>
              <a:cs typeface="Average"/>
              <a:sym typeface="Average"/>
            </a:endParaRPr>
          </a:p>
        </p:txBody>
      </p:sp>
      <p:sp>
        <p:nvSpPr>
          <p:cNvPr id="223" name="Google Shape;223;p32"/>
          <p:cNvSpPr txBox="1"/>
          <p:nvPr/>
        </p:nvSpPr>
        <p:spPr>
          <a:xfrm>
            <a:off x="1860650" y="1727125"/>
            <a:ext cx="11583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0088CC"/>
                </a:solidFill>
                <a:latin typeface="Average"/>
                <a:ea typeface="Average"/>
                <a:cs typeface="Average"/>
                <a:sym typeface="Average"/>
              </a:rPr>
              <a:t>Good Defensive Player</a:t>
            </a:r>
            <a:endParaRPr>
              <a:solidFill>
                <a:srgbClr val="0088CC"/>
              </a:solidFill>
              <a:latin typeface="Average"/>
              <a:ea typeface="Average"/>
              <a:cs typeface="Average"/>
              <a:sym typeface="Average"/>
            </a:endParaRPr>
          </a:p>
        </p:txBody>
      </p:sp>
      <p:sp>
        <p:nvSpPr>
          <p:cNvPr id="224" name="Google Shape;224;p32"/>
          <p:cNvSpPr txBox="1"/>
          <p:nvPr/>
        </p:nvSpPr>
        <p:spPr>
          <a:xfrm>
            <a:off x="2714550" y="3349797"/>
            <a:ext cx="115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FF9900"/>
                </a:solidFill>
                <a:latin typeface="Average"/>
                <a:ea typeface="Average"/>
                <a:cs typeface="Average"/>
                <a:sym typeface="Average"/>
              </a:rPr>
              <a:t>Mediocre Player</a:t>
            </a:r>
            <a:endParaRPr>
              <a:solidFill>
                <a:srgbClr val="FF9900"/>
              </a:solidFill>
              <a:latin typeface="Average"/>
              <a:ea typeface="Average"/>
              <a:cs typeface="Average"/>
              <a:sym typeface="Average"/>
            </a:endParaRPr>
          </a:p>
        </p:txBody>
      </p:sp>
      <p:sp>
        <p:nvSpPr>
          <p:cNvPr id="225" name="Google Shape;225;p32"/>
          <p:cNvSpPr txBox="1"/>
          <p:nvPr/>
        </p:nvSpPr>
        <p:spPr>
          <a:xfrm>
            <a:off x="488400" y="1139250"/>
            <a:ext cx="1612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latin typeface="Calibri"/>
                <a:ea typeface="Calibri"/>
                <a:cs typeface="Calibri"/>
                <a:sym typeface="Calibri"/>
              </a:rPr>
              <a:t>FIFA Overall Rating</a:t>
            </a:r>
            <a:endParaRPr sz="1100">
              <a:latin typeface="Calibri"/>
              <a:ea typeface="Calibri"/>
              <a:cs typeface="Calibri"/>
              <a:sym typeface="Calibri"/>
            </a:endParaRPr>
          </a:p>
        </p:txBody>
      </p:sp>
      <p:sp>
        <p:nvSpPr>
          <p:cNvPr id="226" name="Google Shape;226;p32"/>
          <p:cNvSpPr txBox="1"/>
          <p:nvPr/>
        </p:nvSpPr>
        <p:spPr>
          <a:xfrm>
            <a:off x="6589175" y="4207150"/>
            <a:ext cx="998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latin typeface="Calibri"/>
                <a:ea typeface="Calibri"/>
                <a:cs typeface="Calibri"/>
                <a:sym typeface="Calibri"/>
              </a:rPr>
              <a:t>Goal Rate per 90 Minutes</a:t>
            </a:r>
            <a:endParaRPr sz="11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Prediction</a:t>
            </a:r>
            <a:endParaRPr/>
          </a:p>
        </p:txBody>
      </p:sp>
      <p:sp>
        <p:nvSpPr>
          <p:cNvPr id="232" name="Google Shape;23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We used a player’s statistics for seasons ending in 2018 to predict their FIFA scores. Essentially, we’re to some extent trying to reverse engineer EA Sports’s rating formula</a:t>
            </a:r>
            <a:endParaRPr/>
          </a:p>
          <a:p>
            <a:pPr indent="-342900" lvl="0" marL="457200" rtl="0" algn="l">
              <a:spcBef>
                <a:spcPts val="0"/>
              </a:spcBef>
              <a:spcAft>
                <a:spcPts val="0"/>
              </a:spcAft>
              <a:buSzPts val="1800"/>
              <a:buChar char="●"/>
            </a:pPr>
            <a:r>
              <a:rPr lang="zh-CN"/>
              <a:t>Predicting Variables: Position, Goal Count, Goals Per 90 Minutes, Assists, </a:t>
            </a:r>
            <a:r>
              <a:rPr lang="zh-CN"/>
              <a:t>Penalty</a:t>
            </a:r>
            <a:r>
              <a:rPr lang="zh-CN"/>
              <a:t> Kicks, Number of Yellow Cards, Number of Red Cards, etc.</a:t>
            </a:r>
            <a:endParaRPr/>
          </a:p>
          <a:p>
            <a:pPr indent="-342900" lvl="0" marL="457200" rtl="0" algn="l">
              <a:spcBef>
                <a:spcPts val="0"/>
              </a:spcBef>
              <a:spcAft>
                <a:spcPts val="0"/>
              </a:spcAft>
              <a:buSzPts val="1800"/>
              <a:buChar char="●"/>
            </a:pPr>
            <a:r>
              <a:rPr lang="zh-CN"/>
              <a:t>Methodology: Logistic Regression</a:t>
            </a:r>
            <a:endParaRPr/>
          </a:p>
          <a:p>
            <a:pPr indent="-317500" lvl="1" marL="914400" rtl="0" algn="l">
              <a:spcBef>
                <a:spcPts val="0"/>
              </a:spcBef>
              <a:spcAft>
                <a:spcPts val="0"/>
              </a:spcAft>
              <a:buSzPts val="1400"/>
              <a:buChar char="○"/>
            </a:pPr>
            <a:r>
              <a:rPr lang="zh-CN"/>
              <a:t>Interpretable results fall between 0 to 100% </a:t>
            </a:r>
            <a:endParaRPr/>
          </a:p>
          <a:p>
            <a:pPr indent="-317500" lvl="1" marL="914400" rtl="0" algn="l">
              <a:spcBef>
                <a:spcPts val="0"/>
              </a:spcBef>
              <a:spcAft>
                <a:spcPts val="0"/>
              </a:spcAft>
              <a:buSzPts val="1400"/>
              <a:buChar char="○"/>
            </a:pPr>
            <a:r>
              <a:rPr lang="zh-CN"/>
              <a:t>L1, L2 for regularization and multicollinarity</a:t>
            </a:r>
            <a:endParaRPr/>
          </a:p>
          <a:p>
            <a:pPr indent="-317500" lvl="1" marL="914400" rtl="0" algn="l">
              <a:spcBef>
                <a:spcPts val="0"/>
              </a:spcBef>
              <a:spcAft>
                <a:spcPts val="0"/>
              </a:spcAft>
              <a:buSzPts val="1400"/>
              <a:buChar char="○"/>
            </a:pPr>
            <a:r>
              <a:rPr lang="zh-CN"/>
              <a:t>Efficiency</a:t>
            </a:r>
            <a:endParaRPr/>
          </a:p>
          <a:p>
            <a:pPr indent="-342900" lvl="0" marL="457200" rtl="0" algn="l">
              <a:spcBef>
                <a:spcPts val="0"/>
              </a:spcBef>
              <a:spcAft>
                <a:spcPts val="0"/>
              </a:spcAft>
              <a:buSzPts val="1800"/>
              <a:buChar char="●"/>
            </a:pPr>
            <a:r>
              <a:rPr lang="zh-CN"/>
              <a:t>Result: </a:t>
            </a:r>
            <a:r>
              <a:rPr lang="zh-CN"/>
              <a:t>Root Mean Squared Error (RMSE) on test data = 7.43191</a:t>
            </a:r>
            <a:endParaRPr/>
          </a:p>
        </p:txBody>
      </p:sp>
      <p:pic>
        <p:nvPicPr>
          <p:cNvPr id="233" name="Google Shape;233;p33"/>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Conclusion</a:t>
            </a:r>
            <a:endParaRPr/>
          </a:p>
        </p:txBody>
      </p:sp>
      <p:sp>
        <p:nvSpPr>
          <p:cNvPr id="239" name="Google Shape;23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zh-CN"/>
              <a:t>Goals</a:t>
            </a:r>
            <a:endParaRPr/>
          </a:p>
          <a:p>
            <a:pPr indent="-317500" lvl="1" marL="914400" rtl="0" algn="just">
              <a:lnSpc>
                <a:spcPct val="115000"/>
              </a:lnSpc>
              <a:spcBef>
                <a:spcPts val="0"/>
              </a:spcBef>
              <a:spcAft>
                <a:spcPts val="0"/>
              </a:spcAft>
              <a:buSzPts val="1400"/>
              <a:buChar char="○"/>
            </a:pPr>
            <a:r>
              <a:rPr lang="zh-CN"/>
              <a:t>Clustered soccer players into three fairly distinct individual clusters related to performance</a:t>
            </a:r>
            <a:endParaRPr/>
          </a:p>
          <a:p>
            <a:pPr indent="-317500" lvl="1" marL="914400" rtl="0" algn="just">
              <a:lnSpc>
                <a:spcPct val="115000"/>
              </a:lnSpc>
              <a:spcBef>
                <a:spcPts val="0"/>
              </a:spcBef>
              <a:spcAft>
                <a:spcPts val="0"/>
              </a:spcAft>
              <a:buSzPts val="1400"/>
              <a:buChar char="○"/>
            </a:pPr>
            <a:r>
              <a:rPr lang="zh-CN"/>
              <a:t>Predicted a player’s FIFA rating. </a:t>
            </a:r>
            <a:endParaRPr/>
          </a:p>
          <a:p>
            <a:pPr indent="-317500" lvl="1" marL="914400" rtl="0" algn="just">
              <a:spcBef>
                <a:spcPts val="0"/>
              </a:spcBef>
              <a:spcAft>
                <a:spcPts val="0"/>
              </a:spcAft>
              <a:buSzPts val="1400"/>
              <a:buChar char="○"/>
            </a:pPr>
            <a:r>
              <a:rPr lang="zh-CN"/>
              <a:t>Used big data tools to freely explore data and draw conclusions and insights we find interesting.</a:t>
            </a:r>
            <a:endParaRPr/>
          </a:p>
          <a:p>
            <a:pPr indent="-342900" lvl="0" marL="457200" rtl="0" algn="just">
              <a:spcBef>
                <a:spcPts val="0"/>
              </a:spcBef>
              <a:spcAft>
                <a:spcPts val="0"/>
              </a:spcAft>
              <a:buSzPts val="1800"/>
              <a:buChar char="●"/>
            </a:pPr>
            <a:r>
              <a:rPr lang="zh-CN"/>
              <a:t>Next Steps</a:t>
            </a:r>
            <a:endParaRPr/>
          </a:p>
          <a:p>
            <a:pPr indent="-317500" lvl="1" marL="914400" rtl="0" algn="just">
              <a:spcBef>
                <a:spcPts val="0"/>
              </a:spcBef>
              <a:spcAft>
                <a:spcPts val="0"/>
              </a:spcAft>
              <a:buSzPts val="1400"/>
              <a:buChar char="○"/>
            </a:pPr>
            <a:r>
              <a:rPr lang="zh-CN"/>
              <a:t>Improve the web scraping process and the data pulled from it</a:t>
            </a:r>
            <a:endParaRPr/>
          </a:p>
          <a:p>
            <a:pPr indent="-317500" lvl="1" marL="914400" rtl="0" algn="just">
              <a:spcBef>
                <a:spcPts val="0"/>
              </a:spcBef>
              <a:spcAft>
                <a:spcPts val="0"/>
              </a:spcAft>
              <a:buSzPts val="1400"/>
              <a:buChar char="○"/>
            </a:pPr>
            <a:r>
              <a:rPr lang="zh-CN"/>
              <a:t>Our recommendation: AWS</a:t>
            </a:r>
            <a:endParaRPr/>
          </a:p>
          <a:p>
            <a:pPr indent="-342900" lvl="0" marL="457200" rtl="0" algn="just">
              <a:spcBef>
                <a:spcPts val="0"/>
              </a:spcBef>
              <a:spcAft>
                <a:spcPts val="0"/>
              </a:spcAft>
              <a:buSzPts val="1800"/>
              <a:buChar char="●"/>
            </a:pPr>
            <a:r>
              <a:rPr lang="zh-CN"/>
              <a:t>Final Thoughts</a:t>
            </a:r>
            <a:endParaRPr/>
          </a:p>
          <a:p>
            <a:pPr indent="-317500" lvl="1" marL="914400" rtl="0" algn="just">
              <a:spcBef>
                <a:spcPts val="0"/>
              </a:spcBef>
              <a:spcAft>
                <a:spcPts val="0"/>
              </a:spcAft>
              <a:buSzPts val="1400"/>
              <a:buChar char="○"/>
            </a:pPr>
            <a:r>
              <a:rPr lang="zh-CN"/>
              <a:t>We found the process to be exciting and valuable</a:t>
            </a:r>
            <a:endParaRPr/>
          </a:p>
          <a:p>
            <a:pPr indent="-317500" lvl="1" marL="914400" rtl="0" algn="just">
              <a:lnSpc>
                <a:spcPct val="200000"/>
              </a:lnSpc>
              <a:spcBef>
                <a:spcPts val="0"/>
              </a:spcBef>
              <a:spcAft>
                <a:spcPts val="0"/>
              </a:spcAft>
              <a:buSzPts val="1400"/>
              <a:buChar char="○"/>
            </a:pPr>
            <a:r>
              <a:rPr lang="zh-CN"/>
              <a:t>The project invigorated our passions to learn and explore</a:t>
            </a:r>
            <a:endParaRPr/>
          </a:p>
        </p:txBody>
      </p:sp>
      <p:pic>
        <p:nvPicPr>
          <p:cNvPr id="240" name="Google Shape;240;p34"/>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Questions?</a:t>
            </a:r>
            <a:endParaRPr/>
          </a:p>
        </p:txBody>
      </p:sp>
      <p:sp>
        <p:nvSpPr>
          <p:cNvPr id="246" name="Google Shape;246;p35"/>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247" name="Google Shape;247;p35"/>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Thank You!</a:t>
            </a:r>
            <a:endParaRPr/>
          </a:p>
        </p:txBody>
      </p:sp>
      <p:sp>
        <p:nvSpPr>
          <p:cNvPr id="253" name="Google Shape;253;p36"/>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254" name="Google Shape;254;p36"/>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Bibliography</a:t>
            </a:r>
            <a:endParaRPr/>
          </a:p>
        </p:txBody>
      </p:sp>
      <p:sp>
        <p:nvSpPr>
          <p:cNvPr id="260" name="Google Shape;26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t>HDP 3.0 Datasheet</a:t>
            </a:r>
            <a:endParaRPr sz="1200"/>
          </a:p>
          <a:p>
            <a:pPr indent="0" lvl="0" marL="0" rtl="0" algn="l">
              <a:spcBef>
                <a:spcPts val="1600"/>
              </a:spcBef>
              <a:spcAft>
                <a:spcPts val="0"/>
              </a:spcAft>
              <a:buNone/>
            </a:pPr>
            <a:r>
              <a:rPr lang="zh-CN" sz="1200"/>
              <a:t>Cloudera.com/tutorials</a:t>
            </a:r>
            <a:endParaRPr sz="1200"/>
          </a:p>
          <a:p>
            <a:pPr indent="0" lvl="0" marL="0" rtl="0" algn="l">
              <a:spcBef>
                <a:spcPts val="1600"/>
              </a:spcBef>
              <a:spcAft>
                <a:spcPts val="0"/>
              </a:spcAft>
              <a:buNone/>
            </a:pPr>
            <a:r>
              <a:rPr lang="zh-CN" sz="1200"/>
              <a:t>Web Scraping guide from Sports Analytics Class</a:t>
            </a:r>
            <a:endParaRPr sz="1200"/>
          </a:p>
          <a:p>
            <a:pPr indent="0" lvl="0" marL="0" rtl="0" algn="l">
              <a:spcBef>
                <a:spcPts val="1600"/>
              </a:spcBef>
              <a:spcAft>
                <a:spcPts val="0"/>
              </a:spcAft>
              <a:buNone/>
            </a:pPr>
            <a:r>
              <a:rPr lang="zh-CN" sz="1200" u="sng">
                <a:solidFill>
                  <a:schemeClr val="hlink"/>
                </a:solidFill>
                <a:latin typeface="Arial"/>
                <a:ea typeface="Arial"/>
                <a:cs typeface="Arial"/>
                <a:sym typeface="Arial"/>
                <a:hlinkClick r:id="rId3"/>
              </a:rPr>
              <a:t>https://ambari.apache.org/</a:t>
            </a:r>
            <a:endParaRPr sz="1200"/>
          </a:p>
          <a:p>
            <a:pPr indent="0" lvl="0" marL="0" rtl="0" algn="l">
              <a:spcBef>
                <a:spcPts val="1600"/>
              </a:spcBef>
              <a:spcAft>
                <a:spcPts val="1600"/>
              </a:spcAft>
              <a:buNone/>
            </a:pPr>
            <a:r>
              <a:rPr lang="zh-CN" sz="1100" u="sng">
                <a:solidFill>
                  <a:schemeClr val="hlink"/>
                </a:solidFill>
                <a:latin typeface="Arial"/>
                <a:ea typeface="Arial"/>
                <a:cs typeface="Arial"/>
                <a:sym typeface="Arial"/>
                <a:hlinkClick r:id="rId4"/>
              </a:rPr>
              <a:t>https://www.kaggle.com/karangadiya/fifa19</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mt="19000"/>
          </a:blip>
          <a:stretch>
            <a:fillRect/>
          </a:stretch>
        </p:blipFill>
        <p:spPr>
          <a:xfrm>
            <a:off x="0" y="6"/>
            <a:ext cx="9144000" cy="5892484"/>
          </a:xfrm>
          <a:prstGeom prst="rect">
            <a:avLst/>
          </a:prstGeom>
          <a:noFill/>
          <a:ln>
            <a:noFill/>
          </a:ln>
        </p:spPr>
      </p:pic>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Introduction</a:t>
            </a:r>
            <a:endParaRPr/>
          </a:p>
        </p:txBody>
      </p:sp>
      <p:sp>
        <p:nvSpPr>
          <p:cNvPr id="74" name="Google Shape;74;p15"/>
          <p:cNvSpPr txBox="1"/>
          <p:nvPr>
            <p:ph idx="1" type="body"/>
          </p:nvPr>
        </p:nvSpPr>
        <p:spPr>
          <a:xfrm>
            <a:off x="360775" y="1378250"/>
            <a:ext cx="670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CN">
                <a:solidFill>
                  <a:schemeClr val="lt2"/>
                </a:solidFill>
              </a:rPr>
              <a:t>We want to take advantage of big data tools to do a thorough analysis/comparison of a soccer player’s real-world performance compared to how they are statistically rated in FIFA 2019, EA’s best-selling soccer video game.</a:t>
            </a:r>
            <a:endParaRPr>
              <a:solidFill>
                <a:schemeClr val="lt2"/>
              </a:solidFill>
            </a:endParaRPr>
          </a:p>
        </p:txBody>
      </p:sp>
      <p:pic>
        <p:nvPicPr>
          <p:cNvPr id="75" name="Google Shape;75;p15"/>
          <p:cNvPicPr preferRelativeResize="0"/>
          <p:nvPr/>
        </p:nvPicPr>
        <p:blipFill>
          <a:blip r:embed="rId4">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mt="19000"/>
          </a:blip>
          <a:stretch>
            <a:fillRect/>
          </a:stretch>
        </p:blipFill>
        <p:spPr>
          <a:xfrm>
            <a:off x="0" y="6"/>
            <a:ext cx="9144000" cy="5892484"/>
          </a:xfrm>
          <a:prstGeom prst="rect">
            <a:avLst/>
          </a:prstGeom>
          <a:noFill/>
          <a:ln>
            <a:noFill/>
          </a:ln>
        </p:spPr>
      </p:pic>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Goal</a:t>
            </a:r>
            <a:endParaRPr/>
          </a:p>
        </p:txBody>
      </p:sp>
      <p:sp>
        <p:nvSpPr>
          <p:cNvPr id="82" name="Google Shape;82;p16"/>
          <p:cNvSpPr txBox="1"/>
          <p:nvPr>
            <p:ph idx="1" type="body"/>
          </p:nvPr>
        </p:nvSpPr>
        <p:spPr>
          <a:xfrm>
            <a:off x="360775" y="1378250"/>
            <a:ext cx="6706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AutoNum type="arabicPeriod"/>
            </a:pPr>
            <a:r>
              <a:rPr lang="zh-CN">
                <a:solidFill>
                  <a:schemeClr val="lt2"/>
                </a:solidFill>
              </a:rPr>
              <a:t>Utilize Big Data Tools to gain understanding of both our datasets and build visualizations</a:t>
            </a:r>
            <a:endParaRPr>
              <a:solidFill>
                <a:schemeClr val="lt2"/>
              </a:solidFill>
            </a:endParaRPr>
          </a:p>
          <a:p>
            <a:pPr indent="0" lvl="0" marL="0" rtl="0" algn="l">
              <a:spcBef>
                <a:spcPts val="1600"/>
              </a:spcBef>
              <a:spcAft>
                <a:spcPts val="0"/>
              </a:spcAft>
              <a:buNone/>
            </a:pPr>
            <a:r>
              <a:t/>
            </a:r>
            <a:endParaRPr>
              <a:solidFill>
                <a:schemeClr val="lt2"/>
              </a:solidFill>
            </a:endParaRPr>
          </a:p>
          <a:p>
            <a:pPr indent="-342900" lvl="0" marL="457200" rtl="0" algn="l">
              <a:spcBef>
                <a:spcPts val="1600"/>
              </a:spcBef>
              <a:spcAft>
                <a:spcPts val="0"/>
              </a:spcAft>
              <a:buClr>
                <a:schemeClr val="lt2"/>
              </a:buClr>
              <a:buSzPts val="1800"/>
              <a:buAutoNum type="arabicPeriod"/>
            </a:pPr>
            <a:r>
              <a:rPr lang="zh-CN">
                <a:solidFill>
                  <a:schemeClr val="lt2"/>
                </a:solidFill>
              </a:rPr>
              <a:t>Cluster Player as “Defensive” or “Offensive”</a:t>
            </a:r>
            <a:endParaRPr>
              <a:solidFill>
                <a:schemeClr val="lt2"/>
              </a:solidFill>
            </a:endParaRPr>
          </a:p>
          <a:p>
            <a:pPr indent="0" lvl="0" marL="457200" rtl="0" algn="l">
              <a:spcBef>
                <a:spcPts val="1600"/>
              </a:spcBef>
              <a:spcAft>
                <a:spcPts val="0"/>
              </a:spcAft>
              <a:buNone/>
            </a:pPr>
            <a:r>
              <a:t/>
            </a:r>
            <a:endParaRPr>
              <a:solidFill>
                <a:schemeClr val="lt2"/>
              </a:solidFill>
            </a:endParaRPr>
          </a:p>
          <a:p>
            <a:pPr indent="-342900" lvl="0" marL="457200" rtl="0" algn="l">
              <a:spcBef>
                <a:spcPts val="1600"/>
              </a:spcBef>
              <a:spcAft>
                <a:spcPts val="0"/>
              </a:spcAft>
              <a:buClr>
                <a:schemeClr val="lt2"/>
              </a:buClr>
              <a:buSzPts val="1800"/>
              <a:buAutoNum type="arabicPeriod"/>
            </a:pPr>
            <a:r>
              <a:rPr lang="zh-CN">
                <a:solidFill>
                  <a:schemeClr val="lt2"/>
                </a:solidFill>
              </a:rPr>
              <a:t>Predict the FIFA player score using actual performance data</a:t>
            </a:r>
            <a:endParaRPr>
              <a:solidFill>
                <a:schemeClr val="lt2"/>
              </a:solidFill>
            </a:endParaRPr>
          </a:p>
          <a:p>
            <a:pPr indent="0" lvl="0" marL="0" rtl="0" algn="l">
              <a:spcBef>
                <a:spcPts val="1600"/>
              </a:spcBef>
              <a:spcAft>
                <a:spcPts val="1600"/>
              </a:spcAft>
              <a:buNone/>
            </a:pPr>
            <a:r>
              <a:t/>
            </a:r>
            <a:endParaRPr>
              <a:solidFill>
                <a:schemeClr val="lt2"/>
              </a:solidFill>
            </a:endParaRPr>
          </a:p>
        </p:txBody>
      </p:sp>
      <p:pic>
        <p:nvPicPr>
          <p:cNvPr id="83" name="Google Shape;83;p16"/>
          <p:cNvPicPr preferRelativeResize="0"/>
          <p:nvPr/>
        </p:nvPicPr>
        <p:blipFill>
          <a:blip r:embed="rId4">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 Big Data Tools</a:t>
            </a:r>
            <a:endParaRPr/>
          </a:p>
        </p:txBody>
      </p:sp>
      <p:pic>
        <p:nvPicPr>
          <p:cNvPr id="89" name="Google Shape;89;p17"/>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Motivation - Big data infrastructure</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Need for full stack of big data and data science platform all in 1 place</a:t>
            </a:r>
            <a:endParaRPr/>
          </a:p>
          <a:p>
            <a:pPr indent="0" lvl="0" marL="0" rtl="0" algn="l">
              <a:spcBef>
                <a:spcPts val="1600"/>
              </a:spcBef>
              <a:spcAft>
                <a:spcPts val="0"/>
              </a:spcAft>
              <a:buNone/>
            </a:pPr>
            <a:r>
              <a:rPr lang="zh-CN"/>
              <a:t>Easy resource/service monitoring</a:t>
            </a:r>
            <a:endParaRPr/>
          </a:p>
          <a:p>
            <a:pPr indent="0" lvl="0" marL="0" rtl="0" algn="l">
              <a:spcBef>
                <a:spcPts val="1600"/>
              </a:spcBef>
              <a:spcAft>
                <a:spcPts val="0"/>
              </a:spcAft>
              <a:buNone/>
            </a:pPr>
            <a:r>
              <a:rPr lang="zh-CN"/>
              <a:t>Interactive and powerful data science capability</a:t>
            </a:r>
            <a:endParaRPr/>
          </a:p>
          <a:p>
            <a:pPr indent="0" lvl="0" marL="0" rtl="0" algn="l">
              <a:spcBef>
                <a:spcPts val="1600"/>
              </a:spcBef>
              <a:spcAft>
                <a:spcPts val="1600"/>
              </a:spcAft>
              <a:buNone/>
            </a:pPr>
            <a:r>
              <a:rPr lang="zh-CN"/>
              <a:t>Scalable and Secure</a:t>
            </a:r>
            <a:endParaRPr/>
          </a:p>
        </p:txBody>
      </p:sp>
      <p:pic>
        <p:nvPicPr>
          <p:cNvPr id="96" name="Google Shape;96;p18"/>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Hortonworks Data Platform</a:t>
            </a:r>
            <a:endParaRPr/>
          </a:p>
        </p:txBody>
      </p:sp>
      <p:sp>
        <p:nvSpPr>
          <p:cNvPr id="102" name="Google Shape;102;p19"/>
          <p:cNvSpPr txBox="1"/>
          <p:nvPr>
            <p:ph idx="1" type="body"/>
          </p:nvPr>
        </p:nvSpPr>
        <p:spPr>
          <a:xfrm>
            <a:off x="6119000" y="1152475"/>
            <a:ext cx="271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100"/>
              <a:t>The </a:t>
            </a:r>
            <a:r>
              <a:rPr b="1" lang="zh-CN" sz="1100"/>
              <a:t>Hortonworks Data Platform (HDP)</a:t>
            </a:r>
            <a:r>
              <a:rPr lang="zh-CN" sz="1100"/>
              <a:t> is a security-rich, enterprise-ready, open source Apache Hadoop distribution based on a centralized architecture (YARN). HDP addresses the needs of data at rest, powers real-time customer applications, and delivers robust analytics that help accelerate decision making and innovation.</a:t>
            </a:r>
            <a:endParaRPr sz="1100"/>
          </a:p>
          <a:p>
            <a:pPr indent="0" lvl="0" marL="0" rtl="0" algn="l">
              <a:spcBef>
                <a:spcPts val="1600"/>
              </a:spcBef>
              <a:spcAft>
                <a:spcPts val="0"/>
              </a:spcAft>
              <a:buNone/>
            </a:pPr>
            <a:r>
              <a:rPr b="1" lang="zh-CN" sz="1200"/>
              <a:t>Features:</a:t>
            </a:r>
            <a:endParaRPr b="1" sz="1200"/>
          </a:p>
          <a:p>
            <a:pPr indent="-298450" lvl="0" marL="457200" rtl="0" algn="l">
              <a:spcBef>
                <a:spcPts val="1600"/>
              </a:spcBef>
              <a:spcAft>
                <a:spcPts val="0"/>
              </a:spcAft>
              <a:buSzPts val="1100"/>
              <a:buAutoNum type="arabicPeriod"/>
            </a:pPr>
            <a:r>
              <a:rPr lang="zh-CN" sz="1100"/>
              <a:t>Support for deep learning</a:t>
            </a:r>
            <a:endParaRPr sz="1100"/>
          </a:p>
          <a:p>
            <a:pPr indent="-298450" lvl="0" marL="457200" rtl="0" algn="l">
              <a:spcBef>
                <a:spcPts val="0"/>
              </a:spcBef>
              <a:spcAft>
                <a:spcPts val="0"/>
              </a:spcAft>
              <a:buSzPts val="1100"/>
              <a:buAutoNum type="arabicPeriod"/>
            </a:pPr>
            <a:r>
              <a:rPr lang="zh-CN" sz="1100"/>
              <a:t>Hybrid</a:t>
            </a:r>
            <a:endParaRPr sz="1100"/>
          </a:p>
          <a:p>
            <a:pPr indent="-298450" lvl="0" marL="457200" rtl="0" algn="l">
              <a:spcBef>
                <a:spcPts val="0"/>
              </a:spcBef>
              <a:spcAft>
                <a:spcPts val="0"/>
              </a:spcAft>
              <a:buSzPts val="1100"/>
              <a:buAutoNum type="arabicPeriod"/>
            </a:pPr>
            <a:r>
              <a:rPr lang="zh-CN" sz="1100"/>
              <a:t>Scalable</a:t>
            </a:r>
            <a:endParaRPr sz="1100"/>
          </a:p>
          <a:p>
            <a:pPr indent="-298450" lvl="0" marL="457200" rtl="0" algn="l">
              <a:spcBef>
                <a:spcPts val="0"/>
              </a:spcBef>
              <a:spcAft>
                <a:spcPts val="0"/>
              </a:spcAft>
              <a:buSzPts val="1100"/>
              <a:buAutoNum type="arabicPeriod"/>
            </a:pPr>
            <a:r>
              <a:rPr lang="zh-CN" sz="1100"/>
              <a:t>Secure	</a:t>
            </a:r>
            <a:endParaRPr sz="1100"/>
          </a:p>
          <a:p>
            <a:pPr indent="-298450" lvl="0" marL="457200" rtl="0" algn="l">
              <a:spcBef>
                <a:spcPts val="0"/>
              </a:spcBef>
              <a:spcAft>
                <a:spcPts val="0"/>
              </a:spcAft>
              <a:buSzPts val="1100"/>
              <a:buAutoNum type="arabicPeriod"/>
            </a:pPr>
            <a:r>
              <a:rPr lang="zh-CN" sz="1100"/>
              <a:t>Faster</a:t>
            </a:r>
            <a:endParaRPr sz="1100"/>
          </a:p>
          <a:p>
            <a:pPr indent="0" lvl="0" marL="0" rtl="0" algn="l">
              <a:spcBef>
                <a:spcPts val="1600"/>
              </a:spcBef>
              <a:spcAft>
                <a:spcPts val="1600"/>
              </a:spcAft>
              <a:buNone/>
            </a:pPr>
            <a:r>
              <a:t/>
            </a:r>
            <a:endParaRPr sz="1100"/>
          </a:p>
        </p:txBody>
      </p:sp>
      <p:pic>
        <p:nvPicPr>
          <p:cNvPr id="103" name="Google Shape;103;p19"/>
          <p:cNvPicPr preferRelativeResize="0"/>
          <p:nvPr/>
        </p:nvPicPr>
        <p:blipFill>
          <a:blip r:embed="rId3">
            <a:alphaModFix/>
          </a:blip>
          <a:stretch>
            <a:fillRect/>
          </a:stretch>
        </p:blipFill>
        <p:spPr>
          <a:xfrm>
            <a:off x="311700" y="1072125"/>
            <a:ext cx="5754976" cy="3692251"/>
          </a:xfrm>
          <a:prstGeom prst="rect">
            <a:avLst/>
          </a:prstGeom>
          <a:noFill/>
          <a:ln>
            <a:noFill/>
          </a:ln>
        </p:spPr>
      </p:pic>
      <p:pic>
        <p:nvPicPr>
          <p:cNvPr id="104" name="Google Shape;104;p19"/>
          <p:cNvPicPr preferRelativeResize="0"/>
          <p:nvPr/>
        </p:nvPicPr>
        <p:blipFill>
          <a:blip r:embed="rId4">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Implementation</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HDP 3.0 VMware image downloaded and setup on a system</a:t>
            </a:r>
            <a:endParaRPr/>
          </a:p>
          <a:p>
            <a:pPr indent="0" lvl="0" marL="0" rtl="0" algn="l">
              <a:spcBef>
                <a:spcPts val="1600"/>
              </a:spcBef>
              <a:spcAft>
                <a:spcPts val="0"/>
              </a:spcAft>
              <a:buNone/>
            </a:pPr>
            <a:r>
              <a:rPr lang="zh-CN"/>
              <a:t>Apache Ambari used to navigate and monitor hadoop services</a:t>
            </a:r>
            <a:endParaRPr/>
          </a:p>
          <a:p>
            <a:pPr indent="0" lvl="0" marL="0" rtl="0" algn="l">
              <a:spcBef>
                <a:spcPts val="1600"/>
              </a:spcBef>
              <a:spcAft>
                <a:spcPts val="1600"/>
              </a:spcAft>
              <a:buNone/>
            </a:pPr>
            <a:r>
              <a:rPr lang="zh-CN"/>
              <a:t>Apache Zeppelin for Big data analytics - EDA, data prep, modeling and visualization</a:t>
            </a:r>
            <a:endParaRPr/>
          </a:p>
        </p:txBody>
      </p:sp>
      <p:pic>
        <p:nvPicPr>
          <p:cNvPr id="111" name="Google Shape;111;p20"/>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Apache Ambari</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t>“</a:t>
            </a:r>
            <a:r>
              <a:rPr lang="zh-CN" sz="1200"/>
              <a:t>The Apache Ambari project is aimed at making Hadoop management simpler by developing software for provisioning, managing, and monitoring Apache Hadoop clusters. Ambari provides an intuitive, easy-to-use Hadoop management web UI backed by its RESTful APIs. Ambari enables System Administrators to:”</a:t>
            </a:r>
            <a:endParaRPr sz="1200"/>
          </a:p>
          <a:p>
            <a:pPr indent="-304800" lvl="0" marL="457200" rtl="0" algn="l">
              <a:spcBef>
                <a:spcPts val="1600"/>
              </a:spcBef>
              <a:spcAft>
                <a:spcPts val="0"/>
              </a:spcAft>
              <a:buSzPts val="1200"/>
              <a:buAutoNum type="arabicPeriod"/>
            </a:pPr>
            <a:r>
              <a:rPr lang="zh-CN" sz="1200"/>
              <a:t>Provision a Hadoop Cluster</a:t>
            </a:r>
            <a:endParaRPr sz="1200"/>
          </a:p>
          <a:p>
            <a:pPr indent="-304800" lvl="0" marL="457200" rtl="0" algn="l">
              <a:spcBef>
                <a:spcPts val="0"/>
              </a:spcBef>
              <a:spcAft>
                <a:spcPts val="0"/>
              </a:spcAft>
              <a:buSzPts val="1200"/>
              <a:buAutoNum type="arabicPeriod"/>
            </a:pPr>
            <a:r>
              <a:rPr lang="zh-CN" sz="1200"/>
              <a:t>Manage a Hadoop Cluster</a:t>
            </a:r>
            <a:endParaRPr sz="1200"/>
          </a:p>
          <a:p>
            <a:pPr indent="-304800" lvl="0" marL="457200" rtl="0" algn="l">
              <a:spcBef>
                <a:spcPts val="0"/>
              </a:spcBef>
              <a:spcAft>
                <a:spcPts val="0"/>
              </a:spcAft>
              <a:buSzPts val="1200"/>
              <a:buAutoNum type="arabicPeriod"/>
            </a:pPr>
            <a:r>
              <a:rPr lang="zh-CN" sz="1200"/>
              <a:t>Monitor a Hadoop Cluster</a:t>
            </a:r>
            <a:endParaRPr sz="1200"/>
          </a:p>
          <a:p>
            <a:pPr indent="0" lvl="0" marL="0" rtl="0" algn="l">
              <a:spcBef>
                <a:spcPts val="1600"/>
              </a:spcBef>
              <a:spcAft>
                <a:spcPts val="1600"/>
              </a:spcAft>
              <a:buNone/>
            </a:pPr>
            <a:r>
              <a:rPr lang="zh-CN" sz="1200"/>
              <a:t>Ambari enables users to easily integrate Hadoop provisioning, management, and monitoring capabilities to their own applications with the Ambari REST APIs.</a:t>
            </a:r>
            <a:endParaRPr sz="1200"/>
          </a:p>
        </p:txBody>
      </p:sp>
      <p:pic>
        <p:nvPicPr>
          <p:cNvPr id="118" name="Google Shape;118;p21"/>
          <p:cNvPicPr preferRelativeResize="0"/>
          <p:nvPr/>
        </p:nvPicPr>
        <p:blipFill>
          <a:blip r:embed="rId3">
            <a:alphaModFix/>
          </a:blip>
          <a:stretch>
            <a:fillRect/>
          </a:stretch>
        </p:blipFill>
        <p:spPr>
          <a:xfrm>
            <a:off x="6805574" y="4494600"/>
            <a:ext cx="2262224"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