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321" r:id="rId3"/>
    <p:sldId id="290" r:id="rId4"/>
    <p:sldId id="285" r:id="rId5"/>
    <p:sldId id="286" r:id="rId6"/>
    <p:sldId id="291" r:id="rId7"/>
    <p:sldId id="289" r:id="rId8"/>
    <p:sldId id="287" r:id="rId9"/>
    <p:sldId id="318" r:id="rId10"/>
    <p:sldId id="292" r:id="rId11"/>
    <p:sldId id="293" r:id="rId12"/>
    <p:sldId id="294" r:id="rId13"/>
    <p:sldId id="296" r:id="rId14"/>
    <p:sldId id="298" r:id="rId15"/>
    <p:sldId id="300" r:id="rId16"/>
    <p:sldId id="301" r:id="rId17"/>
    <p:sldId id="302" r:id="rId18"/>
    <p:sldId id="312" r:id="rId19"/>
    <p:sldId id="313" r:id="rId20"/>
    <p:sldId id="305" r:id="rId21"/>
    <p:sldId id="320" r:id="rId22"/>
    <p:sldId id="307" r:id="rId23"/>
    <p:sldId id="317" r:id="rId24"/>
    <p:sldId id="316" r:id="rId25"/>
    <p:sldId id="309" r:id="rId26"/>
    <p:sldId id="319" r:id="rId27"/>
    <p:sldId id="280" r:id="rId28"/>
    <p:sldId id="315" r:id="rId29"/>
    <p:sldId id="311" r:id="rId30"/>
    <p:sldId id="310" r:id="rId31"/>
    <p:sldId id="32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BF788-4E8D-970A-A187-D8CA9AF6F4F6}" v="7" dt="2019-10-06T22:25:07.028"/>
    <p1510:client id="{1A2D22F5-B82D-9DE8-79FE-830FD2C05D16}" v="48" dt="2019-10-07T04:19:07.775"/>
    <p1510:client id="{2AAF3061-9764-3704-1491-7117CF318CBA}" v="4424" dt="2019-10-06T01:00:03.918"/>
    <p1510:client id="{345EAD99-EF84-2E02-21DF-571F9FB5081A}" v="386" dt="2019-10-05T21:11:26.229"/>
    <p1510:client id="{681FCC10-616D-1018-A9E3-44CD41E8B9C1}" v="599" dt="2019-10-07T06:26:01.292"/>
    <p1510:client id="{77E22159-7201-BB76-0EAE-92ED1187B389}" v="2508" dt="2019-10-06T00:57:41.942"/>
    <p1510:client id="{978F760C-764D-A390-CA5B-0C0D6F19DF08}" v="47" dt="2019-10-05T20:07:36.626"/>
    <p1510:client id="{C5F4C185-370E-0316-6B38-402593CAEB20}" v="701" dt="2019-10-05T19:17:43.739"/>
    <p1510:client id="{DC4F81A2-B8BF-31BB-262C-24B5699B6179}" v="391" dt="2019-10-07T03:02:53.715"/>
    <p1510:client id="{F346AD9F-1C1D-ACA0-0CDD-BEDE12B41B2E}" v="761" dt="2019-10-06T00:27:49.576"/>
    <p1510:client id="{FF787A93-F00A-1F4E-CF1D-A2635C6A97E1}" v="330" dt="2019-10-07T01:07:06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E129F-F3A5-4DCF-97EC-E94749C4029A}" type="datetimeFigureOut">
              <a:rPr lang="en-US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13B3-F99E-4D4C-8043-83ACD5385A1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5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8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0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6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2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4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2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8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2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8463F-9875-471F-A7C4-9858B07C4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4800"/>
              <a:t>Team 1 – The 4 Nearest Nieghbors</a:t>
            </a:r>
            <a:endParaRPr lang="en-US" sz="480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223E0-0FC1-4108-8257-509D5506C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Adil </a:t>
            </a:r>
            <a:r>
              <a:rPr lang="en-US">
                <a:latin typeface="Calibri"/>
                <a:cs typeface="Calibri"/>
              </a:rPr>
              <a:t>Ashish</a:t>
            </a:r>
            <a:r>
              <a:rPr lang="en-US"/>
              <a:t> Kumar, Daniel Byun, Ivy Zhou, </a:t>
            </a:r>
            <a:r>
              <a:rPr lang="en-US" err="1"/>
              <a:t>Jiaqi</a:t>
            </a:r>
            <a:r>
              <a:rPr lang="en-US"/>
              <a:t> Chen</a:t>
            </a:r>
            <a:endParaRPr lang="en-US"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41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6B990-1A95-4E03-BB82-3369F538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Preparation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49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E1A06-FC00-4258-9AFE-156BB1CA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Pay </a:t>
            </a:r>
            <a:r>
              <a:rPr lang="en-US" sz="3200">
                <a:solidFill>
                  <a:schemeClr val="bg1"/>
                </a:solidFill>
              </a:rPr>
              <a:t>Ratios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665B104-6296-4311-A8E4-F75480E52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" t="10914" r="4836" b="5716"/>
          <a:stretch/>
        </p:blipFill>
        <p:spPr>
          <a:xfrm>
            <a:off x="1295400" y="1621767"/>
            <a:ext cx="9601200" cy="500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7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E1A06-FC00-4258-9AFE-156BB1CA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Grouping Categories</a:t>
            </a:r>
            <a:endParaRPr lang="en-US" sz="3200" kern="1200">
              <a:solidFill>
                <a:schemeClr val="bg1"/>
              </a:solidFill>
            </a:endParaRPr>
          </a:p>
        </p:txBody>
      </p:sp>
      <p:pic>
        <p:nvPicPr>
          <p:cNvPr id="6" name="Picture 31">
            <a:extLst>
              <a:ext uri="{FF2B5EF4-FFF2-40B4-BE49-F238E27FC236}">
                <a16:creationId xmlns:a16="http://schemas.microsoft.com/office/drawing/2014/main" id="{BDC2A70C-C1EC-46D5-BA20-77B7259D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3" y="4188787"/>
            <a:ext cx="3592643" cy="2558886"/>
          </a:xfrm>
          <a:prstGeom prst="rect">
            <a:avLst/>
          </a:prstGeom>
        </p:spPr>
      </p:pic>
      <p:pic>
        <p:nvPicPr>
          <p:cNvPr id="8" name="Picture 33">
            <a:extLst>
              <a:ext uri="{FF2B5EF4-FFF2-40B4-BE49-F238E27FC236}">
                <a16:creationId xmlns:a16="http://schemas.microsoft.com/office/drawing/2014/main" id="{E6891E7F-B54B-4931-9D67-D717271D0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32" y="1536015"/>
            <a:ext cx="3592645" cy="2467974"/>
          </a:xfrm>
          <a:prstGeom prst="rect">
            <a:avLst/>
          </a:prstGeom>
        </p:spPr>
      </p:pic>
      <p:pic>
        <p:nvPicPr>
          <p:cNvPr id="9" name="Picture 3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FD879A9-12B0-4B0A-B2AB-15B4C4850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178" y="1536015"/>
            <a:ext cx="6523853" cy="2553668"/>
          </a:xfrm>
          <a:prstGeom prst="rect">
            <a:avLst/>
          </a:prstGeom>
        </p:spPr>
      </p:pic>
      <p:pic>
        <p:nvPicPr>
          <p:cNvPr id="10" name="Picture 3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DBFE5AA-9E43-403A-95C9-BB20EF201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179" y="4215880"/>
            <a:ext cx="6523852" cy="24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E1A06-FC00-4258-9AFE-156BB1CA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Log Transformations</a:t>
            </a:r>
            <a:endParaRPr lang="en-US" sz="3200" kern="12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BAD6A7-38E4-4165-9A2B-17E15E1EE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450281"/>
            <a:ext cx="4992758" cy="26211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FFE202-5056-468E-B120-ED8AFF559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280" y="1437246"/>
            <a:ext cx="4992759" cy="2682872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350F4D9-9AC0-4C41-B7C1-328A02561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280" y="4100662"/>
            <a:ext cx="5003193" cy="268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AB8D55-4749-4509-9345-49C60CE7B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04" y="4142262"/>
            <a:ext cx="5061657" cy="265737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D0DD50D4-50D0-44E7-81D8-5BC4B1B35B04}"/>
              </a:ext>
            </a:extLst>
          </p:cNvPr>
          <p:cNvSpPr/>
          <p:nvPr/>
        </p:nvSpPr>
        <p:spPr>
          <a:xfrm>
            <a:off x="5637644" y="2388965"/>
            <a:ext cx="992221" cy="71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0CA34ED-1BFA-4F6A-A6EF-11BE9ECD0D2C}"/>
              </a:ext>
            </a:extLst>
          </p:cNvPr>
          <p:cNvSpPr/>
          <p:nvPr/>
        </p:nvSpPr>
        <p:spPr>
          <a:xfrm>
            <a:off x="5723058" y="4819195"/>
            <a:ext cx="992221" cy="71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0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E1A06-FC00-4258-9AFE-156BB1CA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Converting Categorical to Dummy Variables</a:t>
            </a:r>
            <a:endParaRPr lang="en-US" sz="3200" kern="1200">
              <a:solidFill>
                <a:schemeClr val="bg1"/>
              </a:solidFill>
            </a:endParaRPr>
          </a:p>
        </p:txBody>
      </p:sp>
      <p:pic>
        <p:nvPicPr>
          <p:cNvPr id="35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3CC4637-83B3-4321-8997-678946689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19" t="37765" r="3444" b="32281"/>
          <a:stretch/>
        </p:blipFill>
        <p:spPr>
          <a:xfrm>
            <a:off x="5521040" y="4137155"/>
            <a:ext cx="1367179" cy="1315817"/>
          </a:xfrm>
          <a:prstGeom prst="rect">
            <a:avLst/>
          </a:prstGeom>
        </p:spPr>
      </p:pic>
      <p:pic>
        <p:nvPicPr>
          <p:cNvPr id="36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96A8334-E173-46AA-944C-3C253F679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401" t="28508" r="7996" b="42425"/>
          <a:stretch/>
        </p:blipFill>
        <p:spPr>
          <a:xfrm>
            <a:off x="10299177" y="4126691"/>
            <a:ext cx="1226527" cy="1315817"/>
          </a:xfrm>
          <a:prstGeom prst="rect">
            <a:avLst/>
          </a:prstGeom>
        </p:spPr>
      </p:pic>
      <p:pic>
        <p:nvPicPr>
          <p:cNvPr id="37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D1E0064-520C-4FA6-A408-DF4C6A3B5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6" t="36578" r="52911" b="9645"/>
          <a:stretch/>
        </p:blipFill>
        <p:spPr>
          <a:xfrm>
            <a:off x="3416566" y="1469132"/>
            <a:ext cx="1225747" cy="2253649"/>
          </a:xfrm>
          <a:prstGeom prst="rect">
            <a:avLst/>
          </a:prstGeom>
        </p:spPr>
      </p:pic>
      <p:pic>
        <p:nvPicPr>
          <p:cNvPr id="38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1143E6B-BFC9-4A58-8F66-26E20CCD5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3" t="37027" r="68648" b="31567"/>
          <a:stretch/>
        </p:blipFill>
        <p:spPr>
          <a:xfrm>
            <a:off x="1020756" y="4106828"/>
            <a:ext cx="1367179" cy="1316168"/>
          </a:xfrm>
          <a:prstGeom prst="rect">
            <a:avLst/>
          </a:prstGeom>
        </p:spPr>
      </p:pic>
      <p:pic>
        <p:nvPicPr>
          <p:cNvPr id="39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ED4D78B-2878-4EA1-B891-3658A0AD9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94" r="81356" b="8455"/>
          <a:stretch/>
        </p:blipFill>
        <p:spPr>
          <a:xfrm>
            <a:off x="578671" y="1338592"/>
            <a:ext cx="2210165" cy="2507676"/>
          </a:xfrm>
          <a:prstGeom prst="rect">
            <a:avLst/>
          </a:prstGeom>
        </p:spPr>
      </p:pic>
      <p:pic>
        <p:nvPicPr>
          <p:cNvPr id="40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A5BEE60-0356-4D2C-B09D-5683A7E32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52" t="37108" r="37021" b="31299"/>
          <a:stretch/>
        </p:blipFill>
        <p:spPr>
          <a:xfrm>
            <a:off x="3450109" y="4155142"/>
            <a:ext cx="1166231" cy="1316168"/>
          </a:xfrm>
          <a:prstGeom prst="rect">
            <a:avLst/>
          </a:prstGeom>
        </p:spPr>
      </p:pic>
      <p:pic>
        <p:nvPicPr>
          <p:cNvPr id="41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0C5ACA7-B4C5-4D49-A40D-DDF657D72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38" t="38380" r="20390" b="3804"/>
          <a:stretch/>
        </p:blipFill>
        <p:spPr>
          <a:xfrm>
            <a:off x="5581046" y="1500285"/>
            <a:ext cx="1206229" cy="2384343"/>
          </a:xfrm>
          <a:prstGeom prst="rect">
            <a:avLst/>
          </a:prstGeom>
        </p:spPr>
      </p:pic>
      <p:pic>
        <p:nvPicPr>
          <p:cNvPr id="42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F032FED-F101-4433-B270-06C447B55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94" t="28318" r="28479" b="17247"/>
          <a:stretch/>
        </p:blipFill>
        <p:spPr>
          <a:xfrm>
            <a:off x="9977722" y="1410977"/>
            <a:ext cx="1829850" cy="2482233"/>
          </a:xfrm>
          <a:prstGeom prst="rect">
            <a:avLst/>
          </a:prstGeom>
        </p:spPr>
      </p:pic>
      <p:pic>
        <p:nvPicPr>
          <p:cNvPr id="43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5BE24EC-4231-471E-BFC5-8F911F45A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48" t="30023" r="55333" b="43815"/>
          <a:stretch/>
        </p:blipFill>
        <p:spPr>
          <a:xfrm>
            <a:off x="7971529" y="4202509"/>
            <a:ext cx="1244338" cy="1183981"/>
          </a:xfrm>
          <a:prstGeom prst="rect">
            <a:avLst/>
          </a:prstGeom>
        </p:spPr>
      </p:pic>
      <p:pic>
        <p:nvPicPr>
          <p:cNvPr id="44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779219B-56FD-4EAF-8156-934FCA4DD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3" t="25067" r="68648" b="66385"/>
          <a:stretch/>
        </p:blipFill>
        <p:spPr>
          <a:xfrm>
            <a:off x="989935" y="5357435"/>
            <a:ext cx="1367179" cy="358219"/>
          </a:xfrm>
          <a:prstGeom prst="rect">
            <a:avLst/>
          </a:prstGeom>
        </p:spPr>
      </p:pic>
      <p:pic>
        <p:nvPicPr>
          <p:cNvPr id="45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FB4D06A-D150-4EFB-B813-4C468DF80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3" t="17152" r="68648" b="76957"/>
          <a:stretch/>
        </p:blipFill>
        <p:spPr>
          <a:xfrm>
            <a:off x="1000719" y="5812311"/>
            <a:ext cx="1367179" cy="246904"/>
          </a:xfrm>
          <a:prstGeom prst="rect">
            <a:avLst/>
          </a:prstGeom>
        </p:spPr>
      </p:pic>
      <p:pic>
        <p:nvPicPr>
          <p:cNvPr id="46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1016D72-4261-42AF-83C0-D6F514DB1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6" t="24859" r="34774" b="68713"/>
          <a:stretch/>
        </p:blipFill>
        <p:spPr>
          <a:xfrm>
            <a:off x="3136691" y="5366627"/>
            <a:ext cx="1793066" cy="286456"/>
          </a:xfrm>
          <a:prstGeom prst="rect">
            <a:avLst/>
          </a:prstGeom>
        </p:spPr>
      </p:pic>
      <p:pic>
        <p:nvPicPr>
          <p:cNvPr id="47" name="Picture 4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155AEEC-B729-4252-9C81-7BF6F58BF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6" r="34774" b="92893"/>
          <a:stretch/>
        </p:blipFill>
        <p:spPr>
          <a:xfrm>
            <a:off x="3227651" y="5733677"/>
            <a:ext cx="1669622" cy="294884"/>
          </a:xfrm>
          <a:prstGeom prst="rect">
            <a:avLst/>
          </a:prstGeom>
        </p:spPr>
      </p:pic>
      <p:pic>
        <p:nvPicPr>
          <p:cNvPr id="48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6895320-929A-438B-BC5D-A549CF0BA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19" t="16353" r="3444" b="75048"/>
          <a:stretch/>
        </p:blipFill>
        <p:spPr>
          <a:xfrm>
            <a:off x="5501584" y="5366144"/>
            <a:ext cx="1315931" cy="363567"/>
          </a:xfrm>
          <a:prstGeom prst="rect">
            <a:avLst/>
          </a:prstGeom>
        </p:spPr>
      </p:pic>
      <p:pic>
        <p:nvPicPr>
          <p:cNvPr id="49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938881E-3412-482B-8CBE-9C3F81015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19" t="6829" r="3444" b="86768"/>
          <a:stretch/>
        </p:blipFill>
        <p:spPr>
          <a:xfrm>
            <a:off x="5526875" y="5757815"/>
            <a:ext cx="1315931" cy="270746"/>
          </a:xfrm>
          <a:prstGeom prst="rect">
            <a:avLst/>
          </a:prstGeom>
        </p:spPr>
      </p:pic>
      <p:pic>
        <p:nvPicPr>
          <p:cNvPr id="50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701C1A3-156A-4D71-827D-30A721A1E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70" t="18124" r="51010" b="72123"/>
          <a:stretch/>
        </p:blipFill>
        <p:spPr>
          <a:xfrm>
            <a:off x="7712296" y="5349356"/>
            <a:ext cx="1958145" cy="441404"/>
          </a:xfrm>
          <a:prstGeom prst="rect">
            <a:avLst/>
          </a:prstGeom>
        </p:spPr>
      </p:pic>
      <p:pic>
        <p:nvPicPr>
          <p:cNvPr id="51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35DACAA-BABB-4155-9123-7221C2D8F8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70" t="12226" r="51010" b="82174"/>
          <a:stretch/>
        </p:blipFill>
        <p:spPr>
          <a:xfrm>
            <a:off x="7712295" y="5806985"/>
            <a:ext cx="1958145" cy="253428"/>
          </a:xfrm>
          <a:prstGeom prst="rect">
            <a:avLst/>
          </a:prstGeom>
        </p:spPr>
      </p:pic>
      <p:pic>
        <p:nvPicPr>
          <p:cNvPr id="52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EA8D6A1-EA42-4395-A91A-F19CFDC8BB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68" t="13863" r="1543" b="70830"/>
          <a:stretch/>
        </p:blipFill>
        <p:spPr>
          <a:xfrm>
            <a:off x="10147717" y="5389583"/>
            <a:ext cx="1829850" cy="594592"/>
          </a:xfrm>
          <a:prstGeom prst="rect">
            <a:avLst/>
          </a:prstGeom>
        </p:spPr>
      </p:pic>
      <p:pic>
        <p:nvPicPr>
          <p:cNvPr id="53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6D71039-1A96-44D0-87F0-F9BB4AA2FE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788" t="1382" r="10462" b="88095"/>
          <a:stretch/>
        </p:blipFill>
        <p:spPr>
          <a:xfrm>
            <a:off x="10606834" y="6019314"/>
            <a:ext cx="630667" cy="408776"/>
          </a:xfrm>
          <a:prstGeom prst="rect">
            <a:avLst/>
          </a:prstGeom>
        </p:spPr>
      </p:pic>
      <p:pic>
        <p:nvPicPr>
          <p:cNvPr id="54" name="Picture 5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FAAD4F8-96BF-45A8-8F7B-34635E955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" t="58314" r="75673" b="29821"/>
          <a:stretch/>
        </p:blipFill>
        <p:spPr>
          <a:xfrm>
            <a:off x="7654517" y="2784687"/>
            <a:ext cx="1585448" cy="419961"/>
          </a:xfrm>
          <a:prstGeom prst="rect">
            <a:avLst/>
          </a:prstGeom>
        </p:spPr>
      </p:pic>
      <p:pic>
        <p:nvPicPr>
          <p:cNvPr id="55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B8E9D75-E3A4-4E3B-BFCD-A044BC93F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6" t="6697" r="34774" b="86778"/>
          <a:stretch/>
        </p:blipFill>
        <p:spPr>
          <a:xfrm>
            <a:off x="2976133" y="6016144"/>
            <a:ext cx="1669622" cy="270746"/>
          </a:xfrm>
          <a:prstGeom prst="rect">
            <a:avLst/>
          </a:prstGeom>
        </p:spPr>
      </p:pic>
      <p:pic>
        <p:nvPicPr>
          <p:cNvPr id="56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8309625-226C-4834-83A1-71ECFE8DD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6" t="11956" r="34774" b="81936"/>
          <a:stretch/>
        </p:blipFill>
        <p:spPr>
          <a:xfrm>
            <a:off x="3044714" y="6212370"/>
            <a:ext cx="1669622" cy="253428"/>
          </a:xfrm>
          <a:prstGeom prst="rect">
            <a:avLst/>
          </a:prstGeom>
        </p:spPr>
      </p:pic>
      <p:pic>
        <p:nvPicPr>
          <p:cNvPr id="57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7BB7199-579A-4C22-AB9A-AB71BCF76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6" t="17250" r="34774" b="77908"/>
          <a:stretch/>
        </p:blipFill>
        <p:spPr>
          <a:xfrm>
            <a:off x="2847900" y="6428090"/>
            <a:ext cx="1669622" cy="20091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DBB97CE-8997-468C-975B-A16C4875E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025" y="3258852"/>
            <a:ext cx="1835825" cy="847976"/>
          </a:xfrm>
          <a:prstGeom prst="rect">
            <a:avLst/>
          </a:prstGeom>
        </p:spPr>
      </p:pic>
      <p:pic>
        <p:nvPicPr>
          <p:cNvPr id="59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949E9A-A499-41C8-8AD3-D1E69A32E8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1" t="28827" r="78654" b="42533"/>
          <a:stretch/>
        </p:blipFill>
        <p:spPr>
          <a:xfrm>
            <a:off x="7969794" y="1443851"/>
            <a:ext cx="1270171" cy="1270921"/>
          </a:xfrm>
          <a:prstGeom prst="rect">
            <a:avLst/>
          </a:prstGeom>
        </p:spPr>
      </p:pic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74107E-9BB6-4489-9321-5279BBECF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160" y="2481746"/>
            <a:ext cx="654031" cy="715521"/>
          </a:xfrm>
          <a:prstGeom prst="rect">
            <a:avLst/>
          </a:prstGeom>
        </p:spPr>
      </p:pic>
      <p:pic>
        <p:nvPicPr>
          <p:cNvPr id="61" name="Picture 6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B09082D-7DE9-4CAC-AE2A-EFD15CB0F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14" y="5014190"/>
            <a:ext cx="654031" cy="715521"/>
          </a:xfrm>
          <a:prstGeom prst="rect">
            <a:avLst/>
          </a:prstGeom>
        </p:spPr>
      </p:pic>
      <p:pic>
        <p:nvPicPr>
          <p:cNvPr id="62" name="Picture 6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0D608D-2D7C-46A8-B456-AE959F78B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22" y="4999098"/>
            <a:ext cx="654031" cy="715521"/>
          </a:xfrm>
          <a:prstGeom prst="rect">
            <a:avLst/>
          </a:prstGeom>
        </p:spPr>
      </p:pic>
      <p:pic>
        <p:nvPicPr>
          <p:cNvPr id="63" name="Picture 6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BB1B98-DE7D-423B-A09B-0CF8F7B0C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131" y="2506983"/>
            <a:ext cx="654031" cy="715521"/>
          </a:xfrm>
          <a:prstGeom prst="rect">
            <a:avLst/>
          </a:prstGeom>
        </p:spPr>
      </p:pic>
      <p:pic>
        <p:nvPicPr>
          <p:cNvPr id="64" name="Picture 6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E8C28-A97C-4B5B-871A-41706858C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821" y="2543580"/>
            <a:ext cx="654031" cy="71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9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E1A06-FC00-4258-9AFE-156BB1CA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Dealing with Class Imbalance – Target Variable</a:t>
            </a:r>
            <a:endParaRPr lang="en-US" sz="3200" kern="120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E74B42-EE99-45D3-846E-A90915B12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81" y="1711929"/>
            <a:ext cx="8869826" cy="4377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E636AD-43EE-42A7-960C-0BBF1303B051}"/>
              </a:ext>
            </a:extLst>
          </p:cNvPr>
          <p:cNvSpPr txBox="1"/>
          <p:nvPr/>
        </p:nvSpPr>
        <p:spPr>
          <a:xfrm>
            <a:off x="3778480" y="6413142"/>
            <a:ext cx="43338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Goal is to convert 78:22 to 55:45 for Non </a:t>
            </a:r>
            <a:r>
              <a:rPr lang="en-US" sz="1400" dirty="0" err="1"/>
              <a:t>default:Default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655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6B990-1A95-4E03-BB82-3369F538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latin typeface="+mj-lt"/>
                <a:ea typeface="+mj-ea"/>
                <a:cs typeface="+mj-cs"/>
              </a:rPr>
              <a:t>Modeling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14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4DD87-5421-46C3-98F5-EE0BA75B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Modeling process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7" name="Picture 7" descr="A picture containing device&#10;&#10;Description generated with very high confidence">
            <a:extLst>
              <a:ext uri="{FF2B5EF4-FFF2-40B4-BE49-F238E27FC236}">
                <a16:creationId xmlns:a16="http://schemas.microsoft.com/office/drawing/2014/main" id="{FE6E8B1A-6A61-4B40-AC1E-36A4EB34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30" y="1519890"/>
            <a:ext cx="3933172" cy="5258712"/>
          </a:xfrm>
          <a:prstGeom prst="rect">
            <a:avLst/>
          </a:prstGeom>
        </p:spPr>
      </p:pic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4162A7-8F21-4FC0-A354-652694150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890" y="1517717"/>
            <a:ext cx="5321473" cy="35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19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4DD87-5421-46C3-98F5-EE0BA75B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3200">
                <a:solidFill>
                  <a:schemeClr val="bg1"/>
                </a:solidFill>
              </a:rPr>
              <a:t>results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025DCA-CD0C-4EAC-9125-931B29BF4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48" y="1392954"/>
            <a:ext cx="11510792" cy="54651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0B63AC-13E2-4337-BC1E-44B6D41E7ED4}"/>
              </a:ext>
            </a:extLst>
          </p:cNvPr>
          <p:cNvSpPr/>
          <p:nvPr/>
        </p:nvSpPr>
        <p:spPr>
          <a:xfrm>
            <a:off x="9012025" y="1970202"/>
            <a:ext cx="424206" cy="27337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4DD87-5421-46C3-98F5-EE0BA75B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Model Selection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12EA326-14FE-412E-A6A2-D0BA1087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24" y="1675227"/>
            <a:ext cx="10765463" cy="476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3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AF077-67B7-4C62-ADF0-910E4D6B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pic>
        <p:nvPicPr>
          <p:cNvPr id="1105" name="Picture 110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1B79C7-8549-4114-A007-D1DD5FA5E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765" y="1675227"/>
            <a:ext cx="1040046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55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6B990-1A95-4E03-BB82-3369F538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0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4DD87-5421-46C3-98F5-EE0BA75B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Evaluation</a:t>
            </a:r>
            <a:endParaRPr lang="en-US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6A14-8108-4397-B895-665969F1D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Based on </a:t>
            </a:r>
            <a:r>
              <a:rPr lang="en-US" sz="1600" b="1">
                <a:ea typeface="+mn-lt"/>
                <a:cs typeface="+mn-lt"/>
              </a:rPr>
              <a:t>assumptions*</a:t>
            </a:r>
            <a:r>
              <a:rPr lang="en-US" sz="1600">
                <a:ea typeface="+mn-lt"/>
                <a:cs typeface="+mn-lt"/>
              </a:rPr>
              <a:t>, below are the profits per customer for a month for the following events</a:t>
            </a:r>
            <a:endParaRPr lang="en-US" sz="1600" dirty="0">
              <a:cs typeface="Calibri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     Profit for correctly predicting an actual default customer = </a:t>
            </a:r>
            <a:r>
              <a:rPr lang="en-US" sz="1600" b="1">
                <a:ea typeface="+mn-lt"/>
                <a:cs typeface="+mn-lt"/>
              </a:rPr>
              <a:t>100$</a:t>
            </a:r>
            <a:endParaRPr lang="en-US" sz="1600" b="1">
              <a:cs typeface="Calibri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     Profit for wrongly predicting an actual default customer = </a:t>
            </a:r>
            <a:r>
              <a:rPr lang="en-US" sz="1600" b="1">
                <a:ea typeface="+mn-lt"/>
                <a:cs typeface="+mn-lt"/>
              </a:rPr>
              <a:t>-100$</a:t>
            </a:r>
            <a:endParaRPr lang="en-US" sz="1600" b="1"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     Profit for correctly predicting an actual non default customer = </a:t>
            </a:r>
            <a:r>
              <a:rPr lang="en-US" sz="1600" b="1" dirty="0">
                <a:ea typeface="+mn-lt"/>
                <a:cs typeface="+mn-lt"/>
              </a:rPr>
              <a:t>0</a:t>
            </a:r>
            <a:endParaRPr lang="en-US" sz="1600" b="1" dirty="0">
              <a:cs typeface="Calibri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     Profit for wrongly predicting an actual non default customer = </a:t>
            </a:r>
            <a:r>
              <a:rPr lang="en-US" sz="1600" b="1" dirty="0">
                <a:ea typeface="+mn-lt"/>
                <a:cs typeface="+mn-lt"/>
              </a:rPr>
              <a:t>-25$</a:t>
            </a:r>
            <a:endParaRPr lang="en-US" sz="1600" b="1" dirty="0">
              <a:cs typeface="Calibri"/>
            </a:endParaRPr>
          </a:p>
          <a:p>
            <a:pPr marL="0" indent="0">
              <a:buNone/>
            </a:pPr>
            <a:endParaRPr lang="en-US" sz="16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     </a:t>
            </a:r>
            <a:r>
              <a:rPr lang="en-US" sz="1600" b="1">
                <a:ea typeface="+mn-lt"/>
                <a:cs typeface="+mn-lt"/>
              </a:rPr>
              <a:t>Confusion Matrix:                                                                                        Benefit Information:</a:t>
            </a:r>
            <a:endParaRPr lang="en-US" sz="1600" b="1" dirty="0">
              <a:cs typeface="Calibri"/>
            </a:endParaRPr>
          </a:p>
          <a:p>
            <a:endParaRPr lang="en-US" sz="1600" b="1" dirty="0">
              <a:cs typeface="Calibri"/>
            </a:endParaRPr>
          </a:p>
          <a:p>
            <a:endParaRPr lang="en-US" sz="1600" b="1" dirty="0">
              <a:cs typeface="Calibri"/>
            </a:endParaRPr>
          </a:p>
          <a:p>
            <a:endParaRPr lang="en-US" sz="1600" b="1" dirty="0">
              <a:cs typeface="Calibri"/>
            </a:endParaRPr>
          </a:p>
          <a:p>
            <a:endParaRPr lang="en-US" sz="1600" b="1" dirty="0">
              <a:cs typeface="Calibri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     Based on above, the expected profit for our logistic regression model would be </a:t>
            </a:r>
            <a:r>
              <a:rPr lang="en-US" sz="1600" b="1">
                <a:ea typeface="+mn-lt"/>
                <a:cs typeface="+mn-lt"/>
              </a:rPr>
              <a:t>$27,875</a:t>
            </a:r>
            <a:r>
              <a:rPr lang="en-US" sz="1600">
                <a:ea typeface="+mn-lt"/>
                <a:cs typeface="+mn-lt"/>
              </a:rPr>
              <a:t> for the next month</a:t>
            </a:r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8B3174-6B93-4420-A024-7E89E3C35375}"/>
              </a:ext>
            </a:extLst>
          </p:cNvPr>
          <p:cNvSpPr/>
          <p:nvPr/>
        </p:nvSpPr>
        <p:spPr>
          <a:xfrm>
            <a:off x="828675" y="1609725"/>
            <a:ext cx="8420100" cy="177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37F8A9DE-B529-4041-8BCB-46245057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3967052"/>
            <a:ext cx="10325100" cy="143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61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6B990-1A95-4E03-BB82-3369F538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61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ECE721-A963-4F99-B258-E2F04993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7" y="2032"/>
            <a:ext cx="12193112" cy="685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9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AF867DBC-1304-4BB4-88E7-2481BCB0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" y="719"/>
            <a:ext cx="12226484" cy="68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45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0D916-20D5-40ED-8628-47A22549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Risk and Mitigation</a:t>
            </a:r>
          </a:p>
        </p:txBody>
      </p:sp>
      <p:pic>
        <p:nvPicPr>
          <p:cNvPr id="4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C8D6714D-2EF7-45FB-BD15-2A9B58515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54" y="1675227"/>
            <a:ext cx="9449892" cy="43941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73BDD0-9D0A-4CFD-BB02-B4583AB39FF4}"/>
              </a:ext>
            </a:extLst>
          </p:cNvPr>
          <p:cNvSpPr/>
          <p:nvPr/>
        </p:nvSpPr>
        <p:spPr>
          <a:xfrm>
            <a:off x="5882326" y="1602557"/>
            <a:ext cx="433633" cy="34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126C5-CDE2-4732-B8F6-0EE4A3AC5249}"/>
              </a:ext>
            </a:extLst>
          </p:cNvPr>
          <p:cNvSpPr/>
          <p:nvPr/>
        </p:nvSpPr>
        <p:spPr>
          <a:xfrm>
            <a:off x="8004928" y="3697930"/>
            <a:ext cx="433633" cy="34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C4A402-6CDC-47DC-8813-2A59FB2E314E}"/>
              </a:ext>
            </a:extLst>
          </p:cNvPr>
          <p:cNvSpPr/>
          <p:nvPr/>
        </p:nvSpPr>
        <p:spPr>
          <a:xfrm>
            <a:off x="5879183" y="5814780"/>
            <a:ext cx="433633" cy="34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8EA45-3D0C-4DA9-85EB-A068ADCB440E}"/>
              </a:ext>
            </a:extLst>
          </p:cNvPr>
          <p:cNvSpPr/>
          <p:nvPr/>
        </p:nvSpPr>
        <p:spPr>
          <a:xfrm>
            <a:off x="3703163" y="3699116"/>
            <a:ext cx="433633" cy="34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4E09E-C11B-44E2-9365-689857EB626F}"/>
              </a:ext>
            </a:extLst>
          </p:cNvPr>
          <p:cNvSpPr/>
          <p:nvPr/>
        </p:nvSpPr>
        <p:spPr>
          <a:xfrm>
            <a:off x="6031583" y="1921772"/>
            <a:ext cx="133547" cy="4394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F981FB-8B9C-43AF-9673-0E51254D4184}"/>
              </a:ext>
            </a:extLst>
          </p:cNvPr>
          <p:cNvSpPr/>
          <p:nvPr/>
        </p:nvSpPr>
        <p:spPr>
          <a:xfrm>
            <a:off x="3712589" y="3773345"/>
            <a:ext cx="4735399" cy="176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66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6B990-1A95-4E03-BB82-3369F538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/>
              <a:t>Appendix</a:t>
            </a:r>
            <a:endParaRPr lang="en-US" sz="5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61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F0C6-F63C-4AFD-AFD1-85B08BB5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Appendix</a:t>
            </a:r>
            <a:endParaRPr lang="en-US"/>
          </a:p>
        </p:txBody>
      </p:sp>
      <p:pic>
        <p:nvPicPr>
          <p:cNvPr id="8" name="Picture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2B37E6C-4289-495A-B566-FC79544D4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12" y="1810309"/>
            <a:ext cx="6857230" cy="452395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35FED8-E0E7-4BD2-AC68-7633A562ABF9}"/>
              </a:ext>
            </a:extLst>
          </p:cNvPr>
          <p:cNvSpPr txBox="1"/>
          <p:nvPr/>
        </p:nvSpPr>
        <p:spPr>
          <a:xfrm>
            <a:off x="942798" y="1387691"/>
            <a:ext cx="3102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u="sng"/>
              <a:t>Income </a:t>
            </a:r>
            <a:r>
              <a:rPr lang="en-US" u="sng"/>
              <a:t>Skewness Explanation</a:t>
            </a:r>
            <a:r>
              <a:rPr lang="en-US" sz="1800" u="sng"/>
              <a:t>:</a:t>
            </a:r>
            <a:endParaRPr lang="en-US" u="sng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F1852-B41B-4C15-86DE-021834398EA0}"/>
              </a:ext>
            </a:extLst>
          </p:cNvPr>
          <p:cNvSpPr txBox="1"/>
          <p:nvPr/>
        </p:nvSpPr>
        <p:spPr>
          <a:xfrm>
            <a:off x="7753468" y="3725753"/>
            <a:ext cx="3296949" cy="147732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  <a:latin typeface="Abadi"/>
                <a:ea typeface="+mn-lt"/>
                <a:cs typeface="+mn-lt"/>
              </a:rPr>
              <a:t>The income gap between population led to the skew of credit balance, which is mostly decided by individual's income.</a:t>
            </a: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9" name="Graphic 10" descr="Line arrow Straight">
            <a:extLst>
              <a:ext uri="{FF2B5EF4-FFF2-40B4-BE49-F238E27FC236}">
                <a16:creationId xmlns:a16="http://schemas.microsoft.com/office/drawing/2014/main" id="{A426AF05-8047-4503-A159-1B0CB21C8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9968" y="4041440"/>
            <a:ext cx="1018524" cy="101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81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64EBC56-6FC3-4F45-AADA-196674CA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" y="1250798"/>
            <a:ext cx="4395182" cy="1949267"/>
          </a:xfrm>
          <a:prstGeom prst="rect">
            <a:avLst/>
          </a:prstGeom>
        </p:spPr>
      </p:pic>
      <p:cxnSp>
        <p:nvCxnSpPr>
          <p:cNvPr id="12" name="Straight Connector 10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E3ACE1A-BC94-46AD-8E95-9FB18FD1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15" y="3970238"/>
            <a:ext cx="3279025" cy="1459166"/>
          </a:xfrm>
          <a:prstGeom prst="rect">
            <a:avLst/>
          </a:prstGeom>
        </p:spPr>
      </p:pic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B8F6662-3FC6-4241-B7BF-371A60E46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676" y="2026666"/>
            <a:ext cx="6184580" cy="27985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B32127-F892-4BBB-BC11-9CD3E951F03A}"/>
              </a:ext>
            </a:extLst>
          </p:cNvPr>
          <p:cNvSpPr txBox="1"/>
          <p:nvPr/>
        </p:nvSpPr>
        <p:spPr>
          <a:xfrm>
            <a:off x="10413" y="497903"/>
            <a:ext cx="12185374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Calibri Light"/>
              </a:rPr>
              <a:t>Appendix</a:t>
            </a:r>
            <a:endParaRPr lang="en-US" sz="32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885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4DD87-5421-46C3-98F5-EE0BA75B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Fitting Graph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3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B843C178-A2C2-4BDC-AE65-0BF76940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60" y="1834308"/>
            <a:ext cx="10970139" cy="450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2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6B990-1A95-4E03-BB82-3369F538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Understanding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173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4DD87-5421-46C3-98F5-EE0BA75B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Using Grid Search to Find Optimized Features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3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F3081EE-8640-4526-BDF3-1B28FE20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80" y="1389542"/>
            <a:ext cx="10901278" cy="519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90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C8A8-458D-4E4B-8C83-7EAF1092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Profit curve demo</a:t>
            </a:r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56128C9-ECD9-477E-BCAE-B9F6B3FA0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891" y="1825625"/>
            <a:ext cx="5360217" cy="4351338"/>
          </a:xfrm>
        </p:spPr>
      </p:pic>
    </p:spTree>
    <p:extLst>
      <p:ext uri="{BB962C8B-B14F-4D97-AF65-F5344CB8AC3E}">
        <p14:creationId xmlns:p14="http://schemas.microsoft.com/office/powerpoint/2010/main" val="387336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4A662-D74B-4304-A675-9A1A668B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7F8E-8538-40C3-8325-CE51F0482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Problem: A bank in Taiwan wants to identify customers at risk of credit card default</a:t>
            </a:r>
          </a:p>
          <a:p>
            <a:r>
              <a:rPr lang="en-US" sz="2000"/>
              <a:t>Default: To default is to fail to make a payment on a debt by the due date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2790102-8ED0-4EF5-9F05-1A17447B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520216"/>
            <a:ext cx="6250769" cy="36567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1F818EE-FCF0-47FD-89B3-F33E9EC8FC9B}"/>
              </a:ext>
            </a:extLst>
          </p:cNvPr>
          <p:cNvSpPr txBox="1"/>
          <p:nvPr/>
        </p:nvSpPr>
        <p:spPr>
          <a:xfrm>
            <a:off x="7344984" y="970360"/>
            <a:ext cx="289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Business Background</a:t>
            </a:r>
          </a:p>
        </p:txBody>
      </p:sp>
    </p:spTree>
    <p:extLst>
      <p:ext uri="{BB962C8B-B14F-4D97-AF65-F5344CB8AC3E}">
        <p14:creationId xmlns:p14="http://schemas.microsoft.com/office/powerpoint/2010/main" val="2967903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E1A06-FC00-4258-9AFE-156BB1CA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Business Understanding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BA8642-522D-4A11-9AC3-BE543A679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0365"/>
            <a:ext cx="10905066" cy="41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1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6B990-1A95-4E03-BB82-3369F538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Understanding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549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E1A06-FC00-4258-9AFE-156BB1CA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UCI - Default of Credit Card Clients Data Set </a:t>
            </a:r>
            <a:endParaRPr lang="en-US" sz="3200" kern="1200">
              <a:solidFill>
                <a:schemeClr val="bg1"/>
              </a:solidFill>
            </a:endParaRPr>
          </a:p>
        </p:txBody>
      </p:sp>
      <p:pic>
        <p:nvPicPr>
          <p:cNvPr id="8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BB85D9A-43CF-4994-855E-76D6E5723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19" t="37765" r="3444" b="32281"/>
          <a:stretch/>
        </p:blipFill>
        <p:spPr>
          <a:xfrm>
            <a:off x="5521040" y="4033458"/>
            <a:ext cx="1367179" cy="1315817"/>
          </a:xfrm>
          <a:prstGeom prst="rect">
            <a:avLst/>
          </a:prstGeom>
        </p:spPr>
      </p:pic>
      <p:pic>
        <p:nvPicPr>
          <p:cNvPr id="10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26E2961-B7CF-41E4-85C2-C1569C700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401" t="28508" r="7996" b="42425"/>
          <a:stretch/>
        </p:blipFill>
        <p:spPr>
          <a:xfrm>
            <a:off x="10299177" y="4022994"/>
            <a:ext cx="1226527" cy="1315817"/>
          </a:xfrm>
          <a:prstGeom prst="rect">
            <a:avLst/>
          </a:prstGeom>
        </p:spPr>
      </p:pic>
      <p:pic>
        <p:nvPicPr>
          <p:cNvPr id="11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AA1A1A-D3D4-460A-8810-96FC127ED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6" t="36578" r="52911" b="9645"/>
          <a:stretch/>
        </p:blipFill>
        <p:spPr>
          <a:xfrm>
            <a:off x="3416566" y="1365435"/>
            <a:ext cx="1225747" cy="2253649"/>
          </a:xfrm>
          <a:prstGeom prst="rect">
            <a:avLst/>
          </a:prstGeom>
        </p:spPr>
      </p:pic>
      <p:pic>
        <p:nvPicPr>
          <p:cNvPr id="12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043F6E-FD69-493E-B8F0-4C2B0DF68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3" t="37027" r="68648" b="31567"/>
          <a:stretch/>
        </p:blipFill>
        <p:spPr>
          <a:xfrm>
            <a:off x="1020756" y="4003131"/>
            <a:ext cx="1367179" cy="1316168"/>
          </a:xfrm>
          <a:prstGeom prst="rect">
            <a:avLst/>
          </a:prstGeom>
        </p:spPr>
      </p:pic>
      <p:pic>
        <p:nvPicPr>
          <p:cNvPr id="13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67EAF66-EEA9-408E-89DA-409374782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94" r="81356" b="8455"/>
          <a:stretch/>
        </p:blipFill>
        <p:spPr>
          <a:xfrm>
            <a:off x="578671" y="1234895"/>
            <a:ext cx="2210165" cy="2507676"/>
          </a:xfrm>
          <a:prstGeom prst="rect">
            <a:avLst/>
          </a:prstGeom>
        </p:spPr>
      </p:pic>
      <p:pic>
        <p:nvPicPr>
          <p:cNvPr id="14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2C96087-9273-41EE-B335-090FC3FC3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52" t="37108" r="37021" b="31299"/>
          <a:stretch/>
        </p:blipFill>
        <p:spPr>
          <a:xfrm>
            <a:off x="3450109" y="4051445"/>
            <a:ext cx="1166231" cy="1316168"/>
          </a:xfrm>
          <a:prstGeom prst="rect">
            <a:avLst/>
          </a:prstGeom>
        </p:spPr>
      </p:pic>
      <p:pic>
        <p:nvPicPr>
          <p:cNvPr id="15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5B93D0-F3EC-48B7-9120-B96072104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38" t="38380" r="20390" b="3804"/>
          <a:stretch/>
        </p:blipFill>
        <p:spPr>
          <a:xfrm>
            <a:off x="5581046" y="1396588"/>
            <a:ext cx="1206229" cy="2384343"/>
          </a:xfrm>
          <a:prstGeom prst="rect">
            <a:avLst/>
          </a:prstGeom>
        </p:spPr>
      </p:pic>
      <p:pic>
        <p:nvPicPr>
          <p:cNvPr id="17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B2E620E-8926-4FD4-92C0-7504A3167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87" t="28392" r="28491" b="29854"/>
          <a:stretch/>
        </p:blipFill>
        <p:spPr>
          <a:xfrm>
            <a:off x="9977722" y="1307280"/>
            <a:ext cx="1829409" cy="1903972"/>
          </a:xfrm>
          <a:prstGeom prst="rect">
            <a:avLst/>
          </a:prstGeom>
        </p:spPr>
      </p:pic>
      <p:pic>
        <p:nvPicPr>
          <p:cNvPr id="18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D4C0BAB-EFC7-4CFE-821F-745296E1B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48" t="30023" r="55333" b="43815"/>
          <a:stretch/>
        </p:blipFill>
        <p:spPr>
          <a:xfrm>
            <a:off x="7971529" y="4098812"/>
            <a:ext cx="1244338" cy="1183981"/>
          </a:xfrm>
          <a:prstGeom prst="rect">
            <a:avLst/>
          </a:prstGeom>
        </p:spPr>
      </p:pic>
      <p:pic>
        <p:nvPicPr>
          <p:cNvPr id="19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FD5B1F-00DA-4525-B7ED-F3169123AA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1" t="28827" r="78654" b="42533"/>
          <a:stretch/>
        </p:blipFill>
        <p:spPr>
          <a:xfrm>
            <a:off x="7969794" y="1340154"/>
            <a:ext cx="1270171" cy="1270921"/>
          </a:xfrm>
          <a:prstGeom prst="rect">
            <a:avLst/>
          </a:prstGeom>
        </p:spPr>
      </p:pic>
      <p:pic>
        <p:nvPicPr>
          <p:cNvPr id="20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1253E71-44C4-4792-84B2-8E52FE0EA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3" t="25067" r="68648" b="66385"/>
          <a:stretch/>
        </p:blipFill>
        <p:spPr>
          <a:xfrm>
            <a:off x="989935" y="5253738"/>
            <a:ext cx="1367179" cy="358219"/>
          </a:xfrm>
          <a:prstGeom prst="rect">
            <a:avLst/>
          </a:prstGeom>
        </p:spPr>
      </p:pic>
      <p:pic>
        <p:nvPicPr>
          <p:cNvPr id="21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8D8CBBE-9F4C-4F3E-A776-0151573254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3" t="17152" r="68648" b="76957"/>
          <a:stretch/>
        </p:blipFill>
        <p:spPr>
          <a:xfrm>
            <a:off x="1000719" y="5708614"/>
            <a:ext cx="1367179" cy="246904"/>
          </a:xfrm>
          <a:prstGeom prst="rect">
            <a:avLst/>
          </a:prstGeom>
        </p:spPr>
      </p:pic>
      <p:pic>
        <p:nvPicPr>
          <p:cNvPr id="22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25BE4E2-1158-408D-9554-AE52FC146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6" t="24859" r="34774" b="68713"/>
          <a:stretch/>
        </p:blipFill>
        <p:spPr>
          <a:xfrm>
            <a:off x="3136691" y="5262930"/>
            <a:ext cx="1793066" cy="286456"/>
          </a:xfrm>
          <a:prstGeom prst="rect">
            <a:avLst/>
          </a:prstGeom>
        </p:spPr>
      </p:pic>
      <p:pic>
        <p:nvPicPr>
          <p:cNvPr id="23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FE078F-E414-4846-B8D6-2DEDC6CDE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6" r="34774" b="92893"/>
          <a:stretch/>
        </p:blipFill>
        <p:spPr>
          <a:xfrm>
            <a:off x="3227651" y="5629980"/>
            <a:ext cx="1669622" cy="294884"/>
          </a:xfrm>
          <a:prstGeom prst="rect">
            <a:avLst/>
          </a:prstGeom>
        </p:spPr>
      </p:pic>
      <p:pic>
        <p:nvPicPr>
          <p:cNvPr id="24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7940FA-E1EE-40BF-B607-5F4EDB027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19" t="16353" r="3444" b="75048"/>
          <a:stretch/>
        </p:blipFill>
        <p:spPr>
          <a:xfrm>
            <a:off x="5501584" y="5262447"/>
            <a:ext cx="1315931" cy="363567"/>
          </a:xfrm>
          <a:prstGeom prst="rect">
            <a:avLst/>
          </a:prstGeom>
        </p:spPr>
      </p:pic>
      <p:pic>
        <p:nvPicPr>
          <p:cNvPr id="25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DDDE1F5-CD81-42D6-AA50-EA4A32A8E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19" t="6829" r="3444" b="86768"/>
          <a:stretch/>
        </p:blipFill>
        <p:spPr>
          <a:xfrm>
            <a:off x="5526875" y="5654118"/>
            <a:ext cx="1315931" cy="270746"/>
          </a:xfrm>
          <a:prstGeom prst="rect">
            <a:avLst/>
          </a:prstGeom>
        </p:spPr>
      </p:pic>
      <p:pic>
        <p:nvPicPr>
          <p:cNvPr id="26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AF53855-BC2F-4395-A32D-709F5C415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70" t="18124" r="51010" b="72123"/>
          <a:stretch/>
        </p:blipFill>
        <p:spPr>
          <a:xfrm>
            <a:off x="7712296" y="5245659"/>
            <a:ext cx="1958145" cy="441404"/>
          </a:xfrm>
          <a:prstGeom prst="rect">
            <a:avLst/>
          </a:prstGeom>
        </p:spPr>
      </p:pic>
      <p:pic>
        <p:nvPicPr>
          <p:cNvPr id="27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B605BC5-F7F5-4579-BE7D-8FBA3359BA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70" t="12226" r="51010" b="82174"/>
          <a:stretch/>
        </p:blipFill>
        <p:spPr>
          <a:xfrm>
            <a:off x="7712295" y="5703288"/>
            <a:ext cx="1958145" cy="253428"/>
          </a:xfrm>
          <a:prstGeom prst="rect">
            <a:avLst/>
          </a:prstGeom>
        </p:spPr>
      </p:pic>
      <p:pic>
        <p:nvPicPr>
          <p:cNvPr id="28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A40725-1E8F-475F-BB86-57D408F889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68" t="13863" r="1543" b="70830"/>
          <a:stretch/>
        </p:blipFill>
        <p:spPr>
          <a:xfrm>
            <a:off x="10147717" y="5285886"/>
            <a:ext cx="1829850" cy="594592"/>
          </a:xfrm>
          <a:prstGeom prst="rect">
            <a:avLst/>
          </a:prstGeom>
        </p:spPr>
      </p:pic>
      <p:pic>
        <p:nvPicPr>
          <p:cNvPr id="29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478E16D-6B2B-429E-AE8D-B84720874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788" t="1382" r="10462" b="88095"/>
          <a:stretch/>
        </p:blipFill>
        <p:spPr>
          <a:xfrm>
            <a:off x="10606834" y="5915617"/>
            <a:ext cx="630667" cy="408776"/>
          </a:xfrm>
          <a:prstGeom prst="rect">
            <a:avLst/>
          </a:prstGeom>
        </p:spPr>
      </p:pic>
      <p:pic>
        <p:nvPicPr>
          <p:cNvPr id="30" name="Picture 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D3FB29-9B6E-4821-9C33-478EC60B64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" t="58314" r="75673" b="29821"/>
          <a:stretch/>
        </p:blipFill>
        <p:spPr>
          <a:xfrm>
            <a:off x="7654517" y="2680990"/>
            <a:ext cx="1585448" cy="419961"/>
          </a:xfrm>
          <a:prstGeom prst="rect">
            <a:avLst/>
          </a:prstGeom>
        </p:spPr>
      </p:pic>
      <p:pic>
        <p:nvPicPr>
          <p:cNvPr id="31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69B4547-CF2E-4CAF-8629-E3DE5BD5B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6" t="6697" r="34774" b="86778"/>
          <a:stretch/>
        </p:blipFill>
        <p:spPr>
          <a:xfrm>
            <a:off x="2976133" y="5912447"/>
            <a:ext cx="1669622" cy="270746"/>
          </a:xfrm>
          <a:prstGeom prst="rect">
            <a:avLst/>
          </a:prstGeom>
        </p:spPr>
      </p:pic>
      <p:pic>
        <p:nvPicPr>
          <p:cNvPr id="32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0EEB8B-0FCD-4BCD-8771-D72D69FD2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6" t="11956" r="34774" b="81936"/>
          <a:stretch/>
        </p:blipFill>
        <p:spPr>
          <a:xfrm>
            <a:off x="3044714" y="6108673"/>
            <a:ext cx="1669622" cy="253428"/>
          </a:xfrm>
          <a:prstGeom prst="rect">
            <a:avLst/>
          </a:prstGeom>
        </p:spPr>
      </p:pic>
      <p:pic>
        <p:nvPicPr>
          <p:cNvPr id="33" name="Picture 2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C33322-1F1A-4404-9212-EC88C9CF7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6" t="17250" r="34774" b="77908"/>
          <a:stretch/>
        </p:blipFill>
        <p:spPr>
          <a:xfrm>
            <a:off x="2847900" y="6324393"/>
            <a:ext cx="1669622" cy="2009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8B910A-5FC1-4D8A-8E2E-04E23A442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025" y="3155155"/>
            <a:ext cx="1835825" cy="8479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2BE704-B228-4D71-AA5A-CA66CDC4B528}"/>
              </a:ext>
            </a:extLst>
          </p:cNvPr>
          <p:cNvSpPr txBox="1"/>
          <p:nvPr/>
        </p:nvSpPr>
        <p:spPr>
          <a:xfrm>
            <a:off x="10115550" y="313372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Calibri"/>
              </a:rPr>
              <a:t>Amount paid that</a:t>
            </a:r>
            <a:endParaRPr lang="en-US" sz="1400">
              <a:cs typeface="Calibri"/>
            </a:endParaRPr>
          </a:p>
          <a:p>
            <a:r>
              <a:rPr lang="en-US" sz="1400" b="1">
                <a:cs typeface="Calibri"/>
              </a:rPr>
              <a:t> month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346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F280C-D36E-464C-9532-D6DA4DFF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Insights from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BEDC-9E04-4AAD-8ECE-6F6BDD11D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1 ID column, 23 predictors and 1 target variable – 30000 observations</a:t>
            </a:r>
          </a:p>
          <a:p>
            <a:r>
              <a:rPr lang="en-US" sz="2000"/>
              <a:t>Many similar variables – possible multicollinearity and the curse of dimensionality </a:t>
            </a:r>
          </a:p>
          <a:p>
            <a:r>
              <a:rPr lang="en-US" sz="2000"/>
              <a:t>Mismatch in values with data dictionary</a:t>
            </a:r>
          </a:p>
          <a:p>
            <a:endParaRPr lang="en-US" sz="2000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CE54374-A008-4555-902D-F9E021192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931" y="205401"/>
            <a:ext cx="7437314" cy="65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F280C-D36E-464C-9532-D6DA4DFF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Insights from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BEDC-9E04-4AAD-8ECE-6F6BDD11D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ea typeface="+mn-lt"/>
                <a:cs typeface="+mn-lt"/>
              </a:rPr>
              <a:t>Skewness in continuous variables</a:t>
            </a:r>
          </a:p>
          <a:p>
            <a:r>
              <a:rPr lang="en-US" sz="1800" dirty="0">
                <a:ea typeface="+mn-lt"/>
                <a:cs typeface="+mn-lt"/>
              </a:rPr>
              <a:t>Slight imbalance in the target variable class distribution</a:t>
            </a:r>
          </a:p>
          <a:p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    </a:t>
            </a:r>
            <a:r>
              <a:rPr lang="en-US" sz="1800" dirty="0">
                <a:solidFill>
                  <a:srgbClr val="92D050"/>
                </a:solidFill>
                <a:ea typeface="+mn-lt"/>
                <a:cs typeface="+mn-lt"/>
              </a:rPr>
              <a:t>Data science problem:</a:t>
            </a:r>
          </a:p>
          <a:p>
            <a:r>
              <a:rPr lang="en-US" sz="1800" dirty="0">
                <a:ea typeface="+mn-lt"/>
                <a:cs typeface="+mn-lt"/>
              </a:rPr>
              <a:t>Classification problem: Predict if the customer will default on the next payment. </a:t>
            </a:r>
          </a:p>
          <a:p>
            <a:r>
              <a:rPr lang="en-US" sz="1800" dirty="0">
                <a:ea typeface="+mn-lt"/>
                <a:cs typeface="+mn-lt"/>
              </a:rPr>
              <a:t>Class probability estimation can also be used to rank customers based on their risk of default.</a:t>
            </a:r>
            <a:endParaRPr lang="en-US" sz="1800" dirty="0">
              <a:cs typeface="Calibri"/>
            </a:endParaRPr>
          </a:p>
          <a:p>
            <a:endParaRPr lang="en-US" sz="1800" dirty="0">
              <a:cs typeface="Calibri"/>
            </a:endParaRP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33BB46-D965-42E0-8C32-7AF34C99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133" y="604388"/>
            <a:ext cx="3734989" cy="1936662"/>
          </a:xfrm>
          <a:prstGeom prst="rect">
            <a:avLst/>
          </a:prstGeom>
        </p:spPr>
      </p:pic>
      <p:pic>
        <p:nvPicPr>
          <p:cNvPr id="7" name="Picture 6" descr="A picture containing screenshot, drawing&#10;&#10;Description generated with very high confidence">
            <a:extLst>
              <a:ext uri="{FF2B5EF4-FFF2-40B4-BE49-F238E27FC236}">
                <a16:creationId xmlns:a16="http://schemas.microsoft.com/office/drawing/2014/main" id="{D307AD17-2562-4B40-B097-C79ED61F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843" y="626213"/>
            <a:ext cx="3625010" cy="1925976"/>
          </a:xfrm>
          <a:prstGeom prst="rect">
            <a:avLst/>
          </a:prstGeom>
        </p:spPr>
      </p:pic>
      <p:pic>
        <p:nvPicPr>
          <p:cNvPr id="9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223BB0F-FD85-4F13-A0C7-9C4B48B60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607" y="2742944"/>
            <a:ext cx="5071765" cy="32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87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201</Words>
  <Application>Microsoft Office PowerPoint</Application>
  <PresentationFormat>Widescreen</PresentationFormat>
  <Paragraphs>59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Abadi</vt:lpstr>
      <vt:lpstr>Arial</vt:lpstr>
      <vt:lpstr>Calibri</vt:lpstr>
      <vt:lpstr>Calibri Light</vt:lpstr>
      <vt:lpstr>Office Theme</vt:lpstr>
      <vt:lpstr>Team 1 – The 4 Nearest Nieghbors</vt:lpstr>
      <vt:lpstr>Overview</vt:lpstr>
      <vt:lpstr>Business Understanding</vt:lpstr>
      <vt:lpstr>Business Understanding</vt:lpstr>
      <vt:lpstr>Business Understanding</vt:lpstr>
      <vt:lpstr>Data Understanding</vt:lpstr>
      <vt:lpstr>UCI - Default of Credit Card Clients Data Set </vt:lpstr>
      <vt:lpstr>Insights from EDA</vt:lpstr>
      <vt:lpstr>Insights from EDA</vt:lpstr>
      <vt:lpstr>Data Preparation</vt:lpstr>
      <vt:lpstr>Pay Ratios</vt:lpstr>
      <vt:lpstr>Grouping Categories</vt:lpstr>
      <vt:lpstr>Log Transformations</vt:lpstr>
      <vt:lpstr>Converting Categorical to Dummy Variables</vt:lpstr>
      <vt:lpstr>Dealing with Class Imbalance – Target Variable</vt:lpstr>
      <vt:lpstr>Modeling</vt:lpstr>
      <vt:lpstr>Modeling process</vt:lpstr>
      <vt:lpstr>Model results</vt:lpstr>
      <vt:lpstr>Final Model Selection</vt:lpstr>
      <vt:lpstr>Evaluation</vt:lpstr>
      <vt:lpstr>Evaluation</vt:lpstr>
      <vt:lpstr>Deployment</vt:lpstr>
      <vt:lpstr>PowerPoint Presentation</vt:lpstr>
      <vt:lpstr>PowerPoint Presentation</vt:lpstr>
      <vt:lpstr>Risk and Mitigation</vt:lpstr>
      <vt:lpstr>Appendix</vt:lpstr>
      <vt:lpstr>Appendix</vt:lpstr>
      <vt:lpstr>PowerPoint Presentation</vt:lpstr>
      <vt:lpstr>Fitting Graph</vt:lpstr>
      <vt:lpstr>Using Grid Search to Find Optimized Features</vt:lpstr>
      <vt:lpstr>Profit curve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</dc:title>
  <dc:creator>Adil Ashish Kumar</dc:creator>
  <cp:lastModifiedBy>Adil Ashish Kumar</cp:lastModifiedBy>
  <cp:revision>269</cp:revision>
  <dcterms:created xsi:type="dcterms:W3CDTF">2019-10-06T08:26:28Z</dcterms:created>
  <dcterms:modified xsi:type="dcterms:W3CDTF">2019-10-07T06:49:36Z</dcterms:modified>
</cp:coreProperties>
</file>