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boto Medium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F444541-7881-4F81-895B-13B7FC922356}">
  <a:tblStyle styleId="{7F444541-7881-4F81-895B-13B7FC9223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Medium-italic.fntdata"/><Relationship Id="rId10" Type="http://schemas.openxmlformats.org/officeDocument/2006/relationships/slide" Target="slides/slide4.xml"/><Relationship Id="rId32" Type="http://schemas.openxmlformats.org/officeDocument/2006/relationships/font" Target="fonts/RobotoMedium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oboto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cf46a57d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bcf46a57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bcf46a5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bcf46a5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bcf46a57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bcf46a57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cf46a57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bcf46a57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bcf46a5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bcf46a5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bcf46a5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bcf46a5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bcf46a57d_0_2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bcf46a57d_0_2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cf46a57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cf46a57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cf46a57d_2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cf46a57d_2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cf46a57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cf46a57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cf46a5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cf46a5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cf46a57d_2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cf46a57d_2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cf46a5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bcf46a5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bcf46a57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bcf46a57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bcf46a57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bcf46a57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files.mlb.com/summary.pdf" TargetMode="External"/><Relationship Id="rId4" Type="http://schemas.openxmlformats.org/officeDocument/2006/relationships/hyperlink" Target="https://www.baseball-almanac.com/legendary/Mitchell_Report.shtml" TargetMode="External"/><Relationship Id="rId5" Type="http://schemas.openxmlformats.org/officeDocument/2006/relationships/hyperlink" Target="https://www.nytimes.com/2006/05/07/books/chapters/0507-1st-fain.html" TargetMode="External"/><Relationship Id="rId6" Type="http://schemas.openxmlformats.org/officeDocument/2006/relationships/hyperlink" Target="https://www.baseball-reference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Analysis of Steroids in the MLB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 Arendsen, Adil A Kumar, Halle Steinberg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431975" y="55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Player</a:t>
            </a:r>
            <a:r>
              <a:rPr lang="en"/>
              <a:t> Network</a:t>
            </a:r>
            <a:endParaRPr/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3">
            <a:alphaModFix/>
          </a:blip>
          <a:srcRect b="12096" l="29341" r="58778" t="10009"/>
          <a:stretch/>
        </p:blipFill>
        <p:spPr>
          <a:xfrm>
            <a:off x="5420650" y="1021788"/>
            <a:ext cx="1086350" cy="371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22"/>
          <p:cNvGraphicFramePr/>
          <p:nvPr/>
        </p:nvGraphicFramePr>
        <p:xfrm>
          <a:off x="431975" y="137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{7F444541-7881-4F81-895B-13B7FC922356}</a:tableStyleId>
              </a:tblPr>
              <a:tblGrid>
                <a:gridCol w="792375"/>
                <a:gridCol w="792375"/>
                <a:gridCol w="792375"/>
                <a:gridCol w="792375"/>
                <a:gridCol w="792375"/>
                <a:gridCol w="792375"/>
              </a:tblGrid>
              <a:tr h="37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Player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Deg.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Close.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Betw.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PRank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Eigen Cent.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Je. Giambi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0.000223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1.01E-02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9.20E-17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Ja. Giambi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0.000224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1.66E-02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1.38E-16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G. Sheffield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0.000224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1.66E-02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4.60E-17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B. Estalella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0.000223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1.31E-02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2.30E-17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B. Santiago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0.000223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1.31E-02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4.60E-17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M. Bernard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0.000223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1.31E-02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6.90E-17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B. Bonds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0.000224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0.016571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4.60E-17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 b="12096" l="49375" r="28349" t="10009"/>
          <a:stretch/>
        </p:blipFill>
        <p:spPr>
          <a:xfrm>
            <a:off x="6507000" y="1017725"/>
            <a:ext cx="2036851" cy="3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2"/>
          <p:cNvSpPr txBox="1"/>
          <p:nvPr/>
        </p:nvSpPr>
        <p:spPr>
          <a:xfrm>
            <a:off x="444900" y="4392925"/>
            <a:ext cx="52086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7432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Many clusters - one large cluster consisting of players that got their drugs from Kirk Radomski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27432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Jason Grimsley acts as a broker - he got drugs from both Palm Beach Rejuvenation Center and Signature Pharmacy, so he connects both of those groups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Questions to Answer with Analysis</a:t>
            </a:r>
            <a:endParaRPr/>
          </a:p>
        </p:txBody>
      </p:sp>
      <p:sp>
        <p:nvSpPr>
          <p:cNvPr id="239" name="Google Shape;239;p23"/>
          <p:cNvSpPr txBox="1"/>
          <p:nvPr>
            <p:ph idx="1" type="body"/>
          </p:nvPr>
        </p:nvSpPr>
        <p:spPr>
          <a:xfrm>
            <a:off x="729450" y="2002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Are certain players "better" because they got drugs from certain dealers?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Does better performance indicate higher connectedness within the steroid network?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does similarity among players and the dealers they get their drugs from influence a player’s career performance?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Example of a lemons problem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Does being more connected within the steroid network indicate better career performance?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311700" y="6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Are certain players "better" because they got drugs from certain dealers?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45" name="Google Shape;2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87574"/>
            <a:ext cx="8186575" cy="432312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/>
        </p:nvSpPr>
        <p:spPr>
          <a:xfrm>
            <a:off x="5732475" y="988250"/>
            <a:ext cx="2679000" cy="386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We built this regression to show whether getting drugs from certain dealers results in better performance by players. In this case, we used WAR to indicate player performance.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We used all drug dealers except Kirk Radomski as binary dependent variables. We left Radomski out in order to use him as a reference point for all other dealers in the network since he is the most central dealer in our network and most players get their drugs from him. This makes him a good baseline.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We found that most dealers resulted in positive coefficients, indicating that players that get their drugs elsewhere and not from Radomski, had higher WAR on average.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311700" y="0"/>
            <a:ext cx="85206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How does similarity among players and the dealers they get their drugs from influence a player’s career performance?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50" y="608550"/>
            <a:ext cx="6558549" cy="428188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6651825" y="710850"/>
            <a:ext cx="2383200" cy="4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This regression tells us that an increase in average Jaccard similarity actually results in a decreased total WAR, all else equal.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Why might this be? One prediction - most players are buying cheaper drugs, so they’re more connected and, because of the worse drugs, have a lower WAR.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 this context, similar to a lemons problem - nobody really knows the difference in drug quality, so they buy from the cheaper suppliers, leaving much less business for people with good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drugs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our next steps, we would like to explore collecting more data that we could include in our analysis and regressions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Performance statistics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Number of teams played for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Continue with regression analysis to answer more questions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Does a player’s location influence his ties with drug suppliers?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Are more experienced players more likely to have ties with more highly-connected suppliers?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ctrTitle"/>
          </p:nvPr>
        </p:nvSpPr>
        <p:spPr>
          <a:xfrm>
            <a:off x="727950" y="2083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Questions/Suggestions?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http://files.mlb.com/summary.pdf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https://www.baseball-almanac.com/legendary/Mitchell_Report.shtml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https://www.nytimes.com/2006/05/07/books/chapters/0507-1st-fain.html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https://www.baseball-references.com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dataset from Demetrius Lewis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663920" y="269108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520875" y="2387860"/>
            <a:ext cx="1310403" cy="1897975"/>
            <a:chOff x="519875" y="1948510"/>
            <a:chExt cx="1310403" cy="1897975"/>
          </a:xfrm>
        </p:grpSpPr>
        <p:sp>
          <p:nvSpPr>
            <p:cNvPr id="95" name="Google Shape;95;p14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519878" y="2748710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Background on Mitchell Report</a:t>
              </a:r>
              <a:endParaRPr b="1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519875" y="3109085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1849940" y="2387860"/>
            <a:ext cx="1310400" cy="1897975"/>
            <a:chOff x="1848940" y="1948510"/>
            <a:chExt cx="1310400" cy="1897975"/>
          </a:xfrm>
        </p:grpSpPr>
        <p:sp>
          <p:nvSpPr>
            <p:cNvPr id="99" name="Google Shape;99;p14"/>
            <p:cNvSpPr/>
            <p:nvPr/>
          </p:nvSpPr>
          <p:spPr>
            <a:xfrm>
              <a:off x="2206990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1848940" y="2770160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Questions to Answer</a:t>
              </a:r>
              <a:endParaRPr b="1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1848940" y="3109085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3179034" y="2387860"/>
            <a:ext cx="1359902" cy="1897974"/>
            <a:chOff x="3178034" y="1948510"/>
            <a:chExt cx="1359902" cy="1897974"/>
          </a:xfrm>
        </p:grpSpPr>
        <p:sp>
          <p:nvSpPr>
            <p:cNvPr id="103" name="Google Shape;103;p14"/>
            <p:cNvSpPr/>
            <p:nvPr/>
          </p:nvSpPr>
          <p:spPr>
            <a:xfrm>
              <a:off x="356082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3178034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About Our Data</a:t>
              </a:r>
              <a:endParaRPr b="1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3178036" y="3109084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4557838" y="2387860"/>
            <a:ext cx="1311215" cy="1897975"/>
            <a:chOff x="4556838" y="1948510"/>
            <a:chExt cx="1311215" cy="1897975"/>
          </a:xfrm>
        </p:grpSpPr>
        <p:sp>
          <p:nvSpPr>
            <p:cNvPr id="107" name="Google Shape;107;p14"/>
            <p:cNvSpPr/>
            <p:nvPr/>
          </p:nvSpPr>
          <p:spPr>
            <a:xfrm>
              <a:off x="4915703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4556838" y="2738010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Descriptive Statistics</a:t>
              </a:r>
              <a:endParaRPr b="1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4557653" y="3109085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5887175" y="2387860"/>
            <a:ext cx="1361530" cy="1897975"/>
            <a:chOff x="5886175" y="1948510"/>
            <a:chExt cx="1361530" cy="1897975"/>
          </a:xfrm>
        </p:grpSpPr>
        <p:sp>
          <p:nvSpPr>
            <p:cNvPr id="111" name="Google Shape;111;p14"/>
            <p:cNvSpPr/>
            <p:nvPr/>
          </p:nvSpPr>
          <p:spPr>
            <a:xfrm>
              <a:off x="6270606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5886175" y="275943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Initial Findings &amp; Analysis</a:t>
              </a:r>
              <a:endParaRPr b="1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5887806" y="3109085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7265218" y="2387860"/>
            <a:ext cx="1361495" cy="1897975"/>
            <a:chOff x="7264218" y="1948510"/>
            <a:chExt cx="1361495" cy="1897975"/>
          </a:xfrm>
        </p:grpSpPr>
        <p:sp>
          <p:nvSpPr>
            <p:cNvPr id="115" name="Google Shape;115;p14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7265813" y="2637460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Next Steps</a:t>
              </a:r>
              <a:endParaRPr b="1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7264218" y="3109085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8" name="Google Shape;118;p14"/>
          <p:cNvSpPr/>
          <p:nvPr/>
        </p:nvSpPr>
        <p:spPr>
          <a:xfrm>
            <a:off x="3005357" y="269108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4359720" y="269108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714595" y="269108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7080257" y="269108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936225" y="2486025"/>
            <a:ext cx="479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271488" y="2486025"/>
            <a:ext cx="479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619375" y="2486025"/>
            <a:ext cx="479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4974013" y="2486025"/>
            <a:ext cx="479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6334263" y="2486025"/>
            <a:ext cx="479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7699913" y="2486025"/>
            <a:ext cx="479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622500" y="552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Mitchell Report</a:t>
            </a:r>
            <a:endParaRPr/>
          </a:p>
        </p:txBody>
      </p:sp>
      <p:grpSp>
        <p:nvGrpSpPr>
          <p:cNvPr id="133" name="Google Shape;133;p15"/>
          <p:cNvGrpSpPr/>
          <p:nvPr/>
        </p:nvGrpSpPr>
        <p:grpSpPr>
          <a:xfrm>
            <a:off x="136043" y="1263527"/>
            <a:ext cx="7380855" cy="731700"/>
            <a:chOff x="630730" y="880977"/>
            <a:chExt cx="7380855" cy="731700"/>
          </a:xfrm>
        </p:grpSpPr>
        <p:sp>
          <p:nvSpPr>
            <p:cNvPr id="134" name="Google Shape;134;p15"/>
            <p:cNvSpPr txBox="1"/>
            <p:nvPr/>
          </p:nvSpPr>
          <p:spPr>
            <a:xfrm>
              <a:off x="630730" y="931175"/>
              <a:ext cx="2084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1C4587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What?</a:t>
              </a:r>
              <a:r>
                <a:rPr lang="en" sz="2400">
                  <a:solidFill>
                    <a:srgbClr val="08563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2400">
                <a:solidFill>
                  <a:srgbClr val="08563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2936513" y="1109051"/>
              <a:ext cx="47658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The Mitchell Report, named after former U.S. Senator George J. Mitchell, was a serious, thorough investigation into doping in Major League Baseball.</a:t>
              </a:r>
              <a:endPara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7" name="Google Shape;137;p15"/>
          <p:cNvGrpSpPr/>
          <p:nvPr/>
        </p:nvGrpSpPr>
        <p:grpSpPr>
          <a:xfrm>
            <a:off x="-50513" y="3193588"/>
            <a:ext cx="6843213" cy="731700"/>
            <a:chOff x="444174" y="2646438"/>
            <a:chExt cx="6843213" cy="731700"/>
          </a:xfrm>
        </p:grpSpPr>
        <p:sp>
          <p:nvSpPr>
            <p:cNvPr id="138" name="Google Shape;138;p15"/>
            <p:cNvSpPr txBox="1"/>
            <p:nvPr/>
          </p:nvSpPr>
          <p:spPr>
            <a:xfrm>
              <a:off x="444174" y="2696625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3C78D8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Results</a:t>
              </a:r>
              <a:endParaRPr sz="2400">
                <a:solidFill>
                  <a:srgbClr val="3C78D8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789787" y="2646438"/>
              <a:ext cx="4497600" cy="731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2914388" y="3059249"/>
              <a:ext cx="3849900" cy="1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Though Mitchell heard from former players that possibly half of all major leaguers were on steroids, he only expressly named 89 players in the report.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15"/>
          <p:cNvGrpSpPr/>
          <p:nvPr/>
        </p:nvGrpSpPr>
        <p:grpSpPr>
          <a:xfrm>
            <a:off x="-395538" y="4077963"/>
            <a:ext cx="6826737" cy="731700"/>
            <a:chOff x="99150" y="3530813"/>
            <a:chExt cx="6826737" cy="731700"/>
          </a:xfrm>
        </p:grpSpPr>
        <p:sp>
          <p:nvSpPr>
            <p:cNvPr id="142" name="Google Shape;142;p15"/>
            <p:cNvSpPr txBox="1"/>
            <p:nvPr/>
          </p:nvSpPr>
          <p:spPr>
            <a:xfrm>
              <a:off x="99150" y="3581825"/>
              <a:ext cx="2616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D9EEB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Response</a:t>
              </a:r>
              <a:endParaRPr sz="2400">
                <a:solidFill>
                  <a:srgbClr val="6D9EEB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789787" y="3530813"/>
              <a:ext cx="4136100" cy="7317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2914388" y="3888447"/>
              <a:ext cx="3849900" cy="1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Responses to Mitchell Report included more expansive, frequent drug testing and more serious punishments upon positive tests.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50512" y="2094380"/>
            <a:ext cx="7205908" cy="949893"/>
            <a:chOff x="444180" y="1765338"/>
            <a:chExt cx="7205908" cy="731700"/>
          </a:xfrm>
        </p:grpSpPr>
        <p:sp>
          <p:nvSpPr>
            <p:cNvPr id="146" name="Google Shape;146;p15"/>
            <p:cNvSpPr txBox="1"/>
            <p:nvPr/>
          </p:nvSpPr>
          <p:spPr>
            <a:xfrm>
              <a:off x="444180" y="181555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1155CC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Why?</a:t>
              </a:r>
              <a:endParaRPr sz="2400">
                <a:solidFill>
                  <a:srgbClr val="1155CC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789787" y="1765338"/>
              <a:ext cx="4860300" cy="7317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 txBox="1"/>
            <p:nvPr/>
          </p:nvSpPr>
          <p:spPr>
            <a:xfrm>
              <a:off x="2877092" y="2120694"/>
              <a:ext cx="4410300" cy="1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The report was ordered by former Commissioner Bud Selig after he read </a:t>
              </a:r>
              <a:r>
                <a:rPr i="1" lang="en" sz="11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Game of Shadows</a:t>
              </a:r>
              <a:r>
                <a:rPr lang="en" sz="11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, an investigative, non-fiction account of renowned All-Star outfielder Barry Bonds’ drug use, as well as criticism from Congress about the tarnishing of baseball’s reputation.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Answer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729450" y="2078875"/>
            <a:ext cx="7757400" cy="24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does the MLB steroid network look like?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differentiates our suppliers?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Do we see obvious better performance for players on steroids?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Did the Mitchell Report have a serious impact on player performance?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Data - Network Data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729450" y="1981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 consists of an affiliation matrix with drug suppliers on the columns and players involved in the scandal on the rows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value in the cell is a 1 if the player purchased drugs from that supplier, and a 0 if not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also created two incidence matrices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“Players” explains the relationship between all players involved in the scandal - a 1 if the two players purchased from at least one of the same suppliers, and a 0 otherwise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“Dealers” explains the relationship between all dealers involved in the scandal - a 1 if the two dealers shared at least one player who purchased drugs from both dealers, and a 0 otherwise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8"/>
          <p:cNvCxnSpPr>
            <a:stCxn id="166" idx="2"/>
            <a:endCxn id="167" idx="0"/>
          </p:cNvCxnSpPr>
          <p:nvPr/>
        </p:nvCxnSpPr>
        <p:spPr>
          <a:xfrm flipH="1" rot="-5400000">
            <a:off x="5406633" y="1304525"/>
            <a:ext cx="375000" cy="1591500"/>
          </a:xfrm>
          <a:prstGeom prst="bentConnector3">
            <a:avLst>
              <a:gd fmla="val 5002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8" name="Google Shape;168;p18"/>
          <p:cNvCxnSpPr>
            <a:stCxn id="169" idx="0"/>
            <a:endCxn id="166" idx="2"/>
          </p:cNvCxnSpPr>
          <p:nvPr/>
        </p:nvCxnSpPr>
        <p:spPr>
          <a:xfrm rot="-5400000">
            <a:off x="3776251" y="1265822"/>
            <a:ext cx="375000" cy="1669200"/>
          </a:xfrm>
          <a:prstGeom prst="bentConnector3">
            <a:avLst>
              <a:gd fmla="val 5002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0" name="Google Shape;170;p18"/>
          <p:cNvCxnSpPr>
            <a:stCxn id="171" idx="0"/>
            <a:endCxn id="169" idx="2"/>
          </p:cNvCxnSpPr>
          <p:nvPr/>
        </p:nvCxnSpPr>
        <p:spPr>
          <a:xfrm rot="-5400000">
            <a:off x="2667721" y="2657020"/>
            <a:ext cx="541500" cy="381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2" name="Google Shape;172;p18"/>
          <p:cNvCxnSpPr>
            <a:stCxn id="167" idx="2"/>
            <a:endCxn id="173" idx="0"/>
          </p:cNvCxnSpPr>
          <p:nvPr/>
        </p:nvCxnSpPr>
        <p:spPr>
          <a:xfrm flipH="1" rot="-5400000">
            <a:off x="6553512" y="2413622"/>
            <a:ext cx="541500" cy="868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4" name="Google Shape;174;p18"/>
          <p:cNvCxnSpPr>
            <a:stCxn id="175" idx="0"/>
            <a:endCxn id="167" idx="2"/>
          </p:cNvCxnSpPr>
          <p:nvPr/>
        </p:nvCxnSpPr>
        <p:spPr>
          <a:xfrm rot="-5400000">
            <a:off x="5757691" y="2486170"/>
            <a:ext cx="541500" cy="72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6" name="Google Shape;176;p18"/>
          <p:cNvCxnSpPr>
            <a:stCxn id="177" idx="0"/>
            <a:endCxn id="171" idx="2"/>
          </p:cNvCxnSpPr>
          <p:nvPr/>
        </p:nvCxnSpPr>
        <p:spPr>
          <a:xfrm rot="-5400000">
            <a:off x="1908189" y="3109668"/>
            <a:ext cx="541500" cy="1137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8" name="Google Shape;178;p18"/>
          <p:cNvCxnSpPr>
            <a:stCxn id="179" idx="0"/>
            <a:endCxn id="175" idx="2"/>
          </p:cNvCxnSpPr>
          <p:nvPr/>
        </p:nvCxnSpPr>
        <p:spPr>
          <a:xfrm rot="-5400000">
            <a:off x="4961864" y="3244218"/>
            <a:ext cx="541500" cy="868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0" name="Google Shape;180;p18"/>
          <p:cNvCxnSpPr>
            <a:stCxn id="181" idx="0"/>
            <a:endCxn id="175" idx="2"/>
          </p:cNvCxnSpPr>
          <p:nvPr/>
        </p:nvCxnSpPr>
        <p:spPr>
          <a:xfrm rot="-5400000">
            <a:off x="4186917" y="2469468"/>
            <a:ext cx="541500" cy="2418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6" name="Google Shape;166;p18"/>
          <p:cNvSpPr txBox="1"/>
          <p:nvPr/>
        </p:nvSpPr>
        <p:spPr>
          <a:xfrm>
            <a:off x="4073133" y="1623575"/>
            <a:ext cx="1450500" cy="2892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Player</a:t>
            </a:r>
            <a:endParaRPr sz="10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2405101" y="2287922"/>
            <a:ext cx="1448100" cy="2892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Personal</a:t>
            </a:r>
            <a:endParaRPr sz="10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5665962" y="2287922"/>
            <a:ext cx="1448100" cy="2892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Stats</a:t>
            </a:r>
            <a:endParaRPr sz="10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6624197" y="3118570"/>
            <a:ext cx="1268400" cy="2892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sz="10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5032591" y="3118570"/>
            <a:ext cx="1268400" cy="2892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Performance Stats</a:t>
            </a:r>
            <a:endParaRPr sz="9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3529934" y="3118570"/>
            <a:ext cx="1268400" cy="2892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Location of Supplier</a:t>
            </a:r>
            <a:endParaRPr sz="9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2113471" y="3118570"/>
            <a:ext cx="1268400" cy="2892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Last Year Played</a:t>
            </a:r>
            <a:endParaRPr sz="9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2614467" y="3949218"/>
            <a:ext cx="1268400" cy="2892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WAR (Wins Above Replacement)</a:t>
            </a:r>
            <a:endParaRPr sz="9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4164164" y="3949218"/>
            <a:ext cx="1268400" cy="2892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World Series Winner (Binary)</a:t>
            </a:r>
            <a:endParaRPr sz="9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975939" y="3949218"/>
            <a:ext cx="1268400" cy="2892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Wins/Losses that Year</a:t>
            </a:r>
            <a:endParaRPr sz="9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7347375" y="3949218"/>
            <a:ext cx="1268400" cy="2892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As of 2019</a:t>
            </a:r>
            <a:endParaRPr sz="10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2614474" y="4779866"/>
            <a:ext cx="1268400" cy="2892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Major Award Winner (Binary)</a:t>
            </a:r>
            <a:endParaRPr sz="900"/>
          </a:p>
        </p:txBody>
      </p:sp>
      <p:sp>
        <p:nvSpPr>
          <p:cNvPr id="185" name="Google Shape;185;p18"/>
          <p:cNvSpPr txBox="1"/>
          <p:nvPr/>
        </p:nvSpPr>
        <p:spPr>
          <a:xfrm>
            <a:off x="4255215" y="4779866"/>
            <a:ext cx="1268400" cy="2892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All-Star </a:t>
            </a:r>
            <a:r>
              <a:rPr lang="en"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Appearances</a:t>
            </a:r>
            <a:endParaRPr sz="9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680600" y="3118570"/>
            <a:ext cx="1268400" cy="2892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Years of Experience</a:t>
            </a:r>
            <a:endParaRPr sz="9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" name="Google Shape;187;p18"/>
          <p:cNvCxnSpPr>
            <a:stCxn id="173" idx="2"/>
            <a:endCxn id="183" idx="0"/>
          </p:cNvCxnSpPr>
          <p:nvPr/>
        </p:nvCxnSpPr>
        <p:spPr>
          <a:xfrm flipH="1" rot="-5400000">
            <a:off x="7349297" y="3316870"/>
            <a:ext cx="541500" cy="72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8"/>
          <p:cNvCxnSpPr/>
          <p:nvPr/>
        </p:nvCxnSpPr>
        <p:spPr>
          <a:xfrm flipH="1" rot="-5400000">
            <a:off x="3220052" y="2486371"/>
            <a:ext cx="541500" cy="72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8"/>
          <p:cNvCxnSpPr/>
          <p:nvPr/>
        </p:nvCxnSpPr>
        <p:spPr>
          <a:xfrm rot="5400000">
            <a:off x="4593260" y="3684448"/>
            <a:ext cx="1350300" cy="797100"/>
          </a:xfrm>
          <a:prstGeom prst="bentConnector3">
            <a:avLst>
              <a:gd fmla="val 80632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8"/>
          <p:cNvCxnSpPr>
            <a:endCxn id="184" idx="0"/>
          </p:cNvCxnSpPr>
          <p:nvPr/>
        </p:nvCxnSpPr>
        <p:spPr>
          <a:xfrm flipH="1">
            <a:off x="3248674" y="4506566"/>
            <a:ext cx="1629900" cy="273300"/>
          </a:xfrm>
          <a:prstGeom prst="bentConnector2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8"/>
          <p:cNvCxnSpPr/>
          <p:nvPr/>
        </p:nvCxnSpPr>
        <p:spPr>
          <a:xfrm rot="5400000">
            <a:off x="6690806" y="3379695"/>
            <a:ext cx="537900" cy="59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18"/>
          <p:cNvSpPr txBox="1"/>
          <p:nvPr/>
        </p:nvSpPr>
        <p:spPr>
          <a:xfrm>
            <a:off x="5989944" y="3949218"/>
            <a:ext cx="1268400" cy="289200"/>
          </a:xfrm>
          <a:prstGeom prst="rect">
            <a:avLst/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As of 2007</a:t>
            </a:r>
            <a:endParaRPr sz="10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18"/>
          <p:cNvCxnSpPr/>
          <p:nvPr/>
        </p:nvCxnSpPr>
        <p:spPr>
          <a:xfrm flipH="1">
            <a:off x="1364022" y="2855662"/>
            <a:ext cx="1629900" cy="273300"/>
          </a:xfrm>
          <a:prstGeom prst="bentConnector2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8"/>
          <p:cNvSpPr txBox="1"/>
          <p:nvPr>
            <p:ph type="title"/>
          </p:nvPr>
        </p:nvSpPr>
        <p:spPr>
          <a:xfrm>
            <a:off x="803825" y="587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Data Collected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-33925" y="1166963"/>
            <a:ext cx="9364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also collected additional data to perform analysis and answer questions related to the player and dealer networks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 b="0" l="6548" r="8294" t="0"/>
          <a:stretch/>
        </p:blipFill>
        <p:spPr>
          <a:xfrm>
            <a:off x="4875575" y="469950"/>
            <a:ext cx="4244198" cy="40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9"/>
          <p:cNvSpPr txBox="1"/>
          <p:nvPr>
            <p:ph type="title"/>
          </p:nvPr>
        </p:nvSpPr>
        <p:spPr>
          <a:xfrm>
            <a:off x="192875" y="57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Player/Dealer Total Network</a:t>
            </a:r>
            <a:endParaRPr/>
          </a:p>
        </p:txBody>
      </p:sp>
      <p:graphicFrame>
        <p:nvGraphicFramePr>
          <p:cNvPr id="202" name="Google Shape;202;p19"/>
          <p:cNvGraphicFramePr/>
          <p:nvPr/>
        </p:nvGraphicFramePr>
        <p:xfrm>
          <a:off x="259025" y="150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{7F444541-7881-4F81-895B-13B7FC922356}</a:tableStyleId>
              </a:tblPr>
              <a:tblGrid>
                <a:gridCol w="761775"/>
                <a:gridCol w="740350"/>
                <a:gridCol w="783200"/>
                <a:gridCol w="761775"/>
                <a:gridCol w="761775"/>
                <a:gridCol w="761775"/>
              </a:tblGrid>
              <a:tr h="321600">
                <a:tc>
                  <a:txBody>
                    <a:bodyPr/>
                    <a:lstStyle/>
                    <a:p>
                      <a:pPr indent="0" lvl="0" marL="0" marR="2032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Player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032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Deg.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032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Close.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032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Betw.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032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PRank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032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Eigen Cent.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Je. Giambi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0.000165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0.005852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2.49E-17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Ja. Giambi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0.000165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3.75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0.009981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6.3E-17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G. Sheffield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0.000165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3.75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0.009981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7.58E-17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B. Estalella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0.000165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0.005915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3.32E-17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B. Santiago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0.000165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0.005915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3.24E-17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M. Bernard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0.000165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0.005915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2.87E-17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0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B. Bonds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0.000165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3.75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0.009981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6.83E-17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" name="Google Shape;203;p19"/>
          <p:cNvSpPr txBox="1"/>
          <p:nvPr/>
        </p:nvSpPr>
        <p:spPr>
          <a:xfrm>
            <a:off x="259025" y="4117675"/>
            <a:ext cx="3621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*only showing first 7 players (not in order)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259025" y="4331875"/>
            <a:ext cx="56862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7432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The total network consists of many clusters - lots of players with little degree/closeness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27432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We can see the biggest cluster around Kirk Radomski - a bat boy for the New York Mets from 1985-1995. He later continued to deal as a personal trainer.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561400" y="560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of Players within Total Network</a:t>
            </a:r>
            <a:endParaRPr/>
          </a:p>
        </p:txBody>
      </p:sp>
      <p:graphicFrame>
        <p:nvGraphicFramePr>
          <p:cNvPr id="210" name="Google Shape;210;p20"/>
          <p:cNvGraphicFramePr/>
          <p:nvPr/>
        </p:nvGraphicFramePr>
        <p:xfrm>
          <a:off x="561400" y="134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{7F444541-7881-4F81-895B-13B7FC922356}</a:tableStyleId>
              </a:tblPr>
              <a:tblGrid>
                <a:gridCol w="1955900"/>
                <a:gridCol w="1955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Player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03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Average Jaccard Similarity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Je. Giambi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0.073148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Ja. Giambi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0.091667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G. Sheffield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0.091667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B. Estalella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0.092361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B. Santiago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0.092361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M. Bernard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0.092361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B. Bonds</a:t>
                      </a:r>
                      <a:endParaRPr b="1"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ato"/>
                          <a:ea typeface="Lato"/>
                          <a:cs typeface="Lato"/>
                          <a:sym typeface="Lato"/>
                        </a:rPr>
                        <a:t>0.091667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1" name="Google Shape;211;p20"/>
          <p:cNvSpPr txBox="1"/>
          <p:nvPr/>
        </p:nvSpPr>
        <p:spPr>
          <a:xfrm>
            <a:off x="4572000" y="1767550"/>
            <a:ext cx="4277100" cy="21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44 players are tied for the highest average Jaccard similarity (0.58399), meaning they are more similar to other players on average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These 44 players are all part of the cluster of players tied to Kirk Radomski, the most central dealer in the network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561400" y="4335075"/>
            <a:ext cx="3621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*only showing first 7 players (not in order)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311700" y="56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Dealer Network</a:t>
            </a:r>
            <a:endParaRPr/>
          </a:p>
        </p:txBody>
      </p:sp>
      <p:graphicFrame>
        <p:nvGraphicFramePr>
          <p:cNvPr id="218" name="Google Shape;218;p21"/>
          <p:cNvGraphicFramePr/>
          <p:nvPr/>
        </p:nvGraphicFramePr>
        <p:xfrm>
          <a:off x="155850" y="1441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{7F444541-7881-4F81-895B-13B7FC922356}</a:tableStyleId>
              </a:tblPr>
              <a:tblGrid>
                <a:gridCol w="1102150"/>
                <a:gridCol w="541650"/>
                <a:gridCol w="660875"/>
                <a:gridCol w="639425"/>
                <a:gridCol w="736025"/>
                <a:gridCol w="736025"/>
              </a:tblGrid>
              <a:tr h="29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Dealer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Deg.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Close.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Betw.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PRank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Eigen Cent.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BALCO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0.008264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9.71E-02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0.00E+00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Greg Anderson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0.008264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9.71E-02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1.02E-18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0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Palm Beach Rejuvenation Centre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0.012346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4.16E-02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2.94E-01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0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New Hope Health Centre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0.007576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1.46E-02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0.00E+00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Signature Pharmacy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0.012987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1.59E-01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1.00E+00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0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American Pharmaceutical Group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0.008264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9.71E-02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0.00E+00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0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Health Rejuvenation Centre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0.012658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9.49E-02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8.04E-01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0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Applied Pharmacy Services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0.012821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0.124242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9.33E-01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 b="13331" l="18733" r="17742" t="49071"/>
          <a:stretch/>
        </p:blipFill>
        <p:spPr>
          <a:xfrm>
            <a:off x="4919700" y="1049350"/>
            <a:ext cx="3553749" cy="157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76479" l="18733" r="17742" t="10988"/>
          <a:stretch/>
        </p:blipFill>
        <p:spPr>
          <a:xfrm>
            <a:off x="5003013" y="523514"/>
            <a:ext cx="3553749" cy="52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21"/>
          <p:cNvGraphicFramePr/>
          <p:nvPr/>
        </p:nvGraphicFramePr>
        <p:xfrm>
          <a:off x="4649075" y="29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{7F444541-7881-4F81-895B-13B7FC922356}</a:tableStyleId>
              </a:tblPr>
              <a:tblGrid>
                <a:gridCol w="1063575"/>
                <a:gridCol w="522700"/>
                <a:gridCol w="637750"/>
                <a:gridCol w="617050"/>
                <a:gridCol w="710275"/>
                <a:gridCol w="710275"/>
              </a:tblGrid>
              <a:tr h="30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Arizona AntiAging Clinic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0.0125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0.067989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5.68E-01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2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Health Watch Clinic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0.012658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0.094869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8.04E-01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2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Kirk Radomski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0.008264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0.097087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3.99E-18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38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BrianMcNamee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0.007576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0.014563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0.00E+00</a:t>
                      </a:r>
                      <a:endParaRPr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2" name="Google Shape;222;p21"/>
          <p:cNvPicPr preferRelativeResize="0"/>
          <p:nvPr/>
        </p:nvPicPr>
        <p:blipFill rotWithShape="1">
          <a:blip r:embed="rId3">
            <a:alphaModFix/>
          </a:blip>
          <a:srcRect b="55742" l="72243" r="17742" t="36949"/>
          <a:stretch/>
        </p:blipFill>
        <p:spPr>
          <a:xfrm>
            <a:off x="7031013" y="1829825"/>
            <a:ext cx="560226" cy="30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p21"/>
          <p:cNvGraphicFramePr/>
          <p:nvPr/>
        </p:nvGraphicFramePr>
        <p:xfrm>
          <a:off x="4649075" y="2626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{7F444541-7881-4F81-895B-13B7FC922356}</a:tableStyleId>
              </a:tblPr>
              <a:tblGrid>
                <a:gridCol w="1063575"/>
                <a:gridCol w="522700"/>
                <a:gridCol w="637750"/>
                <a:gridCol w="617050"/>
                <a:gridCol w="710275"/>
                <a:gridCol w="710275"/>
              </a:tblGrid>
              <a:tr h="195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Dealer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Deg.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Close.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Betw.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PRank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Lato"/>
                          <a:ea typeface="Lato"/>
                          <a:cs typeface="Lato"/>
                          <a:sym typeface="Lato"/>
                        </a:rPr>
                        <a:t>Eigen Cent.</a:t>
                      </a:r>
                      <a:endParaRPr b="1" sz="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4" name="Google Shape;224;p21"/>
          <p:cNvSpPr txBox="1"/>
          <p:nvPr/>
        </p:nvSpPr>
        <p:spPr>
          <a:xfrm>
            <a:off x="4488425" y="4325375"/>
            <a:ext cx="441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Dealers in the bottom left of the network are dealers of HGH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They were known for giving HGH prescriptions out without someone actually needing it or seeing a doctor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One of the key groups being targeted by Mitchell Report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1B3A1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