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6" r:id="rId5"/>
    <p:sldId id="259" r:id="rId6"/>
    <p:sldId id="267"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50"/>
    <p:restoredTop sz="94649"/>
  </p:normalViewPr>
  <p:slideViewPr>
    <p:cSldViewPr snapToGrid="0" snapToObjects="1">
      <p:cViewPr varScale="1">
        <p:scale>
          <a:sx n="61" d="100"/>
          <a:sy n="61" d="100"/>
        </p:scale>
        <p:origin x="216" y="2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71F8-58EF-BD40-9B32-D30930D99D5B}"/>
              </a:ext>
            </a:extLst>
          </p:cNvPr>
          <p:cNvSpPr>
            <a:spLocks noGrp="1"/>
          </p:cNvSpPr>
          <p:nvPr>
            <p:ph type="ctrTitle"/>
          </p:nvPr>
        </p:nvSpPr>
        <p:spPr>
          <a:xfrm>
            <a:off x="1524000" y="1122363"/>
            <a:ext cx="9144000" cy="2387600"/>
          </a:xfrm>
        </p:spPr>
        <p:txBody>
          <a:bodyPr anchor="b">
            <a:noAutofit/>
          </a:bodyPr>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97C3CA5-4D94-9B47-9533-B04DCD0B1A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AA6121-7CCA-CE4F-89F9-AA4E8A1EF46D}"/>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5" name="Footer Placeholder 4">
            <a:extLst>
              <a:ext uri="{FF2B5EF4-FFF2-40B4-BE49-F238E27FC236}">
                <a16:creationId xmlns:a16="http://schemas.microsoft.com/office/drawing/2014/main" id="{9CC108DE-E5E9-254D-B5D4-ECBB400A2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19F6E-8F29-714F-A261-5121037FF30D}"/>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200116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5718-7C0D-D645-AC0D-4F47E37661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9366E-2EA6-0940-9815-01B84759F5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053D7-AC34-4C43-950E-F2CC5B4B72B3}"/>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5" name="Footer Placeholder 4">
            <a:extLst>
              <a:ext uri="{FF2B5EF4-FFF2-40B4-BE49-F238E27FC236}">
                <a16:creationId xmlns:a16="http://schemas.microsoft.com/office/drawing/2014/main" id="{D67866FB-C972-9946-B0FA-C1C156722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6166B-62F0-1A41-A6CF-2ADC1A56F636}"/>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206774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2ABC23-00F9-C24B-8818-35233C2510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A84AFA-2369-124A-A82E-52BE02F937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2203C-E153-134A-8CD3-910CB58AC7DE}"/>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5" name="Footer Placeholder 4">
            <a:extLst>
              <a:ext uri="{FF2B5EF4-FFF2-40B4-BE49-F238E27FC236}">
                <a16:creationId xmlns:a16="http://schemas.microsoft.com/office/drawing/2014/main" id="{4BAC9278-6B2E-334C-B57F-24E10C5D2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B4177-4775-9849-8ECD-00F7CBC70201}"/>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90335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B7F8-DA07-9041-B784-5F1AC6DA638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E1BE48F-77D5-2946-8B74-07038D8CB415}"/>
              </a:ext>
            </a:extLst>
          </p:cNvPr>
          <p:cNvSpPr>
            <a:spLocks noGrp="1"/>
          </p:cNvSpPr>
          <p:nvPr>
            <p:ph idx="1"/>
          </p:nvPr>
        </p:nvSpPr>
        <p:spPr/>
        <p:txBody>
          <a:bodyPr>
            <a:noAutofit/>
          </a:bodyPr>
          <a:lstStyle>
            <a:lvl1pPr>
              <a:defRPr sz="20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142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8ABC-BA18-454E-9A81-2C835AD6E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B36FEB-8A17-F54D-9322-BB086C263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BE6D58-4B7F-C940-A98F-EBF134A1A4F0}"/>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5" name="Footer Placeholder 4">
            <a:extLst>
              <a:ext uri="{FF2B5EF4-FFF2-40B4-BE49-F238E27FC236}">
                <a16:creationId xmlns:a16="http://schemas.microsoft.com/office/drawing/2014/main" id="{9BBC398B-53BF-F743-B4B3-7D22A14C2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FEEA9-3FE6-1C4D-837B-2D84FCBE0162}"/>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347852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3AF5-95EE-8C42-ADEF-203B91FE5C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A273A-02D3-3647-9428-B882EB1878B2}"/>
              </a:ext>
            </a:extLst>
          </p:cNvPr>
          <p:cNvSpPr>
            <a:spLocks noGrp="1"/>
          </p:cNvSpPr>
          <p:nvPr>
            <p:ph sz="half" idx="1"/>
          </p:nvPr>
        </p:nvSpPr>
        <p:spPr>
          <a:xfrm>
            <a:off x="838200" y="1825625"/>
            <a:ext cx="5181600" cy="435133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F14D6D-726C-D24F-8E25-EDDD3A7FC1B2}"/>
              </a:ext>
            </a:extLst>
          </p:cNvPr>
          <p:cNvSpPr>
            <a:spLocks noGrp="1"/>
          </p:cNvSpPr>
          <p:nvPr>
            <p:ph sz="half" idx="2"/>
          </p:nvPr>
        </p:nvSpPr>
        <p:spPr>
          <a:xfrm>
            <a:off x="6172200" y="1825625"/>
            <a:ext cx="5181600" cy="435133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4DABC9-C603-2045-B6CA-5F57817FEDE0}"/>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6" name="Footer Placeholder 5">
            <a:extLst>
              <a:ext uri="{FF2B5EF4-FFF2-40B4-BE49-F238E27FC236}">
                <a16:creationId xmlns:a16="http://schemas.microsoft.com/office/drawing/2014/main" id="{D2A38B23-86D5-9141-B703-9D87C7043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26BDD2-5DDD-5746-AF3B-DD9D3B8A3CA4}"/>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214819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F035-2805-1940-8DB0-6C745CA09A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C6BEA7-E300-AA46-9E4A-7FBA53BF0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B03695-6001-B94C-938D-B4ADE15205B5}"/>
              </a:ext>
            </a:extLst>
          </p:cNvPr>
          <p:cNvSpPr>
            <a:spLocks noGrp="1"/>
          </p:cNvSpPr>
          <p:nvPr>
            <p:ph sz="half" idx="2"/>
          </p:nvPr>
        </p:nvSpPr>
        <p:spPr>
          <a:xfrm>
            <a:off x="839788" y="2505075"/>
            <a:ext cx="5157787" cy="368458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CFF20-7F01-C445-8DE2-C85E7CCD0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8A1520-1856-194B-AD3E-04069FAD8977}"/>
              </a:ext>
            </a:extLst>
          </p:cNvPr>
          <p:cNvSpPr>
            <a:spLocks noGrp="1"/>
          </p:cNvSpPr>
          <p:nvPr>
            <p:ph sz="quarter" idx="4"/>
          </p:nvPr>
        </p:nvSpPr>
        <p:spPr>
          <a:xfrm>
            <a:off x="6172200" y="2505075"/>
            <a:ext cx="5183188" cy="3684588"/>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CE9412C-C789-CD42-892D-9692982D8517}"/>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8" name="Footer Placeholder 7">
            <a:extLst>
              <a:ext uri="{FF2B5EF4-FFF2-40B4-BE49-F238E27FC236}">
                <a16:creationId xmlns:a16="http://schemas.microsoft.com/office/drawing/2014/main" id="{EAB51921-A6FF-B64E-B2A0-C2F7442CAE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A3D0AD-3BA2-7240-BF11-BF2330EDB25C}"/>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46549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E013-EA49-1E49-B33F-2B4D9CE72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EAB39D-BBF5-324E-A05D-BC8E697D7C95}"/>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4" name="Footer Placeholder 3">
            <a:extLst>
              <a:ext uri="{FF2B5EF4-FFF2-40B4-BE49-F238E27FC236}">
                <a16:creationId xmlns:a16="http://schemas.microsoft.com/office/drawing/2014/main" id="{A5E47787-A45B-594A-92C7-B8794784EA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362DA0-293F-2547-9091-10B9CE44E194}"/>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173301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EFDF7-FF6D-4D45-903A-FA7A49AF2F9F}"/>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3" name="Footer Placeholder 2">
            <a:extLst>
              <a:ext uri="{FF2B5EF4-FFF2-40B4-BE49-F238E27FC236}">
                <a16:creationId xmlns:a16="http://schemas.microsoft.com/office/drawing/2014/main" id="{37DDB62D-706D-954A-B704-3B783E1F3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C612A1-0C3C-D441-A88C-1A0B16315269}"/>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419675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F192-4C78-5445-86B4-45A371EFB2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B845FB-5029-DA44-AB31-D74F2AF390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66DEB0-E77E-5743-B41A-C672D0681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4FEA29-2086-004B-8F61-3EB61B1EDC4C}"/>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6" name="Footer Placeholder 5">
            <a:extLst>
              <a:ext uri="{FF2B5EF4-FFF2-40B4-BE49-F238E27FC236}">
                <a16:creationId xmlns:a16="http://schemas.microsoft.com/office/drawing/2014/main" id="{247A1EAC-D089-BF4B-A7BD-E2062A534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57C0F-460E-5141-B950-4C4127714B0D}"/>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377187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71A5-3964-8241-BDA1-DE6F02D48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C0EED2-85BC-6548-9B64-938F6A7AA4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0A26A-7E08-6649-B8CF-B9119A24D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D1EDE9-BE9D-A84D-B6C3-F4994477D48E}"/>
              </a:ext>
            </a:extLst>
          </p:cNvPr>
          <p:cNvSpPr>
            <a:spLocks noGrp="1"/>
          </p:cNvSpPr>
          <p:nvPr>
            <p:ph type="dt" sz="half" idx="10"/>
          </p:nvPr>
        </p:nvSpPr>
        <p:spPr/>
        <p:txBody>
          <a:bodyPr/>
          <a:lstStyle/>
          <a:p>
            <a:fld id="{12E39A82-7A94-454F-AD93-FA36589F152C}" type="datetimeFigureOut">
              <a:rPr lang="en-US" smtClean="0"/>
              <a:t>9/28/18</a:t>
            </a:fld>
            <a:endParaRPr lang="en-US"/>
          </a:p>
        </p:txBody>
      </p:sp>
      <p:sp>
        <p:nvSpPr>
          <p:cNvPr id="6" name="Footer Placeholder 5">
            <a:extLst>
              <a:ext uri="{FF2B5EF4-FFF2-40B4-BE49-F238E27FC236}">
                <a16:creationId xmlns:a16="http://schemas.microsoft.com/office/drawing/2014/main" id="{1D10B3E0-4365-A741-805E-32A360725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59DC3-7507-6E4F-9D92-506908270450}"/>
              </a:ext>
            </a:extLst>
          </p:cNvPr>
          <p:cNvSpPr>
            <a:spLocks noGrp="1"/>
          </p:cNvSpPr>
          <p:nvPr>
            <p:ph type="sldNum" sz="quarter" idx="12"/>
          </p:nvPr>
        </p:nvSpPr>
        <p:spPr/>
        <p:txBody>
          <a:bodyPr/>
          <a:lstStyle/>
          <a:p>
            <a:fld id="{649CD685-422F-7A4E-B1AD-7516B4618EE3}" type="slidenum">
              <a:rPr lang="en-US" smtClean="0"/>
              <a:t>‹#›</a:t>
            </a:fld>
            <a:endParaRPr lang="en-US"/>
          </a:p>
        </p:txBody>
      </p:sp>
    </p:spTree>
    <p:extLst>
      <p:ext uri="{BB962C8B-B14F-4D97-AF65-F5344CB8AC3E}">
        <p14:creationId xmlns:p14="http://schemas.microsoft.com/office/powerpoint/2010/main" val="107546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90BF64-1AA6-9A4B-B6E8-7BA8E1103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C45000-7CA0-E445-8B31-C605AA0D5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564A0E-7BCE-0F4D-B950-75835B6A3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12E39A82-7A94-454F-AD93-FA36589F152C}" type="datetimeFigureOut">
              <a:rPr lang="en-US" smtClean="0"/>
              <a:pPr/>
              <a:t>9/28/18</a:t>
            </a:fld>
            <a:endParaRPr lang="en-US"/>
          </a:p>
        </p:txBody>
      </p:sp>
      <p:sp>
        <p:nvSpPr>
          <p:cNvPr id="5" name="Footer Placeholder 4">
            <a:extLst>
              <a:ext uri="{FF2B5EF4-FFF2-40B4-BE49-F238E27FC236}">
                <a16:creationId xmlns:a16="http://schemas.microsoft.com/office/drawing/2014/main" id="{A0F718B3-5792-B644-B14B-6C2BB12BCA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B8526B4C-0A64-C141-BBF2-B619D7E6F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649CD685-422F-7A4E-B1AD-7516B4618EE3}" type="slidenum">
              <a:rPr lang="en-US" smtClean="0"/>
              <a:pPr/>
              <a:t>‹#›</a:t>
            </a:fld>
            <a:endParaRPr lang="en-US"/>
          </a:p>
        </p:txBody>
      </p:sp>
    </p:spTree>
    <p:extLst>
      <p:ext uri="{BB962C8B-B14F-4D97-AF65-F5344CB8AC3E}">
        <p14:creationId xmlns:p14="http://schemas.microsoft.com/office/powerpoint/2010/main" val="323653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80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5000"/>
        </a:lnSpc>
        <a:spcBef>
          <a:spcPts val="500"/>
        </a:spcBef>
        <a:buFont typeface="Arial" panose="020B0604020202020204" pitchFamily="34" charset="0"/>
        <a:buChar char="•"/>
        <a:defRPr sz="24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9BC-5D17-A04E-B7A8-D11F33913181}"/>
              </a:ext>
            </a:extLst>
          </p:cNvPr>
          <p:cNvSpPr>
            <a:spLocks noGrp="1"/>
          </p:cNvSpPr>
          <p:nvPr>
            <p:ph type="ctrTitle"/>
          </p:nvPr>
        </p:nvSpPr>
        <p:spPr/>
        <p:txBody>
          <a:bodyPr/>
          <a:lstStyle/>
          <a:p>
            <a:r>
              <a:rPr lang="en-US" dirty="0"/>
              <a:t>&lt;title&gt;</a:t>
            </a:r>
          </a:p>
        </p:txBody>
      </p:sp>
      <p:sp>
        <p:nvSpPr>
          <p:cNvPr id="3" name="Subtitle 2">
            <a:extLst>
              <a:ext uri="{FF2B5EF4-FFF2-40B4-BE49-F238E27FC236}">
                <a16:creationId xmlns:a16="http://schemas.microsoft.com/office/drawing/2014/main" id="{1F988F79-380B-7D40-A918-4EB83CB8C68B}"/>
              </a:ext>
            </a:extLst>
          </p:cNvPr>
          <p:cNvSpPr>
            <a:spLocks noGrp="1"/>
          </p:cNvSpPr>
          <p:nvPr>
            <p:ph type="subTitle" idx="1"/>
          </p:nvPr>
        </p:nvSpPr>
        <p:spPr/>
        <p:txBody>
          <a:bodyPr/>
          <a:lstStyle/>
          <a:p>
            <a:r>
              <a:rPr lang="en-US" dirty="0"/>
              <a:t>Ingo Nader</a:t>
            </a:r>
          </a:p>
        </p:txBody>
      </p:sp>
    </p:spTree>
    <p:extLst>
      <p:ext uri="{BB962C8B-B14F-4D97-AF65-F5344CB8AC3E}">
        <p14:creationId xmlns:p14="http://schemas.microsoft.com/office/powerpoint/2010/main" val="145138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E9FA-B0AC-C049-BEFB-E7022C0F586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A3627F0-951A-814D-9659-C67E56DA8793}"/>
              </a:ext>
            </a:extLst>
          </p:cNvPr>
          <p:cNvSpPr>
            <a:spLocks noGrp="1"/>
          </p:cNvSpPr>
          <p:nvPr>
            <p:ph idx="1"/>
          </p:nvPr>
        </p:nvSpPr>
        <p:spPr/>
        <p:txBody>
          <a:bodyPr>
            <a:noAutofit/>
          </a:bodyPr>
          <a:lstStyle/>
          <a:p>
            <a:pPr marL="0" indent="0">
              <a:buNone/>
            </a:pPr>
            <a:r>
              <a:rPr lang="en-US" dirty="0"/>
              <a:t>Report your overall conclusions, preferably a conclusion per research question</a:t>
            </a:r>
          </a:p>
        </p:txBody>
      </p:sp>
    </p:spTree>
    <p:extLst>
      <p:ext uri="{BB962C8B-B14F-4D97-AF65-F5344CB8AC3E}">
        <p14:creationId xmlns:p14="http://schemas.microsoft.com/office/powerpoint/2010/main" val="16615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E9FA-B0AC-C049-BEFB-E7022C0F586E}"/>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BA3627F0-951A-814D-9659-C67E56DA8793}"/>
              </a:ext>
            </a:extLst>
          </p:cNvPr>
          <p:cNvSpPr>
            <a:spLocks noGrp="1"/>
          </p:cNvSpPr>
          <p:nvPr>
            <p:ph idx="1"/>
          </p:nvPr>
        </p:nvSpPr>
        <p:spPr/>
        <p:txBody>
          <a:bodyPr>
            <a:noAutofit/>
          </a:bodyPr>
          <a:lstStyle/>
          <a:p>
            <a:pPr marL="0" indent="0">
              <a:buNone/>
            </a:pPr>
            <a:r>
              <a:rPr lang="en-US" dirty="0"/>
              <a:t>Where did you get your data? Did you use other informal analysis to inform your work? Did you get feedback on your work by friends or colleagues? Etc. If you had no one give you feedback and you collected the data yourself, say so.</a:t>
            </a:r>
          </a:p>
        </p:txBody>
      </p:sp>
    </p:spTree>
    <p:extLst>
      <p:ext uri="{BB962C8B-B14F-4D97-AF65-F5344CB8AC3E}">
        <p14:creationId xmlns:p14="http://schemas.microsoft.com/office/powerpoint/2010/main" val="182615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E9FA-B0AC-C049-BEFB-E7022C0F586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A3627F0-951A-814D-9659-C67E56DA8793}"/>
              </a:ext>
            </a:extLst>
          </p:cNvPr>
          <p:cNvSpPr>
            <a:spLocks noGrp="1"/>
          </p:cNvSpPr>
          <p:nvPr>
            <p:ph idx="1"/>
          </p:nvPr>
        </p:nvSpPr>
        <p:spPr/>
        <p:txBody>
          <a:bodyPr>
            <a:noAutofit/>
          </a:bodyPr>
          <a:lstStyle/>
          <a:p>
            <a:pPr marL="0" indent="0">
              <a:buNone/>
            </a:pPr>
            <a:r>
              <a:rPr lang="en-US" dirty="0"/>
              <a:t>If applicable, report any references you used in your work. For example, you may have used a research paper from X to help guide your analysis. You should cite that work here. If you did all the work on your own, please state this.</a:t>
            </a:r>
          </a:p>
        </p:txBody>
      </p:sp>
    </p:spTree>
    <p:extLst>
      <p:ext uri="{BB962C8B-B14F-4D97-AF65-F5344CB8AC3E}">
        <p14:creationId xmlns:p14="http://schemas.microsoft.com/office/powerpoint/2010/main" val="325858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559C-99C0-5241-A56E-D23467D2DD1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E1764B5-6FC0-5F49-A92A-62ECB2B60FD4}"/>
              </a:ext>
            </a:extLst>
          </p:cNvPr>
          <p:cNvSpPr>
            <a:spLocks noGrp="1"/>
          </p:cNvSpPr>
          <p:nvPr>
            <p:ph idx="1"/>
          </p:nvPr>
        </p:nvSpPr>
        <p:spPr/>
        <p:txBody>
          <a:bodyPr>
            <a:noAutofit/>
          </a:bodyPr>
          <a:lstStyle/>
          <a:p>
            <a:pPr marL="0" indent="0">
              <a:buNone/>
            </a:pPr>
            <a:r>
              <a:rPr lang="en-US" dirty="0"/>
              <a:t>&lt;abstract&gt;</a:t>
            </a:r>
          </a:p>
          <a:p>
            <a:pPr marL="0" indent="0">
              <a:buNone/>
            </a:pPr>
            <a:endParaRPr lang="en-US" dirty="0"/>
          </a:p>
          <a:p>
            <a:pPr marL="0" indent="0">
              <a:buNone/>
            </a:pPr>
            <a:r>
              <a:rPr lang="en-US" dirty="0"/>
              <a:t>Summarize your questions and findings in 1 brief paragraph (4-6 sentences max). Your abstract needs to include: what dataset, what question, what method was used, and findings.</a:t>
            </a:r>
          </a:p>
          <a:p>
            <a:pPr marL="0" indent="0">
              <a:buNone/>
            </a:pPr>
            <a:r>
              <a:rPr lang="en-US" dirty="0"/>
              <a:t> </a:t>
            </a:r>
          </a:p>
        </p:txBody>
      </p:sp>
    </p:spTree>
    <p:extLst>
      <p:ext uri="{BB962C8B-B14F-4D97-AF65-F5344CB8AC3E}">
        <p14:creationId xmlns:p14="http://schemas.microsoft.com/office/powerpoint/2010/main" val="343603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C3E9-B45C-E94E-AB73-8934A753571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ED87CE6-AB9D-F246-AC90-9FC10A6515FB}"/>
              </a:ext>
            </a:extLst>
          </p:cNvPr>
          <p:cNvSpPr>
            <a:spLocks noGrp="1"/>
          </p:cNvSpPr>
          <p:nvPr>
            <p:ph idx="1"/>
          </p:nvPr>
        </p:nvSpPr>
        <p:spPr/>
        <p:txBody>
          <a:bodyPr>
            <a:noAutofit/>
          </a:bodyPr>
          <a:lstStyle/>
          <a:p>
            <a:pPr marL="0" indent="0">
              <a:buNone/>
            </a:pPr>
            <a:r>
              <a:rPr lang="en-US" dirty="0"/>
              <a:t>&lt;motivation&gt;</a:t>
            </a:r>
          </a:p>
          <a:p>
            <a:pPr marL="0" indent="0">
              <a:buNone/>
            </a:pPr>
            <a:endParaRPr lang="en-US" dirty="0"/>
          </a:p>
          <a:p>
            <a:pPr marL="0" indent="0">
              <a:buNone/>
            </a:pPr>
            <a:r>
              <a:rPr lang="en-US" dirty="0"/>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p>
          <a:p>
            <a:pPr marL="0" indent="0">
              <a:buNone/>
            </a:pPr>
            <a:r>
              <a:rPr lang="en-US" dirty="0"/>
              <a:t> </a:t>
            </a:r>
          </a:p>
        </p:txBody>
      </p:sp>
    </p:spTree>
    <p:extLst>
      <p:ext uri="{BB962C8B-B14F-4D97-AF65-F5344CB8AC3E}">
        <p14:creationId xmlns:p14="http://schemas.microsoft.com/office/powerpoint/2010/main" val="276369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559C-99C0-5241-A56E-D23467D2DD1A}"/>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3E1764B5-6FC0-5F49-A92A-62ECB2B60FD4}"/>
              </a:ext>
            </a:extLst>
          </p:cNvPr>
          <p:cNvSpPr>
            <a:spLocks noGrp="1"/>
          </p:cNvSpPr>
          <p:nvPr>
            <p:ph idx="1"/>
          </p:nvPr>
        </p:nvSpPr>
        <p:spPr/>
        <p:txBody>
          <a:bodyPr>
            <a:noAutofit/>
          </a:bodyPr>
          <a:lstStyle/>
          <a:p>
            <a:pPr marL="0" indent="0">
              <a:buNone/>
            </a:pPr>
            <a:r>
              <a:rPr lang="en-US" dirty="0"/>
              <a:t>Describe your dataset(s) here. You should say what data is in the dataset, how much data, and where you found the dataset (if applicable).</a:t>
            </a:r>
          </a:p>
        </p:txBody>
      </p:sp>
    </p:spTree>
    <p:extLst>
      <p:ext uri="{BB962C8B-B14F-4D97-AF65-F5344CB8AC3E}">
        <p14:creationId xmlns:p14="http://schemas.microsoft.com/office/powerpoint/2010/main" val="320179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E9FA-B0AC-C049-BEFB-E7022C0F586E}"/>
              </a:ext>
            </a:extLst>
          </p:cNvPr>
          <p:cNvSpPr>
            <a:spLocks noGrp="1"/>
          </p:cNvSpPr>
          <p:nvPr>
            <p:ph type="title"/>
          </p:nvPr>
        </p:nvSpPr>
        <p:spPr/>
        <p:txBody>
          <a:bodyPr/>
          <a:lstStyle/>
          <a:p>
            <a:r>
              <a:rPr lang="en-US" dirty="0"/>
              <a:t>Data Preparation and Cleaning</a:t>
            </a:r>
          </a:p>
        </p:txBody>
      </p:sp>
      <p:sp>
        <p:nvSpPr>
          <p:cNvPr id="3" name="Content Placeholder 2">
            <a:extLst>
              <a:ext uri="{FF2B5EF4-FFF2-40B4-BE49-F238E27FC236}">
                <a16:creationId xmlns:a16="http://schemas.microsoft.com/office/drawing/2014/main" id="{BA3627F0-951A-814D-9659-C67E56DA8793}"/>
              </a:ext>
            </a:extLst>
          </p:cNvPr>
          <p:cNvSpPr>
            <a:spLocks noGrp="1"/>
          </p:cNvSpPr>
          <p:nvPr>
            <p:ph idx="1"/>
          </p:nvPr>
        </p:nvSpPr>
        <p:spPr/>
        <p:txBody>
          <a:bodyPr>
            <a:noAutofit/>
          </a:bodyPr>
          <a:lstStyle/>
          <a:p>
            <a:pPr marL="0" indent="0">
              <a:buNone/>
            </a:pPr>
            <a:r>
              <a:rPr lang="en-US" dirty="0"/>
              <a:t>At a high-level, what did you need to do to prepare the data for analysis? Describe what problems, if any, did you encounter with the dataset?</a:t>
            </a:r>
          </a:p>
        </p:txBody>
      </p:sp>
    </p:spTree>
    <p:extLst>
      <p:ext uri="{BB962C8B-B14F-4D97-AF65-F5344CB8AC3E}">
        <p14:creationId xmlns:p14="http://schemas.microsoft.com/office/powerpoint/2010/main" val="71729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E9FA-B0AC-C049-BEFB-E7022C0F586E}"/>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A3627F0-951A-814D-9659-C67E56DA8793}"/>
              </a:ext>
            </a:extLst>
          </p:cNvPr>
          <p:cNvSpPr>
            <a:spLocks noGrp="1"/>
          </p:cNvSpPr>
          <p:nvPr>
            <p:ph idx="1"/>
          </p:nvPr>
        </p:nvSpPr>
        <p:spPr/>
        <p:txBody>
          <a:bodyPr>
            <a:noAutofit/>
          </a:bodyPr>
          <a:lstStyle/>
          <a:p>
            <a:pPr marL="0" indent="0">
              <a:buNone/>
            </a:pPr>
            <a:r>
              <a:rPr lang="en-US" dirty="0"/>
              <a:t>What is your research question you aim to answer using the dataset? Be sure the research question is well defined (see project description for details).</a:t>
            </a:r>
          </a:p>
        </p:txBody>
      </p:sp>
    </p:spTree>
    <p:extLst>
      <p:ext uri="{BB962C8B-B14F-4D97-AF65-F5344CB8AC3E}">
        <p14:creationId xmlns:p14="http://schemas.microsoft.com/office/powerpoint/2010/main" val="298651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E9FA-B0AC-C049-BEFB-E7022C0F586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BA3627F0-951A-814D-9659-C67E56DA8793}"/>
              </a:ext>
            </a:extLst>
          </p:cNvPr>
          <p:cNvSpPr>
            <a:spLocks noGrp="1"/>
          </p:cNvSpPr>
          <p:nvPr>
            <p:ph idx="1"/>
          </p:nvPr>
        </p:nvSpPr>
        <p:spPr/>
        <p:txBody>
          <a:bodyPr>
            <a:noAutofit/>
          </a:bodyPr>
          <a:lstStyle/>
          <a:p>
            <a:pPr marL="0" indent="0">
              <a:buNone/>
            </a:pPr>
            <a:r>
              <a:rPr lang="en-US" dirty="0"/>
              <a:t>What methods did you use to analyze the data and why are they appropriate? Be sure to adequately, but briefly, describe your methods.</a:t>
            </a:r>
          </a:p>
        </p:txBody>
      </p:sp>
    </p:spTree>
    <p:extLst>
      <p:ext uri="{BB962C8B-B14F-4D97-AF65-F5344CB8AC3E}">
        <p14:creationId xmlns:p14="http://schemas.microsoft.com/office/powerpoint/2010/main" val="150584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E9FA-B0AC-C049-BEFB-E7022C0F586E}"/>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BA3627F0-951A-814D-9659-C67E56DA8793}"/>
              </a:ext>
            </a:extLst>
          </p:cNvPr>
          <p:cNvSpPr>
            <a:spLocks noGrp="1"/>
          </p:cNvSpPr>
          <p:nvPr>
            <p:ph idx="1"/>
          </p:nvPr>
        </p:nvSpPr>
        <p:spPr/>
        <p:txBody>
          <a:bodyPr>
            <a:noAutofit/>
          </a:bodyPr>
          <a:lstStyle/>
          <a:p>
            <a:pPr marL="0" indent="0">
              <a:buNone/>
            </a:pPr>
            <a:r>
              <a:rPr lang="en-US" dirty="0"/>
              <a:t>&lt;Feel free to replicate this slide to show multiple findings&gt;</a:t>
            </a:r>
          </a:p>
          <a:p>
            <a:pPr marL="0" indent="0">
              <a:buNone/>
            </a:pPr>
            <a:r>
              <a:rPr lang="en-US" dirty="0"/>
              <a:t>Present your findings. Include at least one visualization in your presentation (feel free to include more). The visualization should be honest, accessible, and elegant for a general audience.</a:t>
            </a:r>
          </a:p>
          <a:p>
            <a:pPr marL="0" indent="0">
              <a:buNone/>
            </a:pPr>
            <a:r>
              <a:rPr lang="en-US" dirty="0"/>
              <a:t>You need not come to a definitive conclusion, but you need to say how your findings relate back to your research question.</a:t>
            </a:r>
          </a:p>
        </p:txBody>
      </p:sp>
    </p:spTree>
    <p:extLst>
      <p:ext uri="{BB962C8B-B14F-4D97-AF65-F5344CB8AC3E}">
        <p14:creationId xmlns:p14="http://schemas.microsoft.com/office/powerpoint/2010/main" val="32668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E9FA-B0AC-C049-BEFB-E7022C0F586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A3627F0-951A-814D-9659-C67E56DA8793}"/>
              </a:ext>
            </a:extLst>
          </p:cNvPr>
          <p:cNvSpPr>
            <a:spLocks noGrp="1"/>
          </p:cNvSpPr>
          <p:nvPr>
            <p:ph idx="1"/>
          </p:nvPr>
        </p:nvSpPr>
        <p:spPr/>
        <p:txBody>
          <a:bodyPr>
            <a:noAutofit/>
          </a:bodyPr>
          <a:lstStyle/>
          <a:p>
            <a:pPr marL="0" indent="0">
              <a:buNone/>
            </a:pPr>
            <a:r>
              <a:rPr lang="en-US" dirty="0"/>
              <a:t>If applicable, describe limitations to your findings. For example, you might note that these results were true for British Premier league players but may not be applicable to other leagues because of differences in league structures.</a:t>
            </a:r>
          </a:p>
          <a:p>
            <a:pPr marL="0" indent="0">
              <a:buNone/>
            </a:pPr>
            <a:r>
              <a:rPr lang="en-US" dirty="0"/>
              <a:t>Or you may note that your data has inherent limitations. For example, you may not have access to the number of Twitter followers per users so you assumed all users are equally influential. If you had the number of followers, you could weight the impact of their tweet’s sentiment by their influence (# of followers).</a:t>
            </a:r>
          </a:p>
        </p:txBody>
      </p:sp>
    </p:spTree>
    <p:extLst>
      <p:ext uri="{BB962C8B-B14F-4D97-AF65-F5344CB8AC3E}">
        <p14:creationId xmlns:p14="http://schemas.microsoft.com/office/powerpoint/2010/main" val="25732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530</Words>
  <Application>Microsoft Macintosh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Office Theme</vt:lpstr>
      <vt:lpstr>&lt;title&gt;</vt:lpstr>
      <vt:lpstr>Abstract</vt:lpstr>
      <vt:lpstr>Motivation</vt:lpstr>
      <vt:lpstr>Dataset(s)</vt:lpstr>
      <vt:lpstr>Data Preparation and Cleaning</vt:lpstr>
      <vt:lpstr>Research Question(s)</vt:lpstr>
      <vt:lpstr>Methods</vt:lpstr>
      <vt:lpstr>Findings</vt:lpstr>
      <vt:lpstr>Limitations</vt:lpstr>
      <vt:lpstr>Conclusions</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Complexity  and Ratings</dc:title>
  <dc:creator>Ingo Nader</dc:creator>
  <cp:lastModifiedBy>Ingo Nader</cp:lastModifiedBy>
  <cp:revision>25</cp:revision>
  <cp:lastPrinted>2018-09-25T13:53:48Z</cp:lastPrinted>
  <dcterms:created xsi:type="dcterms:W3CDTF">2018-09-25T11:52:07Z</dcterms:created>
  <dcterms:modified xsi:type="dcterms:W3CDTF">2018-09-28T09:01:17Z</dcterms:modified>
</cp:coreProperties>
</file>