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22635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1000D-C276-4C15-B5A5-29DDA389D7F5}" type="datetimeFigureOut">
              <a:rPr lang="en-IN" smtClean="0"/>
              <a:t>03-10-2021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298285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48107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90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53492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2213023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527380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456004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412609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50233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72397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91000D-C276-4C15-B5A5-29DDA389D7F5}" type="datetimeFigureOut">
              <a:rPr lang="en-IN" smtClean="0"/>
              <a:t>03-10-2021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133643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91000D-C276-4C15-B5A5-29DDA389D7F5}" type="datetimeFigureOut">
              <a:rPr lang="en-IN" smtClean="0"/>
              <a:t>03-10-2021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164624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36928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184406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991000D-C276-4C15-B5A5-29DDA389D7F5}" type="datetimeFigureOut">
              <a:rPr lang="en-IN" smtClean="0"/>
              <a:t>03-10-2021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200150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1000D-C276-4C15-B5A5-29DDA389D7F5}" type="datetimeFigureOut">
              <a:rPr lang="en-IN" smtClean="0"/>
              <a:t>03-10-2021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160315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91000D-C276-4C15-B5A5-29DDA389D7F5}" type="datetimeFigureOut">
              <a:rPr lang="en-IN" smtClean="0"/>
              <a:t>03-10-2021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CE2C6F-59EF-466E-B77B-84F5F6C567FA}" type="slidenum">
              <a:rPr lang="en-IN" smtClean="0"/>
              <a:t>‹#›</a:t>
            </a:fld>
            <a:endParaRPr lang="en-IN"/>
          </a:p>
        </p:txBody>
      </p:sp>
    </p:spTree>
    <p:extLst>
      <p:ext uri="{BB962C8B-B14F-4D97-AF65-F5344CB8AC3E}">
        <p14:creationId xmlns:p14="http://schemas.microsoft.com/office/powerpoint/2010/main" val="1495737226"/>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4AD707-5B38-4945-97A1-77318FFA85EA}"/>
              </a:ext>
            </a:extLst>
          </p:cNvPr>
          <p:cNvSpPr>
            <a:spLocks noGrp="1"/>
          </p:cNvSpPr>
          <p:nvPr>
            <p:ph type="subTitle" idx="1"/>
          </p:nvPr>
        </p:nvSpPr>
        <p:spPr>
          <a:xfrm>
            <a:off x="354562" y="83977"/>
            <a:ext cx="11541969" cy="6680718"/>
          </a:xfrm>
          <a:ln>
            <a:solidFill>
              <a:schemeClr val="tx1"/>
            </a:solidFill>
          </a:ln>
        </p:spPr>
        <p:txBody>
          <a:bodyPr/>
          <a:lstStyle/>
          <a:p>
            <a:pPr algn="ctr">
              <a:lnSpc>
                <a:spcPct val="100000"/>
              </a:lnSpc>
              <a:spcBef>
                <a:spcPts val="100"/>
              </a:spcBef>
            </a:pPr>
            <a:r>
              <a:rPr lang="en-US" b="1" u="sng" dirty="0"/>
              <a:t>Capstone Team 14</a:t>
            </a:r>
            <a:endParaRPr lang="en-IN" dirty="0"/>
          </a:p>
        </p:txBody>
      </p:sp>
      <p:graphicFrame>
        <p:nvGraphicFramePr>
          <p:cNvPr id="4" name="Table 4">
            <a:extLst>
              <a:ext uri="{FF2B5EF4-FFF2-40B4-BE49-F238E27FC236}">
                <a16:creationId xmlns:a16="http://schemas.microsoft.com/office/drawing/2014/main" id="{9649E680-8AFD-43E8-8C29-613B9126643F}"/>
              </a:ext>
            </a:extLst>
          </p:cNvPr>
          <p:cNvGraphicFramePr>
            <a:graphicFrameLocks noGrp="1"/>
          </p:cNvGraphicFramePr>
          <p:nvPr>
            <p:extLst>
              <p:ext uri="{D42A27DB-BD31-4B8C-83A1-F6EECF244321}">
                <p14:modId xmlns:p14="http://schemas.microsoft.com/office/powerpoint/2010/main" val="3900879732"/>
              </p:ext>
            </p:extLst>
          </p:nvPr>
        </p:nvGraphicFramePr>
        <p:xfrm>
          <a:off x="852196" y="623589"/>
          <a:ext cx="9461240" cy="6008609"/>
        </p:xfrm>
        <a:graphic>
          <a:graphicData uri="http://schemas.openxmlformats.org/drawingml/2006/table">
            <a:tbl>
              <a:tblPr firstRow="1" bandRow="1">
                <a:tableStyleId>{5C22544A-7EE6-4342-B048-85BDC9FD1C3A}</a:tableStyleId>
              </a:tblPr>
              <a:tblGrid>
                <a:gridCol w="845026">
                  <a:extLst>
                    <a:ext uri="{9D8B030D-6E8A-4147-A177-3AD203B41FA5}">
                      <a16:colId xmlns:a16="http://schemas.microsoft.com/office/drawing/2014/main" val="1704917421"/>
                    </a:ext>
                  </a:extLst>
                </a:gridCol>
                <a:gridCol w="3610914">
                  <a:extLst>
                    <a:ext uri="{9D8B030D-6E8A-4147-A177-3AD203B41FA5}">
                      <a16:colId xmlns:a16="http://schemas.microsoft.com/office/drawing/2014/main" val="205873121"/>
                    </a:ext>
                  </a:extLst>
                </a:gridCol>
                <a:gridCol w="5005300">
                  <a:extLst>
                    <a:ext uri="{9D8B030D-6E8A-4147-A177-3AD203B41FA5}">
                      <a16:colId xmlns:a16="http://schemas.microsoft.com/office/drawing/2014/main" val="3284293229"/>
                    </a:ext>
                  </a:extLst>
                </a:gridCol>
              </a:tblGrid>
              <a:tr h="709126">
                <a:tc>
                  <a:txBody>
                    <a:bodyPr/>
                    <a:lstStyle/>
                    <a:p>
                      <a:pPr algn="ctr"/>
                      <a:r>
                        <a:rPr lang="en-US" b="1" dirty="0">
                          <a:ln>
                            <a:noFill/>
                          </a:ln>
                          <a:solidFill>
                            <a:schemeClr val="tx1"/>
                          </a:solidFill>
                        </a:rPr>
                        <a:t>1</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ln>
                            <a:noFill/>
                          </a:ln>
                          <a:solidFill>
                            <a:schemeClr val="tx1"/>
                          </a:solidFill>
                        </a:rPr>
                        <a:t>Tentative Title</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ln>
                            <a:noFill/>
                          </a:ln>
                          <a:solidFill>
                            <a:schemeClr val="tx1">
                              <a:lumMod val="65000"/>
                              <a:lumOff val="35000"/>
                            </a:schemeClr>
                          </a:solidFill>
                        </a:rPr>
                        <a:t>IDE( Image Encryption and decryption using Visual Cryptography along with AES algorithm)</a:t>
                      </a:r>
                      <a:endParaRPr lang="en-IN" sz="1600" b="0" dirty="0">
                        <a:ln>
                          <a:noFill/>
                        </a:ln>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4319630"/>
                  </a:ext>
                </a:extLst>
              </a:tr>
              <a:tr h="1239000">
                <a:tc>
                  <a:txBody>
                    <a:bodyPr/>
                    <a:lstStyle/>
                    <a:p>
                      <a:pPr algn="ctr"/>
                      <a:r>
                        <a:rPr lang="en-US" b="1" dirty="0">
                          <a:ln>
                            <a:noFill/>
                          </a:ln>
                          <a:solidFill>
                            <a:schemeClr val="tx1"/>
                          </a:solidFill>
                        </a:rPr>
                        <a:t>2</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ln>
                            <a:noFill/>
                          </a:ln>
                          <a:solidFill>
                            <a:schemeClr val="tx1"/>
                          </a:solidFill>
                        </a:rPr>
                        <a:t>Team Members</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lumMod val="65000"/>
                              <a:lumOff val="35000"/>
                            </a:schemeClr>
                          </a:solidFill>
                        </a:rPr>
                        <a:t>Devyani Senwar                   18BCY10031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lumMod val="65000"/>
                              <a:lumOff val="35000"/>
                            </a:schemeClr>
                          </a:solidFill>
                        </a:rPr>
                        <a:t>Adil Mustafa Khokhawala   18BCY10007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lumMod val="65000"/>
                              <a:lumOff val="35000"/>
                            </a:schemeClr>
                          </a:solidFill>
                        </a:rPr>
                        <a:t> Aakash Vats                          18BCY10002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lumMod val="65000"/>
                              <a:lumOff val="35000"/>
                            </a:schemeClr>
                          </a:solidFill>
                        </a:rPr>
                        <a:t> Het Bhavin Patel                  18BCY10040</a:t>
                      </a:r>
                      <a:endParaRPr lang="en-IN" b="0" dirty="0">
                        <a:ln>
                          <a:noFill/>
                        </a:ln>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1641876"/>
                  </a:ext>
                </a:extLst>
              </a:tr>
              <a:tr h="1408723">
                <a:tc>
                  <a:txBody>
                    <a:bodyPr/>
                    <a:lstStyle/>
                    <a:p>
                      <a:pPr algn="ctr"/>
                      <a:r>
                        <a:rPr lang="en-US" b="1" dirty="0">
                          <a:ln>
                            <a:noFill/>
                          </a:ln>
                          <a:solidFill>
                            <a:schemeClr val="tx1"/>
                          </a:solidFill>
                        </a:rPr>
                        <a:t>3</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tx1"/>
                          </a:solidFill>
                        </a:rPr>
                        <a:t>Existing Solution</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The most common way for image encryption is using the H fractal and Dynamic Self – Invertible matrix method , DES which involves processes like pixel diffusion. Also , cryptography and steganography are other common methods to do this.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2597980"/>
                  </a:ext>
                </a:extLst>
              </a:tr>
              <a:tr h="1537031">
                <a:tc>
                  <a:txBody>
                    <a:bodyPr/>
                    <a:lstStyle/>
                    <a:p>
                      <a:pPr algn="ctr"/>
                      <a:r>
                        <a:rPr lang="en-US" b="1" dirty="0">
                          <a:ln>
                            <a:noFill/>
                          </a:ln>
                          <a:solidFill>
                            <a:schemeClr val="tx1"/>
                          </a:solidFill>
                        </a:rPr>
                        <a:t>4</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tx1"/>
                          </a:solidFill>
                        </a:rPr>
                        <a:t>Proposed Method </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2"/>
                          </a:solidFill>
                          <a:effectLst/>
                          <a:uLnTx/>
                          <a:uFillTx/>
                          <a:latin typeface="+mn-lt"/>
                          <a:ea typeface="+mn-ea"/>
                          <a:cs typeface="+mn-cs"/>
                        </a:rPr>
                        <a:t>We will be making a service that helps in the encryption of data in form of images .  Notably , using  AES brings additional security because it uses a key expansion process in which the initial key is used to come up with a series of new keys called round keys. Also we are going to introduce visual cryptography</a:t>
                      </a:r>
                      <a:r>
                        <a:rPr lang="en-US" sz="1400" b="0" i="0" kern="1200" dirty="0">
                          <a:solidFill>
                            <a:schemeClr val="tx2"/>
                          </a:solidFill>
                          <a:effectLst/>
                          <a:latin typeface="+mn-lt"/>
                          <a:ea typeface="+mn-ea"/>
                          <a:cs typeface="+mn-cs"/>
                        </a:rPr>
                        <a:t>which allows visual information to be encrypted in such a way that the decrypted information appears as a visual image</a:t>
                      </a:r>
                      <a:r>
                        <a:rPr kumimoji="0" lang="en-US" sz="1400" b="0" i="0" u="none" strike="noStrike" kern="1200" cap="none" spc="0" normalizeH="0" baseline="0" noProof="0" dirty="0">
                          <a:ln>
                            <a:noFill/>
                          </a:ln>
                          <a:solidFill>
                            <a:schemeClr val="tx2"/>
                          </a:solidFill>
                          <a:effectLst/>
                          <a:uLnTx/>
                          <a:uFillTx/>
                          <a:latin typeface="+mn-lt"/>
                          <a:ea typeface="+mn-ea"/>
                          <a:cs typeface="+mn-cs"/>
                        </a:rPr>
                        <a:t> These round keys are generated over multiple rounds of modification, each of which makes it harder to break the encryption. Hence our project satisfies all these conditions.</a:t>
                      </a:r>
                      <a:endParaRPr kumimoji="0" lang="en-IN" sz="1400" b="0" i="0" u="none" strike="noStrike" kern="1200" cap="none" spc="0" normalizeH="0" baseline="0" noProof="0" dirty="0">
                        <a:ln>
                          <a:noFill/>
                        </a:ln>
                        <a:solidFill>
                          <a:schemeClr val="tx2"/>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754828"/>
                  </a:ext>
                </a:extLst>
              </a:tr>
            </a:tbl>
          </a:graphicData>
        </a:graphic>
      </p:graphicFrame>
    </p:spTree>
    <p:extLst>
      <p:ext uri="{BB962C8B-B14F-4D97-AF65-F5344CB8AC3E}">
        <p14:creationId xmlns:p14="http://schemas.microsoft.com/office/powerpoint/2010/main" val="231693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4AD707-5B38-4945-97A1-77318FFA85EA}"/>
              </a:ext>
            </a:extLst>
          </p:cNvPr>
          <p:cNvSpPr>
            <a:spLocks noGrp="1"/>
          </p:cNvSpPr>
          <p:nvPr>
            <p:ph type="subTitle" idx="1"/>
          </p:nvPr>
        </p:nvSpPr>
        <p:spPr>
          <a:xfrm>
            <a:off x="105747" y="95638"/>
            <a:ext cx="11980506" cy="6666723"/>
          </a:xfrm>
          <a:ln>
            <a:solidFill>
              <a:schemeClr val="tx1"/>
            </a:solidFill>
          </a:ln>
        </p:spPr>
        <p:txBody>
          <a:bodyPr/>
          <a:lstStyle/>
          <a:p>
            <a:pPr>
              <a:lnSpc>
                <a:spcPct val="100000"/>
              </a:lnSpc>
              <a:spcBef>
                <a:spcPts val="100"/>
              </a:spcBef>
            </a:pPr>
            <a:endParaRPr lang="en-US" dirty="0"/>
          </a:p>
          <a:p>
            <a:endParaRPr lang="en-IN" dirty="0"/>
          </a:p>
        </p:txBody>
      </p:sp>
      <p:graphicFrame>
        <p:nvGraphicFramePr>
          <p:cNvPr id="5" name="Table 4">
            <a:extLst>
              <a:ext uri="{FF2B5EF4-FFF2-40B4-BE49-F238E27FC236}">
                <a16:creationId xmlns:a16="http://schemas.microsoft.com/office/drawing/2014/main" id="{7C4E5531-DD54-4E5B-820F-4081581A0273}"/>
              </a:ext>
            </a:extLst>
          </p:cNvPr>
          <p:cNvGraphicFramePr>
            <a:graphicFrameLocks noGrp="1"/>
          </p:cNvGraphicFramePr>
          <p:nvPr>
            <p:extLst>
              <p:ext uri="{D42A27DB-BD31-4B8C-83A1-F6EECF244321}">
                <p14:modId xmlns:p14="http://schemas.microsoft.com/office/powerpoint/2010/main" val="3685454853"/>
              </p:ext>
            </p:extLst>
          </p:nvPr>
        </p:nvGraphicFramePr>
        <p:xfrm>
          <a:off x="867747" y="279124"/>
          <a:ext cx="9349274" cy="6299750"/>
        </p:xfrm>
        <a:graphic>
          <a:graphicData uri="http://schemas.openxmlformats.org/drawingml/2006/table">
            <a:tbl>
              <a:tblPr firstRow="1" bandRow="1">
                <a:tableStyleId>{5C22544A-7EE6-4342-B048-85BDC9FD1C3A}</a:tableStyleId>
              </a:tblPr>
              <a:tblGrid>
                <a:gridCol w="835026">
                  <a:extLst>
                    <a:ext uri="{9D8B030D-6E8A-4147-A177-3AD203B41FA5}">
                      <a16:colId xmlns:a16="http://schemas.microsoft.com/office/drawing/2014/main" val="1704917421"/>
                    </a:ext>
                  </a:extLst>
                </a:gridCol>
                <a:gridCol w="3568181">
                  <a:extLst>
                    <a:ext uri="{9D8B030D-6E8A-4147-A177-3AD203B41FA5}">
                      <a16:colId xmlns:a16="http://schemas.microsoft.com/office/drawing/2014/main" val="205873121"/>
                    </a:ext>
                  </a:extLst>
                </a:gridCol>
                <a:gridCol w="4946067">
                  <a:extLst>
                    <a:ext uri="{9D8B030D-6E8A-4147-A177-3AD203B41FA5}">
                      <a16:colId xmlns:a16="http://schemas.microsoft.com/office/drawing/2014/main" val="3284293229"/>
                    </a:ext>
                  </a:extLst>
                </a:gridCol>
              </a:tblGrid>
              <a:tr h="876939">
                <a:tc>
                  <a:txBody>
                    <a:bodyPr/>
                    <a:lstStyle/>
                    <a:p>
                      <a:pPr algn="ctr"/>
                      <a:r>
                        <a:rPr lang="en-US" b="1" dirty="0">
                          <a:ln>
                            <a:noFill/>
                          </a:ln>
                          <a:solidFill>
                            <a:schemeClr val="tx1"/>
                          </a:solidFill>
                        </a:rPr>
                        <a:t>5</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tx1"/>
                          </a:solidFill>
                        </a:rPr>
                        <a:t>Tools/ Software to be used</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Python , AES encryption, </a:t>
                      </a:r>
                      <a:r>
                        <a:rPr kumimoji="0" lang="en-US" sz="16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Notebook , </a:t>
                      </a:r>
                      <a:r>
                        <a:rPr kumimoji="0" lang="en-US" sz="1600" b="0" i="0" u="none" strike="noStrike" kern="1200" cap="none" spc="0" normalizeH="0" baseline="0" noProof="0">
                          <a:ln>
                            <a:noFill/>
                          </a:ln>
                          <a:solidFill>
                            <a:schemeClr val="tx1">
                              <a:lumMod val="65000"/>
                              <a:lumOff val="35000"/>
                            </a:schemeClr>
                          </a:solidFill>
                          <a:effectLst/>
                          <a:uLnTx/>
                          <a:uFillTx/>
                          <a:latin typeface="Calibri" panose="020F0502020204030204"/>
                          <a:ea typeface="+mn-ea"/>
                          <a:cs typeface="+mn-cs"/>
                        </a:rPr>
                        <a:t>Visual Cryptography</a:t>
                      </a:r>
                      <a:endParaRPr kumimoji="0" lang="en-IN" sz="16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8476577"/>
                  </a:ext>
                </a:extLst>
              </a:tr>
              <a:tr h="1582129">
                <a:tc>
                  <a:txBody>
                    <a:bodyPr/>
                    <a:lstStyle/>
                    <a:p>
                      <a:pPr algn="ctr"/>
                      <a:r>
                        <a:rPr lang="en-US" b="1">
                          <a:ln>
                            <a:noFill/>
                          </a:ln>
                          <a:solidFill>
                            <a:schemeClr val="tx1"/>
                          </a:solidFill>
                        </a:rPr>
                        <a:t>6</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n>
                            <a:noFill/>
                          </a:ln>
                          <a:solidFill>
                            <a:schemeClr val="tx1"/>
                          </a:solidFill>
                        </a:rPr>
                        <a:t>Roadmap/Timeline</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17/09/2021 – Team was formed ( 4 members)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19/09/2021 –(Project idea and title was decided)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22/09/2021 – Analysis of Topic and related technicalities.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26/09/2021 – Distributed the work schedule among us.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29/09/2021 – Zeroth review along with faculty allocation.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2872048"/>
                  </a:ext>
                </a:extLst>
              </a:tr>
              <a:tr h="2042362">
                <a:tc>
                  <a:txBody>
                    <a:bodyPr/>
                    <a:lstStyle/>
                    <a:p>
                      <a:pPr algn="ctr"/>
                      <a:r>
                        <a:rPr lang="en-US" b="1">
                          <a:ln>
                            <a:noFill/>
                          </a:ln>
                          <a:solidFill>
                            <a:schemeClr val="tx1"/>
                          </a:solidFill>
                        </a:rPr>
                        <a:t>7</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ln>
                            <a:noFill/>
                          </a:ln>
                          <a:solidFill>
                            <a:schemeClr val="tx1"/>
                          </a:solidFill>
                        </a:rPr>
                        <a:t>Justification (How this will help you in your career in Cyber Security)</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This project helps in getting a clear and visual understanding of Storing data in Image forms  by using AES ( Advanced Encryption System) algorithms and how they can be implemented to produce keys which is unique to the sender and receiver , which can be a great way to secure his/her data. Also we being Security based engineers ,encryption and decryption of data is the base of securing any information and working on different ED algorithms helps us explore various methods to secure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736777"/>
                  </a:ext>
                </a:extLst>
              </a:tr>
              <a:tr h="1582129">
                <a:tc>
                  <a:txBody>
                    <a:bodyPr/>
                    <a:lstStyle/>
                    <a:p>
                      <a:pPr algn="ctr"/>
                      <a:r>
                        <a:rPr lang="en-US" b="1" dirty="0">
                          <a:ln>
                            <a:noFill/>
                          </a:ln>
                          <a:solidFill>
                            <a:schemeClr val="tx1"/>
                          </a:solidFill>
                        </a:rPr>
                        <a:t>8</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a:ln>
                            <a:noFill/>
                          </a:ln>
                          <a:solidFill>
                            <a:schemeClr val="tx1"/>
                          </a:solidFill>
                        </a:rPr>
                        <a:t>Uniqueness of proposal</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Our project is different from that of existing AES encryption programs as we are performing the encryption and decryption of any data in Images . This is Unique as images are the most safest way because no one would doubt it , also visual cryptography will be implemented. Also AES,  is more secure than the DES and triple DES. Since the key size is 192 bits, it makes the encryption and decryption more secure. </a:t>
                      </a:r>
                      <a:endParaRPr kumimoji="0" lang="en-IN"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1600099"/>
                  </a:ext>
                </a:extLst>
              </a:tr>
            </a:tbl>
          </a:graphicData>
        </a:graphic>
      </p:graphicFrame>
    </p:spTree>
    <p:extLst>
      <p:ext uri="{BB962C8B-B14F-4D97-AF65-F5344CB8AC3E}">
        <p14:creationId xmlns:p14="http://schemas.microsoft.com/office/powerpoint/2010/main" val="2061952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163</TotalTime>
  <Words>449</Words>
  <Application>Microsoft Office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Century Gothic</vt:lpstr>
      <vt:lpstr>Wingdings 3</vt:lpstr>
      <vt:lpstr>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Adil Mustafa</cp:lastModifiedBy>
  <cp:revision>22</cp:revision>
  <dcterms:created xsi:type="dcterms:W3CDTF">2021-09-24T08:08:07Z</dcterms:created>
  <dcterms:modified xsi:type="dcterms:W3CDTF">2021-10-03T16:46:42Z</dcterms:modified>
</cp:coreProperties>
</file>