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61620F-10B0-4B1C-B4A0-39BBECEDAB44}">
  <a:tblStyle styleId="{7861620F-10B0-4B1C-B4A0-39BBECEDAB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5b4d91a44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5b4d91a44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5b4d91a44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5b4d91a44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5b4d91a44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5b4d91a44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94584435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94584435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b4d91a4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b4d91a4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35828a2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35828a2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b4d91a4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5b4d91a4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5b4d91a4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5b4d91a4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b4d91a4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b4d91a4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5b4d91a44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5b4d91a44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5b4d91a44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5b4d91a44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5b4d91a44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5b4d91a44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s://towardsdatascience.com/building-our-first-neural-network-in-keras-bdc8abbc17f5" TargetMode="External"/><Relationship Id="rId10" Type="http://schemas.openxmlformats.org/officeDocument/2006/relationships/hyperlink" Target="https://www.xenonstack.com/blog/artificial-neural-network-applications" TargetMode="External"/><Relationship Id="rId13" Type="http://schemas.openxmlformats.org/officeDocument/2006/relationships/hyperlink" Target="https://www.worldscientific.com/doi/abs/10.1142/S0218194020500114" TargetMode="External"/><Relationship Id="rId12" Type="http://schemas.openxmlformats.org/officeDocument/2006/relationships/hyperlink" Target="https://link.springer.com/article/10.1007/s11277-017-4961-1"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ieeexplore.ieee.org/document/9115004" TargetMode="External"/><Relationship Id="rId4" Type="http://schemas.openxmlformats.org/officeDocument/2006/relationships/hyperlink" Target="http://www.fit.vutbr.cz/~ihomoliak/asnm/" TargetMode="External"/><Relationship Id="rId9" Type="http://schemas.openxmlformats.org/officeDocument/2006/relationships/hyperlink" Target="https://www.analyticssteps.com/blogs/8-applications-neural-networks" TargetMode="External"/><Relationship Id="rId15" Type="http://schemas.openxmlformats.org/officeDocument/2006/relationships/hyperlink" Target="https://dl.acm.org/doi/abs/10.1145/3441448" TargetMode="External"/><Relationship Id="rId14" Type="http://schemas.openxmlformats.org/officeDocument/2006/relationships/hyperlink" Target="https://dl.acm.org/doi/abs/10.1145/3336191.3371876" TargetMode="External"/><Relationship Id="rId16" Type="http://schemas.openxmlformats.org/officeDocument/2006/relationships/hyperlink" Target="https://www.researchgate.net/profile/Purvi-Prajapati/publication/330138092_Study_and_Analysis_of_Decision_Tree_Based_Classification_Algorithms/links/5d2c4a91458515c11c3166b3/Study-and-Analysis-of-Decision-Tree-Based-Classification-Algorithms.pdf" TargetMode="External"/><Relationship Id="rId5" Type="http://schemas.openxmlformats.org/officeDocument/2006/relationships/hyperlink" Target="https://www.edureka.co/blog/what-is-a-neural-network/" TargetMode="External"/><Relationship Id="rId6" Type="http://schemas.openxmlformats.org/officeDocument/2006/relationships/hyperlink" Target="https://towardsdatascience.com/introduction-to-neural-networks-advantages-and-applications-96851bd1a207" TargetMode="External"/><Relationship Id="rId7" Type="http://schemas.openxmlformats.org/officeDocument/2006/relationships/hyperlink" Target="https://www.ijitee.org/wp-content/uploads/papers/v8i9/I7914078919.pdf" TargetMode="External"/><Relationship Id="rId8" Type="http://schemas.openxmlformats.org/officeDocument/2006/relationships/hyperlink" Target="https://www.mdpi.com/1099-4300/23/5/52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31075" y="623800"/>
            <a:ext cx="48357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latin typeface="Arial"/>
                <a:ea typeface="Arial"/>
                <a:cs typeface="Arial"/>
                <a:sym typeface="Arial"/>
              </a:rPr>
              <a:t>Anomaly</a:t>
            </a:r>
            <a:r>
              <a:rPr lang="en" sz="3100">
                <a:latin typeface="Arial"/>
                <a:ea typeface="Arial"/>
                <a:cs typeface="Arial"/>
                <a:sym typeface="Arial"/>
              </a:rPr>
              <a:t> Detection System based on Computing Intelligence</a:t>
            </a:r>
            <a:endParaRPr sz="3100">
              <a:latin typeface="Arial"/>
              <a:ea typeface="Arial"/>
              <a:cs typeface="Arial"/>
              <a:sym typeface="Arial"/>
            </a:endParaRPr>
          </a:p>
          <a:p>
            <a:pPr indent="0" lvl="0" marL="0" rtl="0" algn="l">
              <a:spcBef>
                <a:spcPts val="0"/>
              </a:spcBef>
              <a:spcAft>
                <a:spcPts val="0"/>
              </a:spcAft>
              <a:buNone/>
            </a:pPr>
            <a:r>
              <a:t/>
            </a:r>
            <a:endParaRPr sz="2777"/>
          </a:p>
        </p:txBody>
      </p:sp>
      <p:sp>
        <p:nvSpPr>
          <p:cNvPr id="135" name="Google Shape;135;p13"/>
          <p:cNvSpPr txBox="1"/>
          <p:nvPr>
            <p:ph idx="1" type="subTitle"/>
          </p:nvPr>
        </p:nvSpPr>
        <p:spPr>
          <a:xfrm>
            <a:off x="5269750" y="2931875"/>
            <a:ext cx="3584100" cy="1578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500"/>
              <a:t>Project Guide -  Dr. Thangavel M</a:t>
            </a:r>
            <a:endParaRPr sz="1500"/>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rPr lang="en" sz="1500"/>
              <a:t>Team members: </a:t>
            </a:r>
            <a:endParaRPr sz="1500"/>
          </a:p>
          <a:p>
            <a:pPr indent="0" lvl="0" marL="0" rtl="0" algn="l">
              <a:lnSpc>
                <a:spcPct val="90000"/>
              </a:lnSpc>
              <a:spcBef>
                <a:spcPts val="0"/>
              </a:spcBef>
              <a:spcAft>
                <a:spcPts val="0"/>
              </a:spcAft>
              <a:buNone/>
            </a:pPr>
            <a:r>
              <a:rPr lang="en" sz="1500"/>
              <a:t>Aakash Vats -18BCY10002</a:t>
            </a:r>
            <a:endParaRPr sz="1500"/>
          </a:p>
          <a:p>
            <a:pPr indent="0" lvl="0" marL="0" rtl="0" algn="l">
              <a:lnSpc>
                <a:spcPct val="90000"/>
              </a:lnSpc>
              <a:spcBef>
                <a:spcPts val="0"/>
              </a:spcBef>
              <a:spcAft>
                <a:spcPts val="0"/>
              </a:spcAft>
              <a:buNone/>
            </a:pPr>
            <a:r>
              <a:rPr lang="en" sz="1500"/>
              <a:t>Adil Mustafa Khokhawala- 18BCY10007</a:t>
            </a:r>
            <a:endParaRPr sz="1500"/>
          </a:p>
          <a:p>
            <a:pPr indent="0" lvl="0" marL="0" rtl="0" algn="l">
              <a:lnSpc>
                <a:spcPct val="90000"/>
              </a:lnSpc>
              <a:spcBef>
                <a:spcPts val="0"/>
              </a:spcBef>
              <a:spcAft>
                <a:spcPts val="0"/>
              </a:spcAft>
              <a:buNone/>
            </a:pPr>
            <a:r>
              <a:rPr lang="en" sz="1500"/>
              <a:t>Devyani Senwar- 18BCY10031</a:t>
            </a:r>
            <a:endParaRPr sz="1500"/>
          </a:p>
          <a:p>
            <a:pPr indent="0" lvl="0" marL="0" rtl="0" algn="l">
              <a:lnSpc>
                <a:spcPct val="90000"/>
              </a:lnSpc>
              <a:spcBef>
                <a:spcPts val="0"/>
              </a:spcBef>
              <a:spcAft>
                <a:spcPts val="0"/>
              </a:spcAft>
              <a:buNone/>
            </a:pPr>
            <a:r>
              <a:rPr lang="en" sz="1500"/>
              <a:t>Het Bhavin Patel -18BCY10040</a:t>
            </a:r>
            <a:endParaRPr sz="1500"/>
          </a:p>
          <a:p>
            <a:pPr indent="0" lvl="0" marL="0" rtl="0" algn="l">
              <a:lnSpc>
                <a:spcPct val="90000"/>
              </a:lnSpc>
              <a:spcBef>
                <a:spcPts val="0"/>
              </a:spcBef>
              <a:spcAft>
                <a:spcPts val="0"/>
              </a:spcAft>
              <a:buNone/>
            </a:pPr>
            <a:r>
              <a:t/>
            </a:r>
            <a:endParaRPr/>
          </a:p>
        </p:txBody>
      </p:sp>
      <p:sp>
        <p:nvSpPr>
          <p:cNvPr id="136" name="Google Shape;136;p13"/>
          <p:cNvSpPr txBox="1"/>
          <p:nvPr/>
        </p:nvSpPr>
        <p:spPr>
          <a:xfrm>
            <a:off x="5460225" y="4056100"/>
            <a:ext cx="2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7" name="Google Shape;13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13"/>
          <p:cNvSpPr txBox="1"/>
          <p:nvPr/>
        </p:nvSpPr>
        <p:spPr>
          <a:xfrm>
            <a:off x="-1398125" y="43882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Modules &amp; Explanation</a:t>
            </a:r>
            <a:endParaRPr/>
          </a:p>
        </p:txBody>
      </p:sp>
      <p:sp>
        <p:nvSpPr>
          <p:cNvPr id="200" name="Google Shape;20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400">
                <a:latin typeface="Arial"/>
                <a:ea typeface="Arial"/>
                <a:cs typeface="Arial"/>
                <a:sym typeface="Arial"/>
              </a:rPr>
              <a:t>The list of modules we have used are:</a:t>
            </a:r>
            <a:endParaRPr sz="1400">
              <a:latin typeface="Arial"/>
              <a:ea typeface="Arial"/>
              <a:cs typeface="Arial"/>
              <a:sym typeface="Arial"/>
            </a:endParaRPr>
          </a:p>
          <a:p>
            <a:pPr indent="-317500" lvl="0" marL="457200" rtl="0" algn="l">
              <a:lnSpc>
                <a:spcPct val="100000"/>
              </a:lnSpc>
              <a:spcBef>
                <a:spcPts val="1200"/>
              </a:spcBef>
              <a:spcAft>
                <a:spcPts val="0"/>
              </a:spcAft>
              <a:buSzPts val="1400"/>
              <a:buFont typeface="Arial"/>
              <a:buAutoNum type="arabicPeriod"/>
            </a:pPr>
            <a:r>
              <a:rPr b="1" lang="en" sz="1400">
                <a:latin typeface="Arial"/>
                <a:ea typeface="Arial"/>
                <a:cs typeface="Arial"/>
                <a:sym typeface="Arial"/>
              </a:rPr>
              <a:t>Stacking Model </a:t>
            </a:r>
            <a:endParaRPr b="1" sz="1400">
              <a:latin typeface="Arial"/>
              <a:ea typeface="Arial"/>
              <a:cs typeface="Arial"/>
              <a:sym typeface="Arial"/>
            </a:endParaRPr>
          </a:p>
          <a:p>
            <a:pPr indent="-317500" lvl="0" marL="457200" rtl="0" algn="l">
              <a:lnSpc>
                <a:spcPct val="100000"/>
              </a:lnSpc>
              <a:spcBef>
                <a:spcPts val="0"/>
              </a:spcBef>
              <a:spcAft>
                <a:spcPts val="0"/>
              </a:spcAft>
              <a:buSzPts val="1400"/>
              <a:buFont typeface="Arial"/>
              <a:buAutoNum type="arabicPeriod"/>
            </a:pPr>
            <a:r>
              <a:rPr b="1" lang="en" sz="1400">
                <a:latin typeface="Arial"/>
                <a:ea typeface="Arial"/>
                <a:cs typeface="Arial"/>
                <a:sym typeface="Arial"/>
              </a:rPr>
              <a:t>K Nearest Neighbor (KNN)</a:t>
            </a:r>
            <a:endParaRPr b="1" sz="1400">
              <a:latin typeface="Arial"/>
              <a:ea typeface="Arial"/>
              <a:cs typeface="Arial"/>
              <a:sym typeface="Arial"/>
            </a:endParaRPr>
          </a:p>
          <a:p>
            <a:pPr indent="-317500" lvl="0" marL="457200" rtl="0" algn="l">
              <a:lnSpc>
                <a:spcPct val="100000"/>
              </a:lnSpc>
              <a:spcBef>
                <a:spcPts val="0"/>
              </a:spcBef>
              <a:spcAft>
                <a:spcPts val="0"/>
              </a:spcAft>
              <a:buSzPts val="1400"/>
              <a:buFont typeface="Arial"/>
              <a:buAutoNum type="arabicPeriod"/>
            </a:pPr>
            <a:r>
              <a:rPr b="1" lang="en" sz="1400">
                <a:latin typeface="Arial"/>
                <a:ea typeface="Arial"/>
                <a:cs typeface="Arial"/>
                <a:sym typeface="Arial"/>
              </a:rPr>
              <a:t>Support Vector Machine (SVM)</a:t>
            </a:r>
            <a:endParaRPr b="1" sz="1400">
              <a:latin typeface="Arial"/>
              <a:ea typeface="Arial"/>
              <a:cs typeface="Arial"/>
              <a:sym typeface="Arial"/>
            </a:endParaRPr>
          </a:p>
          <a:p>
            <a:pPr indent="-317500" lvl="0" marL="457200" rtl="0" algn="l">
              <a:lnSpc>
                <a:spcPct val="100000"/>
              </a:lnSpc>
              <a:spcBef>
                <a:spcPts val="0"/>
              </a:spcBef>
              <a:spcAft>
                <a:spcPts val="0"/>
              </a:spcAft>
              <a:buSzPts val="1400"/>
              <a:buFont typeface="Arial"/>
              <a:buAutoNum type="arabicPeriod"/>
            </a:pPr>
            <a:r>
              <a:rPr b="1" lang="en" sz="1400">
                <a:latin typeface="Arial"/>
                <a:ea typeface="Arial"/>
                <a:cs typeface="Arial"/>
                <a:sym typeface="Arial"/>
              </a:rPr>
              <a:t>Naive Bayes (NB)</a:t>
            </a:r>
            <a:endParaRPr b="1" sz="1400">
              <a:latin typeface="Arial"/>
              <a:ea typeface="Arial"/>
              <a:cs typeface="Arial"/>
              <a:sym typeface="Arial"/>
            </a:endParaRPr>
          </a:p>
          <a:p>
            <a:pPr indent="-317500" lvl="0" marL="457200" rtl="0" algn="l">
              <a:lnSpc>
                <a:spcPct val="100000"/>
              </a:lnSpc>
              <a:spcBef>
                <a:spcPts val="0"/>
              </a:spcBef>
              <a:spcAft>
                <a:spcPts val="0"/>
              </a:spcAft>
              <a:buSzPts val="1400"/>
              <a:buFont typeface="Arial"/>
              <a:buAutoNum type="arabicPeriod"/>
            </a:pPr>
            <a:r>
              <a:rPr b="1" lang="en" sz="1400">
                <a:latin typeface="Arial"/>
                <a:ea typeface="Arial"/>
                <a:cs typeface="Arial"/>
                <a:sym typeface="Arial"/>
              </a:rPr>
              <a:t>Decision Tree (DT)</a:t>
            </a:r>
            <a:endParaRPr b="1"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
        <p:nvSpPr>
          <p:cNvPr id="201" name="Google Shape;20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152600" y="182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timeline</a:t>
            </a:r>
            <a:endParaRPr/>
          </a:p>
        </p:txBody>
      </p:sp>
      <p:sp>
        <p:nvSpPr>
          <p:cNvPr id="207" name="Google Shape;20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8" name="Google Shape;208;p23"/>
          <p:cNvGraphicFramePr/>
          <p:nvPr/>
        </p:nvGraphicFramePr>
        <p:xfrm>
          <a:off x="905625" y="1234225"/>
          <a:ext cx="3000000" cy="3000000"/>
        </p:xfrm>
        <a:graphic>
          <a:graphicData uri="http://schemas.openxmlformats.org/drawingml/2006/table">
            <a:tbl>
              <a:tblPr>
                <a:noFill/>
                <a:tableStyleId>{7861620F-10B0-4B1C-B4A0-39BBECEDAB44}</a:tableStyleId>
              </a:tblPr>
              <a:tblGrid>
                <a:gridCol w="1791750"/>
                <a:gridCol w="5447250"/>
              </a:tblGrid>
              <a:tr h="381000">
                <a:tc>
                  <a:txBody>
                    <a:bodyPr/>
                    <a:lstStyle/>
                    <a:p>
                      <a:pPr indent="0" lvl="0" marL="0" rtl="0" algn="l">
                        <a:spcBef>
                          <a:spcPts val="0"/>
                        </a:spcBef>
                        <a:spcAft>
                          <a:spcPts val="0"/>
                        </a:spcAft>
                        <a:buNone/>
                      </a:pPr>
                      <a:r>
                        <a:rPr b="1" lang="en">
                          <a:solidFill>
                            <a:schemeClr val="lt1"/>
                          </a:solidFill>
                          <a:highlight>
                            <a:schemeClr val="dk1"/>
                          </a:highlight>
                        </a:rPr>
                        <a:t>DATE</a:t>
                      </a:r>
                      <a:endParaRPr b="1">
                        <a:solidFill>
                          <a:schemeClr val="lt1"/>
                        </a:solidFill>
                        <a:highlight>
                          <a:schemeClr val="dk1"/>
                        </a:highlight>
                      </a:endParaRPr>
                    </a:p>
                  </a:txBody>
                  <a:tcPr marT="91425" marB="91425" marR="91425" marL="91425"/>
                </a:tc>
                <a:tc>
                  <a:txBody>
                    <a:bodyPr/>
                    <a:lstStyle/>
                    <a:p>
                      <a:pPr indent="0" lvl="0" marL="0" rtl="0" algn="l">
                        <a:spcBef>
                          <a:spcPts val="0"/>
                        </a:spcBef>
                        <a:spcAft>
                          <a:spcPts val="0"/>
                        </a:spcAft>
                        <a:buNone/>
                      </a:pPr>
                      <a:r>
                        <a:rPr b="1" lang="en">
                          <a:solidFill>
                            <a:schemeClr val="lt1"/>
                          </a:solidFill>
                          <a:highlight>
                            <a:schemeClr val="dk1"/>
                          </a:highlight>
                        </a:rPr>
                        <a:t>PROGRESS</a:t>
                      </a:r>
                      <a:endParaRPr b="1">
                        <a:solidFill>
                          <a:schemeClr val="lt1"/>
                        </a:solidFill>
                        <a:highlight>
                          <a:schemeClr val="dk1"/>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20/09/2021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Group formation</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30/09/2021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Confirmation of topic</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10/10/2021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First Review regarding some changes in topic</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13/10/2021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Found </a:t>
                      </a:r>
                      <a:r>
                        <a:rPr lang="en">
                          <a:solidFill>
                            <a:schemeClr val="lt1"/>
                          </a:solidFill>
                        </a:rPr>
                        <a:t>research</a:t>
                      </a:r>
                      <a:r>
                        <a:rPr lang="en">
                          <a:solidFill>
                            <a:schemeClr val="lt1"/>
                          </a:solidFill>
                        </a:rPr>
                        <a:t> papers regarding our topic</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28/10/2021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First Project review</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03/11/2021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Second Project review</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05/03/2022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Third Project Review</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30/04/2022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Fourth Final Project Review</a:t>
                      </a:r>
                      <a:endParaRPr>
                        <a:solidFill>
                          <a:schemeClr val="lt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4" name="Google Shape;214;p24"/>
          <p:cNvSpPr txBox="1"/>
          <p:nvPr>
            <p:ph idx="1" type="body"/>
          </p:nvPr>
        </p:nvSpPr>
        <p:spPr>
          <a:xfrm>
            <a:off x="1297500" y="925600"/>
            <a:ext cx="7038900" cy="4018800"/>
          </a:xfrm>
          <a:prstGeom prst="rect">
            <a:avLst/>
          </a:prstGeom>
        </p:spPr>
        <p:txBody>
          <a:bodyPr anchorCtr="0" anchor="t" bIns="91425" lIns="91425" spcFirstLastPara="1" rIns="91425" wrap="square" tIns="91425">
            <a:noAutofit/>
          </a:bodyPr>
          <a:lstStyle/>
          <a:p>
            <a:pPr indent="-312339" lvl="0" marL="457200" rtl="0" algn="l">
              <a:lnSpc>
                <a:spcPct val="95000"/>
              </a:lnSpc>
              <a:spcBef>
                <a:spcPts val="1200"/>
              </a:spcBef>
              <a:spcAft>
                <a:spcPts val="0"/>
              </a:spcAft>
              <a:buSzPts val="1319"/>
              <a:buFont typeface="Times New Roman"/>
              <a:buChar char="●"/>
            </a:pPr>
            <a:r>
              <a:rPr lang="en" sz="1318" u="sng">
                <a:latin typeface="Times New Roman"/>
                <a:ea typeface="Times New Roman"/>
                <a:cs typeface="Times New Roman"/>
                <a:sym typeface="Times New Roman"/>
                <a:hlinkClick r:id="rId3"/>
              </a:rPr>
              <a:t>https://ieeexplore.ieee.org/document/9115004</a:t>
            </a:r>
            <a:endParaRPr sz="1318">
              <a:latin typeface="Arial"/>
              <a:ea typeface="Arial"/>
              <a:cs typeface="Arial"/>
              <a:sym typeface="Arial"/>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4"/>
              </a:rPr>
              <a:t>http://www.fit.vutbr.cz/~ihomoliak/asnm/</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5"/>
              </a:rPr>
              <a:t>https://www.edureka.co/blog/what-is-a-neural-network/</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6"/>
              </a:rPr>
              <a:t>https://towardsdatascience.com/introduction-to-neural-networks-advantages-and-applications-96851bd1a207#:~:text=Artificial%20Neural%20Network(ANN)%20uses,complex%20patterns%20and%20prediction%20problems</a:t>
            </a:r>
            <a:r>
              <a:rPr lang="en" sz="1318">
                <a:latin typeface="Times New Roman"/>
                <a:ea typeface="Times New Roman"/>
                <a:cs typeface="Times New Roman"/>
                <a:sym typeface="Times New Roman"/>
              </a:rPr>
              <a:t>.</a:t>
            </a:r>
            <a:endParaRPr sz="1318">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7"/>
              </a:rPr>
              <a:t>https://www.ijitee.org/wp-content/uploads/papers/v8i9/I7914078919.pdf</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8"/>
              </a:rPr>
              <a:t>https://www.mdpi.com/1099-4300/23/5/529</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9"/>
              </a:rPr>
              <a:t>https://www.analyticssteps.com/blogs/8-applications-neural-networks</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10"/>
              </a:rPr>
              <a:t>https://www.xenonstack.com/blog/artificial-neural-network-applications</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11"/>
              </a:rPr>
              <a:t>https://towardsdatascience.com/building-our-first-neural-network-in-keras-bdc8abbc17f5</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12"/>
              </a:rPr>
              <a:t>https://link.springer.com/article/10.1007/s11277-017-4961-1</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13"/>
              </a:rPr>
              <a:t>https://www.worldscientific.com/doi/abs/10.1142/S0218194020500114</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14"/>
              </a:rPr>
              <a:t>https://dl.acm.org/doi/abs/10.1145/3336191.3371876</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15"/>
              </a:rPr>
              <a:t>https://dl.acm.org/doi/abs/10.1145/3441448</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hlinkClick r:id="rId16"/>
              </a:rPr>
              <a:t>https://www.researchgate.net/profile/Purvi-Prajapati/publication/330138092_Study_and_Analysis_of_Decision_Tree_Based_Classification_Algorithms/links/5d2c4a91458515c11c3166b3/Study-and-Analysis-of-Decision-Tree-Based-Classification-Algorithms.pdf</a:t>
            </a:r>
            <a:endParaRPr sz="1318" u="sng">
              <a:latin typeface="Times New Roman"/>
              <a:ea typeface="Times New Roman"/>
              <a:cs typeface="Times New Roman"/>
              <a:sym typeface="Times New Roman"/>
            </a:endParaRPr>
          </a:p>
          <a:p>
            <a:pPr indent="-312339" lvl="0" marL="457200" rtl="0" algn="l">
              <a:lnSpc>
                <a:spcPct val="95000"/>
              </a:lnSpc>
              <a:spcBef>
                <a:spcPts val="0"/>
              </a:spcBef>
              <a:spcAft>
                <a:spcPts val="0"/>
              </a:spcAft>
              <a:buSzPts val="1319"/>
              <a:buFont typeface="Times New Roman"/>
              <a:buChar char="●"/>
            </a:pPr>
            <a:r>
              <a:rPr lang="en" sz="1318" u="sng">
                <a:latin typeface="Times New Roman"/>
                <a:ea typeface="Times New Roman"/>
                <a:cs typeface="Times New Roman"/>
                <a:sym typeface="Times New Roman"/>
              </a:rPr>
              <a:t>https://jcomsec.ui.ac.ir/article_24558_4491.html</a:t>
            </a:r>
            <a:endParaRPr sz="1318" u="sng">
              <a:latin typeface="Times New Roman"/>
              <a:ea typeface="Times New Roman"/>
              <a:cs typeface="Times New Roman"/>
              <a:sym typeface="Times New Roman"/>
            </a:endParaRPr>
          </a:p>
          <a:p>
            <a:pPr indent="0" lvl="0" marL="0" rtl="0" algn="l">
              <a:lnSpc>
                <a:spcPct val="95000"/>
              </a:lnSpc>
              <a:spcBef>
                <a:spcPts val="400"/>
              </a:spcBef>
              <a:spcAft>
                <a:spcPts val="1200"/>
              </a:spcAft>
              <a:buSzPts val="523"/>
              <a:buNone/>
            </a:pPr>
            <a:r>
              <a:t/>
            </a:r>
            <a:endParaRPr sz="617"/>
          </a:p>
        </p:txBody>
      </p:sp>
      <p:sp>
        <p:nvSpPr>
          <p:cNvPr id="215" name="Google Shape;21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005975" y="21618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THANKYOU!</a:t>
            </a:r>
            <a:endParaRPr/>
          </a:p>
        </p:txBody>
      </p:sp>
      <p:sp>
        <p:nvSpPr>
          <p:cNvPr id="221" name="Google Shape;22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3226350" y="361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4" name="Google Shape;144;p14"/>
          <p:cNvSpPr txBox="1"/>
          <p:nvPr>
            <p:ph idx="1" type="body"/>
          </p:nvPr>
        </p:nvSpPr>
        <p:spPr>
          <a:xfrm>
            <a:off x="403200" y="1481400"/>
            <a:ext cx="8806200" cy="3662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Introduction ……………………………………………………………………………………………………………………………………………………………….      1</a:t>
            </a:r>
            <a:endParaRPr/>
          </a:p>
          <a:p>
            <a:pPr indent="0" lvl="0" marL="0" rtl="0" algn="l">
              <a:spcBef>
                <a:spcPts val="1200"/>
              </a:spcBef>
              <a:spcAft>
                <a:spcPts val="0"/>
              </a:spcAft>
              <a:buNone/>
            </a:pPr>
            <a:r>
              <a:rPr lang="en"/>
              <a:t>Objective   </a:t>
            </a:r>
            <a:r>
              <a:rPr lang="en"/>
              <a:t>…………………………………………………………………………………………………………………………………………………………………….   2</a:t>
            </a:r>
            <a:endParaRPr/>
          </a:p>
          <a:p>
            <a:pPr indent="0" lvl="0" marL="0" rtl="0" algn="l">
              <a:spcBef>
                <a:spcPts val="1200"/>
              </a:spcBef>
              <a:spcAft>
                <a:spcPts val="0"/>
              </a:spcAft>
              <a:buNone/>
            </a:pPr>
            <a:r>
              <a:rPr lang="en"/>
              <a:t>Literature </a:t>
            </a:r>
            <a:r>
              <a:rPr lang="en"/>
              <a:t>Review  …………………………………………………………………………………………………………………………………………………………. 3</a:t>
            </a:r>
            <a:endParaRPr/>
          </a:p>
          <a:p>
            <a:pPr indent="0" lvl="0" marL="0" rtl="0" algn="l">
              <a:spcBef>
                <a:spcPts val="1200"/>
              </a:spcBef>
              <a:spcAft>
                <a:spcPts val="0"/>
              </a:spcAft>
              <a:buNone/>
            </a:pPr>
            <a:r>
              <a:rPr lang="en"/>
              <a:t>Proposed work  </a:t>
            </a:r>
            <a:r>
              <a:rPr lang="en"/>
              <a:t>………………………………………………………………………………………………………………………………………………………………  4</a:t>
            </a:r>
            <a:endParaRPr/>
          </a:p>
          <a:p>
            <a:pPr indent="0" lvl="0" marL="0" rtl="0" algn="l">
              <a:spcBef>
                <a:spcPts val="1200"/>
              </a:spcBef>
              <a:spcAft>
                <a:spcPts val="0"/>
              </a:spcAft>
              <a:buNone/>
            </a:pPr>
            <a:r>
              <a:rPr lang="en"/>
              <a:t>Real time usage   </a:t>
            </a:r>
            <a:r>
              <a:rPr lang="en"/>
              <a:t>………………………………………………………………………………………………………………………………………………………………  5</a:t>
            </a:r>
            <a:endParaRPr/>
          </a:p>
          <a:p>
            <a:pPr indent="0" lvl="0" marL="0" rtl="0" algn="l">
              <a:spcBef>
                <a:spcPts val="1200"/>
              </a:spcBef>
              <a:spcAft>
                <a:spcPts val="0"/>
              </a:spcAft>
              <a:buNone/>
            </a:pPr>
            <a:r>
              <a:rPr lang="en"/>
              <a:t>Hardware &amp; Software Requirements   </a:t>
            </a:r>
            <a:r>
              <a:rPr lang="en"/>
              <a:t>………………………………………………………………………………………………………………………………  6</a:t>
            </a:r>
            <a:endParaRPr/>
          </a:p>
          <a:p>
            <a:pPr indent="0" lvl="0" marL="0" rtl="0" algn="l">
              <a:spcBef>
                <a:spcPts val="1200"/>
              </a:spcBef>
              <a:spcAft>
                <a:spcPts val="0"/>
              </a:spcAft>
              <a:buNone/>
            </a:pPr>
            <a:r>
              <a:rPr lang="en"/>
              <a:t>System Architecture </a:t>
            </a:r>
            <a:r>
              <a:rPr lang="en"/>
              <a:t>………………………………………………………………………………………………………………………………………………………….   7</a:t>
            </a:r>
            <a:endParaRPr/>
          </a:p>
          <a:p>
            <a:pPr indent="0" lvl="0" marL="0" rtl="0" algn="l">
              <a:spcBef>
                <a:spcPts val="1200"/>
              </a:spcBef>
              <a:spcAft>
                <a:spcPts val="0"/>
              </a:spcAft>
              <a:buNone/>
            </a:pPr>
            <a:r>
              <a:rPr lang="en"/>
              <a:t>Modules  </a:t>
            </a:r>
            <a:r>
              <a:rPr lang="en"/>
              <a:t>…………………………………………………………………………………………………………………………………………………………………………….  8</a:t>
            </a:r>
            <a:endParaRPr/>
          </a:p>
          <a:p>
            <a:pPr indent="0" lvl="0" marL="0" rtl="0" algn="l">
              <a:spcBef>
                <a:spcPts val="1200"/>
              </a:spcBef>
              <a:spcAft>
                <a:spcPts val="0"/>
              </a:spcAft>
              <a:buNone/>
            </a:pPr>
            <a:r>
              <a:rPr lang="en"/>
              <a:t>Timeline  </a:t>
            </a:r>
            <a:r>
              <a:rPr lang="en"/>
              <a:t>…………………………………………………………………………………………………………………………………………………………………………….  9</a:t>
            </a:r>
            <a:endParaRPr/>
          </a:p>
          <a:p>
            <a:pPr indent="0" lvl="0" marL="0" rtl="0" algn="l">
              <a:spcBef>
                <a:spcPts val="1200"/>
              </a:spcBef>
              <a:spcAft>
                <a:spcPts val="0"/>
              </a:spcAft>
              <a:buNone/>
            </a:pPr>
            <a:r>
              <a:rPr lang="en"/>
              <a:t>References  </a:t>
            </a:r>
            <a:r>
              <a:rPr lang="en"/>
              <a:t>…………………………………………………………………………………………………………………………………………………………………………  10</a:t>
            </a:r>
            <a:endParaRPr/>
          </a:p>
          <a:p>
            <a:pPr indent="0" lvl="0" marL="0" rtl="0" algn="l">
              <a:spcBef>
                <a:spcPts val="1200"/>
              </a:spcBef>
              <a:spcAft>
                <a:spcPts val="1200"/>
              </a:spcAft>
              <a:buNone/>
            </a:pPr>
            <a:r>
              <a:t/>
            </a:r>
            <a:endParaRPr/>
          </a:p>
        </p:txBody>
      </p:sp>
      <p:sp>
        <p:nvSpPr>
          <p:cNvPr id="145" name="Google Shape;14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492525" y="626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1" name="Google Shape;15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15"/>
          <p:cNvSpPr txBox="1"/>
          <p:nvPr/>
        </p:nvSpPr>
        <p:spPr>
          <a:xfrm>
            <a:off x="925350" y="1782325"/>
            <a:ext cx="75471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lt1"/>
              </a:buClr>
              <a:buSzPts val="1800"/>
              <a:buFont typeface="Times New Roman"/>
              <a:buAutoNum type="arabicPeriod"/>
            </a:pPr>
            <a:r>
              <a:rPr lang="en" sz="1800">
                <a:solidFill>
                  <a:schemeClr val="lt1"/>
                </a:solidFill>
                <a:latin typeface="Times New Roman"/>
                <a:ea typeface="Times New Roman"/>
                <a:cs typeface="Times New Roman"/>
                <a:sym typeface="Times New Roman"/>
              </a:rPr>
              <a:t>These days organizations are improving their network security architecture to defend and manage the cyberattacks and network security threats.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AutoNum type="arabicPeriod"/>
            </a:pPr>
            <a:r>
              <a:rPr lang="en" sz="1800">
                <a:solidFill>
                  <a:schemeClr val="lt1"/>
                </a:solidFill>
                <a:latin typeface="Times New Roman"/>
                <a:ea typeface="Times New Roman"/>
                <a:cs typeface="Times New Roman"/>
                <a:sym typeface="Times New Roman"/>
              </a:rPr>
              <a:t> As the threat of being possibly attacked by a hacker has dramatically increased , even emerging technologies such as Cloud computing, Fog, Edge computing and Internet of Things (IoT) etc are susceptible to such attacks.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AutoNum type="arabicPeriod"/>
            </a:pPr>
            <a:r>
              <a:rPr lang="en" sz="1800">
                <a:solidFill>
                  <a:schemeClr val="lt1"/>
                </a:solidFill>
                <a:latin typeface="Times New Roman"/>
                <a:ea typeface="Times New Roman"/>
                <a:cs typeface="Times New Roman"/>
                <a:sym typeface="Times New Roman"/>
              </a:rPr>
              <a:t>Hence, the need for detecting anomalies, i.e. (irregularities) is highly essential to maintain the security and compliance of an </a:t>
            </a:r>
            <a:r>
              <a:rPr lang="en" sz="1800">
                <a:solidFill>
                  <a:schemeClr val="lt1"/>
                </a:solidFill>
                <a:latin typeface="Times New Roman"/>
                <a:ea typeface="Times New Roman"/>
                <a:cs typeface="Times New Roman"/>
                <a:sym typeface="Times New Roman"/>
              </a:rPr>
              <a:t>organization.</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492500" y="442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58" name="Google Shape;158;p16"/>
          <p:cNvSpPr txBox="1"/>
          <p:nvPr>
            <p:ph idx="1" type="body"/>
          </p:nvPr>
        </p:nvSpPr>
        <p:spPr>
          <a:xfrm>
            <a:off x="1384675" y="1480375"/>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As we know that the world is rising with cyber </a:t>
            </a:r>
            <a:r>
              <a:rPr lang="en" sz="1600"/>
              <a:t>attacks</a:t>
            </a:r>
            <a:r>
              <a:rPr lang="en" sz="1600"/>
              <a:t> and currently anomalies are a potential threat towards organizations. Hence the detection of these outliers is highly essential for </a:t>
            </a:r>
            <a:r>
              <a:rPr lang="en" sz="1600"/>
              <a:t>improving</a:t>
            </a:r>
            <a:r>
              <a:rPr lang="en" sz="1600"/>
              <a:t> </a:t>
            </a:r>
            <a:r>
              <a:rPr lang="en" sz="1600"/>
              <a:t>performance</a:t>
            </a:r>
            <a:r>
              <a:rPr lang="en" sz="1600"/>
              <a:t> and security  by following the SOP , i.e. Standard Operating Procedures         [Security audits]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AutoNum type="arabicPeriod"/>
            </a:pPr>
            <a:r>
              <a:rPr lang="en" sz="1600"/>
              <a:t>The objective of this project is to create a hybrid  model for detecting anomalies in different datasets to identify the </a:t>
            </a:r>
            <a:r>
              <a:rPr lang="en" sz="1600"/>
              <a:t>irregular</a:t>
            </a:r>
            <a:r>
              <a:rPr lang="en" sz="1600"/>
              <a:t> </a:t>
            </a:r>
            <a:r>
              <a:rPr lang="en" sz="1600"/>
              <a:t>patterns.</a:t>
            </a:r>
            <a:endParaRPr sz="1600"/>
          </a:p>
        </p:txBody>
      </p:sp>
      <p:sp>
        <p:nvSpPr>
          <p:cNvPr id="159" name="Google Shape;15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433550" y="491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work</a:t>
            </a:r>
            <a:endParaRPr/>
          </a:p>
        </p:txBody>
      </p:sp>
      <p:sp>
        <p:nvSpPr>
          <p:cNvPr id="165" name="Google Shape;165;p17"/>
          <p:cNvSpPr txBox="1"/>
          <p:nvPr>
            <p:ph idx="1" type="body"/>
          </p:nvPr>
        </p:nvSpPr>
        <p:spPr>
          <a:xfrm>
            <a:off x="1297500" y="1622050"/>
            <a:ext cx="7038900" cy="29112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SzPts val="1600"/>
              <a:buAutoNum type="arabicPeriod"/>
            </a:pPr>
            <a:r>
              <a:rPr lang="en" sz="1600"/>
              <a:t>W</a:t>
            </a:r>
            <a:r>
              <a:rPr lang="en" sz="1600"/>
              <a:t>e propose a novel technique to determine the malicious intent of a network request. It includes Deep Learning Model which is trained on three different datasets. Utmost accuracy in all the three datasets.</a:t>
            </a:r>
            <a:endParaRPr sz="1600"/>
          </a:p>
          <a:p>
            <a:pPr indent="-330200" lvl="0" marL="457200" rtl="0" algn="l">
              <a:spcBef>
                <a:spcPts val="0"/>
              </a:spcBef>
              <a:spcAft>
                <a:spcPts val="0"/>
              </a:spcAft>
              <a:buSzPts val="1600"/>
              <a:buAutoNum type="arabicPeriod"/>
            </a:pPr>
            <a:r>
              <a:rPr lang="en" sz="1600"/>
              <a:t>Used stacking  where in one algorithm is used at Tier 0 and other at    Tier 1 .</a:t>
            </a:r>
            <a:endParaRPr sz="1600"/>
          </a:p>
          <a:p>
            <a:pPr indent="-330200" lvl="0" marL="457200" rtl="0" algn="l">
              <a:spcBef>
                <a:spcPts val="0"/>
              </a:spcBef>
              <a:spcAft>
                <a:spcPts val="0"/>
              </a:spcAft>
              <a:buSzPts val="1600"/>
              <a:buAutoNum type="arabicPeriod"/>
            </a:pPr>
            <a:r>
              <a:rPr lang="en" sz="1600"/>
              <a:t>This makes a hybrid model of algorithms, i.e. combining different algorithms using the stacking method and obtaining accuracy from datasets to detect anomalies in them.</a:t>
            </a:r>
            <a:endParaRPr sz="1600"/>
          </a:p>
        </p:txBody>
      </p:sp>
      <p:sp>
        <p:nvSpPr>
          <p:cNvPr id="166" name="Google Shape;16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172" name="Google Shape;172;p18"/>
          <p:cNvSpPr txBox="1"/>
          <p:nvPr>
            <p:ph idx="1" type="body"/>
          </p:nvPr>
        </p:nvSpPr>
        <p:spPr>
          <a:xfrm>
            <a:off x="1297500" y="1752025"/>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11  Research paper 2018 -2022 </a:t>
            </a:r>
            <a:endParaRPr sz="1600"/>
          </a:p>
          <a:p>
            <a:pPr indent="-330200" lvl="0" marL="457200" rtl="0" algn="l">
              <a:spcBef>
                <a:spcPts val="0"/>
              </a:spcBef>
              <a:spcAft>
                <a:spcPts val="0"/>
              </a:spcAft>
              <a:buSzPts val="1600"/>
              <a:buChar char="➔"/>
            </a:pPr>
            <a:r>
              <a:rPr lang="en" sz="1600"/>
              <a:t>Based on</a:t>
            </a:r>
            <a:r>
              <a:rPr lang="en" sz="1600">
                <a:highlight>
                  <a:schemeClr val="dk1"/>
                </a:highlight>
              </a:rPr>
              <a:t> various technologies  like AI , ML , Stacking etc </a:t>
            </a:r>
            <a:endParaRPr sz="1600">
              <a:highlight>
                <a:schemeClr val="dk1"/>
              </a:highlight>
            </a:endParaRPr>
          </a:p>
          <a:p>
            <a:pPr indent="-330200" lvl="0" marL="457200" rtl="0" algn="l">
              <a:spcBef>
                <a:spcPts val="0"/>
              </a:spcBef>
              <a:spcAft>
                <a:spcPts val="0"/>
              </a:spcAft>
              <a:buSzPts val="1600"/>
              <a:buChar char="➔"/>
            </a:pPr>
            <a:r>
              <a:rPr lang="en" sz="1600">
                <a:highlight>
                  <a:schemeClr val="dk1"/>
                </a:highlight>
              </a:rPr>
              <a:t>In the summary we have included  pros and cons  and the accuracy of the algorithm</a:t>
            </a:r>
            <a:endParaRPr sz="1600">
              <a:highlight>
                <a:schemeClr val="dk1"/>
              </a:highlight>
            </a:endParaRPr>
          </a:p>
          <a:p>
            <a:pPr indent="-330200" lvl="0" marL="457200" rtl="0" algn="l">
              <a:spcBef>
                <a:spcPts val="0"/>
              </a:spcBef>
              <a:spcAft>
                <a:spcPts val="0"/>
              </a:spcAft>
              <a:buSzPts val="1600"/>
              <a:buChar char="➔"/>
            </a:pPr>
            <a:r>
              <a:rPr lang="en" sz="1600">
                <a:highlight>
                  <a:schemeClr val="dk1"/>
                </a:highlight>
              </a:rPr>
              <a:t>Only methods with greater efficiency and low false alarm rate has been taken.</a:t>
            </a:r>
            <a:endParaRPr sz="1600">
              <a:highlight>
                <a:schemeClr val="dk1"/>
              </a:highlight>
            </a:endParaRPr>
          </a:p>
          <a:p>
            <a:pPr indent="0" lvl="0" marL="914400" rtl="0" algn="l">
              <a:spcBef>
                <a:spcPts val="1200"/>
              </a:spcBef>
              <a:spcAft>
                <a:spcPts val="0"/>
              </a:spcAft>
              <a:buNone/>
            </a:pPr>
            <a:r>
              <a:t/>
            </a:r>
            <a:endParaRPr sz="1600">
              <a:highlight>
                <a:schemeClr val="dk1"/>
              </a:highlight>
            </a:endParaRPr>
          </a:p>
          <a:p>
            <a:pPr indent="0" lvl="0" marL="457200" rtl="0" algn="l">
              <a:spcBef>
                <a:spcPts val="1200"/>
              </a:spcBef>
              <a:spcAft>
                <a:spcPts val="1200"/>
              </a:spcAft>
              <a:buNone/>
            </a:pPr>
            <a:r>
              <a:t/>
            </a:r>
            <a:endParaRPr sz="1600"/>
          </a:p>
        </p:txBody>
      </p:sp>
      <p:sp>
        <p:nvSpPr>
          <p:cNvPr id="173" name="Google Shape;17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time usage</a:t>
            </a:r>
            <a:endParaRPr/>
          </a:p>
        </p:txBody>
      </p:sp>
      <p:sp>
        <p:nvSpPr>
          <p:cNvPr id="179" name="Google Shape;179;p19"/>
          <p:cNvSpPr txBox="1"/>
          <p:nvPr>
            <p:ph idx="1" type="body"/>
          </p:nvPr>
        </p:nvSpPr>
        <p:spPr>
          <a:xfrm>
            <a:off x="1243000" y="1333738"/>
            <a:ext cx="7409400" cy="33036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AutoNum type="arabicPeriod"/>
            </a:pPr>
            <a:r>
              <a:rPr lang="en" sz="1500"/>
              <a:t>The method i.e stacking model which we have used is efficient  and also do have less false alarm rate , The contribution of our work in the field of anomaly detection would be that  our algorithm can help organizations to know the anomalous behavior in their network.</a:t>
            </a:r>
            <a:endParaRPr sz="1500"/>
          </a:p>
          <a:p>
            <a:pPr indent="0" lvl="0" marL="914400" rtl="0" algn="l">
              <a:lnSpc>
                <a:spcPct val="105000"/>
              </a:lnSpc>
              <a:spcBef>
                <a:spcPts val="1200"/>
              </a:spcBef>
              <a:spcAft>
                <a:spcPts val="0"/>
              </a:spcAft>
              <a:buNone/>
            </a:pPr>
            <a:r>
              <a:t/>
            </a:r>
            <a:endParaRPr sz="1500"/>
          </a:p>
          <a:p>
            <a:pPr indent="-323850" lvl="0" marL="457200" rtl="0" algn="l">
              <a:lnSpc>
                <a:spcPct val="105000"/>
              </a:lnSpc>
              <a:spcBef>
                <a:spcPts val="1200"/>
              </a:spcBef>
              <a:spcAft>
                <a:spcPts val="0"/>
              </a:spcAft>
              <a:buSzPts val="1500"/>
              <a:buAutoNum type="arabicPeriod"/>
            </a:pPr>
            <a:r>
              <a:rPr lang="en" sz="1500"/>
              <a:t>We have focused more on is the less number of false alarm rate by the algorithm as higher number of these can cause problems in the functioning of the network as well as a algorithm with higher false rate can't’ be trusted. </a:t>
            </a:r>
            <a:endParaRPr sz="1500"/>
          </a:p>
          <a:p>
            <a:pPr indent="0" lvl="0" marL="914400" rtl="0" algn="l">
              <a:lnSpc>
                <a:spcPct val="105000"/>
              </a:lnSpc>
              <a:spcBef>
                <a:spcPts val="1200"/>
              </a:spcBef>
              <a:spcAft>
                <a:spcPts val="0"/>
              </a:spcAft>
              <a:buNone/>
            </a:pPr>
            <a:r>
              <a:t/>
            </a:r>
            <a:endParaRPr sz="1500"/>
          </a:p>
          <a:p>
            <a:pPr indent="-323850" lvl="0" marL="457200" rtl="0" algn="l">
              <a:lnSpc>
                <a:spcPct val="105000"/>
              </a:lnSpc>
              <a:spcBef>
                <a:spcPts val="1200"/>
              </a:spcBef>
              <a:spcAft>
                <a:spcPts val="0"/>
              </a:spcAft>
              <a:buSzPts val="1500"/>
              <a:buAutoNum type="arabicPeriod"/>
            </a:pPr>
            <a:r>
              <a:rPr lang="en" sz="1500"/>
              <a:t>Hence what we are contributing is an algorithm with less false alarm , More efficiency and with that which is also cost effective. </a:t>
            </a:r>
            <a:endParaRPr sz="1500"/>
          </a:p>
        </p:txBody>
      </p:sp>
      <p:sp>
        <p:nvSpPr>
          <p:cNvPr id="180" name="Google Shape;18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&amp; software requirements</a:t>
            </a:r>
            <a:endParaRPr/>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In this project we use Windows 10 with a RAM of 8GB.</a:t>
            </a:r>
            <a:endParaRPr sz="1600"/>
          </a:p>
          <a:p>
            <a:pPr indent="-330200" lvl="0" marL="457200" rtl="0" algn="l">
              <a:spcBef>
                <a:spcPts val="0"/>
              </a:spcBef>
              <a:spcAft>
                <a:spcPts val="0"/>
              </a:spcAft>
              <a:buSzPts val="1600"/>
              <a:buAutoNum type="arabicPeriod"/>
            </a:pPr>
            <a:r>
              <a:rPr lang="en" sz="1600"/>
              <a:t>Python </a:t>
            </a:r>
            <a:endParaRPr sz="1600"/>
          </a:p>
          <a:p>
            <a:pPr indent="-330200" lvl="0" marL="457200" rtl="0" algn="l">
              <a:spcBef>
                <a:spcPts val="0"/>
              </a:spcBef>
              <a:spcAft>
                <a:spcPts val="0"/>
              </a:spcAft>
              <a:buSzPts val="1600"/>
              <a:buAutoNum type="arabicPeriod"/>
            </a:pPr>
            <a:r>
              <a:rPr lang="en" sz="1600"/>
              <a:t>Anaconda distribution</a:t>
            </a:r>
            <a:endParaRPr sz="1600"/>
          </a:p>
          <a:p>
            <a:pPr indent="-330200" lvl="0" marL="457200" rtl="0" algn="l">
              <a:spcBef>
                <a:spcPts val="0"/>
              </a:spcBef>
              <a:spcAft>
                <a:spcPts val="0"/>
              </a:spcAft>
              <a:buSzPts val="1600"/>
              <a:buAutoNum type="arabicPeriod"/>
            </a:pPr>
            <a:r>
              <a:rPr lang="en" sz="1600"/>
              <a:t>Machine Learning modules</a:t>
            </a:r>
            <a:endParaRPr sz="1600"/>
          </a:p>
          <a:p>
            <a:pPr indent="-330200" lvl="0" marL="457200" rtl="0" algn="l">
              <a:spcBef>
                <a:spcPts val="0"/>
              </a:spcBef>
              <a:spcAft>
                <a:spcPts val="0"/>
              </a:spcAft>
              <a:buSzPts val="1600"/>
              <a:buAutoNum type="arabicPeriod"/>
            </a:pPr>
            <a:r>
              <a:rPr lang="en" sz="1600"/>
              <a:t>Microsoft Excel, PPT.</a:t>
            </a:r>
            <a:endParaRPr sz="1600"/>
          </a:p>
        </p:txBody>
      </p:sp>
      <p:sp>
        <p:nvSpPr>
          <p:cNvPr id="187" name="Google Shape;18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system architecture</a:t>
            </a:r>
            <a:endParaRPr/>
          </a:p>
        </p:txBody>
      </p:sp>
      <p:sp>
        <p:nvSpPr>
          <p:cNvPr id="193" name="Google Shape;19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21"/>
          <p:cNvPicPr preferRelativeResize="0"/>
          <p:nvPr/>
        </p:nvPicPr>
        <p:blipFill>
          <a:blip r:embed="rId3">
            <a:alphaModFix/>
          </a:blip>
          <a:stretch>
            <a:fillRect/>
          </a:stretch>
        </p:blipFill>
        <p:spPr>
          <a:xfrm>
            <a:off x="725100" y="1791150"/>
            <a:ext cx="7854276" cy="267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