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DB80-C4DB-45E8-A7ED-BEDBDDDDE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6B6C3-9173-4978-91A4-63F95530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6D1E-2D40-444F-A287-780582BE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EB0C-0274-4E47-BFDB-B7CA3C96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6286-6F81-49AA-B65B-0806A886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B587-EE84-49DB-A847-2458D1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EB4E0-0C2C-4D4F-A1D2-09A67C68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B699-405F-4946-99C8-5ED84F1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E819-CA39-4D19-A956-619952BC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5B10-6A38-468B-AA82-8C6315B8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7CAF5-46EA-4DBF-9DEE-51C30DDF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C1FF3-D7F8-4FEE-88D5-B8BF17E42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A660-935D-4434-AFFC-0396F938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7E75-C72C-472E-8FD8-18DD6AAB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7E96-76AF-4E51-84E8-29297140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6E46-19C5-4D69-B1A1-A021EB15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8658-BE5D-4900-9A52-625E43CE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1946-74E6-43B5-813E-ECCBD83D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AC3E-CB84-4387-8CC9-9C2C2978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228E-12FE-42AC-BAE1-69AECC41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9194-313B-435E-87BD-F6208372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547C0-294E-451C-A95C-AE8B0000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8B73-7E60-40A6-824E-C5FD8380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789B-79DF-4DEB-BAB2-EFF81A6B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F9E5-4BB7-4564-8EEF-E71C4225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0CFF-765E-44C2-8FB3-F1DAFD66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39EE-9801-4956-BF6B-EDAB7F141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4531-835A-4F1F-9590-013986712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7C68-F0FD-4F13-A2FE-FBA9FBB0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DD80-14E9-4EAD-9376-28D1F440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32CA2-2D13-4A65-AD34-897C8513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EC72-EB6D-42F9-B8BD-8AC7970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EB512-6199-4206-9C4A-97AD81EE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E8897-9F36-4F66-AD6F-47B3113F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49123-5367-4601-BA88-E5D91E324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D91C6-7EA6-412E-816A-A344F5211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4AF68-F05F-4540-B14D-A34DC2DC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40A5C-D87F-407C-B53B-A3AA7727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D3F85-C204-44A9-B1A8-FBDCC91A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8986-CCF6-4653-9A8B-F8DFA97B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8CA91-5B18-459C-B462-9C6360EB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ECE5F-2D42-4123-8E31-45719183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0CD9E-AEFE-4D4D-BA6A-F7DD8186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8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86713-82E8-44D8-9577-48340211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C61F-D62E-4B3C-92F3-7A967758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D2B8B-C3A7-4662-955E-0CB7A200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CB86-DF5A-4700-9F89-E318DECB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3F5D-FEAF-40FB-B17B-B786CD21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CDCC-58BE-4C02-9C42-21B7F18CF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70157-EE35-4994-895F-52C5A366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65645-4D57-4D75-9316-F1BE087C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A8BB-023E-4063-840E-C926262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50F-76C2-4D09-A736-93AEE82E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EE575-380C-4FD4-8C17-E9D93B895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F74F-CA24-48D9-8214-B108B67BD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49DAB-F4FA-4152-A98E-F7345BF8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A75F-683C-41F7-B44E-6C5FE8F3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0E68D-F02E-469E-9D30-CF518D75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5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0A569-5126-4791-8C7A-6EDC8E3F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FAC4-B870-4005-8822-8DF9EDDF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E612-5BE9-46B1-BE88-A2DC2C7FC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F8DE3-89FE-4723-A52E-E84F1441AF4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6FCC-55FB-433C-A893-E01248F80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C2B4-93FD-4418-8BE7-299E42144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75EE-E041-4412-A0EA-F16C98CD4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D347-630D-4A0D-835D-69540D302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974F2-3B38-4684-87F3-19743C397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4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4697-7D76-4E9D-A46E-C7A49650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1C5B9-64EB-4DED-B844-14A607B6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1" y="1825625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9E0E-BDB4-4362-8445-A365E3D8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1FDF-96D7-429C-BA4B-802B8B9B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company is organized into DEPARTMENTs. Each department has a name, number and an employee who </a:t>
            </a:r>
            <a:r>
              <a:rPr lang="en-US" altLang="en-US" i="1" dirty="0"/>
              <a:t>manages</a:t>
            </a:r>
            <a:r>
              <a:rPr lang="en-US" altLang="en-US" dirty="0"/>
              <a:t> the department. We keep track of the start date of the department manager. A department may have several locations.</a:t>
            </a:r>
          </a:p>
          <a:p>
            <a:r>
              <a:rPr lang="en-US" altLang="en-US" dirty="0"/>
              <a:t>Each department </a:t>
            </a:r>
            <a:r>
              <a:rPr lang="en-US" altLang="en-US" i="1" dirty="0"/>
              <a:t>controls</a:t>
            </a:r>
            <a:r>
              <a:rPr lang="en-US" altLang="en-US" dirty="0"/>
              <a:t> a number of PROJECTs. Each project has a unique name, unique number and is located at a single location.</a:t>
            </a:r>
          </a:p>
          <a:p>
            <a:r>
              <a:rPr lang="en-US" altLang="en-US" dirty="0"/>
              <a:t>We store each EMPLOYEE’s social security number, address, salary, sex, and birthdate.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Each employee </a:t>
            </a:r>
            <a:r>
              <a:rPr lang="en-US" altLang="en-US" i="1" dirty="0"/>
              <a:t>works for</a:t>
            </a:r>
            <a:r>
              <a:rPr lang="en-US" altLang="en-US" dirty="0"/>
              <a:t> one department but may </a:t>
            </a:r>
            <a:r>
              <a:rPr lang="en-US" altLang="en-US" i="1" dirty="0"/>
              <a:t>work on</a:t>
            </a:r>
            <a:r>
              <a:rPr lang="en-US" altLang="en-US" dirty="0"/>
              <a:t> several projects.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We keep track of the number of hours per week that an employee currently works on each project.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We also keep track of the </a:t>
            </a:r>
            <a:r>
              <a:rPr lang="en-US" altLang="en-US" i="1" dirty="0"/>
              <a:t>direct supervisor</a:t>
            </a:r>
            <a:r>
              <a:rPr lang="en-US" altLang="en-US" dirty="0"/>
              <a:t> of each employee.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32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600A-5B5D-4C96-A4DE-2CF2726A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4C3C-99AF-4B0F-A957-33A3AA67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dirty="0"/>
              <a:t>Each employee may </a:t>
            </a:r>
            <a:r>
              <a:rPr lang="en-US" altLang="en-US" i="1" dirty="0"/>
              <a:t>have</a:t>
            </a:r>
            <a:r>
              <a:rPr lang="en-US" altLang="en-US" dirty="0"/>
              <a:t> a number of DEPENDENTs.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For each dependent, we keep track of their name, sex, birthdate, and relationship to the employee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34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ACE7-01BD-44CC-A600-6E8199EE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63B98F-1C3F-4620-8CE9-D3B6CF3046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496" y="1825625"/>
            <a:ext cx="4405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6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018A-35D8-4B55-BE68-3D2A806B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2C92-A273-4D12-B3C9-1716C443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3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96A8-D34E-41BC-AEE3-A28DC372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Entity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C5C7-0F8F-4B70-B5FD-37C8CA3D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entity type will have a collection of entities stored in the database</a:t>
            </a:r>
          </a:p>
          <a:p>
            <a:pPr lvl="1"/>
            <a:r>
              <a:rPr lang="en-US" altLang="en-US" dirty="0"/>
              <a:t>Called the </a:t>
            </a:r>
            <a:r>
              <a:rPr lang="en-US" altLang="en-US" b="1" dirty="0"/>
              <a:t>entity set</a:t>
            </a:r>
          </a:p>
          <a:p>
            <a:r>
              <a:rPr lang="en-US" altLang="en-US" dirty="0"/>
              <a:t>Entity set is the current </a:t>
            </a:r>
            <a:r>
              <a:rPr lang="en-US" altLang="en-US" i="1" dirty="0"/>
              <a:t>state</a:t>
            </a:r>
            <a:r>
              <a:rPr lang="en-US" altLang="en-US" dirty="0"/>
              <a:t> of the entities of that type that are stored in the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59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24E9-F2D8-48D0-85CF-8DDC494C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 Model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1D7D-6D37-489F-9EF5-7C3A6C99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Entities and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Entities are specific objects or things in the mini-world that are represented in the database.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For example the EMPLOYEE John Smith, the Research DEPARTMENT, the </a:t>
            </a:r>
            <a:r>
              <a:rPr lang="en-US" altLang="en-US" sz="2000" dirty="0" err="1"/>
              <a:t>ProductX</a:t>
            </a:r>
            <a:r>
              <a:rPr lang="en-US" altLang="en-US" sz="2000" dirty="0"/>
              <a:t> PROJECT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Attributes are properties used to describe an entity.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For example an EMPLOYEE entity may have the attributes Name, SSN, Address, Sex, </a:t>
            </a:r>
            <a:r>
              <a:rPr lang="en-US" altLang="en-US" sz="2000" dirty="0" err="1"/>
              <a:t>BirthDate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 specific entity will have a value for each of its attributes.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For example a specific employee entity may have Name='John Smith', SSN='123456789', Address ='731, Fondren, Houston, TX', Sex='M', </a:t>
            </a:r>
            <a:r>
              <a:rPr lang="en-US" altLang="en-US" sz="2000" dirty="0" err="1"/>
              <a:t>BirthDate</a:t>
            </a:r>
            <a:r>
              <a:rPr lang="en-US" altLang="en-US" sz="2000" dirty="0"/>
              <a:t>='09-JAN-55‘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Each attribute has a </a:t>
            </a:r>
            <a:r>
              <a:rPr lang="en-US" altLang="en-US" sz="2200" i="1" dirty="0"/>
              <a:t>value set</a:t>
            </a:r>
            <a:r>
              <a:rPr lang="en-US" altLang="en-US" sz="2200" dirty="0"/>
              <a:t> (or data type) associated with it – e.g. integer, string, subrange, enumerated type, 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50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A9B8-7592-4115-B864-A8169F1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45A5-0F16-457E-B706-0210E183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Simple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Each entity has a single atomic value for the attribute. For example, SSN or Sex.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Composite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The attribute may be composed of several components. For example:</a:t>
            </a:r>
          </a:p>
          <a:p>
            <a:pPr lvl="2">
              <a:lnSpc>
                <a:spcPct val="80000"/>
              </a:lnSpc>
            </a:pPr>
            <a:r>
              <a:rPr lang="en-US" altLang="en-US" sz="1900" dirty="0"/>
              <a:t>Address(Apt#, House#, Street, City, State, </a:t>
            </a:r>
            <a:r>
              <a:rPr lang="en-US" altLang="en-US" sz="1900" dirty="0" err="1"/>
              <a:t>ZipCode</a:t>
            </a:r>
            <a:r>
              <a:rPr lang="en-US" altLang="en-US" sz="1900" dirty="0"/>
              <a:t>, Country), or</a:t>
            </a:r>
          </a:p>
          <a:p>
            <a:pPr lvl="2">
              <a:lnSpc>
                <a:spcPct val="80000"/>
              </a:lnSpc>
            </a:pPr>
            <a:r>
              <a:rPr lang="en-US" altLang="en-US" sz="1900" dirty="0"/>
              <a:t>Name(FirstName, </a:t>
            </a:r>
            <a:r>
              <a:rPr lang="en-US" altLang="en-US" sz="1900" dirty="0" err="1"/>
              <a:t>MiddleName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LastName</a:t>
            </a:r>
            <a:r>
              <a:rPr lang="en-US" altLang="en-US" sz="1900" dirty="0"/>
              <a:t>).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Composition may form a hierarchy where some components are themselves composite.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Multi-valued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An entity may have multiple values for that attribute. For example, Color of a CAR or </a:t>
            </a:r>
            <a:r>
              <a:rPr lang="en-US" altLang="en-US" sz="2100" dirty="0" err="1"/>
              <a:t>PreviousDegrees</a:t>
            </a:r>
            <a:r>
              <a:rPr lang="en-US" altLang="en-US" sz="2100" dirty="0"/>
              <a:t> of a STUDENT.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Denoted as {Color} or {</a:t>
            </a:r>
            <a:r>
              <a:rPr lang="en-US" altLang="en-US" sz="2000" dirty="0" err="1"/>
              <a:t>PreviousDegrees</a:t>
            </a:r>
            <a:r>
              <a:rPr lang="en-US" altLang="en-US" sz="2000" dirty="0"/>
              <a:t>}.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25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4B0F-C891-469D-8352-FB8F858E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E321-D446-4E2C-B195-2C9DD069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US" altLang="en-US" dirty="0"/>
              <a:t>For example, </a:t>
            </a:r>
            <a:r>
              <a:rPr lang="en-US" altLang="en-US" dirty="0" err="1"/>
              <a:t>PreviousDegrees</a:t>
            </a:r>
            <a:r>
              <a:rPr lang="en-US" altLang="en-US" dirty="0"/>
              <a:t> of a STUDENT is a composite multi-valued attribute denoted by {</a:t>
            </a:r>
            <a:r>
              <a:rPr lang="en-US" altLang="en-US" dirty="0" err="1"/>
              <a:t>PreviousDegrees</a:t>
            </a:r>
            <a:r>
              <a:rPr lang="en-US" altLang="en-US" dirty="0"/>
              <a:t> (College, Year, Degree, Field)}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dirty="0" err="1"/>
              <a:t>PreviousDegrees</a:t>
            </a:r>
            <a:r>
              <a:rPr lang="en-US" altLang="en-US" dirty="0"/>
              <a:t> values can exist</a:t>
            </a:r>
          </a:p>
          <a:p>
            <a:pPr lvl="1"/>
            <a:r>
              <a:rPr lang="en-US" altLang="en-US" dirty="0"/>
              <a:t>Each has four subcomponent attributes:</a:t>
            </a:r>
          </a:p>
          <a:p>
            <a:pPr lvl="2"/>
            <a:r>
              <a:rPr lang="en-US" altLang="en-US" dirty="0"/>
              <a:t>College, Year, Degree, Field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CA79-C13C-4E9D-A77F-D3F54AF5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2F6B0E-4B77-465B-BBFA-D7911769C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194" y="2352183"/>
            <a:ext cx="8059611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03D5-CF82-4D10-9B83-5A159E21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AD3A-8835-4448-9EEB-238035B7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SuperKey</a:t>
            </a:r>
            <a:r>
              <a:rPr lang="en-IN" dirty="0"/>
              <a:t>-An attribute or a set of attribute is used to identity an entity</a:t>
            </a:r>
          </a:p>
          <a:p>
            <a:r>
              <a:rPr lang="en-IN" dirty="0"/>
              <a:t>Candidate Key –Minimal </a:t>
            </a:r>
            <a:r>
              <a:rPr lang="en-IN" dirty="0" err="1"/>
              <a:t>Superkey</a:t>
            </a:r>
            <a:endParaRPr lang="en-IN" dirty="0"/>
          </a:p>
          <a:p>
            <a:r>
              <a:rPr lang="en-IN" dirty="0"/>
              <a:t>Primary Key-One of the candidate keys selected by the DBA to uniquely identify an entity</a:t>
            </a:r>
          </a:p>
        </p:txBody>
      </p:sp>
    </p:spTree>
    <p:extLst>
      <p:ext uri="{BB962C8B-B14F-4D97-AF65-F5344CB8AC3E}">
        <p14:creationId xmlns:p14="http://schemas.microsoft.com/office/powerpoint/2010/main" val="40749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A287-0AC9-41FE-9ECA-2EB5F3A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Entity Types and Key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2E3A-5C0A-4112-8197-56770BF7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key attribute may be composite.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VehicleTagNumber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 key of the CAR entity type with components (Number, State).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 entity type may have more than one key.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CAR entity type may have two keys: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VehicleIdentificationNumber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(popularly called VIN)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VehicleTagNumber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(Number, State), aka license plate number.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 key is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underlined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05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FF1B-88CB-4789-82F1-5BA1B073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5C90-01A5-4DE5-AB5B-45F6A1C7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 ER diagrams, an entity type is displayed in a rectangular box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Attributes are displayed in ovals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attribute is connected to its entity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Components of a composite attribute are connected to the oval representing the composite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key attribute is underlined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Multivalued attributes displayed in double ovals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13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Entity Set</vt:lpstr>
      <vt:lpstr>ER Model Concepts</vt:lpstr>
      <vt:lpstr>Types of Attributes</vt:lpstr>
      <vt:lpstr>PowerPoint Presentation</vt:lpstr>
      <vt:lpstr>PowerPoint Presentation</vt:lpstr>
      <vt:lpstr>Keys</vt:lpstr>
      <vt:lpstr>Entity Types and Key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P</dc:creator>
  <cp:lastModifiedBy>Sony P</cp:lastModifiedBy>
  <cp:revision>3</cp:revision>
  <dcterms:created xsi:type="dcterms:W3CDTF">2021-05-03T21:06:01Z</dcterms:created>
  <dcterms:modified xsi:type="dcterms:W3CDTF">2023-02-07T04:42:41Z</dcterms:modified>
</cp:coreProperties>
</file>