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18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u Sharon" userId="873bce52c661002e" providerId="LiveId" clId="{57CEA676-4730-481B-8290-D31E050AF165}"/>
    <pc:docChg chg="custSel modSld">
      <pc:chgData name="Babu Sharon" userId="873bce52c661002e" providerId="LiveId" clId="{57CEA676-4730-481B-8290-D31E050AF165}" dt="2021-01-12T18:46:38.883" v="131" actId="20577"/>
      <pc:docMkLst>
        <pc:docMk/>
      </pc:docMkLst>
      <pc:sldChg chg="modSp mod">
        <pc:chgData name="Babu Sharon" userId="873bce52c661002e" providerId="LiveId" clId="{57CEA676-4730-481B-8290-D31E050AF165}" dt="2021-01-12T16:21:56.207" v="28" actId="20577"/>
        <pc:sldMkLst>
          <pc:docMk/>
          <pc:sldMk cId="3849159595" sldId="290"/>
        </pc:sldMkLst>
        <pc:spChg chg="mod">
          <ac:chgData name="Babu Sharon" userId="873bce52c661002e" providerId="LiveId" clId="{57CEA676-4730-481B-8290-D31E050AF165}" dt="2021-01-12T16:21:56.207" v="28" actId="20577"/>
          <ac:spMkLst>
            <pc:docMk/>
            <pc:sldMk cId="3849159595" sldId="290"/>
            <ac:spMk id="3" creationId="{7551651C-0736-44B5-B260-14A9611504CD}"/>
          </ac:spMkLst>
        </pc:spChg>
      </pc:sldChg>
      <pc:sldChg chg="modSp mod">
        <pc:chgData name="Babu Sharon" userId="873bce52c661002e" providerId="LiveId" clId="{57CEA676-4730-481B-8290-D31E050AF165}" dt="2021-01-12T16:49:01.301" v="124" actId="255"/>
        <pc:sldMkLst>
          <pc:docMk/>
          <pc:sldMk cId="1249790075" sldId="291"/>
        </pc:sldMkLst>
        <pc:spChg chg="mod">
          <ac:chgData name="Babu Sharon" userId="873bce52c661002e" providerId="LiveId" clId="{57CEA676-4730-481B-8290-D31E050AF165}" dt="2021-01-12T16:49:01.301" v="124" actId="255"/>
          <ac:spMkLst>
            <pc:docMk/>
            <pc:sldMk cId="1249790075" sldId="291"/>
            <ac:spMk id="3" creationId="{869AA411-F038-46D4-8D92-3259FEF70000}"/>
          </ac:spMkLst>
        </pc:spChg>
      </pc:sldChg>
      <pc:sldChg chg="modSp mod">
        <pc:chgData name="Babu Sharon" userId="873bce52c661002e" providerId="LiveId" clId="{57CEA676-4730-481B-8290-D31E050AF165}" dt="2021-01-12T18:46:38.883" v="131" actId="20577"/>
        <pc:sldMkLst>
          <pc:docMk/>
          <pc:sldMk cId="3174877217" sldId="292"/>
        </pc:sldMkLst>
        <pc:spChg chg="mod">
          <ac:chgData name="Babu Sharon" userId="873bce52c661002e" providerId="LiveId" clId="{57CEA676-4730-481B-8290-D31E050AF165}" dt="2021-01-12T18:46:38.883" v="131" actId="20577"/>
          <ac:spMkLst>
            <pc:docMk/>
            <pc:sldMk cId="3174877217" sldId="292"/>
            <ac:spMk id="3" creationId="{F87DE9A9-B6A2-401A-8B77-3945B09771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D2A8B2-8773-47C5-AFBF-15015E8E7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276" y="971030"/>
            <a:ext cx="11217498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8900" dirty="0" err="1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dbms</a:t>
            </a:r>
            <a:endParaRPr lang="en-IN" sz="89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6D3EEE-A3E6-4E76-B2AB-C59C673F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406" y="3207199"/>
            <a:ext cx="4187779" cy="6858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rush Script MT" pitchFamily="66" charset="0"/>
                <a:cs typeface="Times New Roman" panose="02020603050405020304" pitchFamily="18" charset="0"/>
              </a:rPr>
              <a:t>Module 5 part 1</a:t>
            </a:r>
          </a:p>
        </p:txBody>
      </p:sp>
    </p:spTree>
    <p:extLst>
      <p:ext uri="{BB962C8B-B14F-4D97-AF65-F5344CB8AC3E}">
        <p14:creationId xmlns:p14="http://schemas.microsoft.com/office/powerpoint/2010/main" val="31824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Transaction Model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Transactions access data using two operations: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b="1" dirty="0"/>
              <a:t>read(X)</a:t>
            </a:r>
            <a:r>
              <a:rPr lang="en-US" sz="2800" dirty="0"/>
              <a:t>, which transfers the </a:t>
            </a:r>
            <a:r>
              <a:rPr lang="en-US" sz="2800" dirty="0">
                <a:solidFill>
                  <a:srgbClr val="FF0000"/>
                </a:solidFill>
              </a:rPr>
              <a:t>data item X from the database to a variable</a:t>
            </a:r>
            <a:r>
              <a:rPr lang="en-US" sz="2800" dirty="0"/>
              <a:t>, also called X, in a buffer in main memory belonging to the transaction that executed the read operation.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b="1" dirty="0"/>
              <a:t>write(X)</a:t>
            </a:r>
            <a:r>
              <a:rPr lang="en-US" sz="2800" dirty="0"/>
              <a:t>, which transfers the value in the variable X in the main-memory buffer of the transaction that executed the </a:t>
            </a:r>
            <a:r>
              <a:rPr lang="en-US" sz="2800" dirty="0">
                <a:solidFill>
                  <a:srgbClr val="FF0000"/>
                </a:solidFill>
              </a:rPr>
              <a:t>write to the data item X in the database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7810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09" y="197702"/>
            <a:ext cx="8610600" cy="1293028"/>
          </a:xfrm>
        </p:spPr>
        <p:txBody>
          <a:bodyPr/>
          <a:lstStyle/>
          <a:p>
            <a:r>
              <a:rPr lang="en-IN" b="1" dirty="0"/>
              <a:t>Transaction States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546"/>
            <a:ext cx="602731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9520" y="4175053"/>
            <a:ext cx="117326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Partially </a:t>
            </a:r>
            <a:r>
              <a:rPr lang="en-US" sz="2400" b="1" dirty="0" err="1" smtClean="0">
                <a:solidFill>
                  <a:srgbClr val="FF0000"/>
                </a:solidFill>
              </a:rPr>
              <a:t>Committed</a:t>
            </a:r>
            <a:r>
              <a:rPr lang="en-US" sz="2400" b="1" dirty="0" err="1" smtClean="0"/>
              <a:t>:After</a:t>
            </a:r>
            <a:r>
              <a:rPr lang="en-US" sz="2400" b="1" dirty="0" smtClean="0"/>
              <a:t> </a:t>
            </a:r>
            <a:r>
              <a:rPr lang="en-US" sz="2400" b="1" dirty="0"/>
              <a:t>completion of all the read and write </a:t>
            </a:r>
            <a:r>
              <a:rPr lang="en-US" sz="2400" dirty="0"/>
              <a:t>operation the changes are made in main memory or local buffer. If the </a:t>
            </a:r>
            <a:r>
              <a:rPr lang="en-US" sz="2400" dirty="0" err="1"/>
              <a:t>the</a:t>
            </a:r>
            <a:r>
              <a:rPr lang="en-US" sz="2400" dirty="0"/>
              <a:t> </a:t>
            </a:r>
            <a:r>
              <a:rPr lang="en-US" sz="2400" b="1" dirty="0"/>
              <a:t>changes are made permanent</a:t>
            </a:r>
            <a:r>
              <a:rPr lang="en-US" sz="2400" dirty="0"/>
              <a:t> on the Data Base then the state will change to “</a:t>
            </a:r>
            <a:r>
              <a:rPr lang="en-US" sz="2400" b="1" dirty="0"/>
              <a:t>committed state</a:t>
            </a:r>
            <a:r>
              <a:rPr lang="en-US" sz="2400" dirty="0"/>
              <a:t>” and in case of </a:t>
            </a:r>
            <a:r>
              <a:rPr lang="en-US" sz="2400" b="1" dirty="0"/>
              <a:t>failure</a:t>
            </a:r>
            <a:r>
              <a:rPr lang="en-US" sz="2400" dirty="0"/>
              <a:t> it will go to the “</a:t>
            </a:r>
            <a:r>
              <a:rPr lang="en-US" sz="2400" b="1" dirty="0"/>
              <a:t>failed state</a:t>
            </a:r>
            <a:r>
              <a:rPr lang="en-US" sz="2400" dirty="0"/>
              <a:t>”.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Failed </a:t>
            </a:r>
            <a:r>
              <a:rPr lang="en-US" sz="2400" b="1" dirty="0" err="1" smtClean="0">
                <a:solidFill>
                  <a:srgbClr val="FF0000"/>
                </a:solidFill>
              </a:rPr>
              <a:t>State</a:t>
            </a:r>
            <a:r>
              <a:rPr lang="en-US" sz="2400" dirty="0" err="1" smtClean="0"/>
              <a:t>:When</a:t>
            </a:r>
            <a:r>
              <a:rPr lang="en-US" sz="2400" dirty="0" smtClean="0"/>
              <a:t> </a:t>
            </a:r>
            <a:r>
              <a:rPr lang="en-US" sz="2400" b="1" dirty="0"/>
              <a:t>any instruction of the transaction fails</a:t>
            </a:r>
            <a:r>
              <a:rPr lang="en-US" sz="2400" dirty="0"/>
              <a:t>, it goes to the “failed state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969357" y="1133341"/>
            <a:ext cx="5752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Active </a:t>
            </a:r>
            <a:r>
              <a:rPr lang="en-US" sz="2400" b="1" dirty="0" err="1" smtClean="0">
                <a:solidFill>
                  <a:srgbClr val="FF0000"/>
                </a:solidFill>
              </a:rPr>
              <a:t>State</a:t>
            </a:r>
            <a:r>
              <a:rPr lang="en-US" sz="2400" b="1" dirty="0" err="1" smtClean="0"/>
              <a:t>:When</a:t>
            </a:r>
            <a:r>
              <a:rPr lang="en-US" sz="2400" b="1" dirty="0" smtClean="0"/>
              <a:t> </a:t>
            </a:r>
            <a:r>
              <a:rPr lang="en-US" sz="2400" b="1" dirty="0"/>
              <a:t>the instructions of the transaction are running </a:t>
            </a:r>
            <a:r>
              <a:rPr lang="en-US" sz="2400" dirty="0"/>
              <a:t>then the transaction is in active state. If all the ‘</a:t>
            </a:r>
            <a:r>
              <a:rPr lang="en-US" sz="2400" b="1" dirty="0"/>
              <a:t>read and write</a:t>
            </a:r>
            <a:r>
              <a:rPr lang="en-US" sz="2400" dirty="0"/>
              <a:t>’ operations are performed without any error then it goes to the “</a:t>
            </a:r>
            <a:r>
              <a:rPr lang="en-US" sz="2400" b="1" dirty="0"/>
              <a:t>partially committed state</a:t>
            </a:r>
            <a:r>
              <a:rPr lang="en-US" sz="2400" dirty="0"/>
              <a:t>”; if any instruction </a:t>
            </a:r>
            <a:r>
              <a:rPr lang="en-US" sz="2400" b="1" dirty="0"/>
              <a:t>fails</a:t>
            </a:r>
            <a:r>
              <a:rPr lang="en-US" sz="2400" dirty="0"/>
              <a:t>, it goes to the “</a:t>
            </a:r>
            <a:r>
              <a:rPr lang="en-US" sz="2400" b="1" dirty="0"/>
              <a:t>failed state</a:t>
            </a:r>
            <a:r>
              <a:rPr lang="en-US" sz="2400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14583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590" y="3812316"/>
            <a:ext cx="108096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Committed </a:t>
            </a:r>
            <a:r>
              <a:rPr lang="en-US" sz="2400" b="1" dirty="0" err="1" smtClean="0">
                <a:solidFill>
                  <a:srgbClr val="FF0000"/>
                </a:solidFill>
              </a:rPr>
              <a:t>State</a:t>
            </a:r>
            <a:r>
              <a:rPr lang="en-US" sz="2400" b="1" dirty="0" err="1" smtClean="0"/>
              <a:t>:It</a:t>
            </a:r>
            <a:r>
              <a:rPr lang="en-US" sz="2400" b="1" dirty="0" smtClean="0"/>
              <a:t> </a:t>
            </a:r>
            <a:r>
              <a:rPr lang="en-US" sz="2400" b="1" dirty="0"/>
              <a:t>is the state when the changes are made permanent on the Data Base </a:t>
            </a:r>
            <a:r>
              <a:rPr lang="en-US" sz="2400" dirty="0"/>
              <a:t>and the transaction is complete and therefore terminated in the “</a:t>
            </a:r>
            <a:r>
              <a:rPr lang="en-US" sz="2400" b="1" dirty="0"/>
              <a:t>terminated state</a:t>
            </a:r>
            <a:r>
              <a:rPr lang="en-US" sz="2400" dirty="0"/>
              <a:t>”. </a:t>
            </a:r>
            <a:endParaRPr lang="en-US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Terminated </a:t>
            </a:r>
            <a:r>
              <a:rPr lang="en-US" sz="2400" b="1" dirty="0">
                <a:solidFill>
                  <a:srgbClr val="FF0000"/>
                </a:solidFill>
              </a:rPr>
              <a:t>State </a:t>
            </a:r>
            <a:r>
              <a:rPr lang="en-US" sz="2400" dirty="0" smtClean="0"/>
              <a:t>:</a:t>
            </a:r>
            <a:r>
              <a:rPr lang="en-US" sz="2400" dirty="0" smtClean="0"/>
              <a:t>the </a:t>
            </a:r>
            <a:r>
              <a:rPr lang="en-US" sz="2400" b="1" dirty="0"/>
              <a:t>transaction comes </a:t>
            </a:r>
            <a:r>
              <a:rPr lang="en-US" sz="2400" dirty="0"/>
              <a:t>from the “</a:t>
            </a:r>
            <a:r>
              <a:rPr lang="en-US" sz="2400" b="1" dirty="0"/>
              <a:t>committed state</a:t>
            </a:r>
            <a:r>
              <a:rPr lang="en-US" sz="2400" dirty="0" smtClean="0"/>
              <a:t>” goes to this state, </a:t>
            </a:r>
            <a:r>
              <a:rPr lang="en-US" sz="2400" dirty="0"/>
              <a:t>then the </a:t>
            </a:r>
            <a:r>
              <a:rPr lang="en-US" sz="2400" b="1" dirty="0"/>
              <a:t>system is consistent and ready for new transaction</a:t>
            </a:r>
            <a:r>
              <a:rPr lang="en-US" sz="2400" dirty="0"/>
              <a:t> and the old transaction is terminated. 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6101" cy="363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01" y="460391"/>
            <a:ext cx="5821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Aborted State </a:t>
            </a:r>
            <a:r>
              <a:rPr lang="en-US" sz="2400" dirty="0"/>
              <a:t>:</a:t>
            </a:r>
            <a:r>
              <a:rPr lang="en-US" sz="2400" b="1" dirty="0"/>
              <a:t>After having any type of failure</a:t>
            </a:r>
            <a:r>
              <a:rPr lang="en-US" sz="2400" dirty="0"/>
              <a:t> the transaction goes from “</a:t>
            </a:r>
            <a:r>
              <a:rPr lang="en-US" sz="2400" b="1" dirty="0"/>
              <a:t>failed state</a:t>
            </a:r>
            <a:r>
              <a:rPr lang="en-US" sz="2400" dirty="0"/>
              <a:t>” </a:t>
            </a:r>
            <a:r>
              <a:rPr lang="en-US" sz="2400" b="1" dirty="0"/>
              <a:t>to</a:t>
            </a:r>
            <a:r>
              <a:rPr lang="en-US" sz="2400" dirty="0"/>
              <a:t> “</a:t>
            </a:r>
            <a:r>
              <a:rPr lang="en-US" sz="2400" b="1" dirty="0"/>
              <a:t>aborted state</a:t>
            </a:r>
            <a:r>
              <a:rPr lang="en-US" sz="2400" dirty="0" smtClean="0"/>
              <a:t>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15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842" y="120429"/>
            <a:ext cx="8610600" cy="1293028"/>
          </a:xfrm>
        </p:spPr>
        <p:txBody>
          <a:bodyPr/>
          <a:lstStyle/>
          <a:p>
            <a:r>
              <a:rPr lang="en-IN" b="1" dirty="0"/>
              <a:t>System </a:t>
            </a:r>
            <a:r>
              <a:rPr lang="en-IN" b="1" dirty="0" smtClean="0"/>
              <a:t>Log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48" y="1280160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Log is a sequence of records</a:t>
            </a:r>
            <a:r>
              <a:rPr lang="en-US" sz="2400" dirty="0"/>
              <a:t>, which maintains the records of actions performed by a transaction.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b="1" dirty="0"/>
              <a:t>important that the logs are written prior to the actual modification and stored on a stable storage media</a:t>
            </a:r>
            <a:r>
              <a:rPr lang="en-US" sz="2400" dirty="0"/>
              <a:t>, which is failsafe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Log-based recovery works as follows </a:t>
            </a:r>
            <a:r>
              <a:rPr lang="en-US" sz="2400" dirty="0" smtClean="0"/>
              <a:t>−</a:t>
            </a:r>
            <a:endParaRPr lang="en-US" sz="2400" dirty="0"/>
          </a:p>
          <a:p>
            <a:pPr algn="just"/>
            <a:r>
              <a:rPr lang="en-US" sz="2400" dirty="0"/>
              <a:t>The log file is kept on a stable storage media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/>
              <a:t>When a </a:t>
            </a:r>
            <a:r>
              <a:rPr lang="en-US" sz="2400" dirty="0">
                <a:solidFill>
                  <a:srgbClr val="FF0000"/>
                </a:solidFill>
              </a:rPr>
              <a:t>transaction enters the system and starts execution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it writes a log about it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sz="2400" b="1" dirty="0">
                <a:solidFill>
                  <a:srgbClr val="00B050"/>
                </a:solidFill>
              </a:rPr>
              <a:t>&lt;</a:t>
            </a:r>
            <a:r>
              <a:rPr lang="en-US" sz="2400" b="1" dirty="0" err="1">
                <a:solidFill>
                  <a:srgbClr val="00B050"/>
                </a:solidFill>
              </a:rPr>
              <a:t>Tn</a:t>
            </a:r>
            <a:r>
              <a:rPr lang="en-US" sz="2400" b="1" dirty="0">
                <a:solidFill>
                  <a:srgbClr val="00B050"/>
                </a:solidFill>
              </a:rPr>
              <a:t>, Start&gt;</a:t>
            </a:r>
          </a:p>
          <a:p>
            <a:pPr algn="just"/>
            <a:r>
              <a:rPr lang="en-US" sz="2400" dirty="0"/>
              <a:t>When the </a:t>
            </a:r>
            <a:r>
              <a:rPr lang="en-US" sz="2400" dirty="0">
                <a:solidFill>
                  <a:srgbClr val="FF0000"/>
                </a:solidFill>
              </a:rPr>
              <a:t>transaction modifies an item X</a:t>
            </a:r>
            <a:r>
              <a:rPr lang="en-US" sz="2400" dirty="0"/>
              <a:t>, it write logs as </a:t>
            </a:r>
            <a:r>
              <a:rPr lang="en-US" sz="2400" b="1" dirty="0" smtClean="0">
                <a:solidFill>
                  <a:srgbClr val="00B050"/>
                </a:solidFill>
              </a:rPr>
              <a:t>&lt;</a:t>
            </a:r>
            <a:r>
              <a:rPr lang="en-US" sz="2400" b="1" dirty="0" err="1" smtClean="0">
                <a:solidFill>
                  <a:srgbClr val="00B050"/>
                </a:solidFill>
              </a:rPr>
              <a:t>Tn</a:t>
            </a:r>
            <a:r>
              <a:rPr lang="en-US" sz="2400" b="1" dirty="0">
                <a:solidFill>
                  <a:srgbClr val="00B050"/>
                </a:solidFill>
              </a:rPr>
              <a:t>, X, V1, </a:t>
            </a:r>
            <a:r>
              <a:rPr lang="en-US" sz="2400" b="1" dirty="0" smtClean="0">
                <a:solidFill>
                  <a:srgbClr val="00B050"/>
                </a:solidFill>
              </a:rPr>
              <a:t>V2&gt;.</a:t>
            </a:r>
            <a:r>
              <a:rPr lang="en-US" sz="2400" dirty="0" smtClean="0"/>
              <a:t>It </a:t>
            </a:r>
            <a:r>
              <a:rPr lang="en-US" sz="2400" dirty="0"/>
              <a:t>reads </a:t>
            </a:r>
            <a:r>
              <a:rPr lang="en-US" sz="2400" dirty="0" err="1"/>
              <a:t>Tn</a:t>
            </a:r>
            <a:r>
              <a:rPr lang="en-US" sz="2400" dirty="0"/>
              <a:t> has changed the value of X, from V1 to V2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/>
              <a:t>When the </a:t>
            </a:r>
            <a:r>
              <a:rPr lang="en-US" sz="2400" dirty="0">
                <a:solidFill>
                  <a:srgbClr val="FF0000"/>
                </a:solidFill>
              </a:rPr>
              <a:t>transaction finishes</a:t>
            </a:r>
            <a:r>
              <a:rPr lang="en-US" sz="2400" dirty="0"/>
              <a:t>, it logs </a:t>
            </a:r>
            <a:r>
              <a:rPr lang="en-US" sz="2400" b="1" dirty="0" smtClean="0">
                <a:solidFill>
                  <a:srgbClr val="00B050"/>
                </a:solidFill>
              </a:rPr>
              <a:t>&lt;</a:t>
            </a:r>
            <a:r>
              <a:rPr lang="en-US" sz="2400" b="1" dirty="0" err="1">
                <a:solidFill>
                  <a:srgbClr val="00B050"/>
                </a:solidFill>
              </a:rPr>
              <a:t>Tn</a:t>
            </a:r>
            <a:r>
              <a:rPr lang="en-US" sz="2400" b="1" dirty="0">
                <a:solidFill>
                  <a:srgbClr val="00B050"/>
                </a:solidFill>
              </a:rPr>
              <a:t>, commit&gt;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0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CB2A57-3B4D-45C1-8ECB-08D24BAFC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44EFC6-76C3-4370-A9CD-D41102616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2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85825" y="2650895"/>
            <a:ext cx="1037272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200" dirty="0" smtClean="0"/>
              <a:t>Transaction </a:t>
            </a:r>
            <a:endParaRPr lang="en-US" sz="32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800" dirty="0" smtClean="0"/>
              <a:t>ACID Properties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800" dirty="0"/>
              <a:t>C</a:t>
            </a:r>
            <a:r>
              <a:rPr lang="en-US" sz="2800" dirty="0" smtClean="0"/>
              <a:t>oncurrency control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800" dirty="0" smtClean="0"/>
              <a:t>Transaction Model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800" dirty="0" smtClean="0"/>
              <a:t>Transaction States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800" dirty="0" smtClean="0"/>
              <a:t>System Log</a:t>
            </a:r>
          </a:p>
        </p:txBody>
      </p:sp>
    </p:spTree>
    <p:extLst>
      <p:ext uri="{BB962C8B-B14F-4D97-AF65-F5344CB8AC3E}">
        <p14:creationId xmlns:p14="http://schemas.microsoft.com/office/powerpoint/2010/main" val="17022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transaction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/>
              <a:t>Transactions</a:t>
            </a:r>
            <a:r>
              <a:rPr lang="en-US" sz="2800" dirty="0"/>
              <a:t> group a set of tasks into a single execution unit. </a:t>
            </a:r>
            <a:endParaRPr lang="en-US" sz="2800" dirty="0" smtClean="0"/>
          </a:p>
          <a:p>
            <a:pPr algn="just"/>
            <a:r>
              <a:rPr lang="en-US" sz="2800" dirty="0" smtClean="0"/>
              <a:t>Each </a:t>
            </a:r>
            <a:r>
              <a:rPr lang="en-US" sz="2800" dirty="0"/>
              <a:t>transaction begins with a specific task and ends when all the tasks in the group successfully complete. </a:t>
            </a:r>
            <a:endParaRPr lang="en-US" sz="2800" dirty="0" smtClean="0"/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any of the tasks fail, the transaction fails. Therefore, a transaction has only two results: </a:t>
            </a:r>
            <a:r>
              <a:rPr lang="en-US" sz="2800" b="1" dirty="0"/>
              <a:t>success or failure. </a:t>
            </a:r>
          </a:p>
          <a:p>
            <a:pPr algn="just"/>
            <a:r>
              <a:rPr lang="en-US" sz="2800" dirty="0"/>
              <a:t>Incomplete steps result in the failure of the transaction. </a:t>
            </a: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database transaction, by definition, </a:t>
            </a:r>
            <a:r>
              <a:rPr lang="en-US" sz="2800" b="1" dirty="0"/>
              <a:t>must be atomic, consistent, isolated and durable</a:t>
            </a:r>
            <a:r>
              <a:rPr lang="en-US" sz="2800" dirty="0"/>
              <a:t>. These are popularly known as </a:t>
            </a:r>
            <a:r>
              <a:rPr lang="en-US" sz="2800" b="1" dirty="0" smtClean="0">
                <a:solidFill>
                  <a:srgbClr val="FF0000"/>
                </a:solidFill>
              </a:rPr>
              <a:t>ACID </a:t>
            </a:r>
            <a:r>
              <a:rPr lang="en-US" sz="2800" b="1" dirty="0">
                <a:solidFill>
                  <a:srgbClr val="FF0000"/>
                </a:solidFill>
              </a:rPr>
              <a:t>properties</a:t>
            </a:r>
            <a:r>
              <a:rPr lang="en-US" sz="2800" dirty="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236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01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1024315" y="5898524"/>
            <a:ext cx="940158" cy="6825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r" rtl="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/>
              <a:t>CONCURRENCY CONTROL</a:t>
            </a:r>
            <a:br>
              <a:rPr lang="en-US" sz="3600" b="1" dirty="0" smtClean="0"/>
            </a:b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Concurrency Control in Database Management System is a procedure of </a:t>
            </a:r>
            <a:r>
              <a:rPr lang="en-US" sz="2800" b="1" dirty="0">
                <a:solidFill>
                  <a:srgbClr val="FF0000"/>
                </a:solidFill>
              </a:rPr>
              <a:t>managing simultaneous operations </a:t>
            </a:r>
            <a:r>
              <a:rPr lang="en-US" sz="2800" b="1" dirty="0"/>
              <a:t>without conflicting with each </a:t>
            </a:r>
            <a:r>
              <a:rPr lang="en-US" sz="2800" b="1" dirty="0" smtClean="0"/>
              <a:t>other</a:t>
            </a:r>
          </a:p>
          <a:p>
            <a:pPr algn="just"/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IN" sz="2400" dirty="0"/>
              <a:t>Concurrency Control </a:t>
            </a:r>
            <a:r>
              <a:rPr lang="en-IN" sz="2400" dirty="0" smtClean="0"/>
              <a:t>Protocols</a:t>
            </a:r>
          </a:p>
          <a:p>
            <a:r>
              <a:rPr lang="en-US" sz="2400" dirty="0"/>
              <a:t>Lock-Based Protocols</a:t>
            </a:r>
          </a:p>
          <a:p>
            <a:r>
              <a:rPr lang="en-US" sz="2400" dirty="0"/>
              <a:t>Two Phase Locking Protocol</a:t>
            </a:r>
          </a:p>
          <a:p>
            <a:r>
              <a:rPr lang="en-US" sz="2400" dirty="0"/>
              <a:t>Timestamp-Based Protocols</a:t>
            </a:r>
          </a:p>
          <a:p>
            <a:r>
              <a:rPr lang="en-US" sz="2400" dirty="0"/>
              <a:t>Validation-Based Protocols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77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609" y="1337436"/>
            <a:ext cx="1083113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1.LOCK-BASED PROTOCOLS</a:t>
            </a:r>
          </a:p>
          <a:p>
            <a:pPr algn="just"/>
            <a:endParaRPr lang="en-US" sz="32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/>
              <a:t>Lock Based Protocols in DBMS is a mechanism in which a </a:t>
            </a:r>
            <a:r>
              <a:rPr lang="en-US" sz="2800" b="1" dirty="0"/>
              <a:t>transaction </a:t>
            </a:r>
            <a:r>
              <a:rPr lang="en-US" sz="2800" b="1" dirty="0">
                <a:solidFill>
                  <a:srgbClr val="FF0000"/>
                </a:solidFill>
              </a:rPr>
              <a:t>cannot Read or Write</a:t>
            </a:r>
            <a:r>
              <a:rPr lang="en-US" sz="2800" b="1" dirty="0"/>
              <a:t> the data </a:t>
            </a:r>
            <a:r>
              <a:rPr lang="en-US" sz="2800" b="1" dirty="0">
                <a:solidFill>
                  <a:srgbClr val="FF0000"/>
                </a:solidFill>
              </a:rPr>
              <a:t>until</a:t>
            </a:r>
            <a:r>
              <a:rPr lang="en-US" sz="2800" b="1" dirty="0"/>
              <a:t> it </a:t>
            </a:r>
            <a:r>
              <a:rPr lang="en-US" sz="2800" b="1" dirty="0">
                <a:solidFill>
                  <a:srgbClr val="FF0000"/>
                </a:solidFill>
              </a:rPr>
              <a:t>acquires </a:t>
            </a:r>
            <a:r>
              <a:rPr lang="en-US" sz="2800" b="1" dirty="0"/>
              <a:t>an appropriate </a:t>
            </a:r>
            <a:r>
              <a:rPr lang="en-US" sz="2800" b="1" dirty="0" smtClean="0">
                <a:solidFill>
                  <a:srgbClr val="FF0000"/>
                </a:solidFill>
              </a:rPr>
              <a:t>lock</a:t>
            </a:r>
            <a:r>
              <a:rPr lang="en-US" sz="28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/>
              <a:t>Lock </a:t>
            </a:r>
            <a:r>
              <a:rPr lang="en-US" sz="2800" dirty="0"/>
              <a:t>based protocols help to eliminate the concurrency problem in DBMS for simultaneous </a:t>
            </a:r>
            <a:r>
              <a:rPr lang="en-US" sz="2800" b="1" dirty="0"/>
              <a:t>transactions</a:t>
            </a:r>
            <a:r>
              <a:rPr lang="en-US" sz="2800" dirty="0"/>
              <a:t> by locking or </a:t>
            </a:r>
            <a:r>
              <a:rPr lang="en-US" sz="2800" b="1" dirty="0"/>
              <a:t>isolating a particular transaction to a single </a:t>
            </a:r>
            <a:r>
              <a:rPr lang="en-US" sz="2800" b="1" dirty="0" smtClean="0"/>
              <a:t>user.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/>
              <a:t>All </a:t>
            </a:r>
            <a:r>
              <a:rPr lang="en-US" sz="2800" b="1" dirty="0"/>
              <a:t>lock requests </a:t>
            </a:r>
            <a:r>
              <a:rPr lang="en-US" sz="2800" dirty="0"/>
              <a:t>are made</a:t>
            </a:r>
            <a:r>
              <a:rPr lang="en-US" sz="2800" b="1" dirty="0"/>
              <a:t> to </a:t>
            </a:r>
            <a:r>
              <a:rPr lang="en-US" sz="2800" dirty="0"/>
              <a:t>the </a:t>
            </a:r>
            <a:r>
              <a:rPr lang="en-US" sz="2800" b="1" dirty="0"/>
              <a:t>concurrency-control manager</a:t>
            </a:r>
            <a:r>
              <a:rPr lang="en-US" sz="2800" dirty="0"/>
              <a:t>. </a:t>
            </a:r>
            <a:r>
              <a:rPr lang="en-US" sz="2800" dirty="0">
                <a:solidFill>
                  <a:srgbClr val="FF0000"/>
                </a:solidFill>
              </a:rPr>
              <a:t>Transactions proceed only </a:t>
            </a:r>
            <a:r>
              <a:rPr lang="en-US" sz="2800" dirty="0"/>
              <a:t>once the </a:t>
            </a:r>
            <a:r>
              <a:rPr lang="en-US" sz="2800" dirty="0">
                <a:solidFill>
                  <a:srgbClr val="FF0000"/>
                </a:solidFill>
              </a:rPr>
              <a:t>lock request is granted.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7" y="1204912"/>
            <a:ext cx="1125613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TWO PHASE LOCKING PROTOCOL </a:t>
            </a:r>
            <a:r>
              <a:rPr lang="en-US" sz="3200" b="1" dirty="0" smtClean="0"/>
              <a:t>(2 PL Protocol)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 smtClean="0"/>
              <a:t>is </a:t>
            </a:r>
            <a:r>
              <a:rPr lang="en-US" sz="2400" dirty="0"/>
              <a:t>a method of concurrency control in DBMS that </a:t>
            </a:r>
            <a:r>
              <a:rPr lang="en-US" sz="2400" b="1" dirty="0"/>
              <a:t>ensures </a:t>
            </a:r>
            <a:r>
              <a:rPr lang="en-US" sz="2400" b="1" dirty="0" err="1"/>
              <a:t>serializability</a:t>
            </a:r>
            <a:r>
              <a:rPr lang="en-US" sz="2400" b="1" dirty="0"/>
              <a:t> </a:t>
            </a:r>
            <a:r>
              <a:rPr lang="en-US" sz="2400" dirty="0"/>
              <a:t>by applying a </a:t>
            </a:r>
            <a:r>
              <a:rPr lang="en-US" sz="2400" b="1" dirty="0">
                <a:solidFill>
                  <a:srgbClr val="FF0000"/>
                </a:solidFill>
              </a:rPr>
              <a:t>lock to the transaction data which blocks other transactions to access the same data </a:t>
            </a:r>
            <a:r>
              <a:rPr lang="en-US" sz="2400" b="1" dirty="0" smtClean="0">
                <a:solidFill>
                  <a:srgbClr val="FF0000"/>
                </a:solidFill>
              </a:rPr>
              <a:t>simultaneously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59" y="3512579"/>
            <a:ext cx="39814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47763" y="3769188"/>
            <a:ext cx="6124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Growing Phase</a:t>
            </a:r>
            <a:r>
              <a:rPr lang="en-US" sz="2400" dirty="0"/>
              <a:t>: In this phase transaction may obtain locks but may not release any locks.</a:t>
            </a:r>
          </a:p>
          <a:p>
            <a:pPr algn="just"/>
            <a:r>
              <a:rPr lang="en-US" sz="2400" b="1" dirty="0"/>
              <a:t>Shrinking Phase</a:t>
            </a:r>
            <a:r>
              <a:rPr lang="en-US" sz="2400" dirty="0"/>
              <a:t>: In this phase, a transaction may release locks but not obtain any new lock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12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884" y="1360231"/>
            <a:ext cx="1075385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TIMESTAMP-BASED PROTOCOLS</a:t>
            </a:r>
          </a:p>
          <a:p>
            <a:pPr algn="just"/>
            <a:endParaRPr lang="en-US" sz="32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 smtClean="0"/>
              <a:t>is </a:t>
            </a:r>
            <a:r>
              <a:rPr lang="en-US" sz="2800" dirty="0"/>
              <a:t>an algorithm which uses the </a:t>
            </a:r>
            <a:r>
              <a:rPr lang="en-US" sz="2800" b="1" dirty="0"/>
              <a:t>System Time or Logical Counter as a timestamp to serialize the execution </a:t>
            </a:r>
            <a:r>
              <a:rPr lang="en-US" sz="2800" dirty="0"/>
              <a:t>of concurrent transactions. </a:t>
            </a:r>
            <a:endParaRPr lang="en-US" sz="28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 smtClean="0"/>
              <a:t>ensures </a:t>
            </a:r>
            <a:r>
              <a:rPr lang="en-US" sz="2800" dirty="0"/>
              <a:t>that every conflicting read and write operations are executed in a timestamp order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older transaction </a:t>
            </a:r>
            <a:r>
              <a:rPr lang="en-US" sz="2800" dirty="0"/>
              <a:t>is always </a:t>
            </a:r>
            <a:r>
              <a:rPr lang="en-US" sz="2800" b="1" dirty="0"/>
              <a:t>given priority</a:t>
            </a:r>
            <a:r>
              <a:rPr lang="en-US" sz="2800" dirty="0"/>
              <a:t> in this </a:t>
            </a:r>
            <a:r>
              <a:rPr lang="en-US" sz="2800" dirty="0" smtClean="0"/>
              <a:t>method.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b="1" dirty="0"/>
              <a:t>uses system time to determine the time stamp</a:t>
            </a:r>
            <a:r>
              <a:rPr lang="en-US" sz="2800" dirty="0"/>
              <a:t> of the transaction. </a:t>
            </a:r>
            <a:endParaRPr lang="en-US" sz="28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is the most </a:t>
            </a:r>
            <a:r>
              <a:rPr lang="en-US" sz="2800" b="1" dirty="0"/>
              <a:t>commonly used </a:t>
            </a:r>
            <a:r>
              <a:rPr lang="en-US" sz="2800" dirty="0"/>
              <a:t>concurrency protocol.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739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6" y="338602"/>
            <a:ext cx="112947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VALIDATION BASED PROTOCOL</a:t>
            </a:r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It is </a:t>
            </a:r>
            <a:r>
              <a:rPr lang="en-US" sz="2400" dirty="0"/>
              <a:t>also called </a:t>
            </a:r>
            <a:r>
              <a:rPr lang="en-US" sz="2400" b="1" dirty="0"/>
              <a:t>Optimistic Concurrency Control Technique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called optimistic </a:t>
            </a:r>
            <a:r>
              <a:rPr lang="en-US" sz="2400" b="1" dirty="0"/>
              <a:t>because of the assumption it makes</a:t>
            </a:r>
            <a:r>
              <a:rPr lang="en-US" sz="2400" dirty="0"/>
              <a:t>, i.e. very less interference occurs, therefore, there is no need for checking while the transaction is executed. </a:t>
            </a:r>
            <a:endParaRPr lang="en-US" sz="24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Until </a:t>
            </a:r>
            <a:r>
              <a:rPr lang="en-US" sz="2400" dirty="0"/>
              <a:t>the transaction end is reached </a:t>
            </a:r>
            <a:r>
              <a:rPr lang="en-US" sz="2400" dirty="0">
                <a:solidFill>
                  <a:srgbClr val="FF0000"/>
                </a:solidFill>
              </a:rPr>
              <a:t>updates in the transaction are not applied directly to the database</a:t>
            </a:r>
            <a:r>
              <a:rPr lang="en-US" sz="2400" dirty="0"/>
              <a:t>. All </a:t>
            </a:r>
            <a:r>
              <a:rPr lang="en-US" sz="2400" dirty="0">
                <a:solidFill>
                  <a:srgbClr val="FF0000"/>
                </a:solidFill>
              </a:rPr>
              <a:t>updates are applied to local copies of data</a:t>
            </a:r>
            <a:r>
              <a:rPr lang="en-US" sz="2400" dirty="0"/>
              <a:t> items kept for the transaction. </a:t>
            </a:r>
            <a:r>
              <a:rPr lang="en-US" sz="2400" b="1" dirty="0"/>
              <a:t>At the end of transaction </a:t>
            </a:r>
            <a:r>
              <a:rPr lang="en-US" sz="2400" dirty="0"/>
              <a:t>execution, while execution of the transaction, a </a:t>
            </a:r>
            <a:r>
              <a:rPr lang="en-US" sz="2400" dirty="0">
                <a:solidFill>
                  <a:srgbClr val="FF0000"/>
                </a:solidFill>
              </a:rPr>
              <a:t>validation phase checks whether any of transaction updates violate </a:t>
            </a:r>
            <a:r>
              <a:rPr lang="en-US" sz="2400" dirty="0" err="1">
                <a:solidFill>
                  <a:srgbClr val="FF0000"/>
                </a:solidFill>
              </a:rPr>
              <a:t>serializability</a:t>
            </a:r>
            <a:r>
              <a:rPr lang="en-US" sz="2400" dirty="0"/>
              <a:t>. If there is </a:t>
            </a:r>
            <a:r>
              <a:rPr lang="en-US" sz="2400" b="1" dirty="0"/>
              <a:t>no violation </a:t>
            </a:r>
            <a:r>
              <a:rPr lang="en-US" sz="2400" dirty="0"/>
              <a:t>of </a:t>
            </a:r>
            <a:r>
              <a:rPr lang="en-US" sz="2400" dirty="0" err="1"/>
              <a:t>serializability</a:t>
            </a:r>
            <a:r>
              <a:rPr lang="en-US" sz="2400" dirty="0"/>
              <a:t> the </a:t>
            </a:r>
            <a:r>
              <a:rPr lang="en-US" sz="2400" b="1" dirty="0"/>
              <a:t>transaction is committed </a:t>
            </a:r>
            <a:r>
              <a:rPr lang="en-US" sz="2400" dirty="0"/>
              <a:t>and the </a:t>
            </a:r>
            <a:r>
              <a:rPr lang="en-US" sz="2400" b="1" dirty="0"/>
              <a:t>database is </a:t>
            </a:r>
            <a:r>
              <a:rPr lang="en-US" sz="2400" b="1" dirty="0" smtClean="0"/>
              <a:t>updated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2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11810</TotalTime>
  <Words>904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Vapor Trail</vt:lpstr>
      <vt:lpstr> dbms</vt:lpstr>
      <vt:lpstr>index</vt:lpstr>
      <vt:lpstr>transaction</vt:lpstr>
      <vt:lpstr>PowerPoint Presentation</vt:lpstr>
      <vt:lpstr>CONCURRENCY CONTROL </vt:lpstr>
      <vt:lpstr>PowerPoint Presentation</vt:lpstr>
      <vt:lpstr>PowerPoint Presentation</vt:lpstr>
      <vt:lpstr>PowerPoint Presentation</vt:lpstr>
      <vt:lpstr>PowerPoint Presentation</vt:lpstr>
      <vt:lpstr>Transaction Model </vt:lpstr>
      <vt:lpstr>Transaction States </vt:lpstr>
      <vt:lpstr>PowerPoint Presentation</vt:lpstr>
      <vt:lpstr>System Log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silicon arm macs</dc:title>
  <dc:creator>Babu Sharon</dc:creator>
  <cp:lastModifiedBy>HP</cp:lastModifiedBy>
  <cp:revision>384</cp:revision>
  <dcterms:created xsi:type="dcterms:W3CDTF">2021-01-07T14:58:48Z</dcterms:created>
  <dcterms:modified xsi:type="dcterms:W3CDTF">2021-10-23T16:02:15Z</dcterms:modified>
</cp:coreProperties>
</file>