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5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14A48-526A-4893-AB96-D36F3A2610AA}" type="datetimeFigureOut">
              <a:rPr lang="en-IN" smtClean="0"/>
              <a:t>11-05-2022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D0CDBD1-AA30-4714-92CE-47967A880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4302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14A48-526A-4893-AB96-D36F3A2610AA}" type="datetimeFigureOut">
              <a:rPr lang="en-IN" smtClean="0"/>
              <a:t>11-05-2022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D0CDBD1-AA30-4714-92CE-47967A880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9074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14A48-526A-4893-AB96-D36F3A2610AA}" type="datetimeFigureOut">
              <a:rPr lang="en-IN" smtClean="0"/>
              <a:t>11-05-2022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D0CDBD1-AA30-4714-92CE-47967A8808C2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199143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14A48-526A-4893-AB96-D36F3A2610AA}" type="datetimeFigureOut">
              <a:rPr lang="en-IN" smtClean="0"/>
              <a:t>11-05-2022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D0CDBD1-AA30-4714-92CE-47967A880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61565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14A48-526A-4893-AB96-D36F3A2610AA}" type="datetimeFigureOut">
              <a:rPr lang="en-IN" smtClean="0"/>
              <a:t>11-05-2022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D0CDBD1-AA30-4714-92CE-47967A8808C2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347070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14A48-526A-4893-AB96-D36F3A2610AA}" type="datetimeFigureOut">
              <a:rPr lang="en-IN" smtClean="0"/>
              <a:t>11-05-2022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D0CDBD1-AA30-4714-92CE-47967A880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76539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14A48-526A-4893-AB96-D36F3A2610AA}" type="datetimeFigureOut">
              <a:rPr lang="en-IN" smtClean="0"/>
              <a:t>11-05-2022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CDBD1-AA30-4714-92CE-47967A880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03870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14A48-526A-4893-AB96-D36F3A2610AA}" type="datetimeFigureOut">
              <a:rPr lang="en-IN" smtClean="0"/>
              <a:t>11-05-2022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CDBD1-AA30-4714-92CE-47967A880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6521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14A48-526A-4893-AB96-D36F3A2610AA}" type="datetimeFigureOut">
              <a:rPr lang="en-IN" smtClean="0"/>
              <a:t>11-05-2022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CDBD1-AA30-4714-92CE-47967A880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4430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14A48-526A-4893-AB96-D36F3A2610AA}" type="datetimeFigureOut">
              <a:rPr lang="en-IN" smtClean="0"/>
              <a:t>11-05-2022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D0CDBD1-AA30-4714-92CE-47967A880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1319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14A48-526A-4893-AB96-D36F3A2610AA}" type="datetimeFigureOut">
              <a:rPr lang="en-IN" smtClean="0"/>
              <a:t>11-05-2022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D0CDBD1-AA30-4714-92CE-47967A880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7867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14A48-526A-4893-AB96-D36F3A2610AA}" type="datetimeFigureOut">
              <a:rPr lang="en-IN" smtClean="0"/>
              <a:t>11-05-2022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D0CDBD1-AA30-4714-92CE-47967A880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082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14A48-526A-4893-AB96-D36F3A2610AA}" type="datetimeFigureOut">
              <a:rPr lang="en-IN" smtClean="0"/>
              <a:t>11-05-2022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CDBD1-AA30-4714-92CE-47967A880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1149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14A48-526A-4893-AB96-D36F3A2610AA}" type="datetimeFigureOut">
              <a:rPr lang="en-IN" smtClean="0"/>
              <a:t>11-05-2022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CDBD1-AA30-4714-92CE-47967A880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893600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14A48-526A-4893-AB96-D36F3A2610AA}" type="datetimeFigureOut">
              <a:rPr lang="en-IN" smtClean="0"/>
              <a:t>11-05-2022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CDBD1-AA30-4714-92CE-47967A880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1278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14A48-526A-4893-AB96-D36F3A2610AA}" type="datetimeFigureOut">
              <a:rPr lang="en-IN" smtClean="0"/>
              <a:t>11-05-2022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D0CDBD1-AA30-4714-92CE-47967A880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3794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14A48-526A-4893-AB96-D36F3A2610AA}" type="datetimeFigureOut">
              <a:rPr lang="en-IN" smtClean="0"/>
              <a:t>11-05-2022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D0CDBD1-AA30-4714-92CE-47967A880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6144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59" r:id="rId1"/>
    <p:sldLayoutId id="2147484360" r:id="rId2"/>
    <p:sldLayoutId id="2147484361" r:id="rId3"/>
    <p:sldLayoutId id="2147484362" r:id="rId4"/>
    <p:sldLayoutId id="2147484363" r:id="rId5"/>
    <p:sldLayoutId id="2147484364" r:id="rId6"/>
    <p:sldLayoutId id="2147484365" r:id="rId7"/>
    <p:sldLayoutId id="2147484366" r:id="rId8"/>
    <p:sldLayoutId id="2147484367" r:id="rId9"/>
    <p:sldLayoutId id="2147484368" r:id="rId10"/>
    <p:sldLayoutId id="2147484369" r:id="rId11"/>
    <p:sldLayoutId id="2147484370" r:id="rId12"/>
    <p:sldLayoutId id="2147484371" r:id="rId13"/>
    <p:sldLayoutId id="2147484372" r:id="rId14"/>
    <p:sldLayoutId id="2147484373" r:id="rId15"/>
    <p:sldLayoutId id="214748437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A1EC4-9167-4D18-A7CA-183EC782EC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l"/>
            <a:b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							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odule1_Part3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8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35541A6-5910-428F-8B4C-CA078BC38E2E}"/>
              </a:ext>
            </a:extLst>
          </p:cNvPr>
          <p:cNvSpPr txBox="1">
            <a:spLocks/>
          </p:cNvSpPr>
          <p:nvPr/>
        </p:nvSpPr>
        <p:spPr>
          <a:xfrm>
            <a:off x="2286000" y="1965960"/>
            <a:ext cx="7991475" cy="1463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200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SYSTEMS</a:t>
            </a:r>
            <a:endParaRPr lang="en-IN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7446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DB5AC-D108-4D57-B9BB-1E737BB22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Operating-System Services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25CDD-CC9C-47B4-943B-12CD96221E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/>
              <a:t>Operating systems provide an environment for execution of programs and services to programs and users</a:t>
            </a:r>
          </a:p>
          <a:p>
            <a:r>
              <a:rPr lang="en-US" altLang="en-US" dirty="0"/>
              <a:t>One set of operating-system services provides functions that are helpful to the user:</a:t>
            </a:r>
          </a:p>
          <a:p>
            <a:pPr marL="457200" lvl="1" indent="0">
              <a:buNone/>
            </a:pPr>
            <a:r>
              <a:rPr lang="en-US" altLang="en-US" b="1" dirty="0"/>
              <a:t>	User interface </a:t>
            </a:r>
            <a:r>
              <a:rPr lang="en-US" altLang="en-US" dirty="0"/>
              <a:t>- Almost all operating systems have a user interface (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UI</a:t>
            </a:r>
            <a:r>
              <a:rPr lang="en-US" altLang="en-US" dirty="0"/>
              <a:t>).</a:t>
            </a:r>
          </a:p>
          <a:p>
            <a:pPr marL="914400" lvl="2" indent="0">
              <a:buNone/>
            </a:pPr>
            <a:r>
              <a:rPr lang="en-US" altLang="en-US" dirty="0" err="1"/>
              <a:t>Eg</a:t>
            </a:r>
            <a:r>
              <a:rPr lang="en-US" altLang="en-US" dirty="0"/>
              <a:t>: </a:t>
            </a:r>
            <a:r>
              <a:rPr lang="en-US" altLang="en-US" dirty="0">
                <a:solidFill>
                  <a:schemeClr val="tx1"/>
                </a:solidFill>
                <a:latin typeface="+mj-lt"/>
              </a:rPr>
              <a:t>Command-Line</a:t>
            </a:r>
            <a:r>
              <a:rPr lang="en-US" altLang="en-US" dirty="0">
                <a:solidFill>
                  <a:schemeClr val="tx1"/>
                </a:solidFill>
              </a:rPr>
              <a:t> (</a:t>
            </a:r>
            <a:r>
              <a:rPr lang="en-US" altLang="en-US" dirty="0">
                <a:solidFill>
                  <a:schemeClr val="tx1"/>
                </a:solidFill>
                <a:latin typeface="+mj-lt"/>
              </a:rPr>
              <a:t>CLI</a:t>
            </a:r>
            <a:r>
              <a:rPr lang="en-US" altLang="en-US" dirty="0">
                <a:solidFill>
                  <a:schemeClr val="tx1"/>
                </a:solidFill>
              </a:rPr>
              <a:t>), </a:t>
            </a:r>
            <a:r>
              <a:rPr lang="en-US" altLang="en-US" dirty="0">
                <a:solidFill>
                  <a:schemeClr val="tx1"/>
                </a:solidFill>
                <a:latin typeface="+mj-lt"/>
              </a:rPr>
              <a:t>Graphics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>
                <a:solidFill>
                  <a:schemeClr val="tx1"/>
                </a:solidFill>
                <a:latin typeface="+mj-lt"/>
              </a:rPr>
              <a:t>User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>
                <a:solidFill>
                  <a:schemeClr val="tx1"/>
                </a:solidFill>
                <a:latin typeface="+mj-lt"/>
              </a:rPr>
              <a:t>Interface</a:t>
            </a:r>
            <a:r>
              <a:rPr lang="en-US" altLang="en-US" dirty="0">
                <a:solidFill>
                  <a:schemeClr val="tx1"/>
                </a:solidFill>
              </a:rPr>
              <a:t> (</a:t>
            </a:r>
            <a:r>
              <a:rPr lang="en-US" altLang="en-US" dirty="0">
                <a:solidFill>
                  <a:schemeClr val="tx1"/>
                </a:solidFill>
                <a:latin typeface="+mj-lt"/>
              </a:rPr>
              <a:t>GUI</a:t>
            </a:r>
            <a:r>
              <a:rPr lang="en-US" altLang="en-US" dirty="0">
                <a:solidFill>
                  <a:schemeClr val="tx1"/>
                </a:solidFill>
              </a:rPr>
              <a:t>),  </a:t>
            </a:r>
            <a:r>
              <a:rPr lang="en-US" altLang="en-US" dirty="0">
                <a:solidFill>
                  <a:schemeClr val="tx1"/>
                </a:solidFill>
                <a:latin typeface="+mj-lt"/>
              </a:rPr>
              <a:t>touch-screen</a:t>
            </a:r>
          </a:p>
          <a:p>
            <a:pPr marL="457200" lvl="1" indent="0">
              <a:buNone/>
            </a:pPr>
            <a:r>
              <a:rPr lang="en-US" altLang="en-US" b="1" dirty="0"/>
              <a:t>	Program execution </a:t>
            </a:r>
            <a:r>
              <a:rPr lang="en-US" altLang="en-US" dirty="0"/>
              <a:t>- The system must be able to load a program into memory 	and to run that program, end execution, either normally or abnormally 	(indicating error)</a:t>
            </a:r>
          </a:p>
          <a:p>
            <a:pPr marL="457200" lvl="1" indent="0">
              <a:buNone/>
            </a:pPr>
            <a:r>
              <a:rPr lang="en-US" altLang="en-US" b="1" dirty="0"/>
              <a:t>	I/O operations </a:t>
            </a:r>
            <a:r>
              <a:rPr lang="en-US" altLang="en-US" dirty="0"/>
              <a:t>-  A running program may require I/O, which may involve a file 	or an I/O device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8337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286B9-ACD4-46FD-BA9E-E1471E52D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Operating system services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5E1DA-EBD5-4E56-975E-8447CAE953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lvl="1" indent="0">
              <a:buNone/>
            </a:pPr>
            <a:r>
              <a:rPr lang="en-US" altLang="en-US" b="1" dirty="0"/>
              <a:t>File-system manipulation </a:t>
            </a:r>
            <a:r>
              <a:rPr lang="en-US" altLang="en-US" dirty="0"/>
              <a:t>-  The file system is of particular interest. Programs need to read and write files and directories, create and delete them, search them, list file Information, permission management.</a:t>
            </a:r>
            <a:endParaRPr lang="en-US" altLang="en-US" b="1" dirty="0"/>
          </a:p>
          <a:p>
            <a:pPr marL="457200" lvl="1" indent="0">
              <a:buNone/>
            </a:pPr>
            <a:r>
              <a:rPr lang="en-US" altLang="en-US" b="1" dirty="0"/>
              <a:t>Communications</a:t>
            </a:r>
            <a:r>
              <a:rPr lang="en-US" altLang="en-US" dirty="0"/>
              <a:t> – Processes may exchange information, on the same computer or between computers over a network. Communications may be via shared memory or through message passing.</a:t>
            </a:r>
          </a:p>
          <a:p>
            <a:pPr marL="457200" lvl="1" indent="0">
              <a:buNone/>
            </a:pPr>
            <a:r>
              <a:rPr lang="en-US" altLang="en-US" b="1" dirty="0"/>
              <a:t>Error detection </a:t>
            </a:r>
            <a:r>
              <a:rPr lang="en-US" altLang="en-US" dirty="0"/>
              <a:t>– OS needs to be constantly aware of possible errors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en-US" b="1" dirty="0"/>
              <a:t>Resource allocation - </a:t>
            </a:r>
            <a:r>
              <a:rPr lang="en-US" altLang="en-US" dirty="0"/>
              <a:t>When  multiple users or multiple jobs running concurrently, resources must be allocated to each of them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en-US" b="1" dirty="0"/>
              <a:t>Accounting -</a:t>
            </a:r>
            <a:r>
              <a:rPr lang="en-US" altLang="en-US" dirty="0"/>
              <a:t> To keep track of which users use how much and what kinds of computer resources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en-US" b="1" dirty="0"/>
              <a:t>Protection</a:t>
            </a:r>
            <a:r>
              <a:rPr lang="en-US" altLang="en-US" dirty="0"/>
              <a:t> involves ensuring that all access to system resources is controlled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en-US" b="1" dirty="0"/>
              <a:t>Security</a:t>
            </a:r>
            <a:r>
              <a:rPr lang="en-US" altLang="en-US" dirty="0"/>
              <a:t> of the system from outsiders requires user authentication, extends to defending external I/O devices from invalid access attempts</a:t>
            </a:r>
          </a:p>
          <a:p>
            <a:pPr marL="457200" lvl="1" indent="0">
              <a:buNone/>
            </a:pPr>
            <a:endParaRPr lang="en-US" altLang="en-US" dirty="0"/>
          </a:p>
          <a:p>
            <a:pPr marL="457200" lvl="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6849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11B2F-D80E-4E23-AF48-2E1B5E9B1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0875" y="624110"/>
            <a:ext cx="8911687" cy="899891"/>
          </a:xfrm>
        </p:spPr>
        <p:txBody>
          <a:bodyPr/>
          <a:lstStyle/>
          <a:p>
            <a:r>
              <a:rPr lang="en-US" dirty="0"/>
              <a:t>Operating system services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192B0D-4FB4-4EE1-BEBD-0DC6630D78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978" y="1524001"/>
            <a:ext cx="8944802" cy="444817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FAA8D2-0F87-4CFB-AF46-0C820A60E888}"/>
              </a:ext>
            </a:extLst>
          </p:cNvPr>
          <p:cNvSpPr txBox="1"/>
          <p:nvPr/>
        </p:nvSpPr>
        <p:spPr>
          <a:xfrm>
            <a:off x="781050" y="6467475"/>
            <a:ext cx="11163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Operating system concepts                                                                           </a:t>
            </a:r>
            <a:r>
              <a:rPr lang="en-US" dirty="0" err="1"/>
              <a:t>Silberschatz,Galvin,Gagne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5337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906CB-100B-4257-B8CC-405239685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1E403-E9FC-4976-9EFD-9FBD569AC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/>
              <a:t>CLI -- command line interpreter</a:t>
            </a:r>
          </a:p>
          <a:p>
            <a:pPr marL="0" indent="0">
              <a:buNone/>
            </a:pPr>
            <a:r>
              <a:rPr lang="en-US" altLang="en-US" dirty="0"/>
              <a:t>	Sometimes implemented in kernel, sometimes by systems program</a:t>
            </a:r>
          </a:p>
          <a:p>
            <a:pPr marL="0" indent="0">
              <a:buNone/>
            </a:pPr>
            <a:r>
              <a:rPr lang="en-US" altLang="en-US" dirty="0"/>
              <a:t>	Sometimes multiple flavors implemented –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shells</a:t>
            </a:r>
          </a:p>
          <a:p>
            <a:pPr marL="0" indent="0">
              <a:buNone/>
            </a:pPr>
            <a:r>
              <a:rPr lang="en-US" altLang="en-US" dirty="0"/>
              <a:t>	Primarily fetches a command from user and executes it</a:t>
            </a:r>
          </a:p>
          <a:p>
            <a:pPr marL="0" indent="0">
              <a:buNone/>
            </a:pPr>
            <a:r>
              <a:rPr lang="en-US" altLang="en-US" dirty="0"/>
              <a:t>GUI—Graphical user interface</a:t>
            </a:r>
          </a:p>
          <a:p>
            <a:pPr marL="0" indent="0">
              <a:buNone/>
            </a:pPr>
            <a:r>
              <a:rPr lang="en-US" altLang="en-US" dirty="0"/>
              <a:t>	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users employ a mouse-based window and-</a:t>
            </a:r>
            <a:r>
              <a:rPr lang="en-IN" dirty="0">
                <a:latin typeface="Times New Roman" panose="02020603050405020304" pitchFamily="18" charset="0"/>
              </a:rPr>
              <a:t>m</a:t>
            </a:r>
            <a:r>
              <a:rPr lang="en-IN" sz="1800" b="0" i="0" u="none" strike="noStrike" baseline="0" dirty="0">
                <a:latin typeface="Times New Roman" panose="02020603050405020304" pitchFamily="18" charset="0"/>
              </a:rPr>
              <a:t>enu system</a:t>
            </a:r>
          </a:p>
          <a:p>
            <a:pPr marL="0" indent="0" algn="l">
              <a:buNone/>
            </a:pPr>
            <a:r>
              <a:rPr lang="en-IN" sz="1800" b="0" i="0" u="none" strike="noStrike" baseline="0" dirty="0">
                <a:latin typeface="Times New Roman" panose="02020603050405020304" pitchFamily="18" charset="0"/>
              </a:rPr>
              <a:t>	Depending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on the mouse pointer's location, clicking a button on the mouse can invoke a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	program, select a file or directory.</a:t>
            </a:r>
            <a:endParaRPr lang="en-US" alt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8811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9809B-334F-4B4D-9945-10DB81351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calls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0F5A9-F70B-4BBF-9F79-864C49B67B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A </a:t>
            </a:r>
            <a:r>
              <a:rPr lang="en-US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system call</a:t>
            </a: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 is a mechanism that provides the interface between a process and the operating system. </a:t>
            </a:r>
            <a:r>
              <a:rPr lang="en-US" b="0" i="0" dirty="0">
                <a:solidFill>
                  <a:srgbClr val="444444"/>
                </a:solidFill>
                <a:effectLst/>
                <a:latin typeface="Swiss 721 SWA"/>
              </a:rPr>
              <a:t>A system call is a programmatic way a program requests a service from the kernel.</a:t>
            </a:r>
          </a:p>
          <a:p>
            <a:pPr algn="l"/>
            <a:r>
              <a:rPr lang="en-US" b="0" i="0" dirty="0">
                <a:solidFill>
                  <a:srgbClr val="444444"/>
                </a:solidFill>
                <a:effectLst/>
                <a:latin typeface="Swiss 721 SWA"/>
              </a:rPr>
              <a:t>To understand how an operating system works, you first need to understand how system calls work. </a:t>
            </a:r>
          </a:p>
          <a:p>
            <a:pPr algn="l"/>
            <a:r>
              <a:rPr lang="en-US" b="0" i="0" dirty="0">
                <a:solidFill>
                  <a:srgbClr val="444444"/>
                </a:solidFill>
                <a:effectLst/>
                <a:latin typeface="Swiss 721 SWA"/>
              </a:rPr>
              <a:t>System calls are very similar to function calls, which means they accept and work on arguments and return values. The only difference is that system calls enter a kernel, while function calls do not. </a:t>
            </a: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System call offers the services of the operating system to the user programs via API (Application Programming Interface). </a:t>
            </a:r>
          </a:p>
        </p:txBody>
      </p:sp>
    </p:spTree>
    <p:extLst>
      <p:ext uri="{BB962C8B-B14F-4D97-AF65-F5344CB8AC3E}">
        <p14:creationId xmlns:p14="http://schemas.microsoft.com/office/powerpoint/2010/main" val="4181347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32F67-2DFE-4F0B-ABD0-FB9E56DFD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calls</a:t>
            </a:r>
            <a:endParaRPr lang="en-IN" dirty="0"/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8E9BFBF1-AA07-4B1E-87D4-31918D0B8B0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4692" y="2905125"/>
            <a:ext cx="5581392" cy="377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276A9CB-CA1E-410C-A336-CCB585765F60}"/>
              </a:ext>
            </a:extLst>
          </p:cNvPr>
          <p:cNvSpPr txBox="1"/>
          <p:nvPr/>
        </p:nvSpPr>
        <p:spPr>
          <a:xfrm>
            <a:off x="2990850" y="2171700"/>
            <a:ext cx="8439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/>
              <a:t>System call sequence to copy the contents of one file to another file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3646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9A19B-7DDA-413C-A3F9-073469CFB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call implementation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93BEF-637D-4BC8-987F-7EC3ED9CB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Typically, a number is  associated with each system call</a:t>
            </a: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System-call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interface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maintains a table indexed according to these numbers</a:t>
            </a:r>
            <a:endParaRPr lang="en-US" altLang="en-US" sz="800" dirty="0"/>
          </a:p>
          <a:p>
            <a:r>
              <a:rPr lang="en-US" altLang="en-US" dirty="0"/>
              <a:t>The system call interface invokes  the intended system call in OS kernel and returns status of the system call and any return values</a:t>
            </a:r>
            <a:endParaRPr lang="en-US" altLang="en-US" sz="800" dirty="0"/>
          </a:p>
          <a:p>
            <a:r>
              <a:rPr lang="en-US" altLang="en-US" dirty="0"/>
              <a:t>The caller need not know anything about how the system call is implemented</a:t>
            </a:r>
          </a:p>
          <a:p>
            <a:pPr lvl="1"/>
            <a:r>
              <a:rPr lang="en-US" altLang="en-US" dirty="0"/>
              <a:t>Just needs to obey API and understand what OS will do as a result call</a:t>
            </a:r>
          </a:p>
          <a:p>
            <a:pPr lvl="1"/>
            <a:r>
              <a:rPr lang="en-US" altLang="en-US" dirty="0"/>
              <a:t>Most details of  OS interface hidden from programmer by API 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4738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92A48-6553-496C-8093-A37321E74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API: System Call to Open a File</a:t>
            </a:r>
            <a:endParaRPr lang="en-IN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959DCB67-0F1D-4163-9118-8ED3F543397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5574" y="2683129"/>
            <a:ext cx="7610475" cy="4004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745004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1722</TotalTime>
  <Words>596</Words>
  <Application>Microsoft Office PowerPoint</Application>
  <PresentationFormat>Widescreen</PresentationFormat>
  <Paragraphs>42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Century Gothic</vt:lpstr>
      <vt:lpstr>Source Sans Pro</vt:lpstr>
      <vt:lpstr>Swiss 721 SWA</vt:lpstr>
      <vt:lpstr>Times New Roman</vt:lpstr>
      <vt:lpstr>Wingdings 3</vt:lpstr>
      <vt:lpstr>Wisp</vt:lpstr>
      <vt:lpstr>                 Module1_Part3  </vt:lpstr>
      <vt:lpstr>Operating-System Services</vt:lpstr>
      <vt:lpstr>Operating system services</vt:lpstr>
      <vt:lpstr>Operating system services</vt:lpstr>
      <vt:lpstr>PowerPoint Presentation</vt:lpstr>
      <vt:lpstr>System calls</vt:lpstr>
      <vt:lpstr>System calls</vt:lpstr>
      <vt:lpstr>System call implementation</vt:lpstr>
      <vt:lpstr>API: System Call to Open a File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Software</dc:title>
  <dc:creator>Santhosh VT</dc:creator>
  <cp:lastModifiedBy>DELL</cp:lastModifiedBy>
  <cp:revision>106</cp:revision>
  <dcterms:created xsi:type="dcterms:W3CDTF">2020-08-14T12:33:26Z</dcterms:created>
  <dcterms:modified xsi:type="dcterms:W3CDTF">2022-05-11T04:55:02Z</dcterms:modified>
</cp:coreProperties>
</file>