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8"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B14A48-526A-4893-AB96-D36F3A2610AA}" type="datetimeFigureOut">
              <a:rPr lang="en-IN" smtClean="0"/>
              <a:t>04-05-2021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9343023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14A48-526A-4893-AB96-D36F3A2610AA}" type="datetimeFigureOut">
              <a:rPr lang="en-IN" smtClean="0"/>
              <a:t>04-05-2021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383907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14A48-526A-4893-AB96-D36F3A2610AA}" type="datetimeFigureOut">
              <a:rPr lang="en-IN" smtClean="0"/>
              <a:t>04-05-2021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0CDBD1-AA30-4714-92CE-47967A8808C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914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B14A48-526A-4893-AB96-D36F3A2610AA}" type="datetimeFigureOut">
              <a:rPr lang="en-IN" smtClean="0"/>
              <a:t>04-05-2021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3096156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B14A48-526A-4893-AB96-D36F3A2610AA}" type="datetimeFigureOut">
              <a:rPr lang="en-IN" smtClean="0"/>
              <a:t>04-05-2021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0CDBD1-AA30-4714-92CE-47967A8808C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4707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B14A48-526A-4893-AB96-D36F3A2610AA}" type="datetimeFigureOut">
              <a:rPr lang="en-IN" smtClean="0"/>
              <a:t>04-05-2021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3787653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14A48-526A-4893-AB96-D36F3A2610AA}" type="datetimeFigureOut">
              <a:rPr lang="en-IN" smtClean="0"/>
              <a:t>04-05-2021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3480387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14A48-526A-4893-AB96-D36F3A2610AA}" type="datetimeFigureOut">
              <a:rPr lang="en-IN" smtClean="0"/>
              <a:t>04-05-2021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1036521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14A48-526A-4893-AB96-D36F3A2610AA}" type="datetimeFigureOut">
              <a:rPr lang="en-IN" smtClean="0"/>
              <a:t>04-05-2021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151443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14A48-526A-4893-AB96-D36F3A2610AA}" type="datetimeFigureOut">
              <a:rPr lang="en-IN" smtClean="0"/>
              <a:t>04-05-2021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2461319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B14A48-526A-4893-AB96-D36F3A2610AA}" type="datetimeFigureOut">
              <a:rPr lang="en-IN" smtClean="0"/>
              <a:t>04-05-2021</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291786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14A48-526A-4893-AB96-D36F3A2610AA}" type="datetimeFigureOut">
              <a:rPr lang="en-IN" smtClean="0"/>
              <a:t>04-05-2021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18208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B14A48-526A-4893-AB96-D36F3A2610AA}" type="datetimeFigureOut">
              <a:rPr lang="en-IN" smtClean="0"/>
              <a:t>04-05-2021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2771149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14A48-526A-4893-AB96-D36F3A2610AA}" type="datetimeFigureOut">
              <a:rPr lang="en-IN" smtClean="0"/>
              <a:t>04-05-2021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76893600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14A48-526A-4893-AB96-D36F3A2610AA}" type="datetimeFigureOut">
              <a:rPr lang="en-IN" smtClean="0"/>
              <a:t>04-05-2021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117127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14A48-526A-4893-AB96-D36F3A2610AA}" type="datetimeFigureOut">
              <a:rPr lang="en-IN" smtClean="0"/>
              <a:t>04-05-2021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D0CDBD1-AA30-4714-92CE-47967A8808C2}" type="slidenum">
              <a:rPr lang="en-IN" smtClean="0"/>
              <a:t>‹#›</a:t>
            </a:fld>
            <a:endParaRPr lang="en-IN"/>
          </a:p>
        </p:txBody>
      </p:sp>
    </p:spTree>
    <p:extLst>
      <p:ext uri="{BB962C8B-B14F-4D97-AF65-F5344CB8AC3E}">
        <p14:creationId xmlns:p14="http://schemas.microsoft.com/office/powerpoint/2010/main" val="388379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B14A48-526A-4893-AB96-D36F3A2610AA}" type="datetimeFigureOut">
              <a:rPr lang="en-IN" smtClean="0"/>
              <a:t>04-05-2021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D0CDBD1-AA30-4714-92CE-47967A8808C2}" type="slidenum">
              <a:rPr lang="en-IN" smtClean="0"/>
              <a:t>‹#›</a:t>
            </a:fld>
            <a:endParaRPr lang="en-IN"/>
          </a:p>
        </p:txBody>
      </p:sp>
    </p:spTree>
    <p:extLst>
      <p:ext uri="{BB962C8B-B14F-4D97-AF65-F5344CB8AC3E}">
        <p14:creationId xmlns:p14="http://schemas.microsoft.com/office/powerpoint/2010/main" val="3036144918"/>
      </p:ext>
    </p:extLst>
  </p:cSld>
  <p:clrMap bg1="lt1" tx1="dk1" bg2="lt2" tx2="dk2" accent1="accent1" accent2="accent2" accent3="accent3" accent4="accent4" accent5="accent5" accent6="accent6" hlink="hlink" folHlink="folHlink"/>
  <p:sldLayoutIdLst>
    <p:sldLayoutId id="2147484359" r:id="rId1"/>
    <p:sldLayoutId id="2147484360" r:id="rId2"/>
    <p:sldLayoutId id="2147484361" r:id="rId3"/>
    <p:sldLayoutId id="2147484362" r:id="rId4"/>
    <p:sldLayoutId id="2147484363" r:id="rId5"/>
    <p:sldLayoutId id="2147484364" r:id="rId6"/>
    <p:sldLayoutId id="2147484365" r:id="rId7"/>
    <p:sldLayoutId id="2147484366" r:id="rId8"/>
    <p:sldLayoutId id="2147484367" r:id="rId9"/>
    <p:sldLayoutId id="2147484368" r:id="rId10"/>
    <p:sldLayoutId id="2147484369" r:id="rId11"/>
    <p:sldLayoutId id="2147484370" r:id="rId12"/>
    <p:sldLayoutId id="2147484371" r:id="rId13"/>
    <p:sldLayoutId id="2147484372" r:id="rId14"/>
    <p:sldLayoutId id="2147484373" r:id="rId15"/>
    <p:sldLayoutId id="214748437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A1EC4-9167-4D18-A7CA-183EC782EC54}"/>
              </a:ext>
            </a:extLst>
          </p:cNvPr>
          <p:cNvSpPr>
            <a:spLocks noGrp="1"/>
          </p:cNvSpPr>
          <p:nvPr>
            <p:ph type="ctrTitle"/>
          </p:nvPr>
        </p:nvSpPr>
        <p:spPr/>
        <p:txBody>
          <a:bodyPr>
            <a:noAutofit/>
          </a:bodyPr>
          <a:lstStyle/>
          <a:p>
            <a:pPr algn="l"/>
            <a:br>
              <a:rPr lang="en-US" sz="2800" cap="none" dirty="0">
                <a:latin typeface="Times New Roman" panose="02020603050405020304" pitchFamily="18" charset="0"/>
                <a:cs typeface="Times New Roman" panose="02020603050405020304" pitchFamily="18" charset="0"/>
              </a:rPr>
            </a:br>
            <a:br>
              <a:rPr lang="en-US" sz="2800" cap="none" dirty="0">
                <a:latin typeface="Times New Roman" panose="02020603050405020304" pitchFamily="18" charset="0"/>
                <a:cs typeface="Times New Roman" panose="02020603050405020304" pitchFamily="18" charset="0"/>
              </a:rPr>
            </a:br>
            <a:br>
              <a:rPr lang="en-US" sz="2800" cap="none" dirty="0">
                <a:latin typeface="Times New Roman" panose="02020603050405020304" pitchFamily="18" charset="0"/>
                <a:cs typeface="Times New Roman" panose="02020603050405020304" pitchFamily="18" charset="0"/>
              </a:rPr>
            </a:br>
            <a:r>
              <a:rPr lang="en-US" sz="2800" cap="none" dirty="0">
                <a:latin typeface="Times New Roman" panose="02020603050405020304" pitchFamily="18" charset="0"/>
                <a:cs typeface="Times New Roman" panose="02020603050405020304" pitchFamily="18" charset="0"/>
              </a:rPr>
              <a:t>														M</a:t>
            </a:r>
            <a:r>
              <a:rPr lang="en-US" sz="2800" dirty="0">
                <a:latin typeface="Times New Roman" panose="02020603050405020304" pitchFamily="18" charset="0"/>
                <a:cs typeface="Times New Roman" panose="02020603050405020304" pitchFamily="18" charset="0"/>
              </a:rPr>
              <a:t>odule1_Part2</a:t>
            </a:r>
            <a:br>
              <a:rPr lang="en-US" sz="2800" dirty="0">
                <a:latin typeface="Times New Roman" panose="02020603050405020304" pitchFamily="18" charset="0"/>
                <a:cs typeface="Times New Roman" panose="02020603050405020304" pitchFamily="18" charset="0"/>
              </a:rPr>
            </a:br>
            <a:br>
              <a:rPr lang="en-US" sz="2800" cap="none" dirty="0">
                <a:latin typeface="Times New Roman" panose="02020603050405020304" pitchFamily="18" charset="0"/>
                <a:cs typeface="Times New Roman" panose="02020603050405020304" pitchFamily="18" charset="0"/>
              </a:rPr>
            </a:br>
            <a:endParaRPr lang="en-IN" sz="2800" cap="none"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35541A6-5910-428F-8B4C-CA078BC38E2E}"/>
              </a:ext>
            </a:extLst>
          </p:cNvPr>
          <p:cNvSpPr txBox="1">
            <a:spLocks/>
          </p:cNvSpPr>
          <p:nvPr/>
        </p:nvSpPr>
        <p:spPr>
          <a:xfrm>
            <a:off x="2286000" y="1965960"/>
            <a:ext cx="7991475" cy="1463040"/>
          </a:xfrm>
          <a:prstGeom prst="rect">
            <a:avLst/>
          </a:prstGeom>
        </p:spPr>
        <p:txBody>
          <a:bodyPr vert="horz" lIns="91440" tIns="45720" rIns="91440" bIns="45720" rtlCol="0" anchor="ctr">
            <a:normAutofit lnSpcReduction="10000"/>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pPr algn="ctr"/>
            <a:r>
              <a:rPr lang="en-US" sz="6000" dirty="0">
                <a:latin typeface="Times New Roman" panose="02020603050405020304" pitchFamily="18" charset="0"/>
                <a:cs typeface="Times New Roman" panose="02020603050405020304" pitchFamily="18" charset="0"/>
              </a:rPr>
              <a:t>Operating SYSTEMS</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446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9FB0C-C37C-4481-94AD-62009D3E8012}"/>
              </a:ext>
            </a:extLst>
          </p:cNvPr>
          <p:cNvSpPr>
            <a:spLocks noGrp="1"/>
          </p:cNvSpPr>
          <p:nvPr>
            <p:ph type="title"/>
          </p:nvPr>
        </p:nvSpPr>
        <p:spPr/>
        <p:txBody>
          <a:bodyPr/>
          <a:lstStyle/>
          <a:p>
            <a:r>
              <a:rPr lang="en-US" dirty="0"/>
              <a:t>MODULES</a:t>
            </a:r>
            <a:endParaRPr lang="en-IN" dirty="0"/>
          </a:p>
        </p:txBody>
      </p:sp>
      <p:pic>
        <p:nvPicPr>
          <p:cNvPr id="5" name="Content Placeholder 4">
            <a:extLst>
              <a:ext uri="{FF2B5EF4-FFF2-40B4-BE49-F238E27FC236}">
                <a16:creationId xmlns:a16="http://schemas.microsoft.com/office/drawing/2014/main" id="{AD0CA898-C69B-4B20-8765-9A57A0B5D1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7186" y="2685981"/>
            <a:ext cx="5899453" cy="2673487"/>
          </a:xfrm>
        </p:spPr>
      </p:pic>
      <p:sp>
        <p:nvSpPr>
          <p:cNvPr id="8" name="TextBox 7">
            <a:extLst>
              <a:ext uri="{FF2B5EF4-FFF2-40B4-BE49-F238E27FC236}">
                <a16:creationId xmlns:a16="http://schemas.microsoft.com/office/drawing/2014/main" id="{791BF58E-C1BA-4F4C-8866-D699B1C8352E}"/>
              </a:ext>
            </a:extLst>
          </p:cNvPr>
          <p:cNvSpPr txBox="1"/>
          <p:nvPr/>
        </p:nvSpPr>
        <p:spPr>
          <a:xfrm>
            <a:off x="4492487" y="5486400"/>
            <a:ext cx="5267739" cy="369332"/>
          </a:xfrm>
          <a:prstGeom prst="rect">
            <a:avLst/>
          </a:prstGeom>
          <a:noFill/>
        </p:spPr>
        <p:txBody>
          <a:bodyPr wrap="square" rtlCol="0">
            <a:spAutoFit/>
          </a:bodyPr>
          <a:lstStyle/>
          <a:p>
            <a:r>
              <a:rPr lang="en-US" dirty="0"/>
              <a:t>Solaris loadable modules</a:t>
            </a:r>
          </a:p>
        </p:txBody>
      </p:sp>
    </p:spTree>
    <p:extLst>
      <p:ext uri="{BB962C8B-B14F-4D97-AF65-F5344CB8AC3E}">
        <p14:creationId xmlns:p14="http://schemas.microsoft.com/office/powerpoint/2010/main" val="137808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945B-CD9A-4F68-9354-C3079DA0ECF2}"/>
              </a:ext>
            </a:extLst>
          </p:cNvPr>
          <p:cNvSpPr>
            <a:spLocks noGrp="1"/>
          </p:cNvSpPr>
          <p:nvPr>
            <p:ph type="title"/>
          </p:nvPr>
        </p:nvSpPr>
        <p:spPr/>
        <p:txBody>
          <a:bodyPr/>
          <a:lstStyle/>
          <a:p>
            <a:r>
              <a:rPr lang="en-US" altLang="en-US" dirty="0"/>
              <a:t>Operating System Structure</a:t>
            </a:r>
            <a:endParaRPr lang="en-IN" dirty="0"/>
          </a:p>
        </p:txBody>
      </p:sp>
      <p:sp>
        <p:nvSpPr>
          <p:cNvPr id="3" name="Content Placeholder 2">
            <a:extLst>
              <a:ext uri="{FF2B5EF4-FFF2-40B4-BE49-F238E27FC236}">
                <a16:creationId xmlns:a16="http://schemas.microsoft.com/office/drawing/2014/main" id="{B1E4493A-84F6-4345-8377-C23647775FF0}"/>
              </a:ext>
            </a:extLst>
          </p:cNvPr>
          <p:cNvSpPr>
            <a:spLocks noGrp="1"/>
          </p:cNvSpPr>
          <p:nvPr>
            <p:ph idx="1"/>
          </p:nvPr>
        </p:nvSpPr>
        <p:spPr/>
        <p:txBody>
          <a:bodyPr/>
          <a:lstStyle/>
          <a:p>
            <a:pPr marL="0" indent="0">
              <a:buNone/>
            </a:pPr>
            <a:endParaRPr lang="en-US" altLang="en-US" dirty="0"/>
          </a:p>
          <a:p>
            <a:pPr lvl="1"/>
            <a:r>
              <a:rPr lang="en-US" altLang="en-US" dirty="0"/>
              <a:t>Simple structure </a:t>
            </a:r>
          </a:p>
          <a:p>
            <a:pPr lvl="1"/>
            <a:r>
              <a:rPr lang="en-US" altLang="en-US" dirty="0"/>
              <a:t>Layered </a:t>
            </a:r>
          </a:p>
          <a:p>
            <a:pPr lvl="1"/>
            <a:r>
              <a:rPr lang="en-US" altLang="en-US" dirty="0"/>
              <a:t>Microkernel </a:t>
            </a:r>
          </a:p>
          <a:p>
            <a:pPr lvl="1"/>
            <a:r>
              <a:rPr lang="en-US" altLang="en-US" dirty="0"/>
              <a:t>Modules</a:t>
            </a:r>
          </a:p>
          <a:p>
            <a:endParaRPr lang="en-IN" dirty="0"/>
          </a:p>
        </p:txBody>
      </p:sp>
    </p:spTree>
    <p:extLst>
      <p:ext uri="{BB962C8B-B14F-4D97-AF65-F5344CB8AC3E}">
        <p14:creationId xmlns:p14="http://schemas.microsoft.com/office/powerpoint/2010/main" val="148956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CA30-4405-4A5B-A444-151D8D1FA8B5}"/>
              </a:ext>
            </a:extLst>
          </p:cNvPr>
          <p:cNvSpPr>
            <a:spLocks noGrp="1"/>
          </p:cNvSpPr>
          <p:nvPr>
            <p:ph type="title"/>
          </p:nvPr>
        </p:nvSpPr>
        <p:spPr/>
        <p:txBody>
          <a:bodyPr/>
          <a:lstStyle/>
          <a:p>
            <a:r>
              <a:rPr lang="en-US" dirty="0"/>
              <a:t>Simple structure</a:t>
            </a:r>
            <a:endParaRPr lang="en-IN" dirty="0"/>
          </a:p>
        </p:txBody>
      </p:sp>
      <p:pic>
        <p:nvPicPr>
          <p:cNvPr id="7" name="Content Placeholder 6">
            <a:extLst>
              <a:ext uri="{FF2B5EF4-FFF2-40B4-BE49-F238E27FC236}">
                <a16:creationId xmlns:a16="http://schemas.microsoft.com/office/drawing/2014/main" id="{A4A9088E-D67D-44BC-A4C5-5586B312CE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1885" y="2571675"/>
            <a:ext cx="3010055" cy="2902099"/>
          </a:xfrm>
        </p:spPr>
      </p:pic>
      <p:sp>
        <p:nvSpPr>
          <p:cNvPr id="8" name="TextBox 7">
            <a:extLst>
              <a:ext uri="{FF2B5EF4-FFF2-40B4-BE49-F238E27FC236}">
                <a16:creationId xmlns:a16="http://schemas.microsoft.com/office/drawing/2014/main" id="{D9170DBA-3FD9-4CFC-8B62-74E9D8251CBC}"/>
              </a:ext>
            </a:extLst>
          </p:cNvPr>
          <p:cNvSpPr txBox="1"/>
          <p:nvPr/>
        </p:nvSpPr>
        <p:spPr>
          <a:xfrm>
            <a:off x="1262270" y="2077278"/>
            <a:ext cx="3607904" cy="4524315"/>
          </a:xfrm>
          <a:prstGeom prst="rect">
            <a:avLst/>
          </a:prstGeom>
          <a:noFill/>
        </p:spPr>
        <p:txBody>
          <a:bodyPr wrap="square" rtlCol="0">
            <a:spAutoFit/>
          </a:bodyPr>
          <a:lstStyle/>
          <a:p>
            <a:pPr algn="l"/>
            <a:r>
              <a:rPr lang="en-US" sz="1800" b="0" i="0" u="none" strike="noStrike" baseline="0" dirty="0">
                <a:solidFill>
                  <a:srgbClr val="000000"/>
                </a:solidFill>
                <a:latin typeface="New Times Roman"/>
              </a:rPr>
              <a:t>MS-DOS – written to provide the</a:t>
            </a:r>
          </a:p>
          <a:p>
            <a:pPr algn="l"/>
            <a:r>
              <a:rPr lang="en-US" sz="1800" b="0" i="0" u="none" strike="noStrike" baseline="0" dirty="0">
                <a:solidFill>
                  <a:srgbClr val="000000"/>
                </a:solidFill>
                <a:latin typeface="New Times Roman"/>
              </a:rPr>
              <a:t>most functionality in the least</a:t>
            </a:r>
          </a:p>
          <a:p>
            <a:pPr algn="l"/>
            <a:r>
              <a:rPr lang="en-IN" sz="1800" b="0" i="0" u="none" strike="noStrike" baseline="0" dirty="0">
                <a:solidFill>
                  <a:srgbClr val="000000"/>
                </a:solidFill>
                <a:latin typeface="New Times Roman"/>
              </a:rPr>
              <a:t>space</a:t>
            </a:r>
          </a:p>
          <a:p>
            <a:pPr algn="l"/>
            <a:r>
              <a:rPr lang="en-IN" sz="1800" b="0" i="0" u="none" strike="noStrike" baseline="0" dirty="0">
                <a:solidFill>
                  <a:srgbClr val="CD6600"/>
                </a:solidFill>
                <a:latin typeface="New Times Roman"/>
              </a:rPr>
              <a:t>● </a:t>
            </a:r>
            <a:r>
              <a:rPr lang="en-IN" sz="1800" b="0" i="0" u="none" strike="noStrike" baseline="0" dirty="0">
                <a:solidFill>
                  <a:srgbClr val="000000"/>
                </a:solidFill>
                <a:latin typeface="New Times Roman"/>
              </a:rPr>
              <a:t>Not divided into modules</a:t>
            </a:r>
          </a:p>
          <a:p>
            <a:pPr algn="l"/>
            <a:r>
              <a:rPr lang="en-IN" sz="1800" b="0" i="0" u="none" strike="noStrike" baseline="0" dirty="0">
                <a:solidFill>
                  <a:srgbClr val="CD6600"/>
                </a:solidFill>
                <a:latin typeface="New Times Roman"/>
              </a:rPr>
              <a:t>● </a:t>
            </a:r>
            <a:r>
              <a:rPr lang="en-IN" sz="1800" b="0" i="0" u="none" strike="noStrike" baseline="0" dirty="0">
                <a:solidFill>
                  <a:srgbClr val="000000"/>
                </a:solidFill>
                <a:latin typeface="New Times Roman"/>
              </a:rPr>
              <a:t>Although MS-DOS has some</a:t>
            </a:r>
          </a:p>
          <a:p>
            <a:pPr algn="l"/>
            <a:r>
              <a:rPr lang="en-IN" sz="1800" b="0" i="0" u="none" strike="noStrike" baseline="0" dirty="0">
                <a:solidFill>
                  <a:srgbClr val="000000"/>
                </a:solidFill>
                <a:latin typeface="New Times Roman"/>
              </a:rPr>
              <a:t>structure, its interfaces and</a:t>
            </a:r>
          </a:p>
          <a:p>
            <a:pPr algn="l"/>
            <a:r>
              <a:rPr lang="en-US" sz="1800" b="0" i="0" u="none" strike="noStrike" baseline="0" dirty="0">
                <a:solidFill>
                  <a:srgbClr val="000000"/>
                </a:solidFill>
                <a:latin typeface="New Times Roman"/>
              </a:rPr>
              <a:t>levels of functionality are not</a:t>
            </a:r>
          </a:p>
          <a:p>
            <a:pPr algn="l"/>
            <a:r>
              <a:rPr lang="en-IN" sz="1800" b="0" i="0" u="none" strike="noStrike" baseline="0" dirty="0">
                <a:solidFill>
                  <a:srgbClr val="000000"/>
                </a:solidFill>
                <a:latin typeface="New Times Roman"/>
              </a:rPr>
              <a:t>well separated</a:t>
            </a:r>
          </a:p>
          <a:p>
            <a:pPr algn="l"/>
            <a:r>
              <a:rPr lang="en-IN" dirty="0">
                <a:solidFill>
                  <a:srgbClr val="000000"/>
                </a:solidFill>
                <a:latin typeface="New Times Roman"/>
              </a:rPr>
              <a:t>It leaves base hardware access for application programs (no protection)</a:t>
            </a:r>
          </a:p>
          <a:p>
            <a:r>
              <a:rPr lang="en-US" dirty="0">
                <a:latin typeface="New Times Roman"/>
              </a:rPr>
              <a:t>E</a:t>
            </a:r>
            <a:r>
              <a:rPr lang="en-US" sz="1800" b="0" i="0" u="none" strike="noStrike" baseline="0" dirty="0">
                <a:latin typeface="New Times Roman"/>
              </a:rPr>
              <a:t>normous amount of functionality to be combined into one level. This monolithic structure was difficult to implement and maintain.</a:t>
            </a:r>
            <a:endParaRPr lang="en-IN" sz="1800" b="0" i="0" u="none" strike="noStrike" baseline="0" dirty="0">
              <a:solidFill>
                <a:srgbClr val="000000"/>
              </a:solidFill>
              <a:latin typeface="New Times Roman"/>
            </a:endParaRPr>
          </a:p>
          <a:p>
            <a:pPr algn="l"/>
            <a:endParaRPr lang="en-IN" dirty="0">
              <a:solidFill>
                <a:srgbClr val="000000"/>
              </a:solidFill>
              <a:latin typeface="HelveticaNeue"/>
            </a:endParaRPr>
          </a:p>
          <a:p>
            <a:pPr algn="l"/>
            <a:endParaRPr lang="en-IN" dirty="0"/>
          </a:p>
        </p:txBody>
      </p:sp>
    </p:spTree>
    <p:extLst>
      <p:ext uri="{BB962C8B-B14F-4D97-AF65-F5344CB8AC3E}">
        <p14:creationId xmlns:p14="http://schemas.microsoft.com/office/powerpoint/2010/main" val="167263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EA89-663C-4F4D-A24D-4E321B2172C6}"/>
              </a:ext>
            </a:extLst>
          </p:cNvPr>
          <p:cNvSpPr>
            <a:spLocks noGrp="1"/>
          </p:cNvSpPr>
          <p:nvPr>
            <p:ph type="title"/>
          </p:nvPr>
        </p:nvSpPr>
        <p:spPr/>
        <p:txBody>
          <a:bodyPr/>
          <a:lstStyle/>
          <a:p>
            <a:r>
              <a:rPr lang="en-US" dirty="0"/>
              <a:t>Layered Approach</a:t>
            </a:r>
            <a:endParaRPr lang="en-IN" dirty="0"/>
          </a:p>
        </p:txBody>
      </p:sp>
      <p:sp>
        <p:nvSpPr>
          <p:cNvPr id="3" name="Content Placeholder 2">
            <a:extLst>
              <a:ext uri="{FF2B5EF4-FFF2-40B4-BE49-F238E27FC236}">
                <a16:creationId xmlns:a16="http://schemas.microsoft.com/office/drawing/2014/main" id="{D46E6AE0-C8E7-4965-9E82-C562343B1029}"/>
              </a:ext>
            </a:extLst>
          </p:cNvPr>
          <p:cNvSpPr>
            <a:spLocks noGrp="1"/>
          </p:cNvSpPr>
          <p:nvPr>
            <p:ph idx="1"/>
          </p:nvPr>
        </p:nvSpPr>
        <p:spPr>
          <a:xfrm>
            <a:off x="1933229" y="1917092"/>
            <a:ext cx="8915400" cy="4553990"/>
          </a:xfrm>
        </p:spPr>
        <p:txBody>
          <a:bodyPr/>
          <a:lstStyle/>
          <a:p>
            <a:pPr algn="l"/>
            <a:endParaRPr lang="en-IN" sz="1800" b="0" i="0" u="none" strike="noStrike" baseline="0" dirty="0">
              <a:solidFill>
                <a:srgbClr val="000000"/>
              </a:solidFill>
              <a:latin typeface="Garamond" panose="02020404030301010803" pitchFamily="18" charset="0"/>
            </a:endParaRPr>
          </a:p>
          <a:p>
            <a:r>
              <a:rPr lang="en-US" sz="1800" b="1" i="0" u="none" strike="noStrike" baseline="0" dirty="0">
                <a:solidFill>
                  <a:srgbClr val="000000"/>
                </a:solidFill>
                <a:latin typeface="New Times Roman"/>
              </a:rPr>
              <a:t>Layered approach: </a:t>
            </a:r>
            <a:r>
              <a:rPr lang="en-US" sz="1800" b="0" i="0" u="none" strike="noStrike" baseline="0" dirty="0">
                <a:solidFill>
                  <a:srgbClr val="000000"/>
                </a:solidFill>
                <a:latin typeface="New Times Roman"/>
              </a:rPr>
              <a:t>In the layered approach, the OS is broken into a number of layers (levels) each built on top of lower layers. The bottom layer (layer o ) is the hardware &amp; top most layer (layer N) is the user interface.</a:t>
            </a:r>
            <a:r>
              <a:rPr lang="en-US" sz="1800" b="0" i="0" u="none" strike="noStrike" baseline="0" dirty="0">
                <a:solidFill>
                  <a:srgbClr val="000000"/>
                </a:solidFill>
                <a:latin typeface="Garamond" panose="02020404030301010803" pitchFamily="18" charset="0"/>
              </a:rPr>
              <a:t> </a:t>
            </a:r>
          </a:p>
          <a:p>
            <a:pPr marL="0" indent="0">
              <a:buNone/>
            </a:pPr>
            <a:r>
              <a:rPr lang="en-IN" dirty="0"/>
              <a:t>																														</a:t>
            </a:r>
          </a:p>
        </p:txBody>
      </p:sp>
      <p:pic>
        <p:nvPicPr>
          <p:cNvPr id="5" name="Picture 4">
            <a:extLst>
              <a:ext uri="{FF2B5EF4-FFF2-40B4-BE49-F238E27FC236}">
                <a16:creationId xmlns:a16="http://schemas.microsoft.com/office/drawing/2014/main" id="{AB6F299E-E064-4DD5-9C6A-36BCC64CA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5219" y="3435626"/>
            <a:ext cx="3168813" cy="3035456"/>
          </a:xfrm>
          <a:prstGeom prst="rect">
            <a:avLst/>
          </a:prstGeom>
        </p:spPr>
      </p:pic>
      <p:sp>
        <p:nvSpPr>
          <p:cNvPr id="6" name="TextBox 5">
            <a:extLst>
              <a:ext uri="{FF2B5EF4-FFF2-40B4-BE49-F238E27FC236}">
                <a16:creationId xmlns:a16="http://schemas.microsoft.com/office/drawing/2014/main" id="{9CC627C6-9347-4D08-B08B-925A185D36B6}"/>
              </a:ext>
            </a:extLst>
          </p:cNvPr>
          <p:cNvSpPr txBox="1"/>
          <p:nvPr/>
        </p:nvSpPr>
        <p:spPr>
          <a:xfrm>
            <a:off x="3127990" y="3548269"/>
            <a:ext cx="3518452" cy="1754326"/>
          </a:xfrm>
          <a:prstGeom prst="rect">
            <a:avLst/>
          </a:prstGeom>
          <a:noFill/>
        </p:spPr>
        <p:txBody>
          <a:bodyPr wrap="square" rtlCol="0">
            <a:spAutoFit/>
          </a:bodyPr>
          <a:lstStyle/>
          <a:p>
            <a:pPr algn="l"/>
            <a:endParaRPr lang="en-IN" sz="1800" b="0" i="0" u="none" strike="noStrike" baseline="0" dirty="0">
              <a:solidFill>
                <a:srgbClr val="000000"/>
              </a:solidFill>
              <a:latin typeface="Garamond" panose="02020404030301010803" pitchFamily="18" charset="0"/>
            </a:endParaRPr>
          </a:p>
          <a:p>
            <a:r>
              <a:rPr lang="en-US" sz="1800" b="0" i="0" u="none" strike="noStrike" baseline="0" dirty="0">
                <a:solidFill>
                  <a:srgbClr val="000000"/>
                </a:solidFill>
                <a:latin typeface="New Times Roman"/>
              </a:rPr>
              <a:t>The layers are selected such that each uses functions (or operations) &amp; services of only </a:t>
            </a:r>
          </a:p>
          <a:p>
            <a:r>
              <a:rPr lang="en-IN" sz="1800" b="0" i="0" u="none" strike="noStrike" baseline="0" dirty="0">
                <a:solidFill>
                  <a:srgbClr val="000000"/>
                </a:solidFill>
                <a:latin typeface="New Times Roman"/>
              </a:rPr>
              <a:t>lower layer. </a:t>
            </a:r>
          </a:p>
          <a:p>
            <a:endParaRPr lang="en-IN" dirty="0"/>
          </a:p>
        </p:txBody>
      </p:sp>
    </p:spTree>
    <p:extLst>
      <p:ext uri="{BB962C8B-B14F-4D97-AF65-F5344CB8AC3E}">
        <p14:creationId xmlns:p14="http://schemas.microsoft.com/office/powerpoint/2010/main" val="228320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7C49-29F5-4885-9220-E2A2C036B509}"/>
              </a:ext>
            </a:extLst>
          </p:cNvPr>
          <p:cNvSpPr>
            <a:spLocks noGrp="1"/>
          </p:cNvSpPr>
          <p:nvPr>
            <p:ph type="title"/>
          </p:nvPr>
        </p:nvSpPr>
        <p:spPr/>
        <p:txBody>
          <a:bodyPr/>
          <a:lstStyle/>
          <a:p>
            <a:r>
              <a:rPr lang="en-US" dirty="0"/>
              <a:t>Layered Approach</a:t>
            </a:r>
            <a:endParaRPr lang="en-IN" dirty="0"/>
          </a:p>
        </p:txBody>
      </p:sp>
      <p:sp>
        <p:nvSpPr>
          <p:cNvPr id="3" name="Content Placeholder 2">
            <a:extLst>
              <a:ext uri="{FF2B5EF4-FFF2-40B4-BE49-F238E27FC236}">
                <a16:creationId xmlns:a16="http://schemas.microsoft.com/office/drawing/2014/main" id="{75B1D713-0DE2-4EED-9427-E7460C35FDE4}"/>
              </a:ext>
            </a:extLst>
          </p:cNvPr>
          <p:cNvSpPr>
            <a:spLocks noGrp="1"/>
          </p:cNvSpPr>
          <p:nvPr>
            <p:ph idx="1"/>
          </p:nvPr>
        </p:nvSpPr>
        <p:spPr/>
        <p:txBody>
          <a:bodyPr/>
          <a:lstStyle/>
          <a:p>
            <a:pPr algn="l"/>
            <a:endParaRPr lang="en-IN" sz="1800" b="0" i="0" u="none" strike="noStrike" baseline="0" dirty="0">
              <a:solidFill>
                <a:srgbClr val="000000"/>
              </a:solidFill>
              <a:latin typeface="Garamond" panose="02020404030301010803" pitchFamily="18" charset="0"/>
            </a:endParaRPr>
          </a:p>
          <a:p>
            <a:r>
              <a:rPr lang="en-US" sz="1800" b="0" i="0" u="none" strike="noStrike" baseline="0" dirty="0">
                <a:solidFill>
                  <a:srgbClr val="000000"/>
                </a:solidFill>
                <a:latin typeface="Garamond" panose="02020404030301010803" pitchFamily="18" charset="0"/>
              </a:rPr>
              <a:t>This approach simplifies debugging &amp; system verification, i.e. the first layer can be debugged without concerning the rest of the system. Once the first layer is debugged, its correct functioning is assumed while the 2nd layer is debugged &amp; so on. </a:t>
            </a:r>
          </a:p>
          <a:p>
            <a:r>
              <a:rPr lang="en-US" sz="1800" b="0" i="0" u="none" strike="noStrike" baseline="0" dirty="0">
                <a:solidFill>
                  <a:srgbClr val="000000"/>
                </a:solidFill>
                <a:latin typeface="Garamond" panose="02020404030301010803" pitchFamily="18" charset="0"/>
              </a:rPr>
              <a:t>If an error is found during the debugging of a particular layer, the error must be on that layer because the layers below it are already debugged. Thus the design &amp; implementation of the system are simplified when the system is broken down into layers. </a:t>
            </a:r>
          </a:p>
          <a:p>
            <a:r>
              <a:rPr lang="en-US" sz="1800" b="0" i="0" u="none" strike="noStrike" baseline="0" dirty="0">
                <a:solidFill>
                  <a:srgbClr val="000000"/>
                </a:solidFill>
                <a:latin typeface="Garamond" panose="02020404030301010803" pitchFamily="18" charset="0"/>
              </a:rPr>
              <a:t>Each layer is implemented using only operations provided by lower layers. A layer doesn‘t need to know how these operations are implemented; it only needs to know what these operations do. </a:t>
            </a:r>
          </a:p>
          <a:p>
            <a:r>
              <a:rPr lang="en-US" sz="1800" b="0" i="0" u="none" strike="noStrike" baseline="0" dirty="0">
                <a:solidFill>
                  <a:srgbClr val="000000"/>
                </a:solidFill>
                <a:latin typeface="Garamond" panose="02020404030301010803" pitchFamily="18" charset="0"/>
              </a:rPr>
              <a:t>The layer approach was first used in  THE  operating system. It was defined in six layers. </a:t>
            </a:r>
          </a:p>
          <a:p>
            <a:endParaRPr lang="en-IN" dirty="0"/>
          </a:p>
        </p:txBody>
      </p:sp>
    </p:spTree>
    <p:extLst>
      <p:ext uri="{BB962C8B-B14F-4D97-AF65-F5344CB8AC3E}">
        <p14:creationId xmlns:p14="http://schemas.microsoft.com/office/powerpoint/2010/main" val="209295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9D45-8FCF-4D75-82F0-FFF8DA4BE832}"/>
              </a:ext>
            </a:extLst>
          </p:cNvPr>
          <p:cNvSpPr>
            <a:spLocks noGrp="1"/>
          </p:cNvSpPr>
          <p:nvPr>
            <p:ph type="title"/>
          </p:nvPr>
        </p:nvSpPr>
        <p:spPr/>
        <p:txBody>
          <a:bodyPr/>
          <a:lstStyle/>
          <a:p>
            <a:r>
              <a:rPr lang="en-US" dirty="0"/>
              <a:t>Layered Approach</a:t>
            </a:r>
            <a:endParaRPr lang="en-IN" dirty="0"/>
          </a:p>
        </p:txBody>
      </p:sp>
      <p:sp>
        <p:nvSpPr>
          <p:cNvPr id="3" name="Content Placeholder 2">
            <a:extLst>
              <a:ext uri="{FF2B5EF4-FFF2-40B4-BE49-F238E27FC236}">
                <a16:creationId xmlns:a16="http://schemas.microsoft.com/office/drawing/2014/main" id="{8884D200-505F-4178-8E0A-1698F460A9A3}"/>
              </a:ext>
            </a:extLst>
          </p:cNvPr>
          <p:cNvSpPr>
            <a:spLocks noGrp="1"/>
          </p:cNvSpPr>
          <p:nvPr>
            <p:ph idx="1"/>
          </p:nvPr>
        </p:nvSpPr>
        <p:spPr/>
        <p:txBody>
          <a:bodyPr/>
          <a:lstStyle/>
          <a:p>
            <a:r>
              <a:rPr lang="en-US" sz="1800" b="0" i="0" u="none" strike="noStrike" baseline="0" dirty="0">
                <a:solidFill>
                  <a:srgbClr val="000000"/>
                </a:solidFill>
                <a:latin typeface="Garamond" panose="02020404030301010803" pitchFamily="18" charset="0"/>
              </a:rPr>
              <a:t>The main disadvantage of the layered approach is: </a:t>
            </a:r>
          </a:p>
          <a:p>
            <a:r>
              <a:rPr lang="en-US" sz="1800" b="0" i="0" u="none" strike="noStrike" baseline="0" dirty="0">
                <a:solidFill>
                  <a:srgbClr val="000000"/>
                </a:solidFill>
                <a:latin typeface="Garamond" panose="02020404030301010803" pitchFamily="18" charset="0"/>
              </a:rPr>
              <a:t>The main difficulty with this approach involves the careful definition of the layers, because a layer can use only those layers below it. </a:t>
            </a:r>
          </a:p>
          <a:p>
            <a:r>
              <a:rPr lang="en-US" sz="1800" b="0" i="0" u="none" strike="noStrike" baseline="0" dirty="0">
                <a:solidFill>
                  <a:srgbClr val="000000"/>
                </a:solidFill>
                <a:latin typeface="Garamond" panose="02020404030301010803" pitchFamily="18" charset="0"/>
              </a:rPr>
              <a:t>It is less efficient than a non layered system (Each layer adds overhead to the system call &amp; the net result is a system call that take longer time than on a non layered system). </a:t>
            </a:r>
          </a:p>
          <a:p>
            <a:pPr marL="0" indent="0">
              <a:buNone/>
            </a:pPr>
            <a:endParaRPr lang="en-IN" dirty="0"/>
          </a:p>
        </p:txBody>
      </p:sp>
    </p:spTree>
    <p:extLst>
      <p:ext uri="{BB962C8B-B14F-4D97-AF65-F5344CB8AC3E}">
        <p14:creationId xmlns:p14="http://schemas.microsoft.com/office/powerpoint/2010/main" val="1775806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7C78E-6520-4CA1-BCAB-9D96746D5121}"/>
              </a:ext>
            </a:extLst>
          </p:cNvPr>
          <p:cNvSpPr>
            <a:spLocks noGrp="1"/>
          </p:cNvSpPr>
          <p:nvPr>
            <p:ph type="title"/>
          </p:nvPr>
        </p:nvSpPr>
        <p:spPr/>
        <p:txBody>
          <a:bodyPr/>
          <a:lstStyle/>
          <a:p>
            <a:r>
              <a:rPr lang="en-US" dirty="0" err="1"/>
              <a:t>Microkernals</a:t>
            </a:r>
            <a:endParaRPr lang="en-IN" dirty="0"/>
          </a:p>
        </p:txBody>
      </p:sp>
      <p:sp>
        <p:nvSpPr>
          <p:cNvPr id="3" name="Content Placeholder 2">
            <a:extLst>
              <a:ext uri="{FF2B5EF4-FFF2-40B4-BE49-F238E27FC236}">
                <a16:creationId xmlns:a16="http://schemas.microsoft.com/office/drawing/2014/main" id="{DEE71738-3425-4252-B58D-27DBFF483A77}"/>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The basic idea behind micro kernels is to remove all non-essential services from the kernel, and implement them as system applications instead, thereby making the kernel as small and efficient as possible.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Most microkernels provide basic process and memory management, and message passing between other services, and not much more.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Security and protection can be enhanced, as most services are performed in user mode, not kernel mode.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System expansion can also be easier, because it only involves adding more system applications, not rebuilding a new kernel.</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Mach was the first and most widely known microkernel, and now forms a major component of Mac OSX.</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Windows NT was originally microkernel, but suffered from performance problems relative to Windows 95. NT 4.0 improved performance by moving more services into the kernel, and now XP is back to being more monolithic.</a:t>
            </a:r>
          </a:p>
          <a:p>
            <a:pPr algn="l">
              <a:buFont typeface="Arial" panose="020B0604020202020204" pitchFamily="34" charset="0"/>
              <a:buChar char="•"/>
            </a:pPr>
            <a:endParaRPr lang="en-US" b="0" i="0" dirty="0">
              <a:solidFill>
                <a:srgbClr val="000000"/>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348756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D83F-C226-4244-AF44-AD3D27E4832A}"/>
              </a:ext>
            </a:extLst>
          </p:cNvPr>
          <p:cNvSpPr>
            <a:spLocks noGrp="1"/>
          </p:cNvSpPr>
          <p:nvPr>
            <p:ph type="title"/>
          </p:nvPr>
        </p:nvSpPr>
        <p:spPr/>
        <p:txBody>
          <a:bodyPr/>
          <a:lstStyle/>
          <a:p>
            <a:r>
              <a:rPr lang="en-US" dirty="0" err="1"/>
              <a:t>Microkernals</a:t>
            </a:r>
            <a:endParaRPr lang="en-IN" dirty="0"/>
          </a:p>
        </p:txBody>
      </p:sp>
      <p:pic>
        <p:nvPicPr>
          <p:cNvPr id="5" name="Content Placeholder 4">
            <a:extLst>
              <a:ext uri="{FF2B5EF4-FFF2-40B4-BE49-F238E27FC236}">
                <a16:creationId xmlns:a16="http://schemas.microsoft.com/office/drawing/2014/main" id="{522D72A5-CD84-4FDC-8FCD-5E24F80347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8318" y="2315326"/>
            <a:ext cx="6115364" cy="2997354"/>
          </a:xfrm>
        </p:spPr>
      </p:pic>
      <p:sp>
        <p:nvSpPr>
          <p:cNvPr id="6" name="TextBox 5">
            <a:extLst>
              <a:ext uri="{FF2B5EF4-FFF2-40B4-BE49-F238E27FC236}">
                <a16:creationId xmlns:a16="http://schemas.microsoft.com/office/drawing/2014/main" id="{6FB19578-4FD6-44A1-B60A-1968E3A01C3B}"/>
              </a:ext>
            </a:extLst>
          </p:cNvPr>
          <p:cNvSpPr txBox="1"/>
          <p:nvPr/>
        </p:nvSpPr>
        <p:spPr>
          <a:xfrm>
            <a:off x="3319670" y="5555974"/>
            <a:ext cx="5834012" cy="369332"/>
          </a:xfrm>
          <a:prstGeom prst="rect">
            <a:avLst/>
          </a:prstGeom>
          <a:noFill/>
        </p:spPr>
        <p:txBody>
          <a:bodyPr wrap="square" rtlCol="0">
            <a:spAutoFit/>
          </a:bodyPr>
          <a:lstStyle/>
          <a:p>
            <a:r>
              <a:rPr lang="en-US" dirty="0"/>
              <a:t>Architecture of a typical </a:t>
            </a:r>
            <a:r>
              <a:rPr lang="en-US" dirty="0" err="1"/>
              <a:t>microkernal</a:t>
            </a:r>
            <a:endParaRPr lang="en-IN" dirty="0"/>
          </a:p>
        </p:txBody>
      </p:sp>
    </p:spTree>
    <p:extLst>
      <p:ext uri="{BB962C8B-B14F-4D97-AF65-F5344CB8AC3E}">
        <p14:creationId xmlns:p14="http://schemas.microsoft.com/office/powerpoint/2010/main" val="791902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AB7D-F257-4386-A40D-9FE1C2703387}"/>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64AA4ECF-3819-424D-B66E-3BEEA3288BA2}"/>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Modern OS development is object-oriented, with a relatively small core kernel and a set of </a:t>
            </a:r>
            <a:r>
              <a:rPr lang="en-US" b="1" i="1" dirty="0">
                <a:solidFill>
                  <a:srgbClr val="000000"/>
                </a:solidFill>
                <a:effectLst/>
                <a:latin typeface="Times New Roman" panose="02020603050405020304" pitchFamily="18" charset="0"/>
              </a:rPr>
              <a:t>modules</a:t>
            </a:r>
            <a:r>
              <a:rPr lang="en-US" b="0" i="0" dirty="0">
                <a:solidFill>
                  <a:srgbClr val="000000"/>
                </a:solidFill>
                <a:effectLst/>
                <a:latin typeface="Times New Roman" panose="02020603050405020304" pitchFamily="18" charset="0"/>
              </a:rPr>
              <a:t> which can be linked in dynamically. </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Modules are similar to layers, in that each subsystem has clearly defined tasks and interfaces, but any module is free to contact any other module, eliminating the problems of going through multiple intermediary layers.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kernel is relatively small in this architecture, similar to microkernels, but the kernel does not have to implement message passing since modules are free to contact each other directly.</a:t>
            </a:r>
          </a:p>
          <a:p>
            <a:pPr marL="0" indent="0">
              <a:buNone/>
            </a:pPr>
            <a:br>
              <a:rPr lang="en-US" dirty="0"/>
            </a:br>
            <a:endParaRPr lang="en-IN" dirty="0"/>
          </a:p>
        </p:txBody>
      </p:sp>
    </p:spTree>
    <p:extLst>
      <p:ext uri="{BB962C8B-B14F-4D97-AF65-F5344CB8AC3E}">
        <p14:creationId xmlns:p14="http://schemas.microsoft.com/office/powerpoint/2010/main" val="38688098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Retrospect</Template>
  <TotalTime>1398</TotalTime>
  <Words>693</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Century Gothic</vt:lpstr>
      <vt:lpstr>Garamond</vt:lpstr>
      <vt:lpstr>HelveticaNeue</vt:lpstr>
      <vt:lpstr>New Times Roman</vt:lpstr>
      <vt:lpstr>Times New Roman</vt:lpstr>
      <vt:lpstr>Wingdings 3</vt:lpstr>
      <vt:lpstr>Wisp</vt:lpstr>
      <vt:lpstr>                 Module1_Part2  </vt:lpstr>
      <vt:lpstr>Operating System Structure</vt:lpstr>
      <vt:lpstr>Simple structure</vt:lpstr>
      <vt:lpstr>Layered Approach</vt:lpstr>
      <vt:lpstr>Layered Approach</vt:lpstr>
      <vt:lpstr>Layered Approach</vt:lpstr>
      <vt:lpstr>Microkernals</vt:lpstr>
      <vt:lpstr>Microkernals</vt:lpstr>
      <vt:lpstr>MODULES</vt:lpstr>
      <vt:lpstr>MODULES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Software</dc:title>
  <dc:creator>Santhosh VT</dc:creator>
  <cp:lastModifiedBy>jayasreek@mec.ac.in</cp:lastModifiedBy>
  <cp:revision>96</cp:revision>
  <dcterms:created xsi:type="dcterms:W3CDTF">2020-08-14T12:33:26Z</dcterms:created>
  <dcterms:modified xsi:type="dcterms:W3CDTF">2021-05-04T04:17:59Z</dcterms:modified>
</cp:coreProperties>
</file>