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8" r:id="rId1"/>
  </p:sldMasterIdLst>
  <p:sldIdLst>
    <p:sldId id="256" r:id="rId2"/>
    <p:sldId id="257" r:id="rId3"/>
    <p:sldId id="258" r:id="rId4"/>
    <p:sldId id="259" r:id="rId5"/>
    <p:sldId id="260" r:id="rId6"/>
    <p:sldId id="261" r:id="rId7"/>
    <p:sldId id="264" r:id="rId8"/>
    <p:sldId id="263" r:id="rId9"/>
    <p:sldId id="265" r:id="rId10"/>
    <p:sldId id="262" r:id="rId11"/>
    <p:sldId id="269"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p:scale>
          <a:sx n="65" d="100"/>
          <a:sy n="65" d="100"/>
        </p:scale>
        <p:origin x="704"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B14A48-526A-4893-AB96-D36F3A2610AA}"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9343023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14A48-526A-4893-AB96-D36F3A2610AA}"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383907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14A48-526A-4893-AB96-D36F3A2610AA}"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0CDBD1-AA30-4714-92CE-47967A8808C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914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14A48-526A-4893-AB96-D36F3A2610AA}"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3096156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14A48-526A-4893-AB96-D36F3A2610AA}"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0CDBD1-AA30-4714-92CE-47967A8808C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4707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14A48-526A-4893-AB96-D36F3A2610AA}"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3787653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14A48-526A-4893-AB96-D36F3A2610AA}"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3480387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14A48-526A-4893-AB96-D36F3A2610AA}"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103652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14A48-526A-4893-AB96-D36F3A2610AA}"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151443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14A48-526A-4893-AB96-D36F3A2610AA}"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2461319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14A48-526A-4893-AB96-D36F3A2610AA}"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291786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14A48-526A-4893-AB96-D36F3A2610AA}" type="datetimeFigureOut">
              <a:rPr lang="en-IN" smtClean="0"/>
              <a:t>24-05-2021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18208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B14A48-526A-4893-AB96-D36F3A2610AA}" type="datetimeFigureOut">
              <a:rPr lang="en-IN" smtClean="0"/>
              <a:t>24-05-2021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2771149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14A48-526A-4893-AB96-D36F3A2610AA}" type="datetimeFigureOut">
              <a:rPr lang="en-IN" smtClean="0"/>
              <a:t>24-05-2021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76893600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14A48-526A-4893-AB96-D36F3A2610AA}"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117127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14A48-526A-4893-AB96-D36F3A2610AA}"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388379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B14A48-526A-4893-AB96-D36F3A2610AA}" type="datetimeFigureOut">
              <a:rPr lang="en-IN" smtClean="0"/>
              <a:t>24-05-2021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D0CDBD1-AA30-4714-92CE-47967A8808C2}" type="slidenum">
              <a:rPr lang="en-IN" smtClean="0"/>
              <a:t>‹#›</a:t>
            </a:fld>
            <a:endParaRPr lang="en-IN"/>
          </a:p>
        </p:txBody>
      </p:sp>
    </p:spTree>
    <p:extLst>
      <p:ext uri="{BB962C8B-B14F-4D97-AF65-F5344CB8AC3E}">
        <p14:creationId xmlns:p14="http://schemas.microsoft.com/office/powerpoint/2010/main" val="3036144918"/>
      </p:ext>
    </p:extLst>
  </p:cSld>
  <p:clrMap bg1="lt1" tx1="dk1" bg2="lt2" tx2="dk2" accent1="accent1" accent2="accent2" accent3="accent3" accent4="accent4" accent5="accent5" accent6="accent6" hlink="hlink" folHlink="folHlink"/>
  <p:sldLayoutIdLst>
    <p:sldLayoutId id="2147484359" r:id="rId1"/>
    <p:sldLayoutId id="2147484360" r:id="rId2"/>
    <p:sldLayoutId id="2147484361" r:id="rId3"/>
    <p:sldLayoutId id="2147484362" r:id="rId4"/>
    <p:sldLayoutId id="2147484363" r:id="rId5"/>
    <p:sldLayoutId id="2147484364" r:id="rId6"/>
    <p:sldLayoutId id="2147484365" r:id="rId7"/>
    <p:sldLayoutId id="2147484366" r:id="rId8"/>
    <p:sldLayoutId id="2147484367" r:id="rId9"/>
    <p:sldLayoutId id="2147484368" r:id="rId10"/>
    <p:sldLayoutId id="2147484369" r:id="rId11"/>
    <p:sldLayoutId id="2147484370" r:id="rId12"/>
    <p:sldLayoutId id="2147484371" r:id="rId13"/>
    <p:sldLayoutId id="2147484372" r:id="rId14"/>
    <p:sldLayoutId id="2147484373" r:id="rId15"/>
    <p:sldLayoutId id="214748437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A1EC4-9167-4D18-A7CA-183EC782EC54}"/>
              </a:ext>
            </a:extLst>
          </p:cNvPr>
          <p:cNvSpPr>
            <a:spLocks noGrp="1"/>
          </p:cNvSpPr>
          <p:nvPr>
            <p:ph type="ctrTitle"/>
          </p:nvPr>
        </p:nvSpPr>
        <p:spPr/>
        <p:txBody>
          <a:bodyPr>
            <a:noAutofit/>
          </a:bodyPr>
          <a:lstStyle/>
          <a:p>
            <a:pPr algn="l"/>
            <a:br>
              <a:rPr lang="en-US" sz="2800" cap="none"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														M</a:t>
            </a:r>
            <a:r>
              <a:rPr lang="en-US" sz="2800" dirty="0">
                <a:latin typeface="Times New Roman" panose="02020603050405020304" pitchFamily="18" charset="0"/>
                <a:cs typeface="Times New Roman" panose="02020603050405020304" pitchFamily="18" charset="0"/>
              </a:rPr>
              <a:t>odule1_Part5</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Textbook : Operating Systems Concepts by </a:t>
            </a:r>
            <a:r>
              <a:rPr lang="en-US" sz="2800" dirty="0" err="1">
                <a:latin typeface="Times New Roman" panose="02020603050405020304" pitchFamily="18" charset="0"/>
                <a:cs typeface="Times New Roman" panose="02020603050405020304" pitchFamily="18" charset="0"/>
              </a:rPr>
              <a:t>Silberschatz</a:t>
            </a:r>
            <a:br>
              <a:rPr lang="en-US" sz="2800" cap="none" dirty="0">
                <a:latin typeface="Times New Roman" panose="02020603050405020304" pitchFamily="18" charset="0"/>
                <a:cs typeface="Times New Roman" panose="02020603050405020304" pitchFamily="18" charset="0"/>
              </a:rPr>
            </a:br>
            <a:endParaRPr lang="en-IN" sz="2800" cap="none"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35541A6-5910-428F-8B4C-CA078BC38E2E}"/>
              </a:ext>
            </a:extLst>
          </p:cNvPr>
          <p:cNvSpPr txBox="1">
            <a:spLocks/>
          </p:cNvSpPr>
          <p:nvPr/>
        </p:nvSpPr>
        <p:spPr>
          <a:xfrm>
            <a:off x="2286000" y="1965960"/>
            <a:ext cx="7991475" cy="1463040"/>
          </a:xfrm>
          <a:prstGeom prst="rect">
            <a:avLst/>
          </a:prstGeom>
        </p:spPr>
        <p:txBody>
          <a:bodyPr vert="horz" lIns="91440" tIns="45720" rIns="91440" bIns="45720" rtlCol="0" anchor="ctr">
            <a:normAutofit lnSpcReduction="10000"/>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ctr"/>
            <a:r>
              <a:rPr lang="en-US" sz="6000" dirty="0">
                <a:latin typeface="Times New Roman" panose="02020603050405020304" pitchFamily="18" charset="0"/>
                <a:cs typeface="Times New Roman" panose="02020603050405020304" pitchFamily="18" charset="0"/>
              </a:rPr>
              <a:t>Operating SYSTEMS</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446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90EEB6C-877F-4D6D-96EA-D84C24E52A96}"/>
              </a:ext>
            </a:extLst>
          </p:cNvPr>
          <p:cNvSpPr>
            <a:spLocks noGrp="1" noChangeArrowheads="1"/>
          </p:cNvSpPr>
          <p:nvPr>
            <p:ph idx="1"/>
          </p:nvPr>
        </p:nvSpPr>
        <p:spPr bwMode="auto">
          <a:xfrm>
            <a:off x="1907990" y="858083"/>
            <a:ext cx="10123012" cy="5847755"/>
          </a:xfrm>
          <a:prstGeom prst="rect">
            <a:avLst/>
          </a:prstGeom>
          <a:solidFill>
            <a:srgbClr val="FEFB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Courier New" panose="02070309020205020404" pitchFamily="49" charset="0"/>
                <a:cs typeface="Courier New" panose="02070309020205020404" pitchFamily="49" charset="0"/>
              </a:rPr>
              <a:t>#include </a:t>
            </a:r>
            <a:r>
              <a:rPr kumimoji="0" lang="en-US" altLang="en-US" sz="14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a:ln>
                  <a:noFill/>
                </a:ln>
                <a:solidFill>
                  <a:srgbClr val="40015A"/>
                </a:solidFill>
                <a:effectLst/>
                <a:latin typeface="Courier New" panose="02070309020205020404" pitchFamily="49" charset="0"/>
                <a:cs typeface="Courier New" panose="02070309020205020404" pitchFamily="49" charset="0"/>
              </a:rPr>
              <a:t>stdio.h</a:t>
            </a:r>
            <a:r>
              <a:rPr kumimoji="0" lang="en-US" altLang="en-US" sz="14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&gt;</a:t>
            </a:r>
            <a:endParaRPr kumimoji="0" lang="en-US" altLang="en-US" sz="1400" b="1"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4A43"/>
                </a:solidFill>
                <a:effectLst/>
                <a:latin typeface="Courier New" panose="02070309020205020404" pitchFamily="49" charset="0"/>
                <a:cs typeface="Courier New" panose="02070309020205020404" pitchFamily="49" charset="0"/>
              </a:rPr>
              <a:t>#include </a:t>
            </a:r>
            <a:r>
              <a:rPr kumimoji="0" lang="en-US" altLang="en-US" sz="1400" b="1"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40015A"/>
                </a:solidFill>
                <a:effectLst/>
                <a:latin typeface="Courier New" panose="02070309020205020404" pitchFamily="49" charset="0"/>
                <a:cs typeface="Courier New" panose="02070309020205020404" pitchFamily="49" charset="0"/>
              </a:rPr>
              <a:t>sys/</a:t>
            </a:r>
            <a:r>
              <a:rPr kumimoji="0" lang="en-US" altLang="en-US" sz="1400" b="1" i="0" u="none" strike="noStrike" cap="none" normalizeH="0" baseline="0" dirty="0" err="1">
                <a:ln>
                  <a:noFill/>
                </a:ln>
                <a:solidFill>
                  <a:srgbClr val="40015A"/>
                </a:solidFill>
                <a:effectLst/>
                <a:latin typeface="Courier New" panose="02070309020205020404" pitchFamily="49" charset="0"/>
                <a:cs typeface="Courier New" panose="02070309020205020404" pitchFamily="49" charset="0"/>
              </a:rPr>
              <a:t>types.h</a:t>
            </a:r>
            <a:r>
              <a:rPr kumimoji="0" lang="en-US" altLang="en-US" sz="1400" b="1"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4A43"/>
                </a:solidFill>
                <a:effectLst/>
                <a:latin typeface="Courier New" panose="02070309020205020404" pitchFamily="49" charset="0"/>
                <a:cs typeface="Courier New" panose="02070309020205020404" pitchFamily="49" charset="0"/>
              </a:rPr>
              <a:t>#include </a:t>
            </a:r>
            <a:r>
              <a:rPr kumimoji="0" lang="en-US" altLang="en-US" sz="14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a:ln>
                  <a:noFill/>
                </a:ln>
                <a:solidFill>
                  <a:srgbClr val="40015A"/>
                </a:solidFill>
                <a:effectLst/>
                <a:latin typeface="Courier New" panose="02070309020205020404" pitchFamily="49" charset="0"/>
                <a:cs typeface="Courier New" panose="02070309020205020404" pitchFamily="49" charset="0"/>
              </a:rPr>
              <a:t>unistd.h</a:t>
            </a:r>
            <a:r>
              <a:rPr kumimoji="0" lang="en-US" altLang="en-US" sz="14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dirty="0">
                <a:ln>
                  <a:noFill/>
                </a:ln>
                <a:solidFill>
                  <a:srgbClr val="400000"/>
                </a:solidFill>
                <a:effectLst/>
                <a:latin typeface="Courier New" panose="02070309020205020404" pitchFamily="49" charset="0"/>
                <a:cs typeface="Courier New" panose="02070309020205020404" pitchFamily="49" charset="0"/>
              </a:rPr>
              <a:t>main</a:t>
            </a:r>
            <a:r>
              <a:rPr kumimoji="0" lang="en-US" altLang="en-US" sz="1400" b="0" i="0" u="none" strike="noStrike" cap="none" normalizeH="0" baseline="0" dirty="0">
                <a:ln>
                  <a:noFill/>
                </a:ln>
                <a:solidFill>
                  <a:srgbClr val="80803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void</a:t>
            </a:r>
            <a:r>
              <a:rPr kumimoji="0" lang="en-US" altLang="en-US" sz="1400" b="0" i="0" u="none" strike="noStrike" cap="none" normalizeH="0" baseline="0" dirty="0">
                <a:ln>
                  <a:noFill/>
                </a:ln>
                <a:solidFill>
                  <a:srgbClr val="80803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96969"/>
                </a:solidFill>
                <a:effectLst/>
                <a:latin typeface="Courier New" panose="02070309020205020404" pitchFamily="49" charset="0"/>
                <a:cs typeface="Courier New" panose="02070309020205020404" pitchFamily="49" charset="0"/>
              </a:rPr>
              <a:t>//variable to store calling function's process 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pid_t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process_id</a:t>
            </a:r>
            <a:r>
              <a:rPr kumimoji="0" lang="en-US" altLang="en-US" sz="14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pid</a:t>
            </a:r>
            <a:r>
              <a:rPr lang="en-US" altLang="en-US" sz="1400" dirty="0" err="1">
                <a:solidFill>
                  <a:srgbClr val="000000"/>
                </a:solidFill>
                <a:latin typeface="Courier New" panose="02070309020205020404" pitchFamily="49" charset="0"/>
                <a:cs typeface="Courier New" panose="02070309020205020404" pitchFamily="49" charset="0"/>
              </a:rPr>
              <a:t>_t</a:t>
            </a: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unsigned integer type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96969"/>
                </a:solidFill>
                <a:effectLst/>
                <a:latin typeface="Courier New" panose="02070309020205020404" pitchFamily="49" charset="0"/>
                <a:cs typeface="Courier New" panose="02070309020205020404" pitchFamily="49" charset="0"/>
              </a:rPr>
              <a:t>//variable to store parent function's process 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pid_t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p_process_id</a:t>
            </a:r>
            <a:r>
              <a:rPr kumimoji="0" lang="en-US" altLang="en-US" sz="14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800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800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9696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96969"/>
                </a:solidFill>
                <a:effectLst/>
                <a:latin typeface="Courier New" panose="02070309020205020404" pitchFamily="49" charset="0"/>
                <a:cs typeface="Courier New" panose="02070309020205020404" pitchFamily="49" charset="0"/>
              </a:rPr>
              <a:t>getpid</a:t>
            </a:r>
            <a:r>
              <a:rPr kumimoji="0" lang="en-US" altLang="en-US" sz="1400" b="0" i="0" u="none" strike="noStrike" cap="none" normalizeH="0" baseline="0" dirty="0">
                <a:ln>
                  <a:noFill/>
                </a:ln>
                <a:solidFill>
                  <a:srgbClr val="696969"/>
                </a:solidFill>
                <a:effectLst/>
                <a:latin typeface="Courier New" panose="02070309020205020404" pitchFamily="49" charset="0"/>
                <a:cs typeface="Courier New" panose="02070309020205020404" pitchFamily="49" charset="0"/>
              </a:rPr>
              <a:t>() - will return process id of calling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process_id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3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getpid</a:t>
            </a:r>
            <a:r>
              <a:rPr kumimoji="0" lang="en-US" altLang="en-US" sz="1400" b="0" i="0" u="none" strike="noStrike" cap="none" normalizeH="0" baseline="0" dirty="0">
                <a:ln>
                  <a:noFill/>
                </a:ln>
                <a:solidFill>
                  <a:srgbClr val="80803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9696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96969"/>
                </a:solidFill>
                <a:effectLst/>
                <a:latin typeface="Courier New" panose="02070309020205020404" pitchFamily="49" charset="0"/>
                <a:cs typeface="Courier New" panose="02070309020205020404" pitchFamily="49" charset="0"/>
              </a:rPr>
              <a:t>getppid</a:t>
            </a:r>
            <a:r>
              <a:rPr kumimoji="0" lang="en-US" altLang="en-US" sz="1400" b="0" i="0" u="none" strike="noStrike" cap="none" normalizeH="0" baseline="0" dirty="0">
                <a:ln>
                  <a:noFill/>
                </a:ln>
                <a:solidFill>
                  <a:srgbClr val="696969"/>
                </a:solidFill>
                <a:effectLst/>
                <a:latin typeface="Courier New" panose="02070309020205020404" pitchFamily="49" charset="0"/>
                <a:cs typeface="Courier New" panose="02070309020205020404" pitchFamily="49" charset="0"/>
              </a:rPr>
              <a:t>() - will return process id of parent function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p_process_id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3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getppid</a:t>
            </a:r>
            <a:r>
              <a:rPr kumimoji="0" lang="en-US" altLang="en-US" sz="1400" b="0" i="0" u="none" strike="noStrike" cap="none" normalizeH="0" baseline="0" dirty="0">
                <a:ln>
                  <a:noFill/>
                </a:ln>
                <a:solidFill>
                  <a:srgbClr val="80803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800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96969"/>
                </a:solidFill>
                <a:effectLst/>
                <a:latin typeface="Courier New" panose="02070309020205020404" pitchFamily="49" charset="0"/>
                <a:cs typeface="Courier New" panose="02070309020205020404" pitchFamily="49" charset="0"/>
              </a:rPr>
              <a:t>//printing the process ids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603000"/>
                </a:solidFill>
                <a:effectLst/>
                <a:latin typeface="Courier New" panose="02070309020205020404" pitchFamily="49" charset="0"/>
                <a:cs typeface="Courier New" panose="02070309020205020404" pitchFamily="49" charset="0"/>
              </a:rPr>
              <a:t>printf</a:t>
            </a:r>
            <a:r>
              <a:rPr kumimoji="0" lang="en-US" altLang="en-US" sz="1400" b="0" i="0" u="none" strike="noStrike" cap="none" normalizeH="0" baseline="0" dirty="0">
                <a:ln>
                  <a:noFill/>
                </a:ln>
                <a:solidFill>
                  <a:srgbClr val="80803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E6"/>
                </a:solidFill>
                <a:effectLst/>
                <a:latin typeface="Courier New" panose="02070309020205020404" pitchFamily="49" charset="0"/>
                <a:cs typeface="Courier New" panose="02070309020205020404" pitchFamily="49" charset="0"/>
              </a:rPr>
              <a:t>The process id: </a:t>
            </a:r>
            <a:r>
              <a:rPr kumimoji="0" lang="en-US" altLang="en-US" sz="1400" b="0" i="0" u="none" strike="noStrike" cap="none" normalizeH="0" baseline="0" dirty="0">
                <a:ln>
                  <a:noFill/>
                </a:ln>
                <a:solidFill>
                  <a:srgbClr val="007997"/>
                </a:solidFill>
                <a:effectLst/>
                <a:latin typeface="Courier New" panose="02070309020205020404" pitchFamily="49" charset="0"/>
                <a:cs typeface="Courier New" panose="02070309020205020404" pitchFamily="49" charset="0"/>
              </a:rPr>
              <a:t>%d</a:t>
            </a:r>
            <a:r>
              <a:rPr kumimoji="0" lang="en-US" altLang="en-US" sz="1400" b="0" i="0" u="none" strike="noStrike" cap="none" normalizeH="0" baseline="0" dirty="0">
                <a:ln>
                  <a:noFill/>
                </a:ln>
                <a:solidFill>
                  <a:srgbClr val="0F69FF"/>
                </a:solidFill>
                <a:effectLst/>
                <a:latin typeface="Courier New" panose="02070309020205020404" pitchFamily="49" charset="0"/>
                <a:cs typeface="Courier New" panose="02070309020205020404" pitchFamily="49" charset="0"/>
              </a:rPr>
              <a:t>\n</a:t>
            </a:r>
            <a:r>
              <a:rPr kumimoji="0" lang="en-US" altLang="en-US" sz="14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803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process_id</a:t>
            </a:r>
            <a:r>
              <a:rPr kumimoji="0" lang="en-US" altLang="en-US" sz="1400" b="0" i="0" u="none" strike="noStrike" cap="none" normalizeH="0" baseline="0" dirty="0">
                <a:ln>
                  <a:noFill/>
                </a:ln>
                <a:solidFill>
                  <a:srgbClr val="80803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603000"/>
                </a:solidFill>
                <a:effectLst/>
                <a:latin typeface="Courier New" panose="02070309020205020404" pitchFamily="49" charset="0"/>
                <a:cs typeface="Courier New" panose="02070309020205020404" pitchFamily="49" charset="0"/>
              </a:rPr>
              <a:t>printf</a:t>
            </a:r>
            <a:r>
              <a:rPr kumimoji="0" lang="en-US" altLang="en-US" sz="1400" b="0" i="0" u="none" strike="noStrike" cap="none" normalizeH="0" baseline="0" dirty="0">
                <a:ln>
                  <a:noFill/>
                </a:ln>
                <a:solidFill>
                  <a:srgbClr val="80803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E6"/>
                </a:solidFill>
                <a:effectLst/>
                <a:latin typeface="Courier New" panose="02070309020205020404" pitchFamily="49" charset="0"/>
                <a:cs typeface="Courier New" panose="02070309020205020404" pitchFamily="49" charset="0"/>
              </a:rPr>
              <a:t>The process id of parent function: </a:t>
            </a:r>
            <a:r>
              <a:rPr kumimoji="0" lang="en-US" altLang="en-US" sz="1400" b="0" i="0" u="none" strike="noStrike" cap="none" normalizeH="0" baseline="0" dirty="0">
                <a:ln>
                  <a:noFill/>
                </a:ln>
                <a:solidFill>
                  <a:srgbClr val="007997"/>
                </a:solidFill>
                <a:effectLst/>
                <a:latin typeface="Courier New" panose="02070309020205020404" pitchFamily="49" charset="0"/>
                <a:cs typeface="Courier New" panose="02070309020205020404" pitchFamily="49" charset="0"/>
              </a:rPr>
              <a:t>%d</a:t>
            </a:r>
            <a:r>
              <a:rPr kumimoji="0" lang="en-US" altLang="en-US" sz="1400" b="0" i="0" u="none" strike="noStrike" cap="none" normalizeH="0" baseline="0" dirty="0">
                <a:ln>
                  <a:noFill/>
                </a:ln>
                <a:solidFill>
                  <a:srgbClr val="0F69FF"/>
                </a:solidFill>
                <a:effectLst/>
                <a:latin typeface="Courier New" panose="02070309020205020404" pitchFamily="49" charset="0"/>
                <a:cs typeface="Courier New" panose="02070309020205020404" pitchFamily="49" charset="0"/>
              </a:rPr>
              <a:t>\n</a:t>
            </a:r>
            <a:r>
              <a:rPr kumimoji="0" lang="en-US" altLang="en-US" sz="14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803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p_process_id</a:t>
            </a:r>
            <a:r>
              <a:rPr kumimoji="0" lang="en-US" altLang="en-US" sz="1400" b="0" i="0" u="none" strike="noStrike" cap="none" normalizeH="0" baseline="0" dirty="0">
                <a:ln>
                  <a:noFill/>
                </a:ln>
                <a:solidFill>
                  <a:srgbClr val="80803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return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8C00"/>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800080"/>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The process id: 31120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The process id of parent function: 31119</a:t>
            </a:r>
            <a:endParaRPr lang="en-US" altLang="en-US" sz="1400" dirty="0">
              <a:solidFill>
                <a:schemeClr val="tx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800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800080"/>
              </a:solidFill>
              <a:latin typeface="Courier New" panose="02070309020205020404" pitchFamily="49" charset="0"/>
              <a:cs typeface="Courier New" panose="02070309020205020404" pitchFamily="49" charset="0"/>
            </a:endParaRPr>
          </a:p>
        </p:txBody>
      </p:sp>
      <p:sp>
        <p:nvSpPr>
          <p:cNvPr id="11" name="Title 10">
            <a:extLst>
              <a:ext uri="{FF2B5EF4-FFF2-40B4-BE49-F238E27FC236}">
                <a16:creationId xmlns:a16="http://schemas.microsoft.com/office/drawing/2014/main" id="{5B231682-6AB9-4D60-A3D7-05FE9030DCDC}"/>
              </a:ext>
            </a:extLst>
          </p:cNvPr>
          <p:cNvSpPr>
            <a:spLocks noGrp="1"/>
          </p:cNvSpPr>
          <p:nvPr>
            <p:ph type="title"/>
          </p:nvPr>
        </p:nvSpPr>
        <p:spPr>
          <a:xfrm>
            <a:off x="2309133" y="152162"/>
            <a:ext cx="8911687" cy="644251"/>
          </a:xfrm>
        </p:spPr>
        <p:txBody>
          <a:bodyPr/>
          <a:lstStyle/>
          <a:p>
            <a:r>
              <a:rPr lang="en-US" dirty="0" err="1"/>
              <a:t>getpid</a:t>
            </a:r>
            <a:r>
              <a:rPr lang="en-US"/>
              <a:t>() system call</a:t>
            </a:r>
            <a:endParaRPr lang="en-IN" dirty="0"/>
          </a:p>
        </p:txBody>
      </p:sp>
    </p:spTree>
    <p:extLst>
      <p:ext uri="{BB962C8B-B14F-4D97-AF65-F5344CB8AC3E}">
        <p14:creationId xmlns:p14="http://schemas.microsoft.com/office/powerpoint/2010/main" val="204057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7CA9-F897-4995-9E84-5DFE85D2B1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35BB2F-1BD1-45B6-AC56-E6274517A681}"/>
              </a:ext>
            </a:extLst>
          </p:cNvPr>
          <p:cNvSpPr>
            <a:spLocks noGrp="1"/>
          </p:cNvSpPr>
          <p:nvPr>
            <p:ph idx="1"/>
          </p:nvPr>
        </p:nvSpPr>
        <p:spPr/>
        <p:txBody>
          <a:bodyPr/>
          <a:lstStyle/>
          <a:p>
            <a:pPr marL="0" indent="0">
              <a:buNone/>
            </a:pPr>
            <a:r>
              <a:rPr lang="en-US" sz="1800" dirty="0">
                <a:latin typeface="New Times Roman"/>
              </a:rPr>
              <a:t>Exec system call</a:t>
            </a:r>
          </a:p>
          <a:p>
            <a:pPr marL="0" indent="0">
              <a:buNone/>
            </a:pPr>
            <a:r>
              <a:rPr lang="en-US" sz="1800" b="0" i="0" dirty="0">
                <a:solidFill>
                  <a:srgbClr val="202124"/>
                </a:solidFill>
                <a:effectLst/>
                <a:latin typeface="New Times Roman"/>
              </a:rPr>
              <a:t>	The </a:t>
            </a:r>
            <a:r>
              <a:rPr lang="en-US" sz="1800" i="0" dirty="0">
                <a:solidFill>
                  <a:srgbClr val="202124"/>
                </a:solidFill>
                <a:effectLst/>
                <a:latin typeface="New Times Roman"/>
              </a:rPr>
              <a:t>exec() system call </a:t>
            </a:r>
            <a:r>
              <a:rPr lang="en-US" sz="1800" b="0" i="0" dirty="0">
                <a:solidFill>
                  <a:srgbClr val="202124"/>
                </a:solidFill>
                <a:effectLst/>
                <a:latin typeface="New Times Roman"/>
              </a:rPr>
              <a:t>is used to execute a file which is residing in an active 	process. When</a:t>
            </a:r>
            <a:r>
              <a:rPr lang="en-US" sz="1800" i="0" dirty="0">
                <a:solidFill>
                  <a:srgbClr val="202124"/>
                </a:solidFill>
                <a:effectLst/>
                <a:latin typeface="New Times Roman"/>
              </a:rPr>
              <a:t> exec() is called </a:t>
            </a:r>
            <a:r>
              <a:rPr lang="en-US" sz="1800" b="0" i="0" dirty="0">
                <a:solidFill>
                  <a:srgbClr val="202124"/>
                </a:solidFill>
                <a:effectLst/>
                <a:latin typeface="New Times Roman"/>
              </a:rPr>
              <a:t>the previous executable file is replaced and new 	file is executed.</a:t>
            </a:r>
          </a:p>
          <a:p>
            <a:pPr marL="0" indent="0">
              <a:buNone/>
            </a:pPr>
            <a:r>
              <a:rPr lang="en-US" sz="1800" dirty="0">
                <a:solidFill>
                  <a:srgbClr val="202124"/>
                </a:solidFill>
                <a:latin typeface="New Times Roman"/>
              </a:rPr>
              <a:t>	process id will be the same.</a:t>
            </a:r>
          </a:p>
          <a:p>
            <a:pPr marL="0" indent="0">
              <a:buNone/>
            </a:pPr>
            <a:endParaRPr lang="en-IN" dirty="0"/>
          </a:p>
        </p:txBody>
      </p:sp>
    </p:spTree>
    <p:extLst>
      <p:ext uri="{BB962C8B-B14F-4D97-AF65-F5344CB8AC3E}">
        <p14:creationId xmlns:p14="http://schemas.microsoft.com/office/powerpoint/2010/main" val="281347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408D-DCB4-4F13-9A4E-D569C1165F77}"/>
              </a:ext>
            </a:extLst>
          </p:cNvPr>
          <p:cNvSpPr>
            <a:spLocks noGrp="1"/>
          </p:cNvSpPr>
          <p:nvPr>
            <p:ph type="title"/>
          </p:nvPr>
        </p:nvSpPr>
        <p:spPr/>
        <p:txBody>
          <a:bodyPr/>
          <a:lstStyle/>
          <a:p>
            <a:r>
              <a:rPr lang="en-US" dirty="0"/>
              <a:t>Exec() system call</a:t>
            </a:r>
            <a:endParaRPr lang="en-IN" dirty="0"/>
          </a:p>
        </p:txBody>
      </p:sp>
      <p:sp>
        <p:nvSpPr>
          <p:cNvPr id="3" name="Content Placeholder 2">
            <a:extLst>
              <a:ext uri="{FF2B5EF4-FFF2-40B4-BE49-F238E27FC236}">
                <a16:creationId xmlns:a16="http://schemas.microsoft.com/office/drawing/2014/main" id="{9D5025F4-6B50-4E6F-9F42-3A05EF09B164}"/>
              </a:ext>
            </a:extLst>
          </p:cNvPr>
          <p:cNvSpPr>
            <a:spLocks noGrp="1"/>
          </p:cNvSpPr>
          <p:nvPr>
            <p:ph idx="1"/>
          </p:nvPr>
        </p:nvSpPr>
        <p:spPr>
          <a:xfrm>
            <a:off x="2589212" y="2133600"/>
            <a:ext cx="8915400" cy="4414684"/>
          </a:xfrm>
        </p:spPr>
        <p:txBody>
          <a:bodyPr>
            <a:normAutofit fontScale="92500" lnSpcReduction="20000"/>
          </a:bodyPr>
          <a:lstStyle/>
          <a:p>
            <a:r>
              <a:rPr lang="en-US" dirty="0"/>
              <a:t>There are two programs ex1.c ex2.c</a:t>
            </a:r>
          </a:p>
          <a:p>
            <a:pPr marL="0" indent="0">
              <a:buNone/>
            </a:pPr>
            <a:r>
              <a:rPr lang="en-US" dirty="0"/>
              <a:t>Ex1.c</a:t>
            </a:r>
          </a:p>
          <a:p>
            <a:pPr marL="0" indent="0">
              <a:buNone/>
            </a:pPr>
            <a:r>
              <a:rPr lang="en-US" dirty="0"/>
              <a:t>#include &lt;</a:t>
            </a:r>
            <a:r>
              <a:rPr lang="en-US" dirty="0" err="1"/>
              <a:t>stdio.h</a:t>
            </a:r>
            <a:r>
              <a:rPr lang="en-US" dirty="0"/>
              <a:t>&gt;</a:t>
            </a:r>
          </a:p>
          <a:p>
            <a:pPr marL="0" indent="0">
              <a:buNone/>
            </a:pPr>
            <a:r>
              <a:rPr lang="en-US" dirty="0"/>
              <a:t>#include &lt;</a:t>
            </a:r>
            <a:r>
              <a:rPr lang="en-US" dirty="0" err="1"/>
              <a:t>unistd.h</a:t>
            </a:r>
            <a:r>
              <a:rPr lang="en-US" dirty="0"/>
              <a:t>&gt;</a:t>
            </a:r>
          </a:p>
          <a:p>
            <a:pPr marL="0" indent="0">
              <a:buNone/>
            </a:pPr>
            <a:r>
              <a:rPr lang="en-US" dirty="0"/>
              <a:t>#include &lt;</a:t>
            </a:r>
            <a:r>
              <a:rPr lang="en-US" dirty="0" err="1"/>
              <a:t>stdlib.h</a:t>
            </a:r>
            <a:r>
              <a:rPr lang="en-US" dirty="0"/>
              <a:t>&gt;</a:t>
            </a:r>
          </a:p>
          <a:p>
            <a:pPr marL="0" indent="0">
              <a:buNone/>
            </a:pPr>
            <a:r>
              <a:rPr lang="en-US" dirty="0"/>
              <a:t>Int main(int </a:t>
            </a:r>
            <a:r>
              <a:rPr lang="en-US" dirty="0" err="1"/>
              <a:t>argc,char</a:t>
            </a:r>
            <a:r>
              <a:rPr lang="en-US" dirty="0"/>
              <a:t>  *</a:t>
            </a:r>
            <a:r>
              <a:rPr lang="en-US" dirty="0" err="1"/>
              <a:t>argv</a:t>
            </a:r>
            <a:r>
              <a:rPr lang="en-US" dirty="0"/>
              <a:t>[])</a:t>
            </a:r>
          </a:p>
          <a:p>
            <a:pPr marL="0" indent="0">
              <a:buNone/>
            </a:pPr>
            <a:r>
              <a:rPr lang="en-US" dirty="0"/>
              <a:t>{</a:t>
            </a:r>
          </a:p>
          <a:p>
            <a:pPr marL="0" indent="0">
              <a:buNone/>
            </a:pPr>
            <a:r>
              <a:rPr lang="en-US" dirty="0" err="1"/>
              <a:t>printf</a:t>
            </a:r>
            <a:r>
              <a:rPr lang="en-US" dirty="0"/>
              <a:t>(“</a:t>
            </a:r>
            <a:r>
              <a:rPr lang="en-US" dirty="0" err="1"/>
              <a:t>Pid</a:t>
            </a:r>
            <a:r>
              <a:rPr lang="en-US" dirty="0"/>
              <a:t> of ex1.c=%d\n”,</a:t>
            </a:r>
            <a:r>
              <a:rPr lang="en-US" dirty="0" err="1"/>
              <a:t>getpid</a:t>
            </a:r>
            <a:r>
              <a:rPr lang="en-US" dirty="0"/>
              <a:t>());</a:t>
            </a:r>
          </a:p>
          <a:p>
            <a:pPr marL="0" indent="0">
              <a:buNone/>
            </a:pPr>
            <a:r>
              <a:rPr lang="en-US" dirty="0"/>
              <a:t>Char *</a:t>
            </a:r>
            <a:r>
              <a:rPr lang="en-US" dirty="0" err="1"/>
              <a:t>args</a:t>
            </a:r>
            <a:r>
              <a:rPr lang="en-US" dirty="0"/>
              <a:t>[] ={</a:t>
            </a:r>
            <a:r>
              <a:rPr lang="en-US" dirty="0" err="1"/>
              <a:t>hello”,NULL</a:t>
            </a:r>
            <a:r>
              <a:rPr lang="en-US" dirty="0"/>
              <a:t>};</a:t>
            </a:r>
          </a:p>
          <a:p>
            <a:pPr marL="0" indent="0">
              <a:buNone/>
            </a:pPr>
            <a:r>
              <a:rPr lang="en-US" dirty="0" err="1"/>
              <a:t>execv</a:t>
            </a:r>
            <a:r>
              <a:rPr lang="en-US" dirty="0"/>
              <a:t>(“./ex2”,args);</a:t>
            </a:r>
          </a:p>
          <a:p>
            <a:pPr marL="0" indent="0">
              <a:buNone/>
            </a:pPr>
            <a:r>
              <a:rPr lang="en-US" dirty="0" err="1"/>
              <a:t>printf</a:t>
            </a:r>
            <a:r>
              <a:rPr lang="en-US" dirty="0"/>
              <a:t>(“Back to Ex1.c”);</a:t>
            </a:r>
          </a:p>
          <a:p>
            <a:pPr marL="0" indent="0">
              <a:buNone/>
            </a:pPr>
            <a:r>
              <a:rPr lang="en-US" dirty="0"/>
              <a:t>Return 0;</a:t>
            </a:r>
          </a:p>
          <a:p>
            <a:pPr marL="0" indent="0">
              <a:buNone/>
            </a:pPr>
            <a:r>
              <a:rPr lang="en-US" dirty="0"/>
              <a:t>}</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425267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1E66-2953-47DF-8A4B-B217E68CE9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7E59B5-0712-41F4-B6C2-233DD9CF5D70}"/>
              </a:ext>
            </a:extLst>
          </p:cNvPr>
          <p:cNvSpPr>
            <a:spLocks noGrp="1"/>
          </p:cNvSpPr>
          <p:nvPr>
            <p:ph idx="1"/>
          </p:nvPr>
        </p:nvSpPr>
        <p:spPr/>
        <p:txBody>
          <a:bodyPr>
            <a:normAutofit lnSpcReduction="10000"/>
          </a:bodyPr>
          <a:lstStyle/>
          <a:p>
            <a:r>
              <a:rPr lang="en-US" dirty="0"/>
              <a:t>Ex2.c</a:t>
            </a:r>
          </a:p>
          <a:p>
            <a:pPr marL="0" indent="0">
              <a:buNone/>
            </a:pPr>
            <a:r>
              <a:rPr lang="en-US" dirty="0"/>
              <a:t>#include &lt;</a:t>
            </a:r>
            <a:r>
              <a:rPr lang="en-US" dirty="0" err="1"/>
              <a:t>stdio.h</a:t>
            </a:r>
            <a:r>
              <a:rPr lang="en-US" dirty="0"/>
              <a:t>&gt;</a:t>
            </a:r>
          </a:p>
          <a:p>
            <a:pPr marL="0" indent="0">
              <a:buNone/>
            </a:pPr>
            <a:r>
              <a:rPr lang="en-US" dirty="0"/>
              <a:t>#include &lt;</a:t>
            </a:r>
            <a:r>
              <a:rPr lang="en-US" dirty="0" err="1"/>
              <a:t>unistd.h</a:t>
            </a:r>
            <a:r>
              <a:rPr lang="en-US" dirty="0"/>
              <a:t>&gt;</a:t>
            </a:r>
          </a:p>
          <a:p>
            <a:pPr marL="0" indent="0">
              <a:buNone/>
            </a:pPr>
            <a:r>
              <a:rPr lang="en-US" dirty="0"/>
              <a:t>#include &lt;</a:t>
            </a:r>
            <a:r>
              <a:rPr lang="en-US" dirty="0" err="1"/>
              <a:t>stdlib.h</a:t>
            </a:r>
            <a:r>
              <a:rPr lang="en-US" dirty="0"/>
              <a:t>&gt;</a:t>
            </a:r>
          </a:p>
          <a:p>
            <a:pPr marL="0" indent="0">
              <a:buNone/>
            </a:pPr>
            <a:r>
              <a:rPr lang="en-US" dirty="0"/>
              <a:t>Int main(int </a:t>
            </a:r>
            <a:r>
              <a:rPr lang="en-US" dirty="0" err="1"/>
              <a:t>argc,char</a:t>
            </a:r>
            <a:r>
              <a:rPr lang="en-US" dirty="0"/>
              <a:t>  *</a:t>
            </a:r>
            <a:r>
              <a:rPr lang="en-US" dirty="0" err="1"/>
              <a:t>argv</a:t>
            </a:r>
            <a:r>
              <a:rPr lang="en-US" dirty="0"/>
              <a:t>[])</a:t>
            </a:r>
          </a:p>
          <a:p>
            <a:pPr marL="0" indent="0">
              <a:buNone/>
            </a:pPr>
            <a:r>
              <a:rPr lang="en-US" dirty="0"/>
              <a:t>{</a:t>
            </a:r>
          </a:p>
          <a:p>
            <a:pPr marL="0" indent="0">
              <a:buNone/>
            </a:pPr>
            <a:r>
              <a:rPr lang="en-US" dirty="0" err="1"/>
              <a:t>printf</a:t>
            </a:r>
            <a:r>
              <a:rPr lang="en-US" dirty="0"/>
              <a:t>(“We are in ex2.c\n”);</a:t>
            </a:r>
          </a:p>
          <a:p>
            <a:pPr marL="0" indent="0">
              <a:buNone/>
            </a:pPr>
            <a:r>
              <a:rPr lang="en-US" dirty="0" err="1"/>
              <a:t>printf</a:t>
            </a:r>
            <a:r>
              <a:rPr lang="en-US" dirty="0"/>
              <a:t>(“</a:t>
            </a:r>
            <a:r>
              <a:rPr lang="en-US" dirty="0" err="1"/>
              <a:t>Pid</a:t>
            </a:r>
            <a:r>
              <a:rPr lang="en-US" dirty="0"/>
              <a:t> of ex2.c=%d\n”,</a:t>
            </a:r>
            <a:r>
              <a:rPr lang="en-US" dirty="0" err="1"/>
              <a:t>getpid</a:t>
            </a:r>
            <a:r>
              <a:rPr lang="en-US" dirty="0"/>
              <a:t>());</a:t>
            </a:r>
          </a:p>
          <a:p>
            <a:pPr marL="0" indent="0">
              <a:buNone/>
            </a:pPr>
            <a:r>
              <a:rPr lang="en-US" dirty="0"/>
              <a:t>Return 0;</a:t>
            </a:r>
          </a:p>
          <a:p>
            <a:pPr marL="0" indent="0">
              <a:buNone/>
            </a:pPr>
            <a:r>
              <a:rPr lang="en-US" dirty="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5120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017D-54AF-4406-82DA-C1AD83E488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87727A-DB41-4F65-9A4C-53BA09092686}"/>
              </a:ext>
            </a:extLst>
          </p:cNvPr>
          <p:cNvSpPr>
            <a:spLocks noGrp="1"/>
          </p:cNvSpPr>
          <p:nvPr>
            <p:ph idx="1"/>
          </p:nvPr>
        </p:nvSpPr>
        <p:spPr/>
        <p:txBody>
          <a:bodyPr>
            <a:normAutofit/>
          </a:bodyPr>
          <a:lstStyle/>
          <a:p>
            <a:r>
              <a:rPr lang="en-US" dirty="0"/>
              <a:t>Compile these two programs</a:t>
            </a:r>
          </a:p>
          <a:p>
            <a:r>
              <a:rPr lang="en-US" dirty="0" err="1"/>
              <a:t>gcc</a:t>
            </a:r>
            <a:r>
              <a:rPr lang="en-US" dirty="0"/>
              <a:t>  ex1.c -o ex1</a:t>
            </a:r>
          </a:p>
          <a:p>
            <a:r>
              <a:rPr lang="en-US" dirty="0" err="1"/>
              <a:t>gcc</a:t>
            </a:r>
            <a:r>
              <a:rPr lang="en-US" dirty="0"/>
              <a:t> ex2.c –o  ex2</a:t>
            </a:r>
          </a:p>
          <a:p>
            <a:r>
              <a:rPr lang="en-US" dirty="0"/>
              <a:t>Run the first program  ./ex1</a:t>
            </a:r>
          </a:p>
          <a:p>
            <a:endParaRPr lang="en-US" dirty="0"/>
          </a:p>
          <a:p>
            <a:r>
              <a:rPr lang="en-US" dirty="0" err="1"/>
              <a:t>Pid</a:t>
            </a:r>
            <a:r>
              <a:rPr lang="en-US" dirty="0"/>
              <a:t> of ex1.c=5962</a:t>
            </a:r>
          </a:p>
          <a:p>
            <a:r>
              <a:rPr lang="en-US" dirty="0"/>
              <a:t>We are in ex2.c</a:t>
            </a:r>
          </a:p>
          <a:p>
            <a:r>
              <a:rPr lang="en-US" dirty="0" err="1"/>
              <a:t>Pid</a:t>
            </a:r>
            <a:r>
              <a:rPr lang="en-US" dirty="0"/>
              <a:t> of ex2.c=5962</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69863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3542-E880-4932-893A-E3099BB6CB20}"/>
              </a:ext>
            </a:extLst>
          </p:cNvPr>
          <p:cNvSpPr>
            <a:spLocks noGrp="1"/>
          </p:cNvSpPr>
          <p:nvPr>
            <p:ph type="title"/>
          </p:nvPr>
        </p:nvSpPr>
        <p:spPr/>
        <p:txBody>
          <a:bodyPr/>
          <a:lstStyle/>
          <a:p>
            <a:r>
              <a:rPr lang="en-US" dirty="0"/>
              <a:t>System boot process</a:t>
            </a:r>
            <a:endParaRPr lang="en-IN" dirty="0"/>
          </a:p>
        </p:txBody>
      </p:sp>
      <p:sp>
        <p:nvSpPr>
          <p:cNvPr id="3" name="Content Placeholder 2">
            <a:extLst>
              <a:ext uri="{FF2B5EF4-FFF2-40B4-BE49-F238E27FC236}">
                <a16:creationId xmlns:a16="http://schemas.microsoft.com/office/drawing/2014/main" id="{BA08C2CC-7C78-4EB7-96B3-46E51ABD7379}"/>
              </a:ext>
            </a:extLst>
          </p:cNvPr>
          <p:cNvSpPr>
            <a:spLocks noGrp="1"/>
          </p:cNvSpPr>
          <p:nvPr>
            <p:ph idx="1"/>
          </p:nvPr>
        </p:nvSpPr>
        <p:spPr/>
        <p:txBody>
          <a:bodyPr>
            <a:normAutofit/>
          </a:bodyPr>
          <a:lstStyle/>
          <a:p>
            <a:pPr algn="l"/>
            <a:r>
              <a:rPr lang="en-US" sz="1800" b="0" i="0" u="none" strike="noStrike" baseline="0" dirty="0">
                <a:solidFill>
                  <a:schemeClr val="tx1"/>
                </a:solidFill>
                <a:latin typeface="Times New Roman" panose="02020603050405020304" pitchFamily="18" charset="0"/>
              </a:rPr>
              <a:t>The procedure of starting a computer by loading the kernel is known as </a:t>
            </a:r>
            <a:r>
              <a:rPr lang="en-US" sz="1800" b="0" i="1" u="none" strike="noStrike" baseline="0" dirty="0">
                <a:solidFill>
                  <a:schemeClr val="tx1"/>
                </a:solidFill>
                <a:latin typeface="Times New Roman" panose="02020603050405020304" pitchFamily="18" charset="0"/>
              </a:rPr>
              <a:t>booting </a:t>
            </a:r>
            <a:r>
              <a:rPr lang="en-US" sz="1800" b="0" i="0" u="none" strike="noStrike" baseline="0" dirty="0">
                <a:solidFill>
                  <a:schemeClr val="tx1"/>
                </a:solidFill>
                <a:latin typeface="Times New Roman" panose="02020603050405020304" pitchFamily="18" charset="0"/>
              </a:rPr>
              <a:t>the system.</a:t>
            </a:r>
          </a:p>
          <a:p>
            <a:pPr algn="l"/>
            <a:r>
              <a:rPr lang="en-US" sz="1800" b="0" i="0" u="none" strike="noStrike" baseline="0" dirty="0">
                <a:solidFill>
                  <a:schemeClr val="tx1"/>
                </a:solidFill>
                <a:latin typeface="Times New Roman" panose="02020603050405020304" pitchFamily="18" charset="0"/>
              </a:rPr>
              <a:t> On most computer systems, a small piece of code known as the bootstrap program or bootstrap loader locates the kernel, loads it into main memory, and starts its execution.</a:t>
            </a:r>
          </a:p>
          <a:p>
            <a:pPr algn="l"/>
            <a:r>
              <a:rPr lang="en-US" sz="1800" b="0" i="0" u="none" strike="noStrike" baseline="0" dirty="0">
                <a:solidFill>
                  <a:schemeClr val="tx1"/>
                </a:solidFill>
                <a:latin typeface="Times New Roman" panose="02020603050405020304" pitchFamily="18" charset="0"/>
              </a:rPr>
              <a:t>When a CPU receives a reset event-for instance, when it is powered up or rebooted -the instruction register is loaded with a predefined memory location, and execution starts there</a:t>
            </a:r>
          </a:p>
          <a:p>
            <a:pPr algn="l"/>
            <a:r>
              <a:rPr lang="en-US" sz="1800" b="0" i="0" u="none" strike="noStrike" baseline="0" dirty="0">
                <a:solidFill>
                  <a:schemeClr val="tx1"/>
                </a:solidFill>
                <a:latin typeface="Times New Roman" panose="02020603050405020304" pitchFamily="18" charset="0"/>
              </a:rPr>
              <a:t>. At that location is the initial bootstrap </a:t>
            </a:r>
            <a:r>
              <a:rPr lang="en-IN" sz="1800" b="0" i="0" u="none" strike="noStrike" baseline="0" dirty="0">
                <a:solidFill>
                  <a:schemeClr val="tx1"/>
                </a:solidFill>
                <a:latin typeface="Times New Roman" panose="02020603050405020304" pitchFamily="18" charset="0"/>
              </a:rPr>
              <a:t>program.</a:t>
            </a:r>
          </a:p>
          <a:p>
            <a:pPr lvl="1"/>
            <a:r>
              <a:rPr lang="en-US" altLang="en-US" dirty="0">
                <a:solidFill>
                  <a:schemeClr val="tx1"/>
                </a:solidFill>
              </a:rPr>
              <a:t>Small piece of code – </a:t>
            </a:r>
            <a:r>
              <a:rPr lang="en-US" altLang="en-US" dirty="0">
                <a:solidFill>
                  <a:schemeClr val="tx1"/>
                </a:solidFill>
                <a:latin typeface="+mj-lt"/>
              </a:rPr>
              <a:t>bootstrap</a:t>
            </a:r>
            <a:r>
              <a:rPr lang="en-US" altLang="en-US" dirty="0">
                <a:solidFill>
                  <a:schemeClr val="tx1"/>
                </a:solidFill>
              </a:rPr>
              <a:t> </a:t>
            </a:r>
            <a:r>
              <a:rPr lang="en-US" altLang="en-US" dirty="0">
                <a:solidFill>
                  <a:schemeClr val="tx1"/>
                </a:solidFill>
                <a:latin typeface="+mj-lt"/>
              </a:rPr>
              <a:t>loader</a:t>
            </a:r>
            <a:r>
              <a:rPr lang="en-US" altLang="en-US" dirty="0">
                <a:solidFill>
                  <a:schemeClr val="tx1"/>
                </a:solidFill>
              </a:rPr>
              <a:t>, </a:t>
            </a:r>
            <a:r>
              <a:rPr lang="en-US" altLang="en-US" dirty="0">
                <a:solidFill>
                  <a:schemeClr val="tx1"/>
                </a:solidFill>
                <a:latin typeface="+mj-lt"/>
              </a:rPr>
              <a:t>BIOS</a:t>
            </a:r>
            <a:r>
              <a:rPr lang="en-US" altLang="en-US" dirty="0">
                <a:solidFill>
                  <a:schemeClr val="tx1"/>
                </a:solidFill>
              </a:rPr>
              <a:t>, stored in </a:t>
            </a:r>
            <a:r>
              <a:rPr lang="en-US" altLang="en-US" dirty="0">
                <a:solidFill>
                  <a:schemeClr val="tx1"/>
                </a:solidFill>
                <a:latin typeface="+mj-lt"/>
              </a:rPr>
              <a:t>ROM</a:t>
            </a:r>
            <a:r>
              <a:rPr lang="en-US" altLang="en-US" dirty="0">
                <a:solidFill>
                  <a:schemeClr val="tx1"/>
                </a:solidFill>
              </a:rPr>
              <a:t> or </a:t>
            </a:r>
            <a:r>
              <a:rPr lang="en-US" altLang="en-US" dirty="0">
                <a:solidFill>
                  <a:schemeClr val="tx1"/>
                </a:solidFill>
                <a:latin typeface="+mj-lt"/>
              </a:rPr>
              <a:t>EEPROM</a:t>
            </a:r>
            <a:r>
              <a:rPr lang="en-US" altLang="en-US" dirty="0">
                <a:solidFill>
                  <a:schemeClr val="tx1"/>
                </a:solidFill>
              </a:rPr>
              <a:t> locates the kernel, loads it into memory, and starts it</a:t>
            </a:r>
          </a:p>
          <a:p>
            <a:pPr lvl="1"/>
            <a:r>
              <a:rPr lang="en-US" altLang="en-US" dirty="0">
                <a:solidFill>
                  <a:schemeClr val="tx1"/>
                </a:solidFill>
              </a:rPr>
              <a:t>Sometimes two-step process where </a:t>
            </a:r>
            <a:r>
              <a:rPr lang="en-US" altLang="en-US" dirty="0">
                <a:solidFill>
                  <a:schemeClr val="tx1"/>
                </a:solidFill>
                <a:latin typeface="+mj-lt"/>
              </a:rPr>
              <a:t>boot</a:t>
            </a:r>
            <a:r>
              <a:rPr lang="en-US" altLang="en-US" dirty="0">
                <a:solidFill>
                  <a:schemeClr val="tx1"/>
                </a:solidFill>
              </a:rPr>
              <a:t> </a:t>
            </a:r>
            <a:r>
              <a:rPr lang="en-US" altLang="en-US" dirty="0">
                <a:solidFill>
                  <a:schemeClr val="tx1"/>
                </a:solidFill>
                <a:latin typeface="+mj-lt"/>
              </a:rPr>
              <a:t>block</a:t>
            </a:r>
            <a:r>
              <a:rPr lang="en-US" altLang="en-US" b="1" dirty="0">
                <a:solidFill>
                  <a:schemeClr val="tx1"/>
                </a:solidFill>
              </a:rPr>
              <a:t> </a:t>
            </a:r>
            <a:r>
              <a:rPr lang="en-US" altLang="en-US" dirty="0">
                <a:solidFill>
                  <a:schemeClr val="tx1"/>
                </a:solidFill>
              </a:rPr>
              <a:t>at fixed location loaded by ROM code, which loads bootstrap loader from disk</a:t>
            </a:r>
          </a:p>
          <a:p>
            <a:pPr marL="457200" lvl="1" indent="0">
              <a:buNone/>
            </a:pPr>
            <a:endParaRPr lang="en-US" altLang="en-US" dirty="0">
              <a:solidFill>
                <a:schemeClr val="tx1"/>
              </a:solidFill>
            </a:endParaRPr>
          </a:p>
          <a:p>
            <a:pPr marL="0" indent="0" algn="l">
              <a:buNone/>
            </a:pPr>
            <a:endParaRPr lang="en-IN" dirty="0"/>
          </a:p>
        </p:txBody>
      </p:sp>
    </p:spTree>
    <p:extLst>
      <p:ext uri="{BB962C8B-B14F-4D97-AF65-F5344CB8AC3E}">
        <p14:creationId xmlns:p14="http://schemas.microsoft.com/office/powerpoint/2010/main" val="383056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E080-A547-4A21-BFEC-98B6906F715C}"/>
              </a:ext>
            </a:extLst>
          </p:cNvPr>
          <p:cNvSpPr>
            <a:spLocks noGrp="1"/>
          </p:cNvSpPr>
          <p:nvPr>
            <p:ph type="title"/>
          </p:nvPr>
        </p:nvSpPr>
        <p:spPr/>
        <p:txBody>
          <a:bodyPr/>
          <a:lstStyle/>
          <a:p>
            <a:r>
              <a:rPr lang="en-US" dirty="0"/>
              <a:t>Fork() system call</a:t>
            </a:r>
            <a:endParaRPr lang="en-IN" dirty="0"/>
          </a:p>
        </p:txBody>
      </p:sp>
      <p:sp>
        <p:nvSpPr>
          <p:cNvPr id="3" name="Content Placeholder 2">
            <a:extLst>
              <a:ext uri="{FF2B5EF4-FFF2-40B4-BE49-F238E27FC236}">
                <a16:creationId xmlns:a16="http://schemas.microsoft.com/office/drawing/2014/main" id="{5ED09EA0-C495-4F3D-84AE-393D3B3ABED1}"/>
              </a:ext>
            </a:extLst>
          </p:cNvPr>
          <p:cNvSpPr>
            <a:spLocks noGrp="1"/>
          </p:cNvSpPr>
          <p:nvPr>
            <p:ph idx="1"/>
          </p:nvPr>
        </p:nvSpPr>
        <p:spPr>
          <a:xfrm>
            <a:off x="2589212" y="1543050"/>
            <a:ext cx="8915400" cy="5314950"/>
          </a:xfrm>
        </p:spPr>
        <p:txBody>
          <a:bodyPr>
            <a:normAutofit/>
          </a:bodyPr>
          <a:lstStyle/>
          <a:p>
            <a:pPr marL="0" indent="0">
              <a:buNone/>
            </a:pPr>
            <a:r>
              <a:rPr lang="en-US" b="0" i="0" dirty="0">
                <a:solidFill>
                  <a:schemeClr val="tx1"/>
                </a:solidFill>
                <a:effectLst/>
                <a:latin typeface="Arimo"/>
              </a:rPr>
              <a:t>fork() system call is used to create child processes in a C program.</a:t>
            </a:r>
            <a:endParaRPr lang="en-US" b="0" i="0" dirty="0">
              <a:solidFill>
                <a:schemeClr val="tx1"/>
              </a:solidFill>
              <a:effectLst/>
              <a:latin typeface="Times New Roman" panose="02020603050405020304" pitchFamily="18" charset="0"/>
            </a:endParaRPr>
          </a:p>
          <a:p>
            <a:pPr marL="0" indent="0">
              <a:buNone/>
            </a:pPr>
            <a:r>
              <a:rPr lang="en-US" b="0" i="0" dirty="0">
                <a:solidFill>
                  <a:schemeClr val="tx1"/>
                </a:solidFill>
                <a:effectLst/>
                <a:latin typeface="Times New Roman" panose="02020603050405020304" pitchFamily="18" charset="0"/>
              </a:rPr>
              <a:t> It takes no arguments and returns a process ID. </a:t>
            </a:r>
          </a:p>
          <a:p>
            <a:pPr marL="0" indent="0">
              <a:buNone/>
            </a:pPr>
            <a:r>
              <a:rPr lang="en-US" b="0" i="0" dirty="0">
                <a:solidFill>
                  <a:schemeClr val="tx1"/>
                </a:solidFill>
                <a:effectLst/>
                <a:latin typeface="Times New Roman" panose="02020603050405020304" pitchFamily="18" charset="0"/>
              </a:rPr>
              <a:t>After a new child process is created, </a:t>
            </a:r>
            <a:r>
              <a:rPr lang="en-US" b="1" i="1" dirty="0">
                <a:solidFill>
                  <a:schemeClr val="tx1"/>
                </a:solidFill>
                <a:effectLst/>
                <a:latin typeface="Times New Roman" panose="02020603050405020304" pitchFamily="18" charset="0"/>
              </a:rPr>
              <a:t>both</a:t>
            </a:r>
            <a:r>
              <a:rPr lang="en-US" b="0" i="0" dirty="0">
                <a:solidFill>
                  <a:schemeClr val="tx1"/>
                </a:solidFill>
                <a:effectLst/>
                <a:latin typeface="Times New Roman" panose="02020603050405020304" pitchFamily="18" charset="0"/>
              </a:rPr>
              <a:t> processes will execute the next instruction following the </a:t>
            </a:r>
            <a:r>
              <a:rPr lang="en-US" b="1" i="1" dirty="0">
                <a:solidFill>
                  <a:schemeClr val="tx1"/>
                </a:solidFill>
                <a:effectLst/>
                <a:latin typeface="Times New Roman" panose="02020603050405020304" pitchFamily="18" charset="0"/>
              </a:rPr>
              <a:t>fork()</a:t>
            </a:r>
            <a:r>
              <a:rPr lang="en-US" b="0" i="0" dirty="0">
                <a:solidFill>
                  <a:schemeClr val="tx1"/>
                </a:solidFill>
                <a:effectLst/>
                <a:latin typeface="Times New Roman" panose="02020603050405020304" pitchFamily="18" charset="0"/>
              </a:rPr>
              <a:t> system call. </a:t>
            </a:r>
          </a:p>
          <a:p>
            <a:pPr marL="0" indent="0">
              <a:buNone/>
            </a:pPr>
            <a:r>
              <a:rPr lang="en-US" b="0" i="0" dirty="0">
                <a:solidFill>
                  <a:schemeClr val="tx1"/>
                </a:solidFill>
                <a:effectLst/>
                <a:latin typeface="Times New Roman" panose="02020603050405020304" pitchFamily="18" charset="0"/>
              </a:rPr>
              <a:t>Therefore, we have to distinguish the parent from the child. This can be done by testing the returned value of </a:t>
            </a:r>
            <a:r>
              <a:rPr lang="en-US" b="1" i="0" dirty="0">
                <a:solidFill>
                  <a:schemeClr val="tx1"/>
                </a:solidFill>
                <a:effectLst/>
                <a:latin typeface="Times New Roman" panose="02020603050405020304" pitchFamily="18" charset="0"/>
              </a:rPr>
              <a:t>fork().</a:t>
            </a:r>
          </a:p>
          <a:p>
            <a:pPr marL="0" indent="0" algn="l">
              <a:buNone/>
            </a:pPr>
            <a:r>
              <a:rPr lang="en-US" b="1" dirty="0">
                <a:solidFill>
                  <a:schemeClr val="tx1"/>
                </a:solidFill>
                <a:latin typeface="Times New Roman" panose="02020603050405020304" pitchFamily="18" charset="0"/>
              </a:rPr>
              <a:t>	</a:t>
            </a:r>
            <a:r>
              <a:rPr lang="en-US" b="0" i="0" dirty="0">
                <a:solidFill>
                  <a:schemeClr val="tx1"/>
                </a:solidFill>
                <a:effectLst/>
                <a:latin typeface="Times New Roman" panose="02020603050405020304" pitchFamily="18" charset="0"/>
              </a:rPr>
              <a:t>If </a:t>
            </a:r>
            <a:r>
              <a:rPr lang="en-US" b="1" i="0" dirty="0">
                <a:solidFill>
                  <a:schemeClr val="tx1"/>
                </a:solidFill>
                <a:effectLst/>
                <a:latin typeface="Times New Roman" panose="02020603050405020304" pitchFamily="18" charset="0"/>
              </a:rPr>
              <a:t>fork()</a:t>
            </a:r>
            <a:r>
              <a:rPr lang="en-US" b="0" i="0" dirty="0">
                <a:solidFill>
                  <a:schemeClr val="tx1"/>
                </a:solidFill>
                <a:effectLst/>
                <a:latin typeface="Times New Roman" panose="02020603050405020304" pitchFamily="18" charset="0"/>
              </a:rPr>
              <a:t> returns a negative value, the creation of a child process was unsuccessful.</a:t>
            </a:r>
          </a:p>
          <a:p>
            <a:pPr marL="0" indent="0" algn="l">
              <a:buNone/>
            </a:pPr>
            <a:r>
              <a:rPr lang="en-US" b="1" i="0" dirty="0">
                <a:solidFill>
                  <a:schemeClr val="tx1"/>
                </a:solidFill>
                <a:effectLst/>
                <a:latin typeface="Times New Roman" panose="02020603050405020304" pitchFamily="18" charset="0"/>
              </a:rPr>
              <a:t>	fork()</a:t>
            </a:r>
            <a:r>
              <a:rPr lang="en-US" b="0" i="0" dirty="0">
                <a:solidFill>
                  <a:schemeClr val="tx1"/>
                </a:solidFill>
                <a:effectLst/>
                <a:latin typeface="Times New Roman" panose="02020603050405020304" pitchFamily="18" charset="0"/>
              </a:rPr>
              <a:t> returns a zero to the newly created child process.</a:t>
            </a:r>
          </a:p>
          <a:p>
            <a:pPr marL="0" indent="0" algn="l">
              <a:buNone/>
            </a:pPr>
            <a:r>
              <a:rPr lang="en-US" b="1" i="0" dirty="0">
                <a:solidFill>
                  <a:schemeClr val="tx1"/>
                </a:solidFill>
                <a:effectLst/>
                <a:latin typeface="Times New Roman" panose="02020603050405020304" pitchFamily="18" charset="0"/>
              </a:rPr>
              <a:t>	fork()</a:t>
            </a:r>
            <a:r>
              <a:rPr lang="en-US" b="0" i="0" dirty="0">
                <a:solidFill>
                  <a:schemeClr val="tx1"/>
                </a:solidFill>
                <a:effectLst/>
                <a:latin typeface="Times New Roman" panose="02020603050405020304" pitchFamily="18" charset="0"/>
              </a:rPr>
              <a:t> returns a positive value, the </a:t>
            </a:r>
            <a:r>
              <a:rPr lang="en-US" b="1" i="1" dirty="0">
                <a:solidFill>
                  <a:schemeClr val="tx1"/>
                </a:solidFill>
                <a:effectLst/>
                <a:latin typeface="Times New Roman" panose="02020603050405020304" pitchFamily="18" charset="0"/>
              </a:rPr>
              <a:t>process ID</a:t>
            </a:r>
            <a:r>
              <a:rPr lang="en-US" b="0" i="0" dirty="0">
                <a:solidFill>
                  <a:schemeClr val="tx1"/>
                </a:solidFill>
                <a:effectLst/>
                <a:latin typeface="Times New Roman" panose="02020603050405020304" pitchFamily="18" charset="0"/>
              </a:rPr>
              <a:t> of the child process, to the parent. </a:t>
            </a:r>
          </a:p>
          <a:p>
            <a:pPr marL="0" indent="0" algn="l">
              <a:buNone/>
            </a:pPr>
            <a:r>
              <a:rPr lang="en-US" b="0" i="0" dirty="0">
                <a:solidFill>
                  <a:schemeClr val="tx1"/>
                </a:solidFill>
                <a:effectLst/>
                <a:latin typeface="Times New Roman" panose="02020603050405020304" pitchFamily="18" charset="0"/>
              </a:rPr>
              <a:t>A process can use function </a:t>
            </a:r>
            <a:r>
              <a:rPr lang="en-US" b="1" i="0" dirty="0" err="1">
                <a:solidFill>
                  <a:schemeClr val="tx1"/>
                </a:solidFill>
                <a:effectLst/>
                <a:latin typeface="Times New Roman" panose="02020603050405020304" pitchFamily="18" charset="0"/>
              </a:rPr>
              <a:t>getpid</a:t>
            </a:r>
            <a:r>
              <a:rPr lang="en-US" b="1" i="0" dirty="0">
                <a:solidFill>
                  <a:schemeClr val="tx1"/>
                </a:solidFill>
                <a:effectLst/>
                <a:latin typeface="Times New Roman" panose="02020603050405020304" pitchFamily="18" charset="0"/>
              </a:rPr>
              <a:t>()</a:t>
            </a:r>
            <a:r>
              <a:rPr lang="en-US" b="0" i="0" dirty="0">
                <a:solidFill>
                  <a:schemeClr val="tx1"/>
                </a:solidFill>
                <a:effectLst/>
                <a:latin typeface="Times New Roman" panose="02020603050405020304" pitchFamily="18" charset="0"/>
              </a:rPr>
              <a:t> to retrieve the process ID assigned to this process</a:t>
            </a:r>
          </a:p>
          <a:p>
            <a:pPr marL="0" indent="0">
              <a:buNone/>
            </a:pPr>
            <a:r>
              <a:rPr lang="en-US" b="0" i="0" dirty="0">
                <a:solidFill>
                  <a:schemeClr val="tx1"/>
                </a:solidFill>
                <a:effectLst/>
                <a:latin typeface="Times New Roman" panose="02020603050405020304" pitchFamily="18" charset="0"/>
              </a:rPr>
              <a:t>The returned process ID is of type </a:t>
            </a:r>
            <a:r>
              <a:rPr lang="en-US" b="1" i="0" dirty="0" err="1">
                <a:solidFill>
                  <a:schemeClr val="tx1"/>
                </a:solidFill>
                <a:effectLst/>
                <a:latin typeface="Times New Roman" panose="02020603050405020304" pitchFamily="18" charset="0"/>
              </a:rPr>
              <a:t>pid_t</a:t>
            </a:r>
            <a:r>
              <a:rPr lang="en-US" b="0" i="0" dirty="0">
                <a:solidFill>
                  <a:schemeClr val="tx1"/>
                </a:solidFill>
                <a:effectLst/>
                <a:latin typeface="Times New Roman" panose="02020603050405020304" pitchFamily="18" charset="0"/>
              </a:rPr>
              <a:t> defined in </a:t>
            </a:r>
            <a:r>
              <a:rPr lang="en-US" b="1" i="0" dirty="0">
                <a:solidFill>
                  <a:schemeClr val="tx1"/>
                </a:solidFill>
                <a:effectLst/>
                <a:latin typeface="Helvetica" panose="020B0604020202020204" pitchFamily="34" charset="0"/>
              </a:rPr>
              <a:t>sys/</a:t>
            </a:r>
            <a:r>
              <a:rPr lang="en-US" b="1" i="0" dirty="0" err="1">
                <a:solidFill>
                  <a:schemeClr val="tx1"/>
                </a:solidFill>
                <a:effectLst/>
                <a:latin typeface="Helvetica" panose="020B0604020202020204" pitchFamily="34" charset="0"/>
              </a:rPr>
              <a:t>types.h</a:t>
            </a:r>
            <a:r>
              <a:rPr lang="en-US" b="0" i="0" dirty="0">
                <a:solidFill>
                  <a:schemeClr val="tx1"/>
                </a:solidFill>
                <a:effectLst/>
                <a:latin typeface="Times New Roman" panose="02020603050405020304" pitchFamily="18" charset="0"/>
              </a:rPr>
              <a:t>. Normally, the process ID is an integer.</a:t>
            </a:r>
          </a:p>
          <a:p>
            <a:pPr marL="0" indent="0">
              <a:buNone/>
            </a:pPr>
            <a:r>
              <a:rPr lang="en-US" b="0" i="0" dirty="0">
                <a:solidFill>
                  <a:schemeClr val="tx1"/>
                </a:solidFill>
                <a:effectLst/>
                <a:latin typeface="Times New Roman" panose="02020603050405020304" pitchFamily="18" charset="0"/>
              </a:rPr>
              <a:t>make two identical copies of address spaces, one for the parent and the other for the child.</a:t>
            </a:r>
          </a:p>
          <a:p>
            <a:pPr marL="0" indent="0">
              <a:buNone/>
            </a:pPr>
            <a:r>
              <a:rPr lang="en-US" b="0" i="0" dirty="0">
                <a:solidFill>
                  <a:schemeClr val="tx1"/>
                </a:solidFill>
                <a:effectLst/>
                <a:latin typeface="Times New Roman" panose="02020603050405020304" pitchFamily="18" charset="0"/>
              </a:rPr>
              <a:t>both processes have identical but separate address spaces</a:t>
            </a:r>
          </a:p>
          <a:p>
            <a:pPr marL="0" indent="0" algn="l">
              <a:buNone/>
            </a:pPr>
            <a:endParaRPr lang="en-US" b="1" i="0" dirty="0">
              <a:solidFill>
                <a:srgbClr val="0A0AFF"/>
              </a:solidFill>
              <a:effectLst/>
              <a:latin typeface="Times New Roman" panose="02020603050405020304" pitchFamily="18" charset="0"/>
            </a:endParaRPr>
          </a:p>
        </p:txBody>
      </p:sp>
    </p:spTree>
    <p:extLst>
      <p:ext uri="{BB962C8B-B14F-4D97-AF65-F5344CB8AC3E}">
        <p14:creationId xmlns:p14="http://schemas.microsoft.com/office/powerpoint/2010/main" val="3832495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D922E8-A049-4823-8B7D-B444ABE6260C}"/>
              </a:ext>
            </a:extLst>
          </p:cNvPr>
          <p:cNvSpPr>
            <a:spLocks noGrp="1"/>
          </p:cNvSpPr>
          <p:nvPr>
            <p:ph idx="1"/>
          </p:nvPr>
        </p:nvSpPr>
        <p:spPr>
          <a:xfrm>
            <a:off x="2970212" y="1085851"/>
            <a:ext cx="8915400" cy="5449482"/>
          </a:xfrm>
        </p:spPr>
        <p:txBody>
          <a:bodyPr>
            <a:normAutofit fontScale="92500" lnSpcReduction="20000"/>
          </a:bodyPr>
          <a:lstStyle/>
          <a:p>
            <a:pPr marL="0" indent="0">
              <a:buNone/>
            </a:pPr>
            <a:r>
              <a:rPr lang="en-US" sz="1900" dirty="0">
                <a:solidFill>
                  <a:srgbClr val="202124"/>
                </a:solidFill>
                <a:latin typeface="New Times Roman"/>
              </a:rPr>
              <a:t>e</a:t>
            </a:r>
            <a:r>
              <a:rPr lang="en-US" sz="1900" b="0" i="0" dirty="0">
                <a:solidFill>
                  <a:srgbClr val="202124"/>
                </a:solidFill>
                <a:effectLst/>
                <a:latin typeface="New Times Roman"/>
              </a:rPr>
              <a:t>xit() system call</a:t>
            </a:r>
          </a:p>
          <a:p>
            <a:pPr marL="0" indent="0">
              <a:buNone/>
            </a:pPr>
            <a:r>
              <a:rPr lang="en-US" sz="1900" b="0" i="0" dirty="0">
                <a:solidFill>
                  <a:srgbClr val="202124"/>
                </a:solidFill>
                <a:effectLst/>
                <a:latin typeface="New Times Roman"/>
              </a:rPr>
              <a:t>	When a process terminates it</a:t>
            </a:r>
            <a:r>
              <a:rPr lang="en-US" sz="1900" i="0" dirty="0">
                <a:solidFill>
                  <a:srgbClr val="202124"/>
                </a:solidFill>
                <a:effectLst/>
                <a:latin typeface="New Times Roman"/>
              </a:rPr>
              <a:t> executes an exit() system call.</a:t>
            </a:r>
            <a:r>
              <a:rPr lang="en-US" sz="1900" b="0" i="0" dirty="0">
                <a:solidFill>
                  <a:srgbClr val="202124"/>
                </a:solidFill>
                <a:effectLst/>
                <a:latin typeface="New Times Roman"/>
              </a:rPr>
              <a:t> </a:t>
            </a:r>
          </a:p>
          <a:p>
            <a:pPr marL="0" indent="0">
              <a:buNone/>
            </a:pPr>
            <a:r>
              <a:rPr lang="en-US" sz="1900" dirty="0">
                <a:solidFill>
                  <a:srgbClr val="202124"/>
                </a:solidFill>
                <a:latin typeface="New Times Roman"/>
              </a:rPr>
              <a:t>	</a:t>
            </a:r>
            <a:r>
              <a:rPr lang="en-US" sz="1900" b="0" i="0" dirty="0">
                <a:solidFill>
                  <a:srgbClr val="202124"/>
                </a:solidFill>
                <a:effectLst/>
                <a:latin typeface="New Times Roman"/>
              </a:rPr>
              <a:t>The prototype for 	the  </a:t>
            </a:r>
            <a:r>
              <a:rPr lang="en-US" sz="1900" i="0" dirty="0">
                <a:solidFill>
                  <a:srgbClr val="202124"/>
                </a:solidFill>
                <a:effectLst/>
                <a:latin typeface="New Times Roman"/>
              </a:rPr>
              <a:t>exit() call </a:t>
            </a:r>
            <a:r>
              <a:rPr lang="en-US" sz="1900" b="0" i="0" dirty="0">
                <a:solidFill>
                  <a:srgbClr val="202124"/>
                </a:solidFill>
                <a:effectLst/>
                <a:latin typeface="New Times Roman"/>
              </a:rPr>
              <a:t>is: #include &lt;std1ib. h&gt; void </a:t>
            </a:r>
            <a:r>
              <a:rPr lang="en-US" sz="1900" b="1" i="0" dirty="0">
                <a:solidFill>
                  <a:srgbClr val="202124"/>
                </a:solidFill>
                <a:effectLst/>
                <a:latin typeface="New Times Roman"/>
              </a:rPr>
              <a:t>exit</a:t>
            </a:r>
            <a:r>
              <a:rPr lang="en-US" sz="1900" b="0" i="0" dirty="0">
                <a:solidFill>
                  <a:srgbClr val="202124"/>
                </a:solidFill>
                <a:effectLst/>
                <a:latin typeface="New Times Roman"/>
              </a:rPr>
              <a:t>(int status);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solidFill>
                  <a:schemeClr val="tx1"/>
                </a:solidFill>
                <a:latin typeface="New Times Roman"/>
              </a:rPr>
              <a:t>        </a:t>
            </a:r>
            <a:r>
              <a:rPr kumimoji="0" lang="en-US" altLang="en-US" sz="1800" b="0" i="0" u="none" strike="noStrike" cap="none" normalizeH="0" baseline="0" dirty="0">
                <a:ln>
                  <a:noFill/>
                </a:ln>
                <a:solidFill>
                  <a:schemeClr val="tx1"/>
                </a:solidFill>
                <a:effectLst/>
                <a:latin typeface="Arial" panose="020B0604020202020204" pitchFamily="34" charset="0"/>
              </a:rPr>
              <a:t> Macro: </a:t>
            </a:r>
            <a:r>
              <a:rPr kumimoji="0" lang="en-US" altLang="en-US" sz="1800" b="0" i="1" u="none" strike="noStrike" cap="none" normalizeH="0" baseline="0" dirty="0">
                <a:ln>
                  <a:noFill/>
                </a:ln>
                <a:solidFill>
                  <a:schemeClr val="tx1"/>
                </a:solidFill>
                <a:effectLst/>
                <a:latin typeface="Arial" panose="020B0604020202020204" pitchFamily="34" charset="0"/>
              </a:rPr>
              <a:t>int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EXIT_SUCCESS</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This macro can be used with the</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a:ln>
                  <a:noFill/>
                </a:ln>
                <a:solidFill>
                  <a:srgbClr val="000000"/>
                </a:solidFill>
                <a:effectLst/>
                <a:latin typeface="Arial Unicode MS"/>
                <a:cs typeface="Times New Roman" panose="02020603050405020304" pitchFamily="18" charset="0"/>
              </a:rPr>
              <a:t>exit</a:t>
            </a:r>
            <a:r>
              <a:rPr kumimoji="0" lang="en-US" altLang="en-US"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function to indicate successful program completion</a:t>
            </a:r>
            <a:endParaRPr lang="en-US" sz="1900" b="0" i="0" dirty="0">
              <a:solidFill>
                <a:schemeClr val="tx1"/>
              </a:solidFill>
              <a:effectLst/>
              <a:latin typeface="New Times Roman"/>
            </a:endParaRPr>
          </a:p>
          <a:p>
            <a:pPr marL="0" indent="0">
              <a:buNone/>
            </a:pPr>
            <a:r>
              <a:rPr lang="en-US" sz="1900" dirty="0" err="1">
                <a:solidFill>
                  <a:schemeClr val="tx1"/>
                </a:solidFill>
                <a:latin typeface="New Times Roman"/>
              </a:rPr>
              <a:t>o</a:t>
            </a:r>
            <a:r>
              <a:rPr lang="en-US" sz="1900" b="0" i="0" dirty="0" err="1">
                <a:solidFill>
                  <a:schemeClr val="tx1"/>
                </a:solidFill>
                <a:effectLst/>
                <a:latin typeface="New Times Roman"/>
              </a:rPr>
              <a:t>pendir</a:t>
            </a:r>
            <a:r>
              <a:rPr lang="en-US" sz="1900" b="0" i="0" dirty="0">
                <a:solidFill>
                  <a:schemeClr val="tx1"/>
                </a:solidFill>
                <a:effectLst/>
                <a:latin typeface="New Times Roman"/>
              </a:rPr>
              <a:t>() system call</a:t>
            </a:r>
          </a:p>
          <a:p>
            <a:pPr marL="0" indent="0">
              <a:buNone/>
            </a:pPr>
            <a:r>
              <a:rPr lang="en-US" sz="1900" dirty="0">
                <a:solidFill>
                  <a:schemeClr val="tx1"/>
                </a:solidFill>
                <a:latin typeface="New Times Roman"/>
              </a:rPr>
              <a:t>	DIR *  </a:t>
            </a:r>
            <a:r>
              <a:rPr lang="en-US" sz="1900" dirty="0" err="1">
                <a:solidFill>
                  <a:schemeClr val="tx1"/>
                </a:solidFill>
                <a:latin typeface="New Times Roman"/>
              </a:rPr>
              <a:t>opendir</a:t>
            </a:r>
            <a:r>
              <a:rPr lang="en-US" sz="1900" dirty="0">
                <a:solidFill>
                  <a:schemeClr val="tx1"/>
                </a:solidFill>
                <a:latin typeface="New Times Roman"/>
              </a:rPr>
              <a:t> (const char * </a:t>
            </a:r>
            <a:r>
              <a:rPr lang="en-US" sz="1900" dirty="0" err="1">
                <a:solidFill>
                  <a:schemeClr val="tx1"/>
                </a:solidFill>
                <a:latin typeface="New Times Roman"/>
              </a:rPr>
              <a:t>dirname</a:t>
            </a:r>
            <a:r>
              <a:rPr lang="en-US" sz="1900" dirty="0">
                <a:solidFill>
                  <a:schemeClr val="tx1"/>
                </a:solidFill>
                <a:latin typeface="New Times Roman"/>
              </a:rPr>
              <a:t>)</a:t>
            </a:r>
          </a:p>
          <a:p>
            <a:pPr marL="0" indent="0">
              <a:buNone/>
            </a:pPr>
            <a:r>
              <a:rPr lang="en-US" sz="1900" dirty="0">
                <a:solidFill>
                  <a:srgbClr val="333333"/>
                </a:solidFill>
                <a:latin typeface="New Times Roman"/>
              </a:rPr>
              <a:t>		</a:t>
            </a:r>
            <a:r>
              <a:rPr lang="en-US" sz="1900" dirty="0" err="1">
                <a:solidFill>
                  <a:srgbClr val="333333"/>
                </a:solidFill>
                <a:latin typeface="New Times Roman"/>
              </a:rPr>
              <a:t>dirname</a:t>
            </a:r>
            <a:endParaRPr lang="en-US" sz="1900" b="0" i="0" dirty="0">
              <a:solidFill>
                <a:srgbClr val="333333"/>
              </a:solidFill>
              <a:effectLst/>
              <a:latin typeface="New Times Roman"/>
            </a:endParaRPr>
          </a:p>
          <a:p>
            <a:pPr marL="0" indent="0">
              <a:buNone/>
            </a:pPr>
            <a:r>
              <a:rPr lang="en-US" sz="1900" b="0" i="0" dirty="0">
                <a:solidFill>
                  <a:srgbClr val="333333"/>
                </a:solidFill>
                <a:effectLst/>
                <a:latin typeface="New Times Roman"/>
              </a:rPr>
              <a:t>			The path of the directory to be opened. It can be relative to the current 							working directory, or an absolute path.</a:t>
            </a:r>
          </a:p>
          <a:p>
            <a:pPr marL="0" indent="0">
              <a:buNone/>
            </a:pPr>
            <a:r>
              <a:rPr lang="en-US" sz="1900" dirty="0">
                <a:solidFill>
                  <a:srgbClr val="333333"/>
                </a:solidFill>
                <a:latin typeface="New Times Roman"/>
              </a:rPr>
              <a:t>	 Returns a pointer to DIR structure</a:t>
            </a:r>
          </a:p>
          <a:p>
            <a:pPr marL="0" indent="0">
              <a:buNone/>
            </a:pPr>
            <a:r>
              <a:rPr lang="en-US" sz="1900" dirty="0" err="1">
                <a:solidFill>
                  <a:srgbClr val="333333"/>
                </a:solidFill>
                <a:latin typeface="New Times Roman"/>
              </a:rPr>
              <a:t>readdir</a:t>
            </a:r>
            <a:r>
              <a:rPr lang="en-US" sz="1900" dirty="0">
                <a:solidFill>
                  <a:srgbClr val="333333"/>
                </a:solidFill>
                <a:latin typeface="New Times Roman"/>
              </a:rPr>
              <a:t>() system call</a:t>
            </a:r>
          </a:p>
          <a:p>
            <a:pPr marL="0" indent="0">
              <a:buNone/>
            </a:pPr>
            <a:r>
              <a:rPr kumimoji="0" lang="en-US" altLang="en-US" sz="1900" b="0" i="0" u="none" strike="noStrike" cap="none" normalizeH="0" baseline="0" dirty="0">
                <a:ln>
                  <a:noFill/>
                </a:ln>
                <a:solidFill>
                  <a:srgbClr val="000000"/>
                </a:solidFill>
                <a:effectLst/>
                <a:latin typeface="New Times Roman"/>
              </a:rPr>
              <a:t>	struct </a:t>
            </a:r>
            <a:r>
              <a:rPr kumimoji="0" lang="en-US" altLang="en-US" sz="1900" b="0" i="0" u="none" strike="noStrike" cap="none" normalizeH="0" baseline="0" dirty="0" err="1">
                <a:ln>
                  <a:noFill/>
                </a:ln>
                <a:solidFill>
                  <a:srgbClr val="000000"/>
                </a:solidFill>
                <a:effectLst/>
                <a:latin typeface="New Times Roman"/>
              </a:rPr>
              <a:t>dirent</a:t>
            </a:r>
            <a:r>
              <a:rPr kumimoji="0" lang="en-US" altLang="en-US" sz="1900" b="0" i="0" u="none" strike="noStrike" cap="none" normalizeH="0" baseline="0" dirty="0">
                <a:ln>
                  <a:noFill/>
                </a:ln>
                <a:solidFill>
                  <a:srgbClr val="000000"/>
                </a:solidFill>
                <a:effectLst/>
                <a:latin typeface="New Times Roman"/>
              </a:rPr>
              <a:t> *</a:t>
            </a:r>
            <a:r>
              <a:rPr kumimoji="0" lang="en-US" altLang="en-US" sz="1900" b="0" i="0" u="none" strike="noStrike" cap="none" normalizeH="0" baseline="0" dirty="0" err="1">
                <a:ln>
                  <a:noFill/>
                </a:ln>
                <a:solidFill>
                  <a:srgbClr val="000000"/>
                </a:solidFill>
                <a:effectLst/>
                <a:latin typeface="New Times Roman"/>
              </a:rPr>
              <a:t>readdir</a:t>
            </a:r>
            <a:r>
              <a:rPr kumimoji="0" lang="en-US" altLang="en-US" sz="1900" b="0" i="0" u="none" strike="noStrike" cap="none" normalizeH="0" baseline="0" dirty="0">
                <a:ln>
                  <a:noFill/>
                </a:ln>
                <a:solidFill>
                  <a:srgbClr val="000000"/>
                </a:solidFill>
                <a:effectLst/>
                <a:latin typeface="New Times Roman"/>
              </a:rPr>
              <a:t>(DIR *</a:t>
            </a:r>
            <a:r>
              <a:rPr kumimoji="0" lang="en-US" altLang="en-US" sz="1900" b="0" i="1" u="none" strike="noStrike" cap="none" normalizeH="0" baseline="0" dirty="0" err="1">
                <a:ln>
                  <a:noFill/>
                </a:ln>
                <a:solidFill>
                  <a:srgbClr val="000000"/>
                </a:solidFill>
                <a:effectLst/>
                <a:latin typeface="New Times Roman"/>
              </a:rPr>
              <a:t>dirp</a:t>
            </a:r>
            <a:r>
              <a:rPr kumimoji="0" lang="en-US" altLang="en-US" sz="1900" b="0" i="0" u="none" strike="noStrike" cap="none" normalizeH="0" baseline="0" dirty="0">
                <a:ln>
                  <a:noFill/>
                </a:ln>
                <a:solidFill>
                  <a:srgbClr val="000000"/>
                </a:solidFill>
                <a:effectLst/>
                <a:latin typeface="New Times Roman"/>
              </a:rPr>
              <a:t>);</a:t>
            </a:r>
          </a:p>
          <a:p>
            <a:pPr marL="0" indent="0">
              <a:buNone/>
            </a:pPr>
            <a:r>
              <a:rPr lang="en-US" sz="1900" b="0" i="0" dirty="0">
                <a:solidFill>
                  <a:srgbClr val="000000"/>
                </a:solidFill>
                <a:effectLst/>
                <a:latin typeface="New Times Roman"/>
              </a:rPr>
              <a:t>		The </a:t>
            </a:r>
            <a:r>
              <a:rPr lang="en-US" sz="1900" b="0" i="1" dirty="0" err="1">
                <a:solidFill>
                  <a:srgbClr val="000000"/>
                </a:solidFill>
                <a:effectLst/>
                <a:latin typeface="New Times Roman"/>
              </a:rPr>
              <a:t>readdir</a:t>
            </a:r>
            <a:r>
              <a:rPr lang="en-US" sz="1900" b="0" i="0" dirty="0">
                <a:solidFill>
                  <a:srgbClr val="000000"/>
                </a:solidFill>
                <a:effectLst/>
                <a:latin typeface="New Times Roman"/>
              </a:rPr>
              <a:t>() function shall return a pointer to a structure representing the 				directory entry at the current position in the directory stream specified by the 				argument </a:t>
            </a:r>
            <a:r>
              <a:rPr lang="en-US" sz="1900" b="0" i="1" dirty="0" err="1">
                <a:solidFill>
                  <a:srgbClr val="000000"/>
                </a:solidFill>
                <a:effectLst/>
                <a:latin typeface="New Times Roman"/>
              </a:rPr>
              <a:t>dirp</a:t>
            </a:r>
            <a:r>
              <a:rPr lang="en-US" sz="1900" b="0" i="1" dirty="0">
                <a:solidFill>
                  <a:srgbClr val="000000"/>
                </a:solidFill>
                <a:effectLst/>
                <a:latin typeface="New Times Roman"/>
              </a:rPr>
              <a:t>.</a:t>
            </a:r>
          </a:p>
          <a:p>
            <a:pPr marL="0" indent="0">
              <a:buNone/>
            </a:pPr>
            <a:r>
              <a:rPr lang="en-US" sz="1900" b="0" i="0" dirty="0">
                <a:solidFill>
                  <a:srgbClr val="202124"/>
                </a:solidFill>
                <a:effectLst/>
                <a:latin typeface="New Times Roman"/>
              </a:rPr>
              <a:t>		A </a:t>
            </a:r>
            <a:r>
              <a:rPr lang="en-US" sz="1900" b="1" i="0" dirty="0" err="1">
                <a:solidFill>
                  <a:srgbClr val="202124"/>
                </a:solidFill>
                <a:effectLst/>
                <a:latin typeface="New Times Roman"/>
              </a:rPr>
              <a:t>dirent</a:t>
            </a:r>
            <a:r>
              <a:rPr lang="en-US" sz="1900" b="1" i="0" dirty="0">
                <a:solidFill>
                  <a:srgbClr val="202124"/>
                </a:solidFill>
                <a:effectLst/>
                <a:latin typeface="New Times Roman"/>
              </a:rPr>
              <a:t> structure</a:t>
            </a:r>
            <a:r>
              <a:rPr lang="en-US" sz="1900" b="0" i="0" dirty="0">
                <a:solidFill>
                  <a:srgbClr val="202124"/>
                </a:solidFill>
                <a:effectLst/>
                <a:latin typeface="New Times Roman"/>
              </a:rPr>
              <a:t> contains the character pointer </a:t>
            </a:r>
            <a:r>
              <a:rPr lang="en-US" sz="1900" b="0" i="0" dirty="0" err="1">
                <a:solidFill>
                  <a:srgbClr val="202124"/>
                </a:solidFill>
                <a:effectLst/>
                <a:latin typeface="New Times Roman"/>
              </a:rPr>
              <a:t>d_name</a:t>
            </a:r>
            <a:r>
              <a:rPr lang="en-US" sz="1900" b="0" i="0" dirty="0">
                <a:solidFill>
                  <a:srgbClr val="202124"/>
                </a:solidFill>
                <a:effectLst/>
                <a:latin typeface="New Times Roman"/>
              </a:rPr>
              <a:t>, which points to a string 			that gives the name of a file in the directory.</a:t>
            </a:r>
            <a:endParaRPr lang="en-US" sz="1900" b="0" i="1" dirty="0">
              <a:solidFill>
                <a:srgbClr val="000000"/>
              </a:solidFill>
              <a:effectLst/>
              <a:latin typeface="New Times Roman"/>
            </a:endParaRPr>
          </a:p>
          <a:p>
            <a:pPr marL="0" indent="0">
              <a:buNone/>
            </a:pPr>
            <a:endParaRPr kumimoji="0" lang="en-US" altLang="en-US" sz="1800" b="0" i="0" u="none" strike="noStrike" cap="none" normalizeH="0" baseline="0" dirty="0">
              <a:ln>
                <a:noFill/>
              </a:ln>
              <a:solidFill>
                <a:srgbClr val="000000"/>
              </a:solidFill>
              <a:effectLst/>
              <a:latin typeface="Arial Unicode MS"/>
            </a:endParaRPr>
          </a:p>
          <a:p>
            <a:pPr marL="0" indent="0">
              <a:buNone/>
            </a:pPr>
            <a:endParaRPr lang="en-US" dirty="0">
              <a:solidFill>
                <a:srgbClr val="333333"/>
              </a:solidFill>
              <a:latin typeface="verdana" panose="020B0604030504040204" pitchFamily="34" charset="0"/>
            </a:endParaRPr>
          </a:p>
          <a:p>
            <a:pPr marL="0" indent="0">
              <a:buNone/>
            </a:pPr>
            <a:endParaRPr lang="en-US" dirty="0">
              <a:solidFill>
                <a:srgbClr val="333333"/>
              </a:solidFill>
              <a:latin typeface="verdana" panose="020B0604030504040204" pitchFamily="34" charset="0"/>
            </a:endParaRPr>
          </a:p>
          <a:p>
            <a:pPr marL="0" indent="0">
              <a:buNone/>
            </a:pPr>
            <a:endParaRPr lang="en-US" b="0" i="0" dirty="0">
              <a:solidFill>
                <a:srgbClr val="333333"/>
              </a:solidFill>
              <a:effectLst/>
              <a:latin typeface="verdana" panose="020B0604030504040204" pitchFamily="34" charset="0"/>
            </a:endParaRPr>
          </a:p>
          <a:p>
            <a:pPr marL="0" indent="0">
              <a:buNone/>
            </a:pPr>
            <a:endParaRPr lang="en-US" b="0" i="0" dirty="0">
              <a:solidFill>
                <a:srgbClr val="333333"/>
              </a:solidFill>
              <a:effectLst/>
              <a:latin typeface="verdana" panose="020B0604030504040204" pitchFamily="34" charset="0"/>
            </a:endParaRPr>
          </a:p>
          <a:p>
            <a:pPr marL="0" indent="0">
              <a:buNone/>
            </a:pPr>
            <a:endParaRPr lang="en-US" b="0" i="0" dirty="0">
              <a:solidFill>
                <a:srgbClr val="0A0AFF"/>
              </a:solidFill>
              <a:effectLst/>
              <a:latin typeface="Times New Roman" panose="02020603050405020304" pitchFamily="18" charset="0"/>
            </a:endParaRPr>
          </a:p>
          <a:p>
            <a:endParaRPr lang="en-US" dirty="0">
              <a:solidFill>
                <a:srgbClr val="0A0AFF"/>
              </a:solidFill>
              <a:latin typeface="Times New Roman" panose="02020603050405020304" pitchFamily="18" charset="0"/>
            </a:endParaRPr>
          </a:p>
        </p:txBody>
      </p:sp>
    </p:spTree>
    <p:extLst>
      <p:ext uri="{BB962C8B-B14F-4D97-AF65-F5344CB8AC3E}">
        <p14:creationId xmlns:p14="http://schemas.microsoft.com/office/powerpoint/2010/main" val="13272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BBA942-04E6-4C59-A59C-2C1FD076E825}"/>
              </a:ext>
            </a:extLst>
          </p:cNvPr>
          <p:cNvSpPr>
            <a:spLocks noGrp="1"/>
          </p:cNvSpPr>
          <p:nvPr>
            <p:ph idx="1"/>
          </p:nvPr>
        </p:nvSpPr>
        <p:spPr>
          <a:xfrm>
            <a:off x="2589212" y="2133599"/>
            <a:ext cx="8915400" cy="4257675"/>
          </a:xfrm>
        </p:spPr>
        <p:txBody>
          <a:bodyPr>
            <a:noAutofit/>
          </a:bodyPr>
          <a:lstStyle/>
          <a:p>
            <a:pPr marL="0" indent="0">
              <a:buNone/>
            </a:pPr>
            <a:r>
              <a:rPr lang="en-US" sz="2000" dirty="0">
                <a:latin typeface="New Times Roman"/>
              </a:rPr>
              <a:t>Exec system call</a:t>
            </a:r>
          </a:p>
          <a:p>
            <a:pPr marL="0" indent="0">
              <a:buNone/>
            </a:pPr>
            <a:r>
              <a:rPr lang="en-US" sz="2000" b="0" i="0" dirty="0">
                <a:solidFill>
                  <a:srgbClr val="202124"/>
                </a:solidFill>
                <a:effectLst/>
                <a:latin typeface="New Times Roman"/>
              </a:rPr>
              <a:t>	The </a:t>
            </a:r>
            <a:r>
              <a:rPr lang="en-US" sz="2000" i="0" dirty="0">
                <a:solidFill>
                  <a:srgbClr val="202124"/>
                </a:solidFill>
                <a:effectLst/>
                <a:latin typeface="New Times Roman"/>
              </a:rPr>
              <a:t>exec() system call </a:t>
            </a:r>
            <a:r>
              <a:rPr lang="en-US" sz="2000" b="0" i="0" dirty="0">
                <a:solidFill>
                  <a:srgbClr val="202124"/>
                </a:solidFill>
                <a:effectLst/>
                <a:latin typeface="New Times Roman"/>
              </a:rPr>
              <a:t>is used to execute a file which is residing in an active 	process. When</a:t>
            </a:r>
            <a:r>
              <a:rPr lang="en-US" sz="2000" i="0" dirty="0">
                <a:solidFill>
                  <a:srgbClr val="202124"/>
                </a:solidFill>
                <a:effectLst/>
                <a:latin typeface="New Times Roman"/>
              </a:rPr>
              <a:t> exec() is called </a:t>
            </a:r>
            <a:r>
              <a:rPr lang="en-US" sz="2000" b="0" i="0" dirty="0">
                <a:solidFill>
                  <a:srgbClr val="202124"/>
                </a:solidFill>
                <a:effectLst/>
                <a:latin typeface="New Times Roman"/>
              </a:rPr>
              <a:t>the previous executable file is replaced and new 	file is executed.</a:t>
            </a:r>
          </a:p>
          <a:p>
            <a:pPr marL="0" indent="0">
              <a:buNone/>
            </a:pPr>
            <a:r>
              <a:rPr lang="en-US" sz="2000" dirty="0">
                <a:solidFill>
                  <a:srgbClr val="202124"/>
                </a:solidFill>
                <a:latin typeface="New Times Roman"/>
              </a:rPr>
              <a:t>	process id will be the same.</a:t>
            </a:r>
          </a:p>
          <a:p>
            <a:pPr marL="0" indent="0">
              <a:buNone/>
            </a:pPr>
            <a:r>
              <a:rPr lang="en-US" sz="2000" dirty="0">
                <a:solidFill>
                  <a:srgbClr val="202124"/>
                </a:solidFill>
                <a:latin typeface="New Times Roman"/>
              </a:rPr>
              <a:t>Stat system call</a:t>
            </a:r>
          </a:p>
          <a:p>
            <a:pPr marL="0" indent="0" algn="l" fontAlgn="base">
              <a:buNone/>
            </a:pPr>
            <a:r>
              <a:rPr lang="en-US" sz="2000" dirty="0">
                <a:solidFill>
                  <a:srgbClr val="202124"/>
                </a:solidFill>
                <a:latin typeface="New Times Roman"/>
              </a:rPr>
              <a:t>	</a:t>
            </a:r>
            <a:r>
              <a:rPr lang="en-US" sz="2000" b="0" i="0" dirty="0">
                <a:solidFill>
                  <a:srgbClr val="444444"/>
                </a:solidFill>
                <a:effectLst/>
                <a:latin typeface="New Times Roman"/>
              </a:rPr>
              <a:t>Stat system call is a system call in Linux to check the status of a file </a:t>
            </a:r>
            <a:r>
              <a:rPr lang="en-US" sz="2000" dirty="0">
                <a:solidFill>
                  <a:srgbClr val="444444"/>
                </a:solidFill>
                <a:latin typeface="New Times Roman"/>
              </a:rPr>
              <a:t>.</a:t>
            </a:r>
            <a:r>
              <a:rPr lang="en-US" sz="2000" b="0" i="0" dirty="0">
                <a:solidFill>
                  <a:srgbClr val="444444"/>
                </a:solidFill>
                <a:effectLst/>
                <a:latin typeface="New Times Roman"/>
              </a:rPr>
              <a:t>The stat() 		system call 	actually returns file attributes. </a:t>
            </a:r>
          </a:p>
          <a:p>
            <a:pPr marL="0" indent="0" algn="l" fontAlgn="base">
              <a:buNone/>
            </a:pPr>
            <a:r>
              <a:rPr lang="en-US" sz="2000" b="0" i="0" dirty="0">
                <a:solidFill>
                  <a:srgbClr val="444444"/>
                </a:solidFill>
                <a:effectLst/>
                <a:latin typeface="New Times Roman"/>
              </a:rPr>
              <a:t>	the type of the file, the size of the file, when the file was accessed (modified, 	deleted) that is time stamps, and the path of the file, the user ID and the group 	ID, </a:t>
            </a:r>
            <a:r>
              <a:rPr lang="en-US" sz="2000" b="0" i="0" dirty="0" err="1">
                <a:solidFill>
                  <a:srgbClr val="444444"/>
                </a:solidFill>
                <a:effectLst/>
                <a:latin typeface="New Times Roman"/>
              </a:rPr>
              <a:t>etc</a:t>
            </a:r>
            <a:endParaRPr lang="en-US" sz="2000" b="0" i="0" dirty="0">
              <a:solidFill>
                <a:srgbClr val="444444"/>
              </a:solidFill>
              <a:effectLst/>
              <a:latin typeface="New Times Roman"/>
            </a:endParaRPr>
          </a:p>
          <a:p>
            <a:pPr marL="0" indent="0">
              <a:buNone/>
            </a:pPr>
            <a:endParaRPr lang="en-IN" sz="2000" dirty="0">
              <a:latin typeface="New Times Roman"/>
            </a:endParaRPr>
          </a:p>
        </p:txBody>
      </p:sp>
    </p:spTree>
    <p:extLst>
      <p:ext uri="{BB962C8B-B14F-4D97-AF65-F5344CB8AC3E}">
        <p14:creationId xmlns:p14="http://schemas.microsoft.com/office/powerpoint/2010/main" val="341440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6E643-9FD0-43D9-9E97-D351F27E4FA0}"/>
              </a:ext>
            </a:extLst>
          </p:cNvPr>
          <p:cNvSpPr>
            <a:spLocks noGrp="1"/>
          </p:cNvSpPr>
          <p:nvPr>
            <p:ph idx="1"/>
          </p:nvPr>
        </p:nvSpPr>
        <p:spPr>
          <a:xfrm>
            <a:off x="2589212" y="1533525"/>
            <a:ext cx="8915400" cy="4377697"/>
          </a:xfrm>
        </p:spPr>
        <p:txBody>
          <a:bodyPr>
            <a:normAutofit/>
          </a:bodyPr>
          <a:lstStyle/>
          <a:p>
            <a:pPr marL="0" indent="0">
              <a:buNone/>
            </a:pPr>
            <a:r>
              <a:rPr lang="en-US" sz="2000" dirty="0">
                <a:solidFill>
                  <a:schemeClr val="tx1"/>
                </a:solidFill>
                <a:latin typeface="New Times Roman"/>
              </a:rPr>
              <a:t>Wait() system call</a:t>
            </a:r>
          </a:p>
          <a:p>
            <a:pPr marL="0" indent="0">
              <a:buNone/>
            </a:pPr>
            <a:r>
              <a:rPr lang="en-US" sz="2000" dirty="0">
                <a:solidFill>
                  <a:schemeClr val="tx1"/>
                </a:solidFill>
                <a:latin typeface="New Times Roman"/>
              </a:rPr>
              <a:t> </a:t>
            </a:r>
            <a:r>
              <a:rPr lang="en-US" sz="2000" b="0" i="0" dirty="0">
                <a:solidFill>
                  <a:schemeClr val="tx1"/>
                </a:solidFill>
                <a:effectLst/>
                <a:latin typeface="New Times Roman"/>
              </a:rPr>
              <a:t>A call to wait() blocks the calling process until one of its child processes exits or a signal is received. After child process terminates, parent </a:t>
            </a:r>
            <a:r>
              <a:rPr lang="en-US" sz="2000" b="1" i="1" dirty="0">
                <a:solidFill>
                  <a:schemeClr val="tx1"/>
                </a:solidFill>
                <a:effectLst/>
                <a:latin typeface="New Times Roman"/>
              </a:rPr>
              <a:t>continues</a:t>
            </a:r>
            <a:r>
              <a:rPr lang="en-US" sz="2000" b="0" i="0" dirty="0">
                <a:solidFill>
                  <a:schemeClr val="tx1"/>
                </a:solidFill>
                <a:effectLst/>
                <a:latin typeface="New Times Roman"/>
              </a:rPr>
              <a:t> its execution after wait system call instruction. </a:t>
            </a:r>
          </a:p>
          <a:p>
            <a:pPr marL="0" indent="0">
              <a:buNone/>
            </a:pPr>
            <a:r>
              <a:rPr lang="en-US" sz="2000" b="0" i="0" dirty="0">
                <a:solidFill>
                  <a:schemeClr val="tx1"/>
                </a:solidFill>
                <a:effectLst/>
                <a:latin typeface="New Times Roman"/>
              </a:rPr>
              <a:t>Close() system call</a:t>
            </a:r>
          </a:p>
          <a:p>
            <a:pPr marL="0" indent="0">
              <a:buNone/>
            </a:pPr>
            <a:r>
              <a:rPr lang="en-US" sz="2000" b="0" i="0" dirty="0">
                <a:solidFill>
                  <a:schemeClr val="tx1"/>
                </a:solidFill>
                <a:effectLst/>
                <a:latin typeface="New Times Roman"/>
              </a:rPr>
              <a:t>A </a:t>
            </a:r>
            <a:r>
              <a:rPr lang="en-US" sz="2000" i="0" dirty="0">
                <a:solidFill>
                  <a:schemeClr val="tx1"/>
                </a:solidFill>
                <a:effectLst/>
                <a:latin typeface="New Times Roman"/>
              </a:rPr>
              <a:t>close system call</a:t>
            </a:r>
            <a:r>
              <a:rPr lang="en-US" sz="2000" b="0" i="0" dirty="0">
                <a:solidFill>
                  <a:schemeClr val="tx1"/>
                </a:solidFill>
                <a:effectLst/>
                <a:latin typeface="New Times Roman"/>
              </a:rPr>
              <a:t> is a </a:t>
            </a:r>
            <a:r>
              <a:rPr lang="en-US" sz="2000" b="0" i="0" u="none" strike="noStrike" dirty="0">
                <a:solidFill>
                  <a:schemeClr val="tx1"/>
                </a:solidFill>
                <a:effectLst/>
                <a:latin typeface="New Times Roman"/>
              </a:rPr>
              <a:t>system call</a:t>
            </a:r>
            <a:r>
              <a:rPr lang="en-US" sz="2000" b="0" i="0" dirty="0">
                <a:solidFill>
                  <a:schemeClr val="tx1"/>
                </a:solidFill>
                <a:effectLst/>
                <a:latin typeface="New Times Roman"/>
              </a:rPr>
              <a:t> used to close a </a:t>
            </a:r>
            <a:r>
              <a:rPr lang="en-US" sz="2000" b="0" i="0" u="none" strike="noStrike" dirty="0">
                <a:solidFill>
                  <a:schemeClr val="tx1"/>
                </a:solidFill>
                <a:effectLst/>
                <a:latin typeface="New Times Roman"/>
              </a:rPr>
              <a:t>file descriptor</a:t>
            </a:r>
            <a:r>
              <a:rPr lang="en-US" sz="2000" b="0" i="0" dirty="0">
                <a:solidFill>
                  <a:schemeClr val="tx1"/>
                </a:solidFill>
                <a:effectLst/>
                <a:latin typeface="New Times Roman"/>
              </a:rPr>
              <a:t> by the </a:t>
            </a:r>
            <a:r>
              <a:rPr lang="en-US" sz="2000" b="0" i="0" u="none" strike="noStrike" dirty="0">
                <a:solidFill>
                  <a:schemeClr val="tx1"/>
                </a:solidFill>
                <a:effectLst/>
                <a:latin typeface="New Times Roman"/>
              </a:rPr>
              <a:t>kernel</a:t>
            </a:r>
            <a:r>
              <a:rPr lang="en-US" sz="2000" b="0" i="0" dirty="0">
                <a:solidFill>
                  <a:schemeClr val="tx1"/>
                </a:solidFill>
                <a:effectLst/>
                <a:latin typeface="New Times Roman"/>
              </a:rPr>
              <a:t>. For most </a:t>
            </a:r>
            <a:r>
              <a:rPr lang="en-US" sz="2000" b="0" i="0" u="none" strike="noStrike" dirty="0">
                <a:solidFill>
                  <a:schemeClr val="tx1"/>
                </a:solidFill>
                <a:effectLst/>
                <a:latin typeface="New Times Roman"/>
              </a:rPr>
              <a:t>file systems</a:t>
            </a:r>
            <a:r>
              <a:rPr lang="en-US" sz="2000" b="0" i="0" dirty="0">
                <a:solidFill>
                  <a:schemeClr val="tx1"/>
                </a:solidFill>
                <a:effectLst/>
                <a:latin typeface="New Times Roman"/>
              </a:rPr>
              <a:t>, a </a:t>
            </a:r>
            <a:r>
              <a:rPr lang="en-US" sz="2000" b="0" i="0" u="none" strike="noStrike" dirty="0">
                <a:solidFill>
                  <a:schemeClr val="tx1"/>
                </a:solidFill>
                <a:effectLst/>
                <a:latin typeface="New Times Roman"/>
              </a:rPr>
              <a:t>program</a:t>
            </a:r>
            <a:r>
              <a:rPr lang="en-US" sz="2000" b="0" i="0" dirty="0">
                <a:solidFill>
                  <a:schemeClr val="tx1"/>
                </a:solidFill>
                <a:effectLst/>
                <a:latin typeface="New Times Roman"/>
              </a:rPr>
              <a:t> terminates access to a </a:t>
            </a:r>
            <a:r>
              <a:rPr lang="en-US" sz="2000" b="0" i="0" u="none" strike="noStrike" dirty="0">
                <a:solidFill>
                  <a:schemeClr val="tx1"/>
                </a:solidFill>
                <a:effectLst/>
                <a:latin typeface="New Times Roman"/>
              </a:rPr>
              <a:t>file</a:t>
            </a:r>
            <a:r>
              <a:rPr lang="en-US" sz="2000" b="0" i="0" dirty="0">
                <a:solidFill>
                  <a:schemeClr val="tx1"/>
                </a:solidFill>
                <a:effectLst/>
                <a:latin typeface="New Times Roman"/>
              </a:rPr>
              <a:t> in a filesystem using the close system call.</a:t>
            </a:r>
          </a:p>
          <a:p>
            <a:pPr marL="0" indent="0">
              <a:buNone/>
            </a:pPr>
            <a:r>
              <a:rPr kumimoji="0" lang="en-US" altLang="en-US" sz="2000" b="0" i="0" u="none" strike="noStrike" cap="none" normalizeH="0" baseline="0" dirty="0">
                <a:ln>
                  <a:noFill/>
                </a:ln>
                <a:solidFill>
                  <a:schemeClr val="tx1"/>
                </a:solidFill>
                <a:effectLst/>
                <a:latin typeface="New Times Roman"/>
              </a:rPr>
              <a:t>int close (int </a:t>
            </a:r>
            <a:r>
              <a:rPr kumimoji="0" lang="en-US" altLang="en-US" sz="2000" b="0" i="0" u="none" strike="noStrike" cap="none" normalizeH="0" baseline="0" dirty="0" err="1">
                <a:ln>
                  <a:noFill/>
                </a:ln>
                <a:solidFill>
                  <a:schemeClr val="tx1"/>
                </a:solidFill>
                <a:effectLst/>
                <a:latin typeface="New Times Roman"/>
              </a:rPr>
              <a:t>filedes</a:t>
            </a:r>
            <a:r>
              <a:rPr lang="en-US" altLang="en-US" sz="2000" dirty="0">
                <a:solidFill>
                  <a:schemeClr val="tx1"/>
                </a:solidFill>
                <a:latin typeface="New Times Roman"/>
              </a:rPr>
              <a:t>)</a:t>
            </a:r>
            <a:endParaRPr kumimoji="0" lang="en-US" altLang="en-US" sz="2000" b="0" i="0" u="none" strike="noStrike" cap="none" normalizeH="0" baseline="0" dirty="0">
              <a:ln>
                <a:noFill/>
              </a:ln>
              <a:solidFill>
                <a:schemeClr val="tx1"/>
              </a:solidFill>
              <a:effectLst/>
              <a:latin typeface="New Times Roman"/>
            </a:endParaRPr>
          </a:p>
        </p:txBody>
      </p:sp>
    </p:spTree>
    <p:extLst>
      <p:ext uri="{BB962C8B-B14F-4D97-AF65-F5344CB8AC3E}">
        <p14:creationId xmlns:p14="http://schemas.microsoft.com/office/powerpoint/2010/main" val="83087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9211-17AD-4122-8A46-D68E64AB29DE}"/>
              </a:ext>
            </a:extLst>
          </p:cNvPr>
          <p:cNvSpPr>
            <a:spLocks noGrp="1"/>
          </p:cNvSpPr>
          <p:nvPr>
            <p:ph type="title"/>
          </p:nvPr>
        </p:nvSpPr>
        <p:spPr/>
        <p:txBody>
          <a:bodyPr/>
          <a:lstStyle/>
          <a:p>
            <a:r>
              <a:rPr lang="en-US" dirty="0"/>
              <a:t>fork() system call</a:t>
            </a:r>
            <a:endParaRPr lang="en-IN" dirty="0"/>
          </a:p>
        </p:txBody>
      </p:sp>
      <p:sp>
        <p:nvSpPr>
          <p:cNvPr id="3" name="Content Placeholder 2">
            <a:extLst>
              <a:ext uri="{FF2B5EF4-FFF2-40B4-BE49-F238E27FC236}">
                <a16:creationId xmlns:a16="http://schemas.microsoft.com/office/drawing/2014/main" id="{DC56B349-119E-4F4F-A580-AFF1C09EA730}"/>
              </a:ext>
            </a:extLst>
          </p:cNvPr>
          <p:cNvSpPr>
            <a:spLocks noGrp="1"/>
          </p:cNvSpPr>
          <p:nvPr>
            <p:ph idx="1"/>
          </p:nvPr>
        </p:nvSpPr>
        <p:spPr/>
        <p:txBody>
          <a:bodyPr/>
          <a:lstStyle/>
          <a:p>
            <a:pPr marL="0" indent="0">
              <a:buNone/>
            </a:pPr>
            <a:r>
              <a:rPr lang="en-US" b="0" i="0" dirty="0">
                <a:solidFill>
                  <a:schemeClr val="tx1"/>
                </a:solidFill>
                <a:effectLst/>
                <a:latin typeface="Arimo"/>
              </a:rPr>
              <a:t>fork() system call is used to create child processes in a C program.</a:t>
            </a:r>
            <a:endParaRPr lang="en-US" b="0" i="0" dirty="0">
              <a:solidFill>
                <a:schemeClr val="tx1"/>
              </a:solidFill>
              <a:effectLst/>
              <a:latin typeface="Times New Roman" panose="02020603050405020304" pitchFamily="18" charset="0"/>
            </a:endParaRPr>
          </a:p>
          <a:p>
            <a:pPr marL="0" indent="0">
              <a:buNone/>
            </a:pPr>
            <a:r>
              <a:rPr lang="en-US" b="0" i="0" dirty="0">
                <a:solidFill>
                  <a:schemeClr val="tx1"/>
                </a:solidFill>
                <a:effectLst/>
                <a:latin typeface="Times New Roman" panose="02020603050405020304" pitchFamily="18" charset="0"/>
              </a:rPr>
              <a:t> It takes no arguments and returns a process ID. </a:t>
            </a:r>
          </a:p>
          <a:p>
            <a:pPr marL="0" indent="0">
              <a:buNone/>
            </a:pPr>
            <a:r>
              <a:rPr lang="en-US" b="0" i="0" dirty="0">
                <a:solidFill>
                  <a:schemeClr val="tx1"/>
                </a:solidFill>
                <a:effectLst/>
                <a:latin typeface="Times New Roman" panose="02020603050405020304" pitchFamily="18" charset="0"/>
              </a:rPr>
              <a:t>After a new child process is created, </a:t>
            </a:r>
            <a:r>
              <a:rPr lang="en-US" b="1" i="1" dirty="0">
                <a:solidFill>
                  <a:schemeClr val="tx1"/>
                </a:solidFill>
                <a:effectLst/>
                <a:latin typeface="Times New Roman" panose="02020603050405020304" pitchFamily="18" charset="0"/>
              </a:rPr>
              <a:t>both</a:t>
            </a:r>
            <a:r>
              <a:rPr lang="en-US" b="0" i="0" dirty="0">
                <a:solidFill>
                  <a:schemeClr val="tx1"/>
                </a:solidFill>
                <a:effectLst/>
                <a:latin typeface="Times New Roman" panose="02020603050405020304" pitchFamily="18" charset="0"/>
              </a:rPr>
              <a:t> processes will execute the next instruction following the </a:t>
            </a:r>
            <a:r>
              <a:rPr lang="en-US" b="1" i="1" dirty="0">
                <a:solidFill>
                  <a:schemeClr val="tx1"/>
                </a:solidFill>
                <a:effectLst/>
                <a:latin typeface="Times New Roman" panose="02020603050405020304" pitchFamily="18" charset="0"/>
              </a:rPr>
              <a:t>fork()</a:t>
            </a:r>
            <a:r>
              <a:rPr lang="en-US" b="0" i="0" dirty="0">
                <a:solidFill>
                  <a:schemeClr val="tx1"/>
                </a:solidFill>
                <a:effectLst/>
                <a:latin typeface="Times New Roman" panose="02020603050405020304" pitchFamily="18" charset="0"/>
              </a:rPr>
              <a:t> system call. </a:t>
            </a:r>
          </a:p>
          <a:p>
            <a:pPr marL="0" indent="0">
              <a:buNone/>
            </a:pPr>
            <a:r>
              <a:rPr lang="en-US" b="0" i="0" dirty="0">
                <a:solidFill>
                  <a:schemeClr val="tx1"/>
                </a:solidFill>
                <a:effectLst/>
                <a:latin typeface="Times New Roman" panose="02020603050405020304" pitchFamily="18" charset="0"/>
              </a:rPr>
              <a:t>Therefore, we have to distinguish the parent from the child. This can be done by testing the returned value of </a:t>
            </a:r>
            <a:r>
              <a:rPr lang="en-US" b="1" i="0" dirty="0">
                <a:solidFill>
                  <a:schemeClr val="tx1"/>
                </a:solidFill>
                <a:effectLst/>
                <a:latin typeface="Times New Roman" panose="02020603050405020304" pitchFamily="18" charset="0"/>
              </a:rPr>
              <a:t>fork().</a:t>
            </a:r>
          </a:p>
          <a:p>
            <a:pPr marL="0" indent="0" algn="l">
              <a:buNone/>
            </a:pPr>
            <a:r>
              <a:rPr lang="en-US" b="1" dirty="0">
                <a:solidFill>
                  <a:schemeClr val="tx1"/>
                </a:solidFill>
                <a:latin typeface="Times New Roman" panose="02020603050405020304" pitchFamily="18" charset="0"/>
              </a:rPr>
              <a:t>	</a:t>
            </a:r>
            <a:r>
              <a:rPr lang="en-US" b="0" i="0" dirty="0">
                <a:solidFill>
                  <a:schemeClr val="tx1"/>
                </a:solidFill>
                <a:effectLst/>
                <a:latin typeface="Times New Roman" panose="02020603050405020304" pitchFamily="18" charset="0"/>
              </a:rPr>
              <a:t>If </a:t>
            </a:r>
            <a:r>
              <a:rPr lang="en-US" b="1" i="0" dirty="0">
                <a:solidFill>
                  <a:schemeClr val="tx1"/>
                </a:solidFill>
                <a:effectLst/>
                <a:latin typeface="Times New Roman" panose="02020603050405020304" pitchFamily="18" charset="0"/>
              </a:rPr>
              <a:t>fork()</a:t>
            </a:r>
            <a:r>
              <a:rPr lang="en-US" b="0" i="0" dirty="0">
                <a:solidFill>
                  <a:schemeClr val="tx1"/>
                </a:solidFill>
                <a:effectLst/>
                <a:latin typeface="Times New Roman" panose="02020603050405020304" pitchFamily="18" charset="0"/>
              </a:rPr>
              <a:t> returns a negative value, the creation of a child process was unsuccessful.</a:t>
            </a:r>
          </a:p>
          <a:p>
            <a:pPr marL="0" indent="0" algn="l">
              <a:buNone/>
            </a:pPr>
            <a:r>
              <a:rPr lang="en-US" b="1" i="0" dirty="0">
                <a:solidFill>
                  <a:schemeClr val="tx1"/>
                </a:solidFill>
                <a:effectLst/>
                <a:latin typeface="Times New Roman" panose="02020603050405020304" pitchFamily="18" charset="0"/>
              </a:rPr>
              <a:t>	fork()</a:t>
            </a:r>
            <a:r>
              <a:rPr lang="en-US" b="0" i="0" dirty="0">
                <a:solidFill>
                  <a:schemeClr val="tx1"/>
                </a:solidFill>
                <a:effectLst/>
                <a:latin typeface="Times New Roman" panose="02020603050405020304" pitchFamily="18" charset="0"/>
              </a:rPr>
              <a:t> returns a zero to the newly created child process.</a:t>
            </a:r>
          </a:p>
          <a:p>
            <a:pPr marL="0" indent="0" algn="l">
              <a:buNone/>
            </a:pPr>
            <a:r>
              <a:rPr lang="en-US" b="1" i="0" dirty="0">
                <a:solidFill>
                  <a:schemeClr val="tx1"/>
                </a:solidFill>
                <a:effectLst/>
                <a:latin typeface="Times New Roman" panose="02020603050405020304" pitchFamily="18" charset="0"/>
              </a:rPr>
              <a:t>	fork()</a:t>
            </a:r>
            <a:r>
              <a:rPr lang="en-US" b="0" i="0" dirty="0">
                <a:solidFill>
                  <a:schemeClr val="tx1"/>
                </a:solidFill>
                <a:effectLst/>
                <a:latin typeface="Times New Roman" panose="02020603050405020304" pitchFamily="18" charset="0"/>
              </a:rPr>
              <a:t> returns a positive value, the </a:t>
            </a:r>
            <a:r>
              <a:rPr lang="en-US" b="1" i="1" dirty="0">
                <a:solidFill>
                  <a:schemeClr val="tx1"/>
                </a:solidFill>
                <a:effectLst/>
                <a:latin typeface="Times New Roman" panose="02020603050405020304" pitchFamily="18" charset="0"/>
              </a:rPr>
              <a:t>process ID</a:t>
            </a:r>
            <a:r>
              <a:rPr lang="en-US" b="0" i="0" dirty="0">
                <a:solidFill>
                  <a:schemeClr val="tx1"/>
                </a:solidFill>
                <a:effectLst/>
                <a:latin typeface="Times New Roman" panose="02020603050405020304" pitchFamily="18" charset="0"/>
              </a:rPr>
              <a:t> of the child process, to the parent.</a:t>
            </a:r>
            <a:endParaRPr lang="en-IN" dirty="0"/>
          </a:p>
        </p:txBody>
      </p:sp>
    </p:spTree>
    <p:extLst>
      <p:ext uri="{BB962C8B-B14F-4D97-AF65-F5344CB8AC3E}">
        <p14:creationId xmlns:p14="http://schemas.microsoft.com/office/powerpoint/2010/main" val="275421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AEDD-8605-4BAD-8F6C-49DCDB19275C}"/>
              </a:ext>
            </a:extLst>
          </p:cNvPr>
          <p:cNvSpPr>
            <a:spLocks noGrp="1"/>
          </p:cNvSpPr>
          <p:nvPr>
            <p:ph type="title"/>
          </p:nvPr>
        </p:nvSpPr>
        <p:spPr/>
        <p:txBody>
          <a:bodyPr/>
          <a:lstStyle/>
          <a:p>
            <a:r>
              <a:rPr lang="en-US" dirty="0"/>
              <a:t>fork() system call</a:t>
            </a:r>
            <a:endParaRPr lang="en-IN" dirty="0"/>
          </a:p>
        </p:txBody>
      </p:sp>
      <p:graphicFrame>
        <p:nvGraphicFramePr>
          <p:cNvPr id="4" name="Content Placeholder 3">
            <a:extLst>
              <a:ext uri="{FF2B5EF4-FFF2-40B4-BE49-F238E27FC236}">
                <a16:creationId xmlns:a16="http://schemas.microsoft.com/office/drawing/2014/main" id="{85BEB686-7A33-4CCE-9B82-7848EF5D7FF6}"/>
              </a:ext>
            </a:extLst>
          </p:cNvPr>
          <p:cNvGraphicFramePr>
            <a:graphicFrameLocks noGrp="1"/>
          </p:cNvGraphicFramePr>
          <p:nvPr>
            <p:ph idx="1"/>
            <p:extLst>
              <p:ext uri="{D42A27DB-BD31-4B8C-83A1-F6EECF244321}">
                <p14:modId xmlns:p14="http://schemas.microsoft.com/office/powerpoint/2010/main" val="626630848"/>
              </p:ext>
            </p:extLst>
          </p:nvPr>
        </p:nvGraphicFramePr>
        <p:xfrm>
          <a:off x="2207683" y="2028825"/>
          <a:ext cx="3532188" cy="3865880"/>
        </p:xfrm>
        <a:graphic>
          <a:graphicData uri="http://schemas.openxmlformats.org/drawingml/2006/table">
            <a:tbl>
              <a:tblPr/>
              <a:tblGrid>
                <a:gridCol w="3532188">
                  <a:extLst>
                    <a:ext uri="{9D8B030D-6E8A-4147-A177-3AD203B41FA5}">
                      <a16:colId xmlns:a16="http://schemas.microsoft.com/office/drawing/2014/main" val="3082545469"/>
                    </a:ext>
                  </a:extLst>
                </a:gridCol>
              </a:tblGrid>
              <a:tr h="0">
                <a:tc>
                  <a:txBody>
                    <a:bodyPr/>
                    <a:lstStyle/>
                    <a:p>
                      <a:pPr algn="l" rtl="0" fontAlgn="base"/>
                      <a:r>
                        <a:rPr lang="en-US" sz="1250" b="0" i="0" dirty="0">
                          <a:effectLst/>
                          <a:latin typeface="Consolas" panose="020B0609020204030204" pitchFamily="49" charset="0"/>
                        </a:rPr>
                        <a:t>#include &lt;</a:t>
                      </a:r>
                      <a:r>
                        <a:rPr lang="en-US" sz="1250" b="0" i="0" dirty="0" err="1">
                          <a:effectLst/>
                          <a:latin typeface="Consolas" panose="020B0609020204030204" pitchFamily="49" charset="0"/>
                        </a:rPr>
                        <a:t>stdio.h</a:t>
                      </a:r>
                      <a:r>
                        <a:rPr lang="en-US" sz="1250" b="0" i="0" dirty="0">
                          <a:effectLst/>
                          <a:latin typeface="Consolas" panose="020B0609020204030204" pitchFamily="49" charset="0"/>
                        </a:rPr>
                        <a:t>&gt;</a:t>
                      </a:r>
                    </a:p>
                    <a:p>
                      <a:pPr algn="l" rtl="0" fontAlgn="base"/>
                      <a:r>
                        <a:rPr lang="en-US" sz="1250" b="0" i="0" dirty="0">
                          <a:effectLst/>
                          <a:latin typeface="Consolas" panose="020B0609020204030204" pitchFamily="49" charset="0"/>
                        </a:rPr>
                        <a:t>#include &lt;sys/</a:t>
                      </a:r>
                      <a:r>
                        <a:rPr lang="en-US" sz="1250" b="0" i="0" dirty="0" err="1">
                          <a:effectLst/>
                          <a:latin typeface="Consolas" panose="020B0609020204030204" pitchFamily="49" charset="0"/>
                        </a:rPr>
                        <a:t>types.h</a:t>
                      </a:r>
                      <a:r>
                        <a:rPr lang="en-US" sz="1250" b="0" i="0" dirty="0">
                          <a:effectLst/>
                          <a:latin typeface="Consolas" panose="020B0609020204030204" pitchFamily="49" charset="0"/>
                        </a:rPr>
                        <a:t>&gt;</a:t>
                      </a:r>
                    </a:p>
                    <a:p>
                      <a:pPr algn="l" rtl="0" fontAlgn="base"/>
                      <a:r>
                        <a:rPr lang="en-US" sz="1250" b="0" i="0" dirty="0">
                          <a:effectLst/>
                          <a:latin typeface="Consolas" panose="020B0609020204030204" pitchFamily="49" charset="0"/>
                        </a:rPr>
                        <a:t>#include &lt;</a:t>
                      </a:r>
                      <a:r>
                        <a:rPr lang="en-US" sz="1250" b="0" i="0" dirty="0" err="1">
                          <a:effectLst/>
                          <a:latin typeface="Consolas" panose="020B0609020204030204" pitchFamily="49" charset="0"/>
                        </a:rPr>
                        <a:t>unistd.h</a:t>
                      </a:r>
                      <a:r>
                        <a:rPr lang="en-US" sz="1250" b="0" i="0" dirty="0">
                          <a:effectLst/>
                          <a:latin typeface="Consolas" panose="020B0609020204030204" pitchFamily="49" charset="0"/>
                        </a:rPr>
                        <a:t>&gt;</a:t>
                      </a:r>
                    </a:p>
                    <a:p>
                      <a:pPr algn="l" rtl="0" fontAlgn="base"/>
                      <a:r>
                        <a:rPr lang="en-US" sz="1250" b="0" i="0" dirty="0">
                          <a:effectLst/>
                          <a:latin typeface="Consolas" panose="020B0609020204030204" pitchFamily="49" charset="0"/>
                        </a:rPr>
                        <a:t>int main()</a:t>
                      </a:r>
                    </a:p>
                    <a:p>
                      <a:pPr algn="l" rtl="0" fontAlgn="base"/>
                      <a:r>
                        <a:rPr lang="en-US" sz="1250" b="0" i="0" dirty="0">
                          <a:effectLst/>
                          <a:latin typeface="Consolas" panose="020B0609020204030204" pitchFamily="49" charset="0"/>
                        </a:rPr>
                        <a:t>{</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 make two process which run same</a:t>
                      </a:r>
                    </a:p>
                    <a:p>
                      <a:pPr algn="l" rtl="0" fontAlgn="base"/>
                      <a:r>
                        <a:rPr lang="en-US" sz="1250" b="0" i="0" dirty="0">
                          <a:effectLst/>
                          <a:latin typeface="Consolas" panose="020B0609020204030204" pitchFamily="49" charset="0"/>
                        </a:rPr>
                        <a:t>    // program after this instruction</a:t>
                      </a:r>
                    </a:p>
                    <a:p>
                      <a:pPr algn="l" rtl="0" fontAlgn="base"/>
                      <a:r>
                        <a:rPr lang="en-US" sz="1250" b="0" i="0" dirty="0">
                          <a:effectLst/>
                          <a:latin typeface="Consolas" panose="020B0609020204030204" pitchFamily="49" charset="0"/>
                        </a:rPr>
                        <a:t>    fork();</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a:t>
                      </a:r>
                      <a:r>
                        <a:rPr lang="en-US" sz="1250" b="0" i="0" dirty="0" err="1">
                          <a:effectLst/>
                          <a:latin typeface="Consolas" panose="020B0609020204030204" pitchFamily="49" charset="0"/>
                        </a:rPr>
                        <a:t>printf</a:t>
                      </a:r>
                      <a:r>
                        <a:rPr lang="en-US" sz="1250" b="0" i="0" dirty="0">
                          <a:effectLst/>
                          <a:latin typeface="Consolas" panose="020B0609020204030204" pitchFamily="49" charset="0"/>
                        </a:rPr>
                        <a:t>("Hello world!\n");</a:t>
                      </a:r>
                    </a:p>
                    <a:p>
                      <a:pPr algn="l" rtl="0" fontAlgn="base"/>
                      <a:r>
                        <a:rPr lang="en-US" sz="1250" b="0" i="0" dirty="0">
                          <a:effectLst/>
                          <a:latin typeface="Consolas" panose="020B0609020204030204" pitchFamily="49" charset="0"/>
                        </a:rPr>
                        <a:t>    return 0;</a:t>
                      </a:r>
                    </a:p>
                    <a:p>
                      <a:pPr algn="l" rtl="0" fontAlgn="base"/>
                      <a:r>
                        <a:rPr lang="en-US" sz="1250" b="0" i="0" dirty="0">
                          <a:effectLst/>
                          <a:latin typeface="Consolas" panose="020B0609020204030204" pitchFamily="49" charset="0"/>
                        </a:rPr>
                        <a:t>}</a:t>
                      </a:r>
                    </a:p>
                    <a:p>
                      <a:pPr algn="l" rtl="0" fontAlgn="base"/>
                      <a:endParaRPr lang="en-US" sz="1250" b="0" i="0" dirty="0">
                        <a:effectLst/>
                        <a:latin typeface="Consolas" panose="020B0609020204030204" pitchFamily="49" charset="0"/>
                      </a:endParaRPr>
                    </a:p>
                    <a:p>
                      <a:pPr algn="l" rtl="0" fontAlgn="base"/>
                      <a:endParaRPr lang="en-US" sz="1250" b="0" i="0" dirty="0">
                        <a:effectLst/>
                        <a:latin typeface="Consolas" panose="020B0609020204030204" pitchFamily="49" charset="0"/>
                      </a:endParaRPr>
                    </a:p>
                    <a:p>
                      <a:pPr algn="l" rtl="0" fontAlgn="base"/>
                      <a:r>
                        <a:rPr lang="en-US" sz="1250" b="0" i="0" dirty="0">
                          <a:effectLst/>
                          <a:latin typeface="Consolas" panose="020B0609020204030204" pitchFamily="49" charset="0"/>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Hello 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Hello world! </a:t>
                      </a:r>
                      <a:endParaRPr lang="en-US" sz="1250" b="0" i="0" dirty="0">
                        <a:effectLst/>
                        <a:latin typeface="Consolas" panose="020B0609020204030204" pitchFamily="49" charset="0"/>
                      </a:endParaRPr>
                    </a:p>
                  </a:txBody>
                  <a:tcPr marL="63500" marR="63500" marT="88900" marB="88900" anchor="ctr">
                    <a:lnL>
                      <a:noFill/>
                    </a:lnL>
                    <a:lnR>
                      <a:noFill/>
                    </a:lnR>
                    <a:lnT>
                      <a:noFill/>
                    </a:lnT>
                    <a:lnB>
                      <a:noFill/>
                    </a:lnB>
                  </a:tcPr>
                </a:tc>
                <a:extLst>
                  <a:ext uri="{0D108BD9-81ED-4DB2-BD59-A6C34878D82A}">
                    <a16:rowId xmlns:a16="http://schemas.microsoft.com/office/drawing/2014/main" val="909410227"/>
                  </a:ext>
                </a:extLst>
              </a:tr>
            </a:tbl>
          </a:graphicData>
        </a:graphic>
      </p:graphicFrame>
      <p:graphicFrame>
        <p:nvGraphicFramePr>
          <p:cNvPr id="7" name="Table 7">
            <a:extLst>
              <a:ext uri="{FF2B5EF4-FFF2-40B4-BE49-F238E27FC236}">
                <a16:creationId xmlns:a16="http://schemas.microsoft.com/office/drawing/2014/main" id="{CC791129-0389-4DC9-88EC-3BEE4D94785F}"/>
              </a:ext>
            </a:extLst>
          </p:cNvPr>
          <p:cNvGraphicFramePr>
            <a:graphicFrameLocks noGrp="1"/>
          </p:cNvGraphicFramePr>
          <p:nvPr>
            <p:extLst>
              <p:ext uri="{D42A27DB-BD31-4B8C-83A1-F6EECF244321}">
                <p14:modId xmlns:p14="http://schemas.microsoft.com/office/powerpoint/2010/main" val="3361525388"/>
              </p:ext>
            </p:extLst>
          </p:nvPr>
        </p:nvGraphicFramePr>
        <p:xfrm>
          <a:off x="8648699" y="2348441"/>
          <a:ext cx="1492249" cy="640080"/>
        </p:xfrm>
        <a:graphic>
          <a:graphicData uri="http://schemas.openxmlformats.org/drawingml/2006/table">
            <a:tbl>
              <a:tblPr firstRow="1" bandRow="1">
                <a:tableStyleId>{5C22544A-7EE6-4342-B048-85BDC9FD1C3A}</a:tableStyleId>
              </a:tblPr>
              <a:tblGrid>
                <a:gridCol w="1492249">
                  <a:extLst>
                    <a:ext uri="{9D8B030D-6E8A-4147-A177-3AD203B41FA5}">
                      <a16:colId xmlns:a16="http://schemas.microsoft.com/office/drawing/2014/main" val="2867765762"/>
                    </a:ext>
                  </a:extLst>
                </a:gridCol>
              </a:tblGrid>
              <a:tr h="370840">
                <a:tc>
                  <a:txBody>
                    <a:bodyPr/>
                    <a:lstStyle/>
                    <a:p>
                      <a:r>
                        <a:rPr lang="en-US" dirty="0"/>
                        <a:t>f()</a:t>
                      </a:r>
                    </a:p>
                    <a:p>
                      <a:r>
                        <a:rPr lang="en-US" dirty="0"/>
                        <a:t>P()</a:t>
                      </a:r>
                    </a:p>
                  </a:txBody>
                  <a:tcPr/>
                </a:tc>
                <a:extLst>
                  <a:ext uri="{0D108BD9-81ED-4DB2-BD59-A6C34878D82A}">
                    <a16:rowId xmlns:a16="http://schemas.microsoft.com/office/drawing/2014/main" val="1225442668"/>
                  </a:ext>
                </a:extLst>
              </a:tr>
            </a:tbl>
          </a:graphicData>
        </a:graphic>
      </p:graphicFrame>
      <p:cxnSp>
        <p:nvCxnSpPr>
          <p:cNvPr id="9" name="Straight Arrow Connector 8">
            <a:extLst>
              <a:ext uri="{FF2B5EF4-FFF2-40B4-BE49-F238E27FC236}">
                <a16:creationId xmlns:a16="http://schemas.microsoft.com/office/drawing/2014/main" id="{C3CA4E66-E254-4DE6-B476-96123B783793}"/>
              </a:ext>
            </a:extLst>
          </p:cNvPr>
          <p:cNvCxnSpPr>
            <a:cxnSpLocks/>
          </p:cNvCxnSpPr>
          <p:nvPr/>
        </p:nvCxnSpPr>
        <p:spPr>
          <a:xfrm flipH="1">
            <a:off x="8416413" y="2734415"/>
            <a:ext cx="232287" cy="113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7">
            <a:extLst>
              <a:ext uri="{FF2B5EF4-FFF2-40B4-BE49-F238E27FC236}">
                <a16:creationId xmlns:a16="http://schemas.microsoft.com/office/drawing/2014/main" id="{FF1BB1EC-9BE0-4EA4-A135-CDA6D2730FAF}"/>
              </a:ext>
            </a:extLst>
          </p:cNvPr>
          <p:cNvGraphicFramePr>
            <a:graphicFrameLocks noGrp="1"/>
          </p:cNvGraphicFramePr>
          <p:nvPr>
            <p:extLst>
              <p:ext uri="{D42A27DB-BD31-4B8C-83A1-F6EECF244321}">
                <p14:modId xmlns:p14="http://schemas.microsoft.com/office/powerpoint/2010/main" val="2476702022"/>
              </p:ext>
            </p:extLst>
          </p:nvPr>
        </p:nvGraphicFramePr>
        <p:xfrm>
          <a:off x="8324850" y="3869480"/>
          <a:ext cx="1492249" cy="640080"/>
        </p:xfrm>
        <a:graphic>
          <a:graphicData uri="http://schemas.openxmlformats.org/drawingml/2006/table">
            <a:tbl>
              <a:tblPr firstRow="1" bandRow="1">
                <a:tableStyleId>{5C22544A-7EE6-4342-B048-85BDC9FD1C3A}</a:tableStyleId>
              </a:tblPr>
              <a:tblGrid>
                <a:gridCol w="1492249">
                  <a:extLst>
                    <a:ext uri="{9D8B030D-6E8A-4147-A177-3AD203B41FA5}">
                      <a16:colId xmlns:a16="http://schemas.microsoft.com/office/drawing/2014/main" val="2867765762"/>
                    </a:ext>
                  </a:extLst>
                </a:gridCol>
              </a:tblGrid>
              <a:tr h="370840">
                <a:tc>
                  <a:txBody>
                    <a:bodyPr/>
                    <a:lstStyle/>
                    <a:p>
                      <a:r>
                        <a:rPr lang="en-US" dirty="0"/>
                        <a:t>f()</a:t>
                      </a:r>
                    </a:p>
                    <a:p>
                      <a:r>
                        <a:rPr lang="en-US" dirty="0"/>
                        <a:t>P()</a:t>
                      </a:r>
                    </a:p>
                  </a:txBody>
                  <a:tcPr/>
                </a:tc>
                <a:extLst>
                  <a:ext uri="{0D108BD9-81ED-4DB2-BD59-A6C34878D82A}">
                    <a16:rowId xmlns:a16="http://schemas.microsoft.com/office/drawing/2014/main" val="1225442668"/>
                  </a:ext>
                </a:extLst>
              </a:tr>
            </a:tbl>
          </a:graphicData>
        </a:graphic>
      </p:graphicFrame>
      <p:cxnSp>
        <p:nvCxnSpPr>
          <p:cNvPr id="12" name="Straight Arrow Connector 11">
            <a:extLst>
              <a:ext uri="{FF2B5EF4-FFF2-40B4-BE49-F238E27FC236}">
                <a16:creationId xmlns:a16="http://schemas.microsoft.com/office/drawing/2014/main" id="{1DCC7CDF-914C-4EE9-93FC-81214425E7AE}"/>
              </a:ext>
            </a:extLst>
          </p:cNvPr>
          <p:cNvCxnSpPr/>
          <p:nvPr/>
        </p:nvCxnSpPr>
        <p:spPr>
          <a:xfrm>
            <a:off x="7972425" y="2914650"/>
            <a:ext cx="676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A271D5-BB30-495A-BB7B-A3D42E358C20}"/>
              </a:ext>
            </a:extLst>
          </p:cNvPr>
          <p:cNvCxnSpPr/>
          <p:nvPr/>
        </p:nvCxnSpPr>
        <p:spPr>
          <a:xfrm>
            <a:off x="7639665" y="4336026"/>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58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C2EA-A805-4CCF-ABBD-EF4D1037EF84}"/>
              </a:ext>
            </a:extLst>
          </p:cNvPr>
          <p:cNvSpPr>
            <a:spLocks noGrp="1"/>
          </p:cNvSpPr>
          <p:nvPr>
            <p:ph type="title"/>
          </p:nvPr>
        </p:nvSpPr>
        <p:spPr/>
        <p:txBody>
          <a:bodyPr/>
          <a:lstStyle/>
          <a:p>
            <a:r>
              <a:rPr lang="en-US" dirty="0"/>
              <a:t>fork() system call</a:t>
            </a:r>
            <a:endParaRPr lang="en-IN" dirty="0"/>
          </a:p>
        </p:txBody>
      </p:sp>
      <p:sp>
        <p:nvSpPr>
          <p:cNvPr id="3" name="Content Placeholder 2">
            <a:extLst>
              <a:ext uri="{FF2B5EF4-FFF2-40B4-BE49-F238E27FC236}">
                <a16:creationId xmlns:a16="http://schemas.microsoft.com/office/drawing/2014/main" id="{1F38E8A0-9E86-4E5E-925C-8ECB19CA3537}"/>
              </a:ext>
            </a:extLst>
          </p:cNvPr>
          <p:cNvSpPr>
            <a:spLocks noGrp="1"/>
          </p:cNvSpPr>
          <p:nvPr>
            <p:ph idx="1"/>
          </p:nvPr>
        </p:nvSpPr>
        <p:spPr>
          <a:xfrm>
            <a:off x="2589212" y="2088620"/>
            <a:ext cx="8915400" cy="5069263"/>
          </a:xfrm>
        </p:spPr>
        <p:txBody>
          <a:bodyPr>
            <a:normAutofit/>
          </a:bodyPr>
          <a:lstStyle/>
          <a:p>
            <a:r>
              <a:rPr lang="en-US" dirty="0"/>
              <a:t>Consider this code</a:t>
            </a:r>
          </a:p>
          <a:p>
            <a:pPr marL="0" indent="0">
              <a:buNone/>
            </a:pPr>
            <a:r>
              <a:rPr lang="en-US" sz="1800" b="0" i="0" dirty="0">
                <a:effectLst/>
                <a:latin typeface="Consolas" panose="020B0609020204030204" pitchFamily="49" charset="0"/>
              </a:rPr>
              <a:t>#include &lt;</a:t>
            </a:r>
            <a:r>
              <a:rPr lang="en-US" sz="1800" b="0" i="0" dirty="0" err="1">
                <a:effectLst/>
                <a:latin typeface="Consolas" panose="020B0609020204030204" pitchFamily="49" charset="0"/>
              </a:rPr>
              <a:t>stdio.h</a:t>
            </a:r>
            <a:r>
              <a:rPr lang="en-US" sz="1800" b="0" i="0" dirty="0">
                <a:effectLst/>
                <a:latin typeface="Consolas" panose="020B0609020204030204" pitchFamily="49" charset="0"/>
              </a:rPr>
              <a:t>&gt;</a:t>
            </a:r>
            <a:endParaRPr lang="en-US" dirty="0"/>
          </a:p>
          <a:p>
            <a:pPr marL="0" indent="0">
              <a:buNone/>
            </a:pPr>
            <a:r>
              <a:rPr lang="en-US" sz="1800" b="0" i="0" dirty="0">
                <a:effectLst/>
                <a:latin typeface="Consolas" panose="020B0609020204030204" pitchFamily="49" charset="0"/>
              </a:rPr>
              <a:t>#include &lt;sys/</a:t>
            </a:r>
            <a:r>
              <a:rPr lang="en-US" sz="1800" b="0" i="0" dirty="0" err="1">
                <a:effectLst/>
                <a:latin typeface="Consolas" panose="020B0609020204030204" pitchFamily="49" charset="0"/>
              </a:rPr>
              <a:t>types.h</a:t>
            </a:r>
            <a:r>
              <a:rPr lang="en-US" sz="1800" b="0" i="0" dirty="0">
                <a:effectLst/>
                <a:latin typeface="Consolas" panose="020B0609020204030204" pitchFamily="49" charset="0"/>
              </a:rPr>
              <a:t>&gt;</a:t>
            </a:r>
          </a:p>
          <a:p>
            <a:pPr marL="0" indent="0">
              <a:buNone/>
            </a:pPr>
            <a:r>
              <a:rPr lang="en-US" sz="1800" b="0" i="0" dirty="0">
                <a:effectLst/>
                <a:latin typeface="Consolas" panose="020B0609020204030204" pitchFamily="49" charset="0"/>
              </a:rPr>
              <a:t>#include &lt;</a:t>
            </a:r>
            <a:r>
              <a:rPr lang="en-US" sz="1800" b="0" i="0" dirty="0" err="1">
                <a:effectLst/>
                <a:latin typeface="Consolas" panose="020B0609020204030204" pitchFamily="49" charset="0"/>
              </a:rPr>
              <a:t>unistd.h</a:t>
            </a:r>
            <a:r>
              <a:rPr lang="en-US" sz="1800" b="0" i="0" dirty="0">
                <a:effectLst/>
                <a:latin typeface="Consolas" panose="020B0609020204030204" pitchFamily="49" charset="0"/>
              </a:rPr>
              <a:t>&gt;</a:t>
            </a:r>
            <a:endParaRPr lang="en-US" dirty="0"/>
          </a:p>
          <a:p>
            <a:pPr marL="0" indent="0">
              <a:buNone/>
            </a:pPr>
            <a:r>
              <a:rPr lang="en-US" dirty="0"/>
              <a:t>main()</a:t>
            </a:r>
          </a:p>
          <a:p>
            <a:pPr marL="0" indent="0">
              <a:buNone/>
            </a:pPr>
            <a:r>
              <a:rPr lang="en-US" dirty="0"/>
              <a:t>{</a:t>
            </a:r>
          </a:p>
          <a:p>
            <a:pPr marL="0" indent="0">
              <a:buNone/>
            </a:pPr>
            <a:r>
              <a:rPr lang="en-US" dirty="0"/>
              <a:t>fork();</a:t>
            </a:r>
          </a:p>
          <a:p>
            <a:pPr marL="0" indent="0">
              <a:buNone/>
            </a:pPr>
            <a:r>
              <a:rPr lang="en-US" dirty="0"/>
              <a:t>fork();</a:t>
            </a:r>
          </a:p>
          <a:p>
            <a:pPr marL="0" indent="0">
              <a:buNone/>
            </a:pPr>
            <a:r>
              <a:rPr lang="en-US" dirty="0" err="1"/>
              <a:t>printf</a:t>
            </a:r>
            <a:r>
              <a:rPr lang="en-US" dirty="0"/>
              <a:t>(“hello world”);</a:t>
            </a:r>
          </a:p>
          <a:p>
            <a:pPr marL="0" indent="0">
              <a:buNone/>
            </a:pPr>
            <a:r>
              <a:rPr lang="en-US" dirty="0"/>
              <a:t>}</a:t>
            </a:r>
          </a:p>
          <a:p>
            <a:pPr marL="0" indent="0">
              <a:buNone/>
            </a:pPr>
            <a:endParaRPr lang="en-US" dirty="0"/>
          </a:p>
          <a:p>
            <a:pPr marL="0" indent="0">
              <a:buNone/>
            </a:pPr>
            <a:r>
              <a:rPr lang="en-US" dirty="0"/>
              <a:t>Four times hello world will be printed</a:t>
            </a:r>
          </a:p>
          <a:p>
            <a:pPr marL="0" indent="0">
              <a:buNone/>
            </a:pPr>
            <a:endParaRPr lang="en-IN" dirty="0"/>
          </a:p>
        </p:txBody>
      </p:sp>
      <p:graphicFrame>
        <p:nvGraphicFramePr>
          <p:cNvPr id="4" name="Table 7">
            <a:extLst>
              <a:ext uri="{FF2B5EF4-FFF2-40B4-BE49-F238E27FC236}">
                <a16:creationId xmlns:a16="http://schemas.microsoft.com/office/drawing/2014/main" id="{65F53657-8F49-469B-9A57-10B6F44EEBC6}"/>
              </a:ext>
            </a:extLst>
          </p:cNvPr>
          <p:cNvGraphicFramePr>
            <a:graphicFrameLocks noGrp="1"/>
          </p:cNvGraphicFramePr>
          <p:nvPr>
            <p:extLst>
              <p:ext uri="{D42A27DB-BD31-4B8C-83A1-F6EECF244321}">
                <p14:modId xmlns:p14="http://schemas.microsoft.com/office/powerpoint/2010/main" val="1084466622"/>
              </p:ext>
            </p:extLst>
          </p:nvPr>
        </p:nvGraphicFramePr>
        <p:xfrm>
          <a:off x="8648699" y="2348441"/>
          <a:ext cx="1492249" cy="914400"/>
        </p:xfrm>
        <a:graphic>
          <a:graphicData uri="http://schemas.openxmlformats.org/drawingml/2006/table">
            <a:tbl>
              <a:tblPr firstRow="1" bandRow="1">
                <a:tableStyleId>{5C22544A-7EE6-4342-B048-85BDC9FD1C3A}</a:tableStyleId>
              </a:tblPr>
              <a:tblGrid>
                <a:gridCol w="1492249">
                  <a:extLst>
                    <a:ext uri="{9D8B030D-6E8A-4147-A177-3AD203B41FA5}">
                      <a16:colId xmlns:a16="http://schemas.microsoft.com/office/drawing/2014/main" val="2867765762"/>
                    </a:ext>
                  </a:extLst>
                </a:gridCol>
              </a:tblGrid>
              <a:tr h="370840">
                <a:tc>
                  <a:txBody>
                    <a:bodyPr/>
                    <a:lstStyle/>
                    <a:p>
                      <a:r>
                        <a:rPr lang="en-US" strike="sngStrike" dirty="0"/>
                        <a:t>f()</a:t>
                      </a:r>
                    </a:p>
                    <a:p>
                      <a:r>
                        <a:rPr lang="en-US" dirty="0"/>
                        <a:t>F()</a:t>
                      </a:r>
                    </a:p>
                    <a:p>
                      <a:r>
                        <a:rPr lang="en-US" dirty="0"/>
                        <a:t>P()</a:t>
                      </a:r>
                    </a:p>
                  </a:txBody>
                  <a:tcPr/>
                </a:tc>
                <a:extLst>
                  <a:ext uri="{0D108BD9-81ED-4DB2-BD59-A6C34878D82A}">
                    <a16:rowId xmlns:a16="http://schemas.microsoft.com/office/drawing/2014/main" val="1225442668"/>
                  </a:ext>
                </a:extLst>
              </a:tr>
            </a:tbl>
          </a:graphicData>
        </a:graphic>
      </p:graphicFrame>
      <p:graphicFrame>
        <p:nvGraphicFramePr>
          <p:cNvPr id="5" name="Table 7">
            <a:extLst>
              <a:ext uri="{FF2B5EF4-FFF2-40B4-BE49-F238E27FC236}">
                <a16:creationId xmlns:a16="http://schemas.microsoft.com/office/drawing/2014/main" id="{D9E88C30-9BCB-4A32-BABF-D3DF15A94968}"/>
              </a:ext>
            </a:extLst>
          </p:cNvPr>
          <p:cNvGraphicFramePr>
            <a:graphicFrameLocks noGrp="1"/>
          </p:cNvGraphicFramePr>
          <p:nvPr>
            <p:extLst>
              <p:ext uri="{D42A27DB-BD31-4B8C-83A1-F6EECF244321}">
                <p14:modId xmlns:p14="http://schemas.microsoft.com/office/powerpoint/2010/main" val="918866539"/>
              </p:ext>
            </p:extLst>
          </p:nvPr>
        </p:nvGraphicFramePr>
        <p:xfrm>
          <a:off x="9399840" y="5409043"/>
          <a:ext cx="1492249" cy="914400"/>
        </p:xfrm>
        <a:graphic>
          <a:graphicData uri="http://schemas.openxmlformats.org/drawingml/2006/table">
            <a:tbl>
              <a:tblPr firstRow="1" bandRow="1">
                <a:tableStyleId>{5C22544A-7EE6-4342-B048-85BDC9FD1C3A}</a:tableStyleId>
              </a:tblPr>
              <a:tblGrid>
                <a:gridCol w="1492249">
                  <a:extLst>
                    <a:ext uri="{9D8B030D-6E8A-4147-A177-3AD203B41FA5}">
                      <a16:colId xmlns:a16="http://schemas.microsoft.com/office/drawing/2014/main" val="2867765762"/>
                    </a:ext>
                  </a:extLst>
                </a:gridCol>
              </a:tblGrid>
              <a:tr h="370840">
                <a:tc>
                  <a:txBody>
                    <a:bodyPr/>
                    <a:lstStyle/>
                    <a:p>
                      <a:r>
                        <a:rPr lang="en-US" dirty="0"/>
                        <a:t>f()</a:t>
                      </a:r>
                    </a:p>
                    <a:p>
                      <a:r>
                        <a:rPr lang="en-US" dirty="0"/>
                        <a:t>F()</a:t>
                      </a:r>
                    </a:p>
                    <a:p>
                      <a:r>
                        <a:rPr lang="en-US" dirty="0"/>
                        <a:t>P()</a:t>
                      </a:r>
                    </a:p>
                  </a:txBody>
                  <a:tcPr/>
                </a:tc>
                <a:extLst>
                  <a:ext uri="{0D108BD9-81ED-4DB2-BD59-A6C34878D82A}">
                    <a16:rowId xmlns:a16="http://schemas.microsoft.com/office/drawing/2014/main" val="1225442668"/>
                  </a:ext>
                </a:extLst>
              </a:tr>
            </a:tbl>
          </a:graphicData>
        </a:graphic>
      </p:graphicFrame>
      <p:graphicFrame>
        <p:nvGraphicFramePr>
          <p:cNvPr id="6" name="Table 7">
            <a:extLst>
              <a:ext uri="{FF2B5EF4-FFF2-40B4-BE49-F238E27FC236}">
                <a16:creationId xmlns:a16="http://schemas.microsoft.com/office/drawing/2014/main" id="{E35006D7-C94C-436A-B5C9-FCBB97BD3097}"/>
              </a:ext>
            </a:extLst>
          </p:cNvPr>
          <p:cNvGraphicFramePr>
            <a:graphicFrameLocks noGrp="1"/>
          </p:cNvGraphicFramePr>
          <p:nvPr>
            <p:extLst>
              <p:ext uri="{D42A27DB-BD31-4B8C-83A1-F6EECF244321}">
                <p14:modId xmlns:p14="http://schemas.microsoft.com/office/powerpoint/2010/main" val="732584595"/>
              </p:ext>
            </p:extLst>
          </p:nvPr>
        </p:nvGraphicFramePr>
        <p:xfrm>
          <a:off x="10617995" y="3413262"/>
          <a:ext cx="1492249" cy="914400"/>
        </p:xfrm>
        <a:graphic>
          <a:graphicData uri="http://schemas.openxmlformats.org/drawingml/2006/table">
            <a:tbl>
              <a:tblPr firstRow="1" bandRow="1">
                <a:tableStyleId>{5C22544A-7EE6-4342-B048-85BDC9FD1C3A}</a:tableStyleId>
              </a:tblPr>
              <a:tblGrid>
                <a:gridCol w="1492249">
                  <a:extLst>
                    <a:ext uri="{9D8B030D-6E8A-4147-A177-3AD203B41FA5}">
                      <a16:colId xmlns:a16="http://schemas.microsoft.com/office/drawing/2014/main" val="2867765762"/>
                    </a:ext>
                  </a:extLst>
                </a:gridCol>
              </a:tblGrid>
              <a:tr h="370840">
                <a:tc>
                  <a:txBody>
                    <a:bodyPr/>
                    <a:lstStyle/>
                    <a:p>
                      <a:r>
                        <a:rPr lang="en-US" dirty="0"/>
                        <a:t>f()</a:t>
                      </a:r>
                    </a:p>
                    <a:p>
                      <a:r>
                        <a:rPr lang="en-US" dirty="0"/>
                        <a:t>F()</a:t>
                      </a:r>
                    </a:p>
                    <a:p>
                      <a:r>
                        <a:rPr lang="en-US" dirty="0"/>
                        <a:t>P()</a:t>
                      </a:r>
                    </a:p>
                  </a:txBody>
                  <a:tcPr/>
                </a:tc>
                <a:extLst>
                  <a:ext uri="{0D108BD9-81ED-4DB2-BD59-A6C34878D82A}">
                    <a16:rowId xmlns:a16="http://schemas.microsoft.com/office/drawing/2014/main" val="1225442668"/>
                  </a:ext>
                </a:extLst>
              </a:tr>
            </a:tbl>
          </a:graphicData>
        </a:graphic>
      </p:graphicFrame>
      <p:graphicFrame>
        <p:nvGraphicFramePr>
          <p:cNvPr id="7" name="Table 7">
            <a:extLst>
              <a:ext uri="{FF2B5EF4-FFF2-40B4-BE49-F238E27FC236}">
                <a16:creationId xmlns:a16="http://schemas.microsoft.com/office/drawing/2014/main" id="{DA41569E-2565-4F94-903C-3F4C51E8E80D}"/>
              </a:ext>
            </a:extLst>
          </p:cNvPr>
          <p:cNvGraphicFramePr>
            <a:graphicFrameLocks noGrp="1"/>
          </p:cNvGraphicFramePr>
          <p:nvPr>
            <p:extLst>
              <p:ext uri="{D42A27DB-BD31-4B8C-83A1-F6EECF244321}">
                <p14:modId xmlns:p14="http://schemas.microsoft.com/office/powerpoint/2010/main" val="3536299513"/>
              </p:ext>
            </p:extLst>
          </p:nvPr>
        </p:nvGraphicFramePr>
        <p:xfrm>
          <a:off x="8207374" y="4087282"/>
          <a:ext cx="1492249" cy="914400"/>
        </p:xfrm>
        <a:graphic>
          <a:graphicData uri="http://schemas.openxmlformats.org/drawingml/2006/table">
            <a:tbl>
              <a:tblPr firstRow="1" bandRow="1">
                <a:tableStyleId>{5C22544A-7EE6-4342-B048-85BDC9FD1C3A}</a:tableStyleId>
              </a:tblPr>
              <a:tblGrid>
                <a:gridCol w="1492249">
                  <a:extLst>
                    <a:ext uri="{9D8B030D-6E8A-4147-A177-3AD203B41FA5}">
                      <a16:colId xmlns:a16="http://schemas.microsoft.com/office/drawing/2014/main" val="2867765762"/>
                    </a:ext>
                  </a:extLst>
                </a:gridCol>
              </a:tblGrid>
              <a:tr h="370840">
                <a:tc>
                  <a:txBody>
                    <a:bodyPr/>
                    <a:lstStyle/>
                    <a:p>
                      <a:r>
                        <a:rPr lang="en-US" strike="sngStrike" dirty="0"/>
                        <a:t>f()</a:t>
                      </a:r>
                    </a:p>
                    <a:p>
                      <a:r>
                        <a:rPr lang="en-US" dirty="0"/>
                        <a:t>F()</a:t>
                      </a:r>
                    </a:p>
                    <a:p>
                      <a:r>
                        <a:rPr lang="en-US" dirty="0"/>
                        <a:t>P()</a:t>
                      </a:r>
                    </a:p>
                  </a:txBody>
                  <a:tcPr/>
                </a:tc>
                <a:extLst>
                  <a:ext uri="{0D108BD9-81ED-4DB2-BD59-A6C34878D82A}">
                    <a16:rowId xmlns:a16="http://schemas.microsoft.com/office/drawing/2014/main" val="1225442668"/>
                  </a:ext>
                </a:extLst>
              </a:tr>
            </a:tbl>
          </a:graphicData>
        </a:graphic>
      </p:graphicFrame>
      <p:cxnSp>
        <p:nvCxnSpPr>
          <p:cNvPr id="9" name="Straight Arrow Connector 8">
            <a:extLst>
              <a:ext uri="{FF2B5EF4-FFF2-40B4-BE49-F238E27FC236}">
                <a16:creationId xmlns:a16="http://schemas.microsoft.com/office/drawing/2014/main" id="{D39B0263-614F-4D5E-815C-A6637531A69C}"/>
              </a:ext>
            </a:extLst>
          </p:cNvPr>
          <p:cNvCxnSpPr>
            <a:cxnSpLocks/>
          </p:cNvCxnSpPr>
          <p:nvPr/>
        </p:nvCxnSpPr>
        <p:spPr>
          <a:xfrm flipH="1">
            <a:off x="8207375" y="2517058"/>
            <a:ext cx="441324" cy="157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775FDEF-166C-4CFF-AE49-89D17839EB34}"/>
              </a:ext>
            </a:extLst>
          </p:cNvPr>
          <p:cNvCxnSpPr>
            <a:endCxn id="4" idx="1"/>
          </p:cNvCxnSpPr>
          <p:nvPr/>
        </p:nvCxnSpPr>
        <p:spPr>
          <a:xfrm>
            <a:off x="8032955" y="2805641"/>
            <a:ext cx="6157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DED868A-6BE5-4DF9-B705-9AB16CBCFC9D}"/>
              </a:ext>
            </a:extLst>
          </p:cNvPr>
          <p:cNvCxnSpPr>
            <a:endCxn id="7" idx="1"/>
          </p:cNvCxnSpPr>
          <p:nvPr/>
        </p:nvCxnSpPr>
        <p:spPr>
          <a:xfrm>
            <a:off x="7551174" y="4522839"/>
            <a:ext cx="656200" cy="21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91B5578-C4DF-440E-AC67-6948C07D0030}"/>
              </a:ext>
            </a:extLst>
          </p:cNvPr>
          <p:cNvCxnSpPr>
            <a:cxnSpLocks/>
          </p:cNvCxnSpPr>
          <p:nvPr/>
        </p:nvCxnSpPr>
        <p:spPr>
          <a:xfrm>
            <a:off x="9155738" y="2851143"/>
            <a:ext cx="1288026" cy="577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C0A378-8B52-470A-85D8-2E9783712E18}"/>
              </a:ext>
            </a:extLst>
          </p:cNvPr>
          <p:cNvCxnSpPr/>
          <p:nvPr/>
        </p:nvCxnSpPr>
        <p:spPr>
          <a:xfrm>
            <a:off x="8648699" y="4621161"/>
            <a:ext cx="819766" cy="688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B84B8EE-96F6-4627-B943-06B370F07D9A}"/>
              </a:ext>
            </a:extLst>
          </p:cNvPr>
          <p:cNvSpPr txBox="1"/>
          <p:nvPr/>
        </p:nvSpPr>
        <p:spPr>
          <a:xfrm>
            <a:off x="7266039" y="5001682"/>
            <a:ext cx="941334" cy="646331"/>
          </a:xfrm>
          <a:prstGeom prst="rect">
            <a:avLst/>
          </a:prstGeom>
          <a:noFill/>
        </p:spPr>
        <p:txBody>
          <a:bodyPr wrap="square" rtlCol="0">
            <a:spAutoFit/>
          </a:bodyPr>
          <a:lstStyle/>
          <a:p>
            <a:r>
              <a:rPr lang="en-US" dirty="0"/>
              <a:t>hello world</a:t>
            </a:r>
            <a:endParaRPr lang="en-IN" dirty="0"/>
          </a:p>
        </p:txBody>
      </p:sp>
      <p:cxnSp>
        <p:nvCxnSpPr>
          <p:cNvPr id="29" name="Straight Arrow Connector 28">
            <a:extLst>
              <a:ext uri="{FF2B5EF4-FFF2-40B4-BE49-F238E27FC236}">
                <a16:creationId xmlns:a16="http://schemas.microsoft.com/office/drawing/2014/main" id="{BC01A902-9A1A-4A49-B141-3A9193017AC6}"/>
              </a:ext>
            </a:extLst>
          </p:cNvPr>
          <p:cNvCxnSpPr/>
          <p:nvPr/>
        </p:nvCxnSpPr>
        <p:spPr>
          <a:xfrm>
            <a:off x="8032955" y="4886632"/>
            <a:ext cx="174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1F52152-F736-41CC-AE86-2F0C6120C2F3}"/>
              </a:ext>
            </a:extLst>
          </p:cNvPr>
          <p:cNvCxnSpPr/>
          <p:nvPr/>
        </p:nvCxnSpPr>
        <p:spPr>
          <a:xfrm>
            <a:off x="9155738" y="6261679"/>
            <a:ext cx="239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AD6211C-8534-493F-8D18-FA88AF5F5F7F}"/>
              </a:ext>
            </a:extLst>
          </p:cNvPr>
          <p:cNvSpPr txBox="1"/>
          <p:nvPr/>
        </p:nvSpPr>
        <p:spPr>
          <a:xfrm>
            <a:off x="9155738" y="6440129"/>
            <a:ext cx="892830" cy="646331"/>
          </a:xfrm>
          <a:prstGeom prst="rect">
            <a:avLst/>
          </a:prstGeom>
          <a:noFill/>
        </p:spPr>
        <p:txBody>
          <a:bodyPr wrap="square" rtlCol="0">
            <a:spAutoFit/>
          </a:bodyPr>
          <a:lstStyle/>
          <a:p>
            <a:r>
              <a:rPr lang="en-US" dirty="0"/>
              <a:t>hello world</a:t>
            </a:r>
            <a:endParaRPr lang="en-IN" dirty="0"/>
          </a:p>
        </p:txBody>
      </p:sp>
      <p:cxnSp>
        <p:nvCxnSpPr>
          <p:cNvPr id="34" name="Straight Arrow Connector 33">
            <a:extLst>
              <a:ext uri="{FF2B5EF4-FFF2-40B4-BE49-F238E27FC236}">
                <a16:creationId xmlns:a16="http://schemas.microsoft.com/office/drawing/2014/main" id="{173C8374-EC70-45F7-85B8-C4E01D57D726}"/>
              </a:ext>
            </a:extLst>
          </p:cNvPr>
          <p:cNvCxnSpPr>
            <a:cxnSpLocks/>
          </p:cNvCxnSpPr>
          <p:nvPr/>
        </p:nvCxnSpPr>
        <p:spPr>
          <a:xfrm>
            <a:off x="8207373" y="3185652"/>
            <a:ext cx="441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72262C-EA63-4790-8914-0D86186DC6B0}"/>
              </a:ext>
            </a:extLst>
          </p:cNvPr>
          <p:cNvCxnSpPr>
            <a:cxnSpLocks/>
          </p:cNvCxnSpPr>
          <p:nvPr/>
        </p:nvCxnSpPr>
        <p:spPr>
          <a:xfrm>
            <a:off x="10176669" y="4203290"/>
            <a:ext cx="441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5F00CC7-4565-4770-920F-D61CEB04CBAE}"/>
              </a:ext>
            </a:extLst>
          </p:cNvPr>
          <p:cNvSpPr txBox="1"/>
          <p:nvPr/>
        </p:nvSpPr>
        <p:spPr>
          <a:xfrm>
            <a:off x="10617995" y="4522839"/>
            <a:ext cx="1180715" cy="646331"/>
          </a:xfrm>
          <a:prstGeom prst="rect">
            <a:avLst/>
          </a:prstGeom>
          <a:noFill/>
        </p:spPr>
        <p:txBody>
          <a:bodyPr wrap="square" rtlCol="0">
            <a:spAutoFit/>
          </a:bodyPr>
          <a:lstStyle/>
          <a:p>
            <a:r>
              <a:rPr lang="en-US" dirty="0"/>
              <a:t>hello world</a:t>
            </a:r>
            <a:endParaRPr lang="en-IN" dirty="0"/>
          </a:p>
        </p:txBody>
      </p:sp>
      <p:sp>
        <p:nvSpPr>
          <p:cNvPr id="38" name="TextBox 37">
            <a:extLst>
              <a:ext uri="{FF2B5EF4-FFF2-40B4-BE49-F238E27FC236}">
                <a16:creationId xmlns:a16="http://schemas.microsoft.com/office/drawing/2014/main" id="{5D9C338C-B4D8-400F-ADDB-DE0514CF16B5}"/>
              </a:ext>
            </a:extLst>
          </p:cNvPr>
          <p:cNvSpPr txBox="1"/>
          <p:nvPr/>
        </p:nvSpPr>
        <p:spPr>
          <a:xfrm>
            <a:off x="8534400" y="3342968"/>
            <a:ext cx="934065" cy="646331"/>
          </a:xfrm>
          <a:prstGeom prst="rect">
            <a:avLst/>
          </a:prstGeom>
          <a:noFill/>
        </p:spPr>
        <p:txBody>
          <a:bodyPr wrap="square" rtlCol="0">
            <a:spAutoFit/>
          </a:bodyPr>
          <a:lstStyle/>
          <a:p>
            <a:r>
              <a:rPr lang="en-US" dirty="0"/>
              <a:t>Hello</a:t>
            </a:r>
          </a:p>
          <a:p>
            <a:r>
              <a:rPr lang="en-US" dirty="0"/>
              <a:t>world</a:t>
            </a:r>
            <a:endParaRPr lang="en-IN" dirty="0"/>
          </a:p>
        </p:txBody>
      </p:sp>
    </p:spTree>
    <p:extLst>
      <p:ext uri="{BB962C8B-B14F-4D97-AF65-F5344CB8AC3E}">
        <p14:creationId xmlns:p14="http://schemas.microsoft.com/office/powerpoint/2010/main" val="34159645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Retrospect</Template>
  <TotalTime>3183</TotalTime>
  <Words>1524</Words>
  <Application>Microsoft Office PowerPoint</Application>
  <PresentationFormat>Widescreen</PresentationFormat>
  <Paragraphs>176</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Arial Unicode MS</vt:lpstr>
      <vt:lpstr>Arimo</vt:lpstr>
      <vt:lpstr>Century Gothic</vt:lpstr>
      <vt:lpstr>Consolas</vt:lpstr>
      <vt:lpstr>Courier New</vt:lpstr>
      <vt:lpstr>Helvetica</vt:lpstr>
      <vt:lpstr>New Times Roman</vt:lpstr>
      <vt:lpstr>Times New Roman</vt:lpstr>
      <vt:lpstr>Verdana</vt:lpstr>
      <vt:lpstr>Wingdings 3</vt:lpstr>
      <vt:lpstr>Wisp</vt:lpstr>
      <vt:lpstr>                 Module1_Part5   Textbook : Operating Systems Concepts by Silberschatz </vt:lpstr>
      <vt:lpstr>System boot process</vt:lpstr>
      <vt:lpstr>Fork() system call</vt:lpstr>
      <vt:lpstr>PowerPoint Presentation</vt:lpstr>
      <vt:lpstr>PowerPoint Presentation</vt:lpstr>
      <vt:lpstr>PowerPoint Presentation</vt:lpstr>
      <vt:lpstr>fork() system call</vt:lpstr>
      <vt:lpstr>fork() system call</vt:lpstr>
      <vt:lpstr>fork() system call</vt:lpstr>
      <vt:lpstr>getpid() system call</vt:lpstr>
      <vt:lpstr>PowerPoint Presentation</vt:lpstr>
      <vt:lpstr>Exec() system call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Software</dc:title>
  <dc:creator>Santhosh VT</dc:creator>
  <cp:lastModifiedBy>jayasreek@mec.ac.in</cp:lastModifiedBy>
  <cp:revision>171</cp:revision>
  <dcterms:created xsi:type="dcterms:W3CDTF">2020-08-14T12:33:26Z</dcterms:created>
  <dcterms:modified xsi:type="dcterms:W3CDTF">2021-05-24T18:37:43Z</dcterms:modified>
</cp:coreProperties>
</file>