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odule2_Part1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6BD0F-7373-4186-828A-B81F9F6D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  <a:endParaRPr lang="en-IN" dirty="0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xmlns="" id="{5D580B09-83BF-4FD9-A8D8-8ABBB4E3A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732" y="2724150"/>
            <a:ext cx="169741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FD5027-F0C6-4727-9304-E2F3D0A70812}"/>
              </a:ext>
            </a:extLst>
          </p:cNvPr>
          <p:cNvSpPr txBox="1"/>
          <p:nvPr/>
        </p:nvSpPr>
        <p:spPr>
          <a:xfrm>
            <a:off x="3052762" y="2692420"/>
            <a:ext cx="6086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New Times Roman"/>
              </a:rPr>
              <a:t>CPU scheduling information</a:t>
            </a:r>
          </a:p>
          <a:p>
            <a:pPr marL="0" indent="0">
              <a:buNone/>
            </a:pPr>
            <a:r>
              <a:rPr lang="en-US" altLang="en-US" dirty="0">
                <a:latin typeface="New Times Roman"/>
              </a:rPr>
              <a:t>	</a:t>
            </a:r>
            <a:r>
              <a:rPr lang="en-US" altLang="en-US" sz="1800" dirty="0">
                <a:latin typeface="New Times Roman"/>
              </a:rPr>
              <a:t>- priorities, scheduling queue pointers</a:t>
            </a:r>
          </a:p>
          <a:p>
            <a:pPr algn="l"/>
            <a:r>
              <a:rPr lang="en-US" altLang="en-US" sz="1800" dirty="0">
                <a:latin typeface="New Times Roman"/>
              </a:rPr>
              <a:t>Memory-management information</a:t>
            </a:r>
          </a:p>
          <a:p>
            <a:pPr algn="l"/>
            <a:r>
              <a:rPr lang="en-US" altLang="en-US" dirty="0">
                <a:latin typeface="New Times Roman"/>
              </a:rPr>
              <a:t>	</a:t>
            </a:r>
            <a:r>
              <a:rPr lang="en-US" altLang="en-US" sz="1800" dirty="0">
                <a:latin typeface="New Times Roman"/>
              </a:rPr>
              <a:t> – memory allocated to the process </a:t>
            </a:r>
            <a:r>
              <a:rPr lang="en-US" sz="1800" b="0" i="0" u="none" strike="noStrike" baseline="0" dirty="0">
                <a:latin typeface="New Times Roman"/>
              </a:rPr>
              <a:t>This information may 	include such information as the value of the base and limit 	registers, the page tables, or the segment tables, 	depending on the memory system used by the </a:t>
            </a:r>
            <a:r>
              <a:rPr lang="en-IN" sz="1800" b="0" i="0" u="none" strike="noStrike" baseline="0" dirty="0">
                <a:latin typeface="New Times Roman"/>
              </a:rPr>
              <a:t>operating 	system</a:t>
            </a:r>
            <a:endParaRPr lang="en-US" altLang="en-US" sz="1800" dirty="0">
              <a:latin typeface="New Times Roman"/>
            </a:endParaRPr>
          </a:p>
          <a:p>
            <a:pPr marL="0" indent="0">
              <a:buNone/>
            </a:pPr>
            <a:r>
              <a:rPr lang="en-US" altLang="en-US" sz="1800" dirty="0">
                <a:latin typeface="New Times Roman"/>
              </a:rPr>
              <a:t>Accounting information</a:t>
            </a:r>
          </a:p>
          <a:p>
            <a:pPr marL="0" indent="0">
              <a:buNone/>
            </a:pPr>
            <a:r>
              <a:rPr lang="en-US" altLang="en-US" dirty="0">
                <a:latin typeface="New Times Roman"/>
              </a:rPr>
              <a:t>	</a:t>
            </a:r>
            <a:r>
              <a:rPr lang="en-US" altLang="en-US" sz="1800" dirty="0">
                <a:latin typeface="New Times Roman"/>
              </a:rPr>
              <a:t> – CPU used, clock time elapsed since start, time limits</a:t>
            </a:r>
          </a:p>
          <a:p>
            <a:pPr marL="0" indent="0">
              <a:buNone/>
            </a:pPr>
            <a:r>
              <a:rPr lang="en-US" altLang="en-US" sz="1800" dirty="0">
                <a:latin typeface="New Times Roman"/>
              </a:rPr>
              <a:t>I/O status information</a:t>
            </a:r>
          </a:p>
          <a:p>
            <a:pPr marL="0" indent="0">
              <a:buNone/>
            </a:pPr>
            <a:r>
              <a:rPr lang="en-US" altLang="en-US" dirty="0">
                <a:latin typeface="New Times Roman"/>
              </a:rPr>
              <a:t>	</a:t>
            </a:r>
            <a:r>
              <a:rPr lang="en-US" altLang="en-US" sz="1800" dirty="0">
                <a:latin typeface="New Times Roman"/>
              </a:rPr>
              <a:t> – I/O devices allocated to process, list of open files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4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B04C8-EB32-4327-93A3-D96E001C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1265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22955C-1D53-461F-9925-AFF200F8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28726"/>
            <a:ext cx="8915400" cy="39433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A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single sequential flow of control within a program.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It is possible that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multiple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threads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can be run at the same time and performing different tasks in a single program.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Threads are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very useful in modern programming whenever a process has multiple tasks to perform independently of the others.</a:t>
            </a:r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dirty="0">
                <a:latin typeface="Times New Roman" panose="02020603050405020304" pitchFamily="18" charset="0"/>
              </a:rPr>
              <a:t>A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 process was an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executing program with a single thread of control. Most  modern operating systems now provide features enabling a process to contain multiple threads of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control.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On 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system that supports threads, the PCB is expanded to include information for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each thread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a multithreaded process on a single processor, the processor can switch execution between threads, resulting in concurrent execution.</a:t>
            </a:r>
          </a:p>
        </p:txBody>
      </p:sp>
    </p:spTree>
    <p:extLst>
      <p:ext uri="{BB962C8B-B14F-4D97-AF65-F5344CB8AC3E}">
        <p14:creationId xmlns:p14="http://schemas.microsoft.com/office/powerpoint/2010/main" val="39992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9026E-7197-45F6-82AC-1B8A210F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C7785-A7E9-4E89-92A0-CD68478B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thread is a basic unit of CPU utilization; it comprises a thread ID, a program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counter, a register set, and a stack.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shares with other threads belonging to the same process, its code section, data section, and other operating-system resources, such as open files and signals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for example. 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word processor may have a thread for displaying graphics, another thread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for responding to keystrokes from the user, and a third thread for performing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spelling and grammar checking in the background.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0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C1F18-7324-48C8-B043-7038B7BB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FB1378-FEFD-4B74-8EFF-DBF99D0F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950" y="2133600"/>
            <a:ext cx="8856662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New Times Roman"/>
              </a:rPr>
              <a:t>Process: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New Times Roman"/>
              </a:rPr>
              <a:t>	Most central concept of any operating system is the process.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New Times Roman"/>
              </a:rPr>
              <a:t>	process is a program in execution; process execution must progress in 	sequential fashion. No parallel execution of instructions of a  single process.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New Times Roman"/>
              </a:rPr>
              <a:t>	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New Times Roman"/>
              </a:rPr>
              <a:t> The process includes the current activity as represented by the value of the 	program counter 	and the content of the processor registers.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New Times Roman"/>
              </a:rPr>
              <a:t> 	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The program is only part of a process.</a:t>
            </a:r>
            <a:endParaRPr lang="en-US" sz="2000" b="0" i="0" u="none" strike="noStrike" baseline="0" dirty="0">
              <a:solidFill>
                <a:schemeClr val="tx1"/>
              </a:solidFill>
              <a:latin typeface="New Times Roman"/>
            </a:endParaRP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New Times Roman"/>
              </a:rPr>
              <a:t>	Also it includes the process stack which contain temporary data (such as 	method 	parameters return address and local variables) &amp; a data section which 	contain global variables.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ew Times Roman"/>
              </a:rPr>
              <a:t> </a:t>
            </a:r>
            <a:endParaRPr lang="en-US" dirty="0">
              <a:latin typeface="New Times Roman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87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1315B-74AC-4AEB-9C25-13B9F437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B1F1E5-A82C-4134-AA9F-ED4E06F0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Difference between process &amp; program: </a:t>
            </a:r>
            <a:endParaRPr lang="en-IN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 program by itself is not a process. A program in execution is known as a process. 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program becomes a process when an executable file is loaded into memory.</a:t>
            </a:r>
            <a:endParaRPr lang="en-US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 program </a:t>
            </a: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is</a:t>
            </a:r>
          </a:p>
          <a:p>
            <a:pPr marL="0" indent="0">
              <a:buNone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 passive entity, such as the contents of a file stored on disk .</a:t>
            </a:r>
            <a:endParaRPr 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process is an active entity with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	</a:t>
            </a:r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 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 counter</a:t>
            </a:r>
            <a:r>
              <a:rPr lang="en-US" altLang="en-US" dirty="0"/>
              <a:t>, processor registers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 section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5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BB20D-B403-49A2-9815-106A9796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F6324-10C5-4D7A-9D88-F8E43C41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system therefore consists of a collection of processes: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operating system processes </a:t>
            </a:r>
            <a:r>
              <a:rPr lang="en-US" dirty="0">
                <a:latin typeface="Times New Roman" panose="02020603050405020304" pitchFamily="18" charset="0"/>
              </a:rPr>
              <a:t>-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executing system code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user processes-executing user code.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Potentially all these processes can execute concurrently with the CPU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By switching the CPU between processes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the operating system can make the computer more productive.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11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7D5AB2-3537-47AD-8757-BC16037A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 memory</a:t>
            </a:r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0AA29651-D754-4963-9D26-40C47DBBD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28" y="2096572"/>
            <a:ext cx="27241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1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09" y="315017"/>
            <a:ext cx="8911687" cy="1280890"/>
          </a:xfrm>
        </p:spPr>
        <p:txBody>
          <a:bodyPr/>
          <a:lstStyle/>
          <a:p>
            <a:r>
              <a:rPr lang="en-US" dirty="0"/>
              <a:t>Attributes of a process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OS Attributes of a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75" y="1905000"/>
            <a:ext cx="3361386" cy="467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A5E54-C906-4C6C-8A3A-FDE83422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EB48EB-05D1-492B-805E-7526C22A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Process State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As a process executes, it changes state. The state of a process is defined in part by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current activity of that process. Each process may be in one of the following states:</a:t>
            </a:r>
          </a:p>
          <a:p>
            <a:pPr marL="0" indent="0">
              <a:buNone/>
            </a:pP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7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1030-93BB-40B5-8D23-07A56938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process states</a:t>
            </a:r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2BADC6FE-9434-4962-B745-0192767B0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076450"/>
            <a:ext cx="67722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2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D4F9F-483D-4837-8CEF-828538FD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control block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DF4BBC-AD6C-44A7-8343-94E06C8C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Each process is represented in the operating system by a </a:t>
            </a:r>
            <a:r>
              <a:rPr lang="en-US" sz="1800" b="1" i="0" u="none" strike="noStrike" baseline="0" dirty="0">
                <a:latin typeface="TimesNewRomanPS-BoldMT"/>
              </a:rPr>
              <a:t>process control block (PCB)</a:t>
            </a:r>
            <a:r>
              <a:rPr lang="en-US" sz="1800" b="0" i="0" u="none" strike="noStrike" baseline="0" dirty="0">
                <a:latin typeface="TimesNewRomanPSMT"/>
              </a:rPr>
              <a:t>—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also called a </a:t>
            </a:r>
            <a:r>
              <a:rPr lang="en-US" sz="1800" b="1" i="0" u="none" strike="noStrike" baseline="0" dirty="0">
                <a:latin typeface="TimesNewRomanPS-BoldMT"/>
              </a:rPr>
              <a:t>task control block.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It contains many pieces of information associated with a </a:t>
            </a:r>
            <a:r>
              <a:rPr lang="en-IN" sz="1800" b="0" i="0" u="none" strike="noStrike" baseline="0" dirty="0">
                <a:latin typeface="TimesNewRomanPSMT"/>
              </a:rPr>
              <a:t>specific process, including these:</a:t>
            </a:r>
          </a:p>
          <a:p>
            <a:pPr marL="0" indent="0">
              <a:buNone/>
            </a:pPr>
            <a:r>
              <a:rPr lang="en-US" altLang="en-US" sz="1800" dirty="0"/>
              <a:t>	Process state – running, waiting, etc.</a:t>
            </a:r>
          </a:p>
          <a:p>
            <a:pPr marL="0" indent="0">
              <a:buNone/>
            </a:pPr>
            <a:r>
              <a:rPr lang="en-US" altLang="en-US" sz="1800" dirty="0"/>
              <a:t>	Program counter – indicates the address  of the next instruction to be 	executed</a:t>
            </a:r>
          </a:p>
          <a:p>
            <a:pPr algn="l"/>
            <a:r>
              <a:rPr lang="en-US" altLang="en-US" sz="1800" dirty="0"/>
              <a:t>	CPU registers – </a:t>
            </a:r>
            <a:r>
              <a:rPr lang="en-IN" sz="1800" b="0" i="0" u="none" strike="noStrike" baseline="0" dirty="0">
                <a:latin typeface="TimesNewRomanPSMT"/>
              </a:rPr>
              <a:t>include </a:t>
            </a:r>
            <a:r>
              <a:rPr lang="en-US" sz="1800" b="0" i="0" u="none" strike="noStrike" baseline="0" dirty="0">
                <a:latin typeface="TimesNewRomanPSMT"/>
              </a:rPr>
              <a:t>accumulators, index registers, stack pointers, and general-purpose 	registers, plus any condition-code information.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 Along with the program counter, this state information must be saved when an interrupt occurs, to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allow the process to be continued correctly afterwards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8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3065</TotalTime>
  <Words>187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</vt:lpstr>
      <vt:lpstr>Century Gothic</vt:lpstr>
      <vt:lpstr>Garamond</vt:lpstr>
      <vt:lpstr>New Times Roman</vt:lpstr>
      <vt:lpstr>Times New Roman</vt:lpstr>
      <vt:lpstr>TimesNewRomanPS-BoldMT</vt:lpstr>
      <vt:lpstr>TimesNewRomanPSMT</vt:lpstr>
      <vt:lpstr>Wingdings 3</vt:lpstr>
      <vt:lpstr>Wisp</vt:lpstr>
      <vt:lpstr>                 Module2_Part1   Textbook : Operating Systems Concepts by Silberschatz </vt:lpstr>
      <vt:lpstr>Process Management</vt:lpstr>
      <vt:lpstr>Process Management</vt:lpstr>
      <vt:lpstr>PowerPoint Presentation</vt:lpstr>
      <vt:lpstr>Process in memory</vt:lpstr>
      <vt:lpstr>Attributes of a process </vt:lpstr>
      <vt:lpstr>Process States</vt:lpstr>
      <vt:lpstr>Diagram of process states</vt:lpstr>
      <vt:lpstr>Process control block</vt:lpstr>
      <vt:lpstr>Process control block</vt:lpstr>
      <vt:lpstr>Threads</vt:lpstr>
      <vt:lpstr>Threads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Divya Kannan</cp:lastModifiedBy>
  <cp:revision>175</cp:revision>
  <dcterms:created xsi:type="dcterms:W3CDTF">2020-08-14T12:33:26Z</dcterms:created>
  <dcterms:modified xsi:type="dcterms:W3CDTF">2023-02-28T05:21:46Z</dcterms:modified>
</cp:coreProperties>
</file>