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8" r:id="rId3"/>
    <p:sldId id="260" r:id="rId4"/>
    <p:sldId id="262" r:id="rId5"/>
    <p:sldId id="261" r:id="rId6"/>
    <p:sldId id="264" r:id="rId7"/>
    <p:sldId id="265" r:id="rId8"/>
    <p:sldId id="270" r:id="rId9"/>
    <p:sldId id="266" r:id="rId10"/>
    <p:sldId id="267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odule2_Part2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C1248-4D69-47C3-909D-0158D57C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904EA-F11A-4CFE-BBA2-559E777C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processes in most systems can execute concurrently, and they may be created and deleted dynamically.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Thus, these systems must provide a mechanism for process creation and termination.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41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1A4FD-0CF1-428D-9937-6F49EF95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257" y="418048"/>
            <a:ext cx="8911687" cy="52841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73471-E024-4206-9AF5-6E79D7BB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3975"/>
            <a:ext cx="8915400" cy="5238750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Arial" panose="020B0604020202020204" pitchFamily="34" charset="0"/>
              </a:rPr>
              <a:t>Process Creation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may create several new processes, via a create-process system call,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during the course of execution. The creating process is called a parent process,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the new processes are called the children of that process,</a:t>
            </a:r>
            <a:r>
              <a:rPr lang="en-US" altLang="en-US" dirty="0"/>
              <a:t> </a:t>
            </a:r>
            <a:r>
              <a:rPr lang="en-US" altLang="en-US" dirty="0">
                <a:latin typeface="New Times Roman"/>
              </a:rPr>
              <a:t>forming a </a:t>
            </a:r>
            <a:r>
              <a:rPr lang="en-US" altLang="en-US" sz="1900" b="1" kern="1200" dirty="0">
                <a:solidFill>
                  <a:srgbClr val="006699"/>
                </a:solidFill>
                <a:latin typeface="New Times Roman"/>
              </a:rPr>
              <a:t>tree</a:t>
            </a:r>
            <a:r>
              <a:rPr lang="en-US" altLang="en-US" dirty="0">
                <a:latin typeface="New Times Roman"/>
              </a:rPr>
              <a:t> of processes</a:t>
            </a:r>
            <a:endParaRPr lang="en-US" dirty="0">
              <a:latin typeface="New Times 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Most operating systems identify processes according to a unique process identifier</a:t>
            </a:r>
            <a:endParaRPr lang="en-IN" sz="1800" b="1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pid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),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which is typically an integer number.</a:t>
            </a:r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 marL="0" indent="0" algn="l">
              <a:buNone/>
            </a:pPr>
            <a:endParaRPr lang="en-IN" dirty="0">
              <a:latin typeface="New 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139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F50A4-FCD3-48B9-9D6A-8A1AC6C7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078F2-2CCE-4535-BDBC-59518917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450"/>
            <a:ext cx="8915400" cy="4914900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Process Termination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A process terminates when it finishes executing its final statement and asks the </a:t>
            </a:r>
            <a:r>
              <a:rPr lang="en-US" sz="1800" b="0" i="0" u="none" strike="noStrike" baseline="0" dirty="0" smtClean="0">
                <a:latin typeface="TimesNewRomanPSMT"/>
              </a:rPr>
              <a:t>operating system </a:t>
            </a:r>
            <a:r>
              <a:rPr lang="en-US" sz="1800" b="0" i="0" u="none" strike="noStrike" baseline="0" dirty="0">
                <a:latin typeface="TimesNewRomanPSMT"/>
              </a:rPr>
              <a:t>to delete it by using the </a:t>
            </a:r>
            <a:r>
              <a:rPr lang="en-US" sz="1800" b="1" i="0" u="none" strike="noStrike" baseline="0" dirty="0">
                <a:latin typeface="TimesNewRomanPS-BoldMT"/>
              </a:rPr>
              <a:t>exit() </a:t>
            </a:r>
            <a:r>
              <a:rPr lang="en-US" sz="1800" b="0" i="0" u="none" strike="noStrike" baseline="0" dirty="0">
                <a:latin typeface="TimesNewRomanPSMT"/>
              </a:rPr>
              <a:t>system call. At that point, the process may return </a:t>
            </a:r>
            <a:r>
              <a:rPr lang="en-US" sz="1800" b="0" i="0" u="none" strike="noStrike" baseline="0" dirty="0" smtClean="0">
                <a:latin typeface="TimesNewRomanPSMT"/>
              </a:rPr>
              <a:t>a status </a:t>
            </a:r>
            <a:r>
              <a:rPr lang="en-US" sz="1800" b="0" i="0" u="none" strike="noStrike" baseline="0" dirty="0">
                <a:latin typeface="TimesNewRomanPSMT"/>
              </a:rPr>
              <a:t>value (typically an integer) to its parent process (via the wait() system call). 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All the resources of the process—including physical and virtual memory, open files, and 	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I/O buffers—are deallocated by the operating system.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parent may terminate the execution of one of its children for a variety of reasons, such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as these:</a:t>
            </a:r>
          </a:p>
          <a:p>
            <a:pPr marL="0" indent="0" algn="l">
              <a:buNone/>
            </a:pPr>
            <a:r>
              <a:rPr lang="en-US" dirty="0">
                <a:latin typeface="TimesNewRomanPSMT"/>
              </a:rPr>
              <a:t>	</a:t>
            </a:r>
            <a:r>
              <a:rPr lang="en-US" sz="1800" b="0" i="0" u="none" strike="noStrike" baseline="0" dirty="0">
                <a:latin typeface="TimesNewRomanPSMT"/>
              </a:rPr>
              <a:t> The child has exceeded its usage of some of the resources that it has been allocated. </a:t>
            </a:r>
            <a:endParaRPr lang="en-IN" sz="1800" b="0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The task assigned to the child is no longer required.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The parent is exiting, and the operating system does not allow a child to continue if its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	 parent terminates.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20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D1D49-BE07-4C0C-8CEC-B106144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termination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6620C-7D43-43FC-8F69-CC131DEA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Some systems do not allow a child to exist if its parent has terminated. In such systems, </a:t>
            </a:r>
            <a:r>
              <a:rPr lang="en-US" sz="1800" b="0" i="0" u="none" strike="noStrike" baseline="0" dirty="0" smtClean="0">
                <a:latin typeface="TimesNewRomanPSMT"/>
              </a:rPr>
              <a:t>if a </a:t>
            </a:r>
            <a:r>
              <a:rPr lang="en-US" sz="1800" b="0" i="0" u="none" strike="noStrike" baseline="0" dirty="0">
                <a:latin typeface="TimesNewRomanPSMT"/>
              </a:rPr>
              <a:t>process terminates (either normally or abnormally), then all its children must also </a:t>
            </a:r>
            <a:r>
              <a:rPr lang="en-US" sz="1800" b="0" i="0" u="none" strike="noStrike" baseline="0" dirty="0" smtClean="0">
                <a:latin typeface="TimesNewRomanPSMT"/>
              </a:rPr>
              <a:t>be terminated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  <a:endParaRPr lang="en-US" sz="1800" b="0" i="0" u="none" strike="noStrike" baseline="0" dirty="0" smtClean="0"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smtClean="0">
                <a:latin typeface="TimesNewRomanPSMT"/>
              </a:rPr>
              <a:t>This </a:t>
            </a:r>
            <a:r>
              <a:rPr lang="en-US" sz="1800" b="0" i="0" u="none" strike="noStrike" baseline="0" dirty="0">
                <a:latin typeface="TimesNewRomanPSMT"/>
              </a:rPr>
              <a:t>phenomenon, referred to as </a:t>
            </a:r>
            <a:r>
              <a:rPr lang="en-US" sz="1800" b="1" i="0" u="none" strike="noStrike" baseline="0" dirty="0">
                <a:latin typeface="TimesNewRomanPS-BoldMT"/>
              </a:rPr>
              <a:t>cascading termination</a:t>
            </a:r>
            <a:r>
              <a:rPr lang="en-US" sz="1800" b="0" i="0" u="none" strike="noStrike" baseline="0" dirty="0">
                <a:latin typeface="TimesNewRomanPSMT"/>
              </a:rPr>
              <a:t>, is normally initiated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NewRomanPSMT"/>
              </a:rPr>
              <a:t>by the operating system.</a:t>
            </a:r>
            <a:endParaRPr lang="en-US" sz="1800" b="0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79858-947E-4024-88C7-D6B1CCDF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3B02E-4F2C-4DA6-A7A8-E0F7F3AD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97" y="1905000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Scheduling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is a fundamental function of OS.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When a computer is multiprogrammed, it has multiple processes competing for the CPU at the same time.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If only one CPU is available, then a choice has to be made regarding which process to execute next.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This decision making process is known as scheduling and the part of the OS that makes this choice is called a scheduler. The algorithm it uses in making this choice is called scheduling algorithm.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 prime aim of the process scheduling system is to keep the CPU busy all the time and to deliver minimum response time for all programs. </a:t>
            </a:r>
          </a:p>
          <a:p>
            <a:pPr marL="0" indent="0">
              <a:buNone/>
            </a:pPr>
            <a:r>
              <a:rPr lang="en-US" sz="1800" u="none" strike="noStrike" baseline="0" dirty="0">
                <a:solidFill>
                  <a:srgbClr val="212529"/>
                </a:solidFill>
                <a:latin typeface="system-ui"/>
              </a:rPr>
              <a:t>It determines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 which process is moved from ready state to running state</a:t>
            </a:r>
            <a:endParaRPr lang="en-US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D5FD-8567-4DB8-94FE-D69EE26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Queues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4FB0C-D7D7-469B-BB84-B6D1D29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026" y="1905000"/>
            <a:ext cx="8915400" cy="3777622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Scheduling queues: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As processes enter the system, they are put into a job queue. This queue consists of all process in the system.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The process that are residing in main memory and are ready &amp; waiting to execute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kept on 	a list called ready queue.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This queue is generally stored as a linked list.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A ready queue header contains pointers to the first &amp; final PCB in the list. The PCB includes 	a pointer field that points to the next PCB in the ready queue.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	The lists of processes waiting for a particular I/O device are kept on a list called device 	queue. Each device has its own device queue.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 new process is initially put in the ready queue. It waits in the ready queue until it is selected for execution &amp; is given the CPU.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7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BD0BF-FE13-40A8-BA94-F236D746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226" y="250623"/>
            <a:ext cx="8911687" cy="1280890"/>
          </a:xfrm>
        </p:spPr>
        <p:txBody>
          <a:bodyPr/>
          <a:lstStyle/>
          <a:p>
            <a:r>
              <a:rPr lang="en-US" dirty="0"/>
              <a:t>Queuing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17F01-05FA-4719-8316-1AC31735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513" y="1425262"/>
            <a:ext cx="8915400" cy="377762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common representation of process scheduling is a </a:t>
            </a:r>
            <a:r>
              <a:rPr lang="en-US" sz="1800" b="1" i="0" u="none" strike="noStrike" baseline="0" dirty="0">
                <a:latin typeface="TimesNewRomanPS-BoldMT"/>
              </a:rPr>
              <a:t>queuing diagram</a:t>
            </a:r>
            <a:r>
              <a:rPr lang="en-US" dirty="0">
                <a:latin typeface="TimesNewRomanPSMT"/>
              </a:rPr>
              <a:t>.</a:t>
            </a:r>
            <a:endParaRPr lang="en-US" sz="1800" b="0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Each rectangular box represents a queue. Two types of queues are present: the ready queue and a set of device queues.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 circles represent the resources that serve the queues, and the arrows indicate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flow of processes in the system.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A new process is initially put in the ready queue. It waits there until it is selected for execution, or </a:t>
            </a:r>
            <a:r>
              <a:rPr lang="en-US" sz="1800" i="0" u="none" strike="noStrike" baseline="0" dirty="0">
                <a:latin typeface="TimesNewRomanPS-BoldMT"/>
              </a:rPr>
              <a:t>dispatched</a:t>
            </a:r>
            <a:r>
              <a:rPr lang="en-US" sz="1800" b="0" i="0" u="none" strike="noStrike" baseline="0" dirty="0">
                <a:latin typeface="TimesNewRomanPSMT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Once the process is allocated the CPU and is executing, one of </a:t>
            </a:r>
            <a:r>
              <a:rPr lang="en-IN" sz="1800" b="0" i="0" u="none" strike="noStrike" baseline="0" dirty="0">
                <a:latin typeface="TimesNewRomanPSMT"/>
              </a:rPr>
              <a:t>several events could occur: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The process could issue an I/O request and then be placed in an I/O queue.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The process could create a new child process and wait for the child’s termination.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• The process could be removed forcibly from the CPU, as a result of an interrupt, and be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	    put back in the ready queue.</a:t>
            </a:r>
            <a:endParaRPr lang="en-IN" dirty="0"/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6233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36224-204F-4A47-ABB1-91F65FA2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C8A6D8-2FE8-4659-9CB0-FA896B67B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741" y="2277637"/>
            <a:ext cx="6130344" cy="3490175"/>
          </a:xfrm>
        </p:spPr>
      </p:pic>
    </p:spTree>
    <p:extLst>
      <p:ext uri="{BB962C8B-B14F-4D97-AF65-F5344CB8AC3E}">
        <p14:creationId xmlns:p14="http://schemas.microsoft.com/office/powerpoint/2010/main" val="115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3D5F7-36F4-46FA-8DBF-454E13F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699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schedulers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850CD-22C2-4A7E-B5CC-BBAC9C89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150" y="1281113"/>
            <a:ext cx="8915400" cy="5434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i="0" u="none" strike="noStrike" baseline="0" dirty="0">
                <a:solidFill>
                  <a:srgbClr val="000000"/>
                </a:solidFill>
                <a:latin typeface="New Times Roman"/>
              </a:rPr>
              <a:t>Types of schedulers: </a:t>
            </a:r>
            <a:endParaRPr lang="en-IN" b="0" i="0" u="none" strike="noStrike" baseline="0" dirty="0">
              <a:solidFill>
                <a:srgbClr val="000000"/>
              </a:solidFill>
              <a:latin typeface="New Times Roman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New Times Roman"/>
              </a:rPr>
              <a:t>	There are 3 types of schedulers mainly used: 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New Times Roman"/>
              </a:rPr>
              <a:t>1. Long term scheduler: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	Long term scheduler selects process from the disk &amp; loads them into memory for 	execution.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New Times Roman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It controls the degree of multi-programming i.e. no. of processes in memory.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New Times Roman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It executes less frequently than other schedulers. So, the long term scheduler is 	needed to be invoked only when a process leaves the system.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	Most processes in the CPU are either I/O bound or CPU bound.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New Times Roman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An I/O bound process is one that spends most of its time in I/O operation than it 	spends in doing </a:t>
            </a:r>
            <a:r>
              <a:rPr lang="en-US" sz="1800" dirty="0">
                <a:solidFill>
                  <a:srgbClr val="000000"/>
                </a:solidFill>
                <a:latin typeface="New Times Roman"/>
              </a:rPr>
              <a:t> computing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operation.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	A CPU bound process is one that spends more of its time in doing computations 	than I/O operations. 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ew Times Roman"/>
              </a:rPr>
              <a:t>	It is important that the long term scheduler should select a good mix of I/O bound 	&amp; CPU bound 	processes. </a:t>
            </a:r>
          </a:p>
        </p:txBody>
      </p:sp>
    </p:spTree>
    <p:extLst>
      <p:ext uri="{BB962C8B-B14F-4D97-AF65-F5344CB8AC3E}">
        <p14:creationId xmlns:p14="http://schemas.microsoft.com/office/powerpoint/2010/main" val="725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39619-0C01-4313-A36F-8914E24A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5BDA0-1833-485E-A48C-D1CD5636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9625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AutoNum type="arabicPeriod" startAt="2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Short - term scheduler: </a:t>
            </a:r>
            <a:endParaRPr lang="en-US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The short term scheduler selects among the process that are ready to execute &amp; allocates 	the CPU to one of them.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The primary distinction between these two schedulers is the frequency of their execution.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The short-term scheduler must select a new process for the CPU quite frequently. It must 	execute at least one in 100ms.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Due to the short duration of time between executions, it must be very fast.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9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E7832-F758-4D4B-8496-8D461A29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241C5-265D-4DC9-B0BB-5A57AD1B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3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Medium - term scheduler: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some operating systems introduce an additional intermediate level of scheduling known as medium - term scheduler.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The main idea behind this scheduler is that sometimes it is advantageous to remove 	processes from memory &amp; thus reduce the degree of multiprogramming.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At some later time, the process can be reintroduced into memory &amp; its execution can be 	continued from where it had left off. This is called as swapping.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The process is swapped out &amp; swapped in later by medium term scheduler.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	Swapping is necessary when the available memory limit is exceeded which requires some 	memory to be freed up.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50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E4999-C591-4122-983A-F497453F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2066E-C8A2-4D6E-BF8D-0C562C41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Switching the CPU to another process requires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	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saving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the state of the old process </a:t>
            </a:r>
            <a:endParaRPr lang="en-US" dirty="0">
              <a:solidFill>
                <a:srgbClr val="212529"/>
              </a:solidFill>
              <a:latin typeface="system-ui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	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loading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the saved state for the new process.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This task is known as a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Context Switch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context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of a process is represented in the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Process Control Block(PCB)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of a process;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it includes the value of the CPU registers, the process state and memory-management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information.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When a context switch occurs,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the Kernel saves the context of the old process in its PCB </a:t>
            </a:r>
            <a:endParaRPr lang="en-US" dirty="0">
              <a:solidFill>
                <a:srgbClr val="212529"/>
              </a:solidFill>
              <a:latin typeface="system-ui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	 loads the saved context of the new process scheduled to run.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555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3410</TotalTime>
  <Words>497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Century Gothic</vt:lpstr>
      <vt:lpstr>Garamond</vt:lpstr>
      <vt:lpstr>メイリオ</vt:lpstr>
      <vt:lpstr>New Times Roman</vt:lpstr>
      <vt:lpstr>system-ui</vt:lpstr>
      <vt:lpstr>Times New Roman</vt:lpstr>
      <vt:lpstr>TimesNewRomanPS-BoldMT</vt:lpstr>
      <vt:lpstr>TimesNewRomanPSMT</vt:lpstr>
      <vt:lpstr>Wingdings 3</vt:lpstr>
      <vt:lpstr>Wisp</vt:lpstr>
      <vt:lpstr>                 Module2_Part2   Textbook : Operating Systems Concepts by Silberschatz </vt:lpstr>
      <vt:lpstr>Scheduling</vt:lpstr>
      <vt:lpstr>Scheduling Queues</vt:lpstr>
      <vt:lpstr>Queuing diagram</vt:lpstr>
      <vt:lpstr>Queuing diagram</vt:lpstr>
      <vt:lpstr>Types of schedulers</vt:lpstr>
      <vt:lpstr>Types of schedulers</vt:lpstr>
      <vt:lpstr>PowerPoint Presentation</vt:lpstr>
      <vt:lpstr>Context switch</vt:lpstr>
      <vt:lpstr>Operations on processes</vt:lpstr>
      <vt:lpstr>Process creation</vt:lpstr>
      <vt:lpstr>Process termination</vt:lpstr>
      <vt:lpstr>Cascading termination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193</cp:revision>
  <dcterms:created xsi:type="dcterms:W3CDTF">2020-08-14T12:33:26Z</dcterms:created>
  <dcterms:modified xsi:type="dcterms:W3CDTF">2023-03-02T05:43:29Z</dcterms:modified>
</cp:coreProperties>
</file>