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odule2_Part3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6F17-2873-4286-9167-5455EDCA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memory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5FD-9A75-4F8C-B637-5AB8C91C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TimesNewRomanPSMT"/>
              </a:rPr>
              <a:t>Bounded buffer </a:t>
            </a:r>
            <a:r>
              <a:rPr lang="en-US" b="1" dirty="0">
                <a:latin typeface="TimesNewRomanPSMT"/>
              </a:rPr>
              <a:t>,</a:t>
            </a:r>
            <a:r>
              <a:rPr lang="en-US" sz="1800" b="1" i="0" u="none" strike="noStrike" baseline="0" dirty="0">
                <a:latin typeface="TimesNewRomanPSMT"/>
              </a:rPr>
              <a:t> inter process communication using shared memory</a:t>
            </a:r>
            <a:r>
              <a:rPr lang="en-US" sz="1800" b="0" i="0" u="none" strike="noStrike" baseline="0" dirty="0">
                <a:latin typeface="TimesNewRomanPSMT"/>
              </a:rPr>
              <a:t>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 following variables reside in a region of memory shared by the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NewRomanPSMT"/>
              </a:rPr>
              <a:t>producer and consumer processes:</a:t>
            </a:r>
            <a:endParaRPr lang="en-IN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Shared data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 out = 0;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65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6148-5F4C-44AA-80A1-DC4E8E0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u="none" strike="noStrike" baseline="0" dirty="0">
                <a:latin typeface="TimesNewRomanPSMT"/>
              </a:rPr>
              <a:t>Bounded buffer </a:t>
            </a:r>
            <a:r>
              <a:rPr lang="en-US" b="1" dirty="0">
                <a:latin typeface="TimesNewRomanPSMT"/>
              </a:rPr>
              <a:t>,</a:t>
            </a:r>
            <a:r>
              <a:rPr lang="en-US" sz="3600" b="1" i="0" u="none" strike="noStrike" baseline="0" dirty="0">
                <a:latin typeface="TimesNewRomanPSMT"/>
              </a:rPr>
              <a:t> inter process communication using shared memory</a:t>
            </a:r>
            <a:r>
              <a:rPr lang="en-US" sz="3600" b="0" i="0" u="none" strike="noStrike" baseline="0" dirty="0">
                <a:latin typeface="TimesNewRomanPSMT"/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1F14-3D0D-47EB-9005-181B27DF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15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 shared buffer is implemented as a circular array with two logical pointers: </a:t>
            </a:r>
            <a:r>
              <a:rPr lang="en-US" sz="1800" b="1" i="0" u="none" strike="noStrike" baseline="0" dirty="0">
                <a:latin typeface="TimesNewRomanPS-BoldMT"/>
              </a:rPr>
              <a:t>in </a:t>
            </a:r>
            <a:r>
              <a:rPr lang="en-US" sz="1800" b="0" i="0" u="none" strike="noStrike" baseline="0" dirty="0">
                <a:latin typeface="TimesNewRomanPSMT"/>
              </a:rPr>
              <a:t>and </a:t>
            </a:r>
            <a:r>
              <a:rPr lang="en-US" sz="1800" b="1" i="0" u="none" strike="noStrike" baseline="0" dirty="0">
                <a:latin typeface="TimesNewRomanPS-BoldMT"/>
              </a:rPr>
              <a:t>out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 </a:t>
            </a:r>
            <a:r>
              <a:rPr lang="en-US" sz="1800" b="1" i="0" u="none" strike="noStrike" baseline="0" dirty="0">
                <a:latin typeface="TimesNewRomanPSMT"/>
              </a:rPr>
              <a:t>in</a:t>
            </a:r>
            <a:r>
              <a:rPr lang="en-US" sz="1800" b="0" i="0" u="none" strike="noStrike" baseline="0" dirty="0">
                <a:latin typeface="TimesNewRomanPSMT"/>
              </a:rPr>
              <a:t> points to the next free position in the buffer;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NewRomanPSMT"/>
              </a:rPr>
              <a:t> out</a:t>
            </a:r>
            <a:r>
              <a:rPr lang="en-US" sz="1800" b="0" i="0" u="none" strike="noStrike" baseline="0" dirty="0">
                <a:latin typeface="TimesNewRomanPSMT"/>
              </a:rPr>
              <a:t> points to the first full position in the buffer.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 buffer is empty when </a:t>
            </a:r>
            <a:r>
              <a:rPr lang="en-US" sz="1800" b="1" i="0" u="none" strike="noStrike" baseline="0" dirty="0">
                <a:latin typeface="TimesNewRomanPS-BoldMT"/>
              </a:rPr>
              <a:t>in == out</a:t>
            </a:r>
            <a:r>
              <a:rPr lang="en-US" sz="1800" b="0" i="0" u="none" strike="noStrike" baseline="0" dirty="0">
                <a:latin typeface="TimesNewRomanPSMT"/>
              </a:rPr>
              <a:t>;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 buffer is full when </a:t>
            </a:r>
            <a:r>
              <a:rPr lang="en-US" sz="1800" b="1" i="0" u="none" strike="noStrike" baseline="0" dirty="0">
                <a:latin typeface="TimesNewRomanPS-BoldMT"/>
              </a:rPr>
              <a:t>((in + 1)</a:t>
            </a:r>
            <a:r>
              <a:rPr lang="en-IN" sz="1800" b="1" i="0" u="none" strike="noStrike" baseline="0" dirty="0">
                <a:latin typeface="TimesNewRomanPS-BoldMT"/>
              </a:rPr>
              <a:t>% BUFFER SIZE) == out</a:t>
            </a:r>
            <a:r>
              <a:rPr lang="en-IN" sz="1800" b="0" i="0" u="none" strike="noStrike" baseline="0" dirty="0">
                <a:latin typeface="TimesNewRomanPS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34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8B5A-E92C-4F10-ACB8-72C9CB1E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5C8D-3FEA-432C-8F42-5F98164F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6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0" i="0" u="none" strike="noStrike" baseline="0" dirty="0">
                <a:latin typeface="TimesNewRomanPSMT"/>
              </a:rPr>
              <a:t>The producer process has a local variable </a:t>
            </a:r>
            <a:r>
              <a:rPr lang="en-IN" sz="1800" b="1" i="0" u="none" strike="noStrike" baseline="0" dirty="0">
                <a:latin typeface="TimesNewRomanPSMT"/>
              </a:rPr>
              <a:t>next produced </a:t>
            </a:r>
            <a:r>
              <a:rPr lang="en-IN" sz="1800" b="0" i="0" u="none" strike="noStrike" baseline="0" dirty="0">
                <a:latin typeface="TimesNewRomanPSMT"/>
              </a:rPr>
              <a:t>in which the new item to be</a:t>
            </a:r>
          </a:p>
          <a:p>
            <a:pPr>
              <a:buNone/>
            </a:pPr>
            <a:r>
              <a:rPr lang="en-IN" sz="1800" b="0" i="0" u="none" strike="noStrike" baseline="0" dirty="0">
                <a:latin typeface="TimesNewRomanPSMT"/>
              </a:rPr>
              <a:t>produced</a:t>
            </a:r>
            <a:r>
              <a:rPr lang="en-IN" dirty="0">
                <a:latin typeface="TimesNewRomanPSMT"/>
              </a:rPr>
              <a:t> </a:t>
            </a:r>
            <a:r>
              <a:rPr lang="en-IN" sz="1800" b="0" i="0" u="none" strike="noStrike" baseline="0" dirty="0">
                <a:latin typeface="TimesNewRomanPSMT"/>
              </a:rPr>
              <a:t>is stored. 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item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buffer[in]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8FF77-757C-4F4A-8824-5BFB64F4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68" y="6228905"/>
            <a:ext cx="3836831" cy="3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9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F0CE-1671-47CE-ABCF-A925716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E8DA-9D50-4912-A1EF-7D503493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latin typeface="TimesNewRomanPSMT"/>
              </a:rPr>
              <a:t>The consumer process has a local variable </a:t>
            </a:r>
            <a:r>
              <a:rPr lang="en-IN" sz="1800" b="1" i="0" u="none" strike="noStrike" baseline="0" dirty="0">
                <a:latin typeface="TimesNewRomanPSMT"/>
              </a:rPr>
              <a:t>next consumed</a:t>
            </a:r>
            <a:r>
              <a:rPr lang="en-IN" sz="1800" b="0" i="0" u="none" strike="noStrike" baseline="0" dirty="0">
                <a:latin typeface="TimesNewRomanPSMT"/>
              </a:rPr>
              <a:t> in which the </a:t>
            </a:r>
            <a:r>
              <a:rPr lang="en-US" sz="1800" b="0" i="0" u="none" strike="noStrike" baseline="0" dirty="0">
                <a:latin typeface="TimesNewRomanPSMT"/>
              </a:rPr>
              <a:t>item to be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consumed is </a:t>
            </a:r>
            <a:r>
              <a:rPr lang="en-IN" sz="1800" b="0" i="0" u="none" strike="noStrike" baseline="0" dirty="0">
                <a:latin typeface="TimesNewRomanPSMT"/>
              </a:rPr>
              <a:t>stored.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TimesNewRomanPSMT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item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800" b="1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out = (out + 1) % BUFFER_SIZE;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IN" sz="1800" b="0" i="0" u="none" strike="noStrike" baseline="0" dirty="0">
              <a:latin typeface="TimesNewRomanPSM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E3C8C-33F4-4697-A97F-B39CF138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032" y="6233890"/>
            <a:ext cx="4523168" cy="24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1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B000-42CB-4EDE-94FE-F2874B18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58F9-0598-48EB-984B-C09CF729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Processes executing concurrently in the operating system may be 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0" i="0" u="none" strike="noStrike" baseline="0" dirty="0">
                <a:latin typeface="TimesNewRomanPSMT"/>
              </a:rPr>
              <a:t> independent processes 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0" i="0" u="none" strike="noStrike" baseline="0" dirty="0">
                <a:latin typeface="TimesNewRomanPSMT"/>
              </a:rPr>
              <a:t> cooperating processes.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 A process is </a:t>
            </a:r>
            <a:r>
              <a:rPr lang="en-US" sz="1800" b="1" i="1" u="none" strike="noStrike" baseline="0" dirty="0">
                <a:latin typeface="TimesNewRomanPS-BoldItalicMT"/>
              </a:rPr>
              <a:t>independent </a:t>
            </a:r>
            <a:r>
              <a:rPr lang="en-US" sz="1800" b="0" i="0" u="none" strike="noStrike" baseline="0" dirty="0">
                <a:latin typeface="TimesNewRomanPSMT"/>
              </a:rPr>
              <a:t>if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-</a:t>
            </a:r>
            <a:r>
              <a:rPr lang="en-US" sz="1800" b="0" i="0" u="none" strike="noStrike" baseline="0" dirty="0">
                <a:latin typeface="TimesNewRomanPSMT"/>
              </a:rPr>
              <a:t> it cannot affect or be affected by the other processes executing in the system. 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-it</a:t>
            </a:r>
            <a:r>
              <a:rPr lang="en-US" sz="1800" b="0" i="0" u="none" strike="noStrike" baseline="0" dirty="0">
                <a:latin typeface="TimesNewRomanPSMT"/>
              </a:rPr>
              <a:t> does not share data with any other process 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 A process is </a:t>
            </a:r>
            <a:r>
              <a:rPr lang="en-US" sz="1800" b="1" i="1" u="none" strike="noStrike" baseline="0" dirty="0">
                <a:latin typeface="TimesNewRomanPS-BoldItalicMT"/>
              </a:rPr>
              <a:t>cooperating </a:t>
            </a:r>
            <a:r>
              <a:rPr lang="en-US" sz="1800" b="0" i="0" u="none" strike="noStrike" baseline="0" dirty="0">
                <a:latin typeface="TimesNewRomanPSMT"/>
              </a:rPr>
              <a:t>if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-it can affect or be affected by the other processes executing in the system.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-it</a:t>
            </a:r>
            <a:r>
              <a:rPr lang="en-US" sz="1800" b="0" i="0" u="none" strike="noStrike" baseline="0" dirty="0">
                <a:latin typeface="TimesNewRomanPSMT"/>
              </a:rPr>
              <a:t> shares data with other processes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92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D263-3FBB-4952-A6B3-3FDB4A5F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D8D4-8B3D-4778-BD21-FE734716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R</a:t>
            </a:r>
            <a:r>
              <a:rPr lang="en-US" sz="1800" b="0" i="0" u="none" strike="noStrike" baseline="0" dirty="0">
                <a:latin typeface="TimesNewRomanPSMT"/>
              </a:rPr>
              <a:t>easons for providing an environment that allows process cooperation: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 </a:t>
            </a:r>
            <a:r>
              <a:rPr lang="en-US" sz="1800" b="1" i="0" u="none" strike="noStrike" baseline="0" dirty="0">
                <a:latin typeface="TimesNewRomanPS-BoldMT"/>
              </a:rPr>
              <a:t>Information sharing</a:t>
            </a:r>
            <a:r>
              <a:rPr lang="en-US" sz="1800" b="0" i="0" u="none" strike="noStrike" baseline="0" dirty="0">
                <a:latin typeface="TimesNewRomanPSMT"/>
              </a:rPr>
              <a:t>. Since several users may be interested in the same piece of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information (for instance, a shared file), we must provide an environment to allow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concurrent access to such information.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0" i="0" u="none" strike="noStrike" baseline="0" dirty="0">
                <a:latin typeface="TimesNewRomanPSMT"/>
              </a:rPr>
              <a:t> </a:t>
            </a:r>
            <a:r>
              <a:rPr lang="en-US" sz="1800" b="1" i="0" u="none" strike="noStrike" baseline="0" dirty="0">
                <a:latin typeface="TimesNewRomanPS-BoldMT"/>
              </a:rPr>
              <a:t>Computation speedup</a:t>
            </a:r>
            <a:r>
              <a:rPr lang="en-US" sz="1800" b="0" i="0" u="none" strike="noStrike" baseline="0" dirty="0">
                <a:latin typeface="TimesNewRomanPSMT"/>
              </a:rPr>
              <a:t>. If we want a particular task to run faster, we must break it into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subtasks, each of which will be executing in parallel with the others. Notice that such a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speedup can be achieved only if the computer has multiple processing cores.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0" i="0" u="none" strike="noStrike" baseline="0" dirty="0">
                <a:latin typeface="TimesNewRomanPSMT"/>
              </a:rPr>
              <a:t> </a:t>
            </a:r>
            <a:r>
              <a:rPr lang="en-US" sz="1800" b="1" i="0" u="none" strike="noStrike" baseline="0" dirty="0">
                <a:latin typeface="TimesNewRomanPS-BoldMT"/>
              </a:rPr>
              <a:t>Modularity</a:t>
            </a:r>
            <a:r>
              <a:rPr lang="en-US" sz="1800" b="0" i="0" u="none" strike="noStrike" baseline="0" dirty="0">
                <a:latin typeface="TimesNewRomanPSMT"/>
              </a:rPr>
              <a:t>. We may want to construct the system in a modular fashion, dividing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 system functions into separate processes or threads.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1" i="0" u="none" strike="noStrike" baseline="0" dirty="0">
                <a:latin typeface="TimesNewRomanPS-BoldMT"/>
              </a:rPr>
              <a:t>Convenience</a:t>
            </a:r>
            <a:r>
              <a:rPr lang="en-US" sz="1800" b="0" i="0" u="none" strike="noStrike" baseline="0" dirty="0">
                <a:latin typeface="TimesNewRomanPSMT"/>
              </a:rPr>
              <a:t>. Even an individual user may work on many tasks at the same time. For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instance, a user may be editing, listening to music, and compiling in parallel.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5D12-C7E1-4DD8-8166-4EDE6625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9CEC-1430-4971-98B5-61C79AD0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Cooperating processes require an </a:t>
            </a:r>
            <a:r>
              <a:rPr lang="en-US" sz="1800" i="0" u="none" strike="noStrike" baseline="0" dirty="0" err="1">
                <a:latin typeface="TimesNewRomanPS-BoldMT"/>
              </a:rPr>
              <a:t>interprocess</a:t>
            </a:r>
            <a:r>
              <a:rPr lang="en-US" sz="1800" i="0" u="none" strike="noStrike" baseline="0" dirty="0">
                <a:latin typeface="TimesNewRomanPS-BoldMT"/>
              </a:rPr>
              <a:t> communication (IPC)</a:t>
            </a:r>
            <a:r>
              <a:rPr lang="en-US" sz="1800" b="1" i="0" u="none" strike="noStrike" baseline="0" dirty="0">
                <a:latin typeface="TimesNewRomanPS-Bold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mechanism that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will allow them to exchange data and information. 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T</a:t>
            </a:r>
            <a:r>
              <a:rPr lang="en-US" sz="1800" b="0" i="0" u="none" strike="noStrike" baseline="0" dirty="0">
                <a:latin typeface="TimesNewRomanPSMT"/>
              </a:rPr>
              <a:t>wo fundamental models of </a:t>
            </a:r>
            <a:r>
              <a:rPr lang="en-US" sz="1800" b="0" i="0" u="none" strike="noStrike" baseline="0" dirty="0" err="1">
                <a:latin typeface="TimesNewRomanPSMT"/>
              </a:rPr>
              <a:t>interprocess</a:t>
            </a:r>
            <a:r>
              <a:rPr lang="en-US" sz="1800" b="0" i="0" u="none" strike="noStrike" baseline="0" dirty="0">
                <a:latin typeface="TimesNewRomanPSMT"/>
              </a:rPr>
              <a:t> communication: 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1" i="0" u="none" strike="noStrike" baseline="0" dirty="0">
                <a:latin typeface="TimesNewRomanPS-BoldMT"/>
              </a:rPr>
              <a:t>shared memory </a:t>
            </a:r>
            <a:endParaRPr lang="en-US" dirty="0">
              <a:latin typeface="TimesNewRomanPS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</a:t>
            </a:r>
            <a:r>
              <a:rPr lang="en-US" sz="1800" b="1" i="0" u="none" strike="noStrike" baseline="0" dirty="0">
                <a:latin typeface="TimesNewRomanPS-BoldMT"/>
              </a:rPr>
              <a:t>message passing</a:t>
            </a:r>
            <a:r>
              <a:rPr lang="en-US" sz="1800" b="0" i="0" u="none" strike="noStrike" baseline="0" dirty="0">
                <a:latin typeface="TimesNewRomanPSMT"/>
              </a:rPr>
              <a:t>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In the shared memory</a:t>
            </a:r>
            <a:r>
              <a:rPr lang="en-US" dirty="0">
                <a:latin typeface="TimesNewRoman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model</a:t>
            </a:r>
            <a:endParaRPr lang="en-US" dirty="0">
              <a:latin typeface="TimesNewRomanPS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 a region of memory that is shared by cooperating processes is established.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 Processes can then exchange information by reading and writing data to the shared region.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In the message-passing model,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communication takes place by means of messages exchanged between the cooperating 	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0" i="0" u="none" strike="noStrike" baseline="0" dirty="0">
                <a:latin typeface="TimesNewRomanPSMT"/>
              </a:rPr>
              <a:t>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67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4348-DFF8-42B4-96F3-3BF0B1A0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39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EA8C3-9C34-4CEE-9437-EE78A67C616C}"/>
              </a:ext>
            </a:extLst>
          </p:cNvPr>
          <p:cNvSpPr txBox="1"/>
          <p:nvPr/>
        </p:nvSpPr>
        <p:spPr>
          <a:xfrm>
            <a:off x="2228850" y="6049224"/>
            <a:ext cx="878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a)Message passing  b)shared memory</a:t>
            </a:r>
          </a:p>
          <a:p>
            <a:r>
              <a:rPr lang="en-IN" dirty="0"/>
              <a:t>													Abraham </a:t>
            </a:r>
            <a:r>
              <a:rPr lang="en-IN" dirty="0" err="1"/>
              <a:t>Silberschatzs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A1BFA3-FD7B-4C63-93E6-35A03CE66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98" y="2190656"/>
            <a:ext cx="5442230" cy="3664138"/>
          </a:xfrm>
        </p:spPr>
      </p:pic>
    </p:spTree>
    <p:extLst>
      <p:ext uri="{BB962C8B-B14F-4D97-AF65-F5344CB8AC3E}">
        <p14:creationId xmlns:p14="http://schemas.microsoft.com/office/powerpoint/2010/main" val="62005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F173-F69C-4620-BC35-C8DC34A5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and Message 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7142-CC26-4411-B48C-1DACFD6C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Message passing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-is useful for exchanging smaller amounts of data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-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easier to implement than is shared memory for intercomputer communication.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	 -are typically implemented using system calls and thus require the more time-consuming task 	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  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kernel intervention.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Shared memory allows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-maximum speed and convenience of communication.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-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faster than message passing, In contrast,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-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system calls , only to establish shared-memory regions. Once shared memory is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established, all accesses are treated as routine memory accesses, and no assistance from the 	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kernel is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37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A44-F472-4B73-AA34-DC1F8A3C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8EAA-BEA0-469B-8C43-0AE11610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3525"/>
            <a:ext cx="8915400" cy="5324475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Interprocess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communication using shared memory requires ,communicating processes to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establish a  region of shared memory.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Typically, a shared-memory region resides in the address space of the process, creating the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shared memory segment.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Other processes that wish to communicate using this shared memory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segment must attach it to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their address space.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shared memory system , coop</a:t>
            </a:r>
            <a:r>
              <a:rPr lang="en-US" dirty="0">
                <a:latin typeface="Times New Roman" panose="02020603050405020304" pitchFamily="18" charset="0"/>
              </a:rPr>
              <a:t>erating processes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can  exchange information by reading and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w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riting data in the shared areas.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form of the data and the location are determined by these processes and are not under the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operating system's control.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processes are also responsible for ensuring that they are not writing to the same location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simultaneously.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8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1FCF-676C-4C3B-AD8F-BCC7EB26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065A-4295-45C7-B20F-520D269A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1625"/>
            <a:ext cx="8915400" cy="52863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let's consider the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producer-consumer problem, which is a common paradigm for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cooperating processes. A producer process produces information that is consumed by a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consumer process.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NewRomanPSMT"/>
              </a:rPr>
              <a:t>One solution to </a:t>
            </a:r>
            <a:r>
              <a:rPr lang="en-US" sz="1800" b="0" i="0" u="none" strike="noStrike" baseline="0" dirty="0">
                <a:latin typeface="TimesNewRomanPSMT"/>
              </a:rPr>
              <a:t>the producer–consumer problem uses shared memory. To allow producer and 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c</a:t>
            </a:r>
            <a:r>
              <a:rPr lang="en-US" sz="1800" b="0" i="0" u="none" strike="noStrike" baseline="0" dirty="0">
                <a:latin typeface="TimesNewRomanPSMT"/>
              </a:rPr>
              <a:t>onsumer processes to run concurrently, we must have available a buffer of items that can be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filled by the producer and emptied by the consumer.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This buffer will reside in a region of memory that is shared by the producer and consumer processes.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A producer can produce one item while the consumer is consuming another item.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 producer and consumer must be synchronized, so that the consumer does not try to consume an   item that has not yet </a:t>
            </a:r>
            <a:r>
              <a:rPr lang="en-IN" sz="1800" b="0" i="0" u="none" strike="noStrike" baseline="0" dirty="0">
                <a:latin typeface="TimesNewRomanPSMT"/>
              </a:rPr>
              <a:t>been produced.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producer should produce data only when the buffer is not full.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Accessing memory buffer should not be allowed to producer and consumer at the same time.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15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4C1D-7CC0-468C-A065-16735EFF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FA3A-06ED-499C-826D-34BBF8C5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Two types of buffers can be used.</a:t>
            </a:r>
          </a:p>
          <a:p>
            <a:pPr marL="0" indent="0" algn="l">
              <a:buNone/>
            </a:pPr>
            <a:endParaRPr lang="en-US" b="1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</a:rPr>
              <a:t>unbounded buffer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places no practical limit on the size of the buffer. The consumer may have to wait for new items, but the producer can always produce new items. </a:t>
            </a:r>
          </a:p>
          <a:p>
            <a:pPr marL="0" indent="0" algn="l">
              <a:buNone/>
            </a:pPr>
            <a:endParaRPr lang="en-US" b="1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</a:rPr>
              <a:t>bounded buffer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assumes a fixed buffer size. In this case, the consumer must wait if the buffer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empty, and the producer must wait if the buffer is full.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NewRomanPSMT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133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4535</TotalTime>
  <Words>1211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Century Gothic</vt:lpstr>
      <vt:lpstr>Courier New</vt:lpstr>
      <vt:lpstr>Monotype Sorts</vt:lpstr>
      <vt:lpstr>Times New Roman</vt:lpstr>
      <vt:lpstr>TimesNewRomanPS-BoldItalicMT</vt:lpstr>
      <vt:lpstr>TimesNewRomanPS-BoldMT</vt:lpstr>
      <vt:lpstr>TimesNewRomanPSMT</vt:lpstr>
      <vt:lpstr>Wingdings</vt:lpstr>
      <vt:lpstr>Wingdings 3</vt:lpstr>
      <vt:lpstr>Wisp</vt:lpstr>
      <vt:lpstr>                 Module2_Part3    Textbook : Operating Systems Concepts by Silberschatz </vt:lpstr>
      <vt:lpstr>Interprocess communication</vt:lpstr>
      <vt:lpstr>Interprocess communication</vt:lpstr>
      <vt:lpstr>Interprocess communication</vt:lpstr>
      <vt:lpstr>Interprocess communication</vt:lpstr>
      <vt:lpstr>Shared memory and Message passing</vt:lpstr>
      <vt:lpstr>Shared memory systems</vt:lpstr>
      <vt:lpstr>Shared memory systems</vt:lpstr>
      <vt:lpstr>Shared memory systems</vt:lpstr>
      <vt:lpstr>Shared memory systems</vt:lpstr>
      <vt:lpstr>Bounded buffer , inter process communication using shared memory.</vt:lpstr>
      <vt:lpstr>Producer consumer problem using shared memory</vt:lpstr>
      <vt:lpstr>Producer consumer problem using 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jayasreek@mec.ac.in</cp:lastModifiedBy>
  <cp:revision>239</cp:revision>
  <dcterms:created xsi:type="dcterms:W3CDTF">2020-08-14T12:33:26Z</dcterms:created>
  <dcterms:modified xsi:type="dcterms:W3CDTF">2021-05-20T15:11:30Z</dcterms:modified>
</cp:coreProperties>
</file>