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5" r:id="rId8"/>
    <p:sldId id="27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3842" autoAdjust="0"/>
  </p:normalViewPr>
  <p:slideViewPr>
    <p:cSldViewPr snapToGrid="0">
      <p:cViewPr varScale="1">
        <p:scale>
          <a:sx n="81" d="100"/>
          <a:sy n="81" d="100"/>
        </p:scale>
        <p:origin x="7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302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07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914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156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4707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653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387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52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43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1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86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8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14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936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27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9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14A48-526A-4893-AB96-D36F3A2610A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14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9" r:id="rId1"/>
    <p:sldLayoutId id="2147484360" r:id="rId2"/>
    <p:sldLayoutId id="2147484361" r:id="rId3"/>
    <p:sldLayoutId id="2147484362" r:id="rId4"/>
    <p:sldLayoutId id="2147484363" r:id="rId5"/>
    <p:sldLayoutId id="2147484364" r:id="rId6"/>
    <p:sldLayoutId id="2147484365" r:id="rId7"/>
    <p:sldLayoutId id="2147484366" r:id="rId8"/>
    <p:sldLayoutId id="2147484367" r:id="rId9"/>
    <p:sldLayoutId id="2147484368" r:id="rId10"/>
    <p:sldLayoutId id="2147484369" r:id="rId11"/>
    <p:sldLayoutId id="2147484370" r:id="rId12"/>
    <p:sldLayoutId id="2147484371" r:id="rId13"/>
    <p:sldLayoutId id="2147484372" r:id="rId14"/>
    <p:sldLayoutId id="2147484373" r:id="rId15"/>
    <p:sldLayoutId id="21474843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A1EC4-9167-4D18-A7CA-183EC782E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odule2_Part4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Textbook : Operating Systems Concepts by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Silberschatz</a:t>
            </a: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5541A6-5910-428F-8B4C-CA078BC38E2E}"/>
              </a:ext>
            </a:extLst>
          </p:cNvPr>
          <p:cNvSpPr txBox="1">
            <a:spLocks/>
          </p:cNvSpPr>
          <p:nvPr/>
        </p:nvSpPr>
        <p:spPr>
          <a:xfrm>
            <a:off x="2286000" y="1965960"/>
            <a:ext cx="7991475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44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F2A2-F038-4B96-8A1A-C6C15516B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B8AFE-21F4-40BD-A488-80A15E21B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2239" y="1395167"/>
            <a:ext cx="9732373" cy="451605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Here the operating system  provides the means for cooperating processes to comm</a:t>
            </a:r>
            <a:r>
              <a:rPr lang="en-US" sz="2000" dirty="0">
                <a:latin typeface="Times New Roman" panose="02020603050405020304" pitchFamily="18" charset="0"/>
              </a:rPr>
              <a:t>un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icate with 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each other via a message-passing </a:t>
            </a:r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facility.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Message passing provides a mechanism </a:t>
            </a:r>
          </a:p>
          <a:p>
            <a:pPr marL="0" indent="0" algn="l">
              <a:buNone/>
            </a:pPr>
            <a:r>
              <a:rPr lang="en-US" sz="2000" dirty="0">
                <a:latin typeface="Times New Roman" panose="02020603050405020304" pitchFamily="18" charset="0"/>
              </a:rPr>
              <a:t>	-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to allow processes to communicate </a:t>
            </a:r>
          </a:p>
          <a:p>
            <a:pPr marL="0" indent="0" algn="l">
              <a:buNone/>
            </a:pPr>
            <a:r>
              <a:rPr lang="en-US" sz="2000" dirty="0">
                <a:latin typeface="Times New Roman" panose="02020603050405020304" pitchFamily="18" charset="0"/>
              </a:rPr>
              <a:t>	-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to synchronize their actions without sharing the same address space </a:t>
            </a:r>
          </a:p>
          <a:p>
            <a:pPr marL="0" indent="0" algn="l">
              <a:buNone/>
            </a:pPr>
            <a:r>
              <a:rPr lang="en-US" sz="2000" dirty="0">
                <a:latin typeface="Times New Roman" panose="02020603050405020304" pitchFamily="18" charset="0"/>
              </a:rPr>
              <a:t>It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is particularly useful in a distributed environment, where the communicating processes may 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reside on different computers connected by a network.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A message-passing facility provides at least two operations: 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	send(message)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	receive(message). 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Messages sent by a process can be of either fixed </a:t>
            </a:r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or variable size.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62985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F1031-EF23-4271-9E81-202E0C53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4E1D0-5825-4EFC-84A1-605FF28E4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If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processes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and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Q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want to communicate, they must send messages to and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receive messages from each other; a communication link must exist between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them.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This link can be implemented in a variety of ways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	Direct or indirect communication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	Synchronous or asynchronous communication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	Automatic or explicit buffering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690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B0AF5-5A88-4F0C-9617-9C3D092B0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E9539-2AF2-4C54-BEC9-DFF578590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 </a:t>
            </a:r>
            <a:r>
              <a:rPr lang="en-US" sz="1800" b="1" i="0" u="none" strike="noStrike" baseline="0" dirty="0">
                <a:latin typeface="TimesNewRomanPS-BoldMT"/>
              </a:rPr>
              <a:t>direct communication</a:t>
            </a:r>
            <a:r>
              <a:rPr lang="en-US" sz="1800" b="0" i="0" u="none" strike="noStrike" baseline="0" dirty="0">
                <a:latin typeface="TimesNewRomanPSMT"/>
              </a:rPr>
              <a:t>, each process that wants to communicate must explicitly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	name the recipient or sender of the communication. In this scheme, the send() and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	receive() primitives are defined as: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NewRomanPSMT"/>
              </a:rPr>
              <a:t>		 send(P, message)—Send a message to process P.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	 	receive(Q, message)—Receive a message from process Q.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A communication link in this scheme has the following properties: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	• A link is established automatically between every pair of processes that want to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	communicate. The processes need to know only each other’s identity to communicate.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	• A link is associated with exactly two processes.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	• Between each pair of processes, there exists exactly one link.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087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4AB62-2D7D-43EF-906C-E4472ADE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442E7-343B-42F8-BD89-41120BC99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291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 </a:t>
            </a:r>
            <a:r>
              <a:rPr lang="en-US" sz="1800" b="1" i="1" u="none" strike="noStrike" baseline="0" dirty="0">
                <a:latin typeface="TimesNewRomanPS-BoldItalicMT"/>
              </a:rPr>
              <a:t>indirect communication</a:t>
            </a:r>
            <a:r>
              <a:rPr lang="en-US" sz="1800" b="0" i="0" u="none" strike="noStrike" baseline="0" dirty="0">
                <a:latin typeface="TimesNewRomanPSMT"/>
              </a:rPr>
              <a:t>, the messages are sent to and received from </a:t>
            </a:r>
            <a:r>
              <a:rPr lang="en-US" sz="1800" b="1" i="1" u="none" strike="noStrike" baseline="0" dirty="0">
                <a:latin typeface="TimesNewRomanPS-BoldItalicMT"/>
              </a:rPr>
              <a:t>mailboxes</a:t>
            </a:r>
            <a:r>
              <a:rPr lang="en-US" sz="1800" b="0" i="0" u="none" strike="noStrike" baseline="0" dirty="0">
                <a:latin typeface="TimesNewRomanPSMT"/>
              </a:rPr>
              <a:t>, or</a:t>
            </a:r>
          </a:p>
          <a:p>
            <a:pPr marL="0" indent="0" algn="l">
              <a:buNone/>
            </a:pPr>
            <a:r>
              <a:rPr lang="en-US" sz="1800" b="1" i="1" u="none" strike="noStrike" baseline="0" dirty="0">
                <a:latin typeface="TimesNewRomanPS-BoldItalicMT"/>
              </a:rPr>
              <a:t>ports</a:t>
            </a:r>
            <a:r>
              <a:rPr lang="en-US" sz="1800" b="0" i="0" u="none" strike="noStrike" baseline="0" dirty="0">
                <a:latin typeface="TimesNewRomanPSMT"/>
              </a:rPr>
              <a:t>.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A mail box can be viewed abstractly as an object into which messages can be placed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by processes and from which messages can be removed.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Each mailbox has a unique identification number.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A process can communicate with another process via a number of different mailboxes, but two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processes can communicate only if they have a shared mailbox.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The send() and receive() primitives are defined as follows: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	• send(A, message)—Send a message to mailbox A.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	• receive(A, message)—Receive a message from mailbox 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357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428F8-8455-4286-8EE8-9DDBBD526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0" i="0" u="none" strike="noStrike" baseline="0" dirty="0">
                <a:latin typeface="Times New Roman" panose="02020603050405020304" pitchFamily="18" charset="0"/>
              </a:rPr>
              <a:t>Synchronous or asynchronous communication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7AF75-8D57-4F4D-B99F-83026B4F0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1" i="0" u="none" strike="noStrike" baseline="0" dirty="0">
                <a:latin typeface="TimesNewRomanPS-BoldMT"/>
              </a:rPr>
              <a:t>Blocking(</a:t>
            </a:r>
            <a:r>
              <a:rPr lang="en-US" sz="1800" b="0" i="0" u="none" strike="noStrike" baseline="0" dirty="0">
                <a:latin typeface="TimesNewRomanPSMT"/>
              </a:rPr>
              <a:t> </a:t>
            </a:r>
            <a:r>
              <a:rPr lang="en-US" sz="1800" b="1" i="0" u="none" strike="noStrike" baseline="0" dirty="0">
                <a:latin typeface="TimesNewRomanPS-BoldMT"/>
              </a:rPr>
              <a:t>synchronous ) </a:t>
            </a:r>
            <a:r>
              <a:rPr lang="en-US" sz="1800" b="0" i="0" u="none" strike="noStrike" baseline="0" dirty="0">
                <a:latin typeface="TimesNewRomanPSMT"/>
              </a:rPr>
              <a:t>or </a:t>
            </a:r>
            <a:r>
              <a:rPr lang="en-US" sz="1800" b="1" i="0" u="none" strike="noStrike" baseline="0" dirty="0">
                <a:latin typeface="TimesNewRomanPS-BoldMT"/>
              </a:rPr>
              <a:t>nonblocking(</a:t>
            </a:r>
            <a:r>
              <a:rPr lang="en-IN" sz="1800" b="1" i="0" u="none" strike="noStrike" baseline="0" dirty="0">
                <a:latin typeface="TimesNewRomanPS-BoldMT"/>
              </a:rPr>
              <a:t>asynchronous)</a:t>
            </a:r>
          </a:p>
          <a:p>
            <a:pPr marL="379413" indent="-379413">
              <a:defRPr/>
            </a:pPr>
            <a:r>
              <a:rPr lang="en-US" b="1" dirty="0">
                <a:solidFill>
                  <a:srgbClr val="006699"/>
                </a:solidFill>
                <a:latin typeface="+mj-lt"/>
              </a:rPr>
              <a:t>Blocking</a:t>
            </a:r>
            <a:r>
              <a:rPr lang="en-US" dirty="0">
                <a:cs typeface="ＭＳ Ｐゴシック" charset="-128"/>
              </a:rPr>
              <a:t> is considered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synchronous</a:t>
            </a:r>
          </a:p>
          <a:p>
            <a:pPr marL="798513" lvl="1" indent="-341313">
              <a:defRPr/>
            </a:pPr>
            <a:r>
              <a:rPr lang="en-US" b="1" dirty="0"/>
              <a:t>Blocking send </a:t>
            </a:r>
            <a:r>
              <a:rPr lang="en-US" dirty="0"/>
              <a:t>--</a:t>
            </a:r>
            <a:r>
              <a:rPr lang="en-US" b="1" dirty="0"/>
              <a:t> </a:t>
            </a:r>
            <a:r>
              <a:rPr lang="en-US" dirty="0"/>
              <a:t>the sender is blocked until the message is received</a:t>
            </a:r>
          </a:p>
          <a:p>
            <a:pPr marL="798513" lvl="1" indent="-341313">
              <a:defRPr/>
            </a:pPr>
            <a:r>
              <a:rPr lang="en-US" b="1" dirty="0"/>
              <a:t>Blocking receive </a:t>
            </a:r>
            <a:r>
              <a:rPr lang="en-US" dirty="0"/>
              <a:t>--</a:t>
            </a:r>
            <a:r>
              <a:rPr lang="en-US" b="1" dirty="0"/>
              <a:t> </a:t>
            </a:r>
            <a:r>
              <a:rPr lang="en-US" dirty="0"/>
              <a:t>the receiver is  blocked until a message is available</a:t>
            </a:r>
          </a:p>
          <a:p>
            <a:pPr marL="379413" indent="-379413">
              <a:defRPr/>
            </a:pPr>
            <a:r>
              <a:rPr lang="en-US" b="1" dirty="0">
                <a:solidFill>
                  <a:srgbClr val="006699"/>
                </a:solidFill>
                <a:latin typeface="+mj-lt"/>
              </a:rPr>
              <a:t>Non-blocking</a:t>
            </a:r>
            <a:r>
              <a:rPr lang="en-US" dirty="0">
                <a:cs typeface="ＭＳ Ｐゴシック" charset="-128"/>
              </a:rPr>
              <a:t> is considered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asynchronous</a:t>
            </a:r>
          </a:p>
          <a:p>
            <a:pPr marL="798513" lvl="1" indent="-341313">
              <a:defRPr/>
            </a:pPr>
            <a:r>
              <a:rPr lang="en-US" b="1" dirty="0"/>
              <a:t>Non-blocking send</a:t>
            </a:r>
            <a:r>
              <a:rPr lang="en-US" dirty="0"/>
              <a:t> -- the sender sends the message and continue</a:t>
            </a:r>
          </a:p>
          <a:p>
            <a:pPr marL="798513" lvl="1" indent="-341313">
              <a:defRPr/>
            </a:pPr>
            <a:r>
              <a:rPr lang="en-US" b="1" dirty="0"/>
              <a:t>Non-blocking receive</a:t>
            </a:r>
            <a:r>
              <a:rPr lang="en-US" dirty="0"/>
              <a:t> -- the receiver receives:</a:t>
            </a:r>
          </a:p>
          <a:p>
            <a:pPr marL="1141413" lvl="2" indent="-341313">
              <a:defRPr/>
            </a:pPr>
            <a:r>
              <a:rPr lang="en-US" dirty="0"/>
              <a:t>A valid message,  or </a:t>
            </a:r>
          </a:p>
          <a:p>
            <a:pPr marL="1141413" lvl="2" indent="-341313">
              <a:defRPr/>
            </a:pPr>
            <a:r>
              <a:rPr lang="en-US" dirty="0"/>
              <a:t>Null message</a:t>
            </a:r>
          </a:p>
        </p:txBody>
      </p:sp>
    </p:spTree>
    <p:extLst>
      <p:ext uri="{BB962C8B-B14F-4D97-AF65-F5344CB8AC3E}">
        <p14:creationId xmlns:p14="http://schemas.microsoft.com/office/powerpoint/2010/main" val="27837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527F-79E1-485A-AA91-89D68E34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974A9-2092-4731-8773-CC79E81A3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4975"/>
            <a:ext cx="8915400" cy="5248275"/>
          </a:xfrm>
        </p:spPr>
        <p:txBody>
          <a:bodyPr>
            <a:normAutofit fontScale="92500" lnSpcReduction="20000"/>
          </a:bodyPr>
          <a:lstStyle/>
          <a:p>
            <a:r>
              <a:rPr lang="en-IN" sz="1800" b="0" i="0" u="none" strike="noStrike" baseline="0" dirty="0">
                <a:latin typeface="TimesNewRomanPSMT"/>
              </a:rPr>
              <a:t>When both send() and </a:t>
            </a:r>
            <a:r>
              <a:rPr lang="en-US" sz="1800" b="0" i="0" u="none" strike="noStrike" baseline="0" dirty="0">
                <a:latin typeface="TimesNewRomanPSMT"/>
              </a:rPr>
              <a:t>receive() are blocking, we have a </a:t>
            </a:r>
            <a:r>
              <a:rPr lang="en-US" sz="1800" b="1" i="0" u="none" strike="noStrike" baseline="0" dirty="0">
                <a:latin typeface="TimesNewRomanPS-BoldMT"/>
              </a:rPr>
              <a:t>rendezvous </a:t>
            </a:r>
            <a:r>
              <a:rPr lang="en-US" sz="1800" b="0" i="0" u="none" strike="noStrike" baseline="0" dirty="0">
                <a:latin typeface="TimesNewRomanPSMT"/>
              </a:rPr>
              <a:t>between the sender and the receiver. </a:t>
            </a:r>
          </a:p>
          <a:p>
            <a:pPr marL="0" indent="0">
              <a:buNone/>
            </a:pPr>
            <a:endParaRPr lang="en-US" dirty="0">
              <a:latin typeface="TimesNewRomanPSMT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latin typeface="TimesNewRomanPSMT"/>
              </a:rPr>
              <a:t> The producer–consumer problem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Producer</a:t>
            </a:r>
          </a:p>
          <a:p>
            <a:pPr>
              <a:spcBef>
                <a:spcPct val="0"/>
              </a:spcBef>
              <a:buClrTx/>
              <a:buSzTx/>
              <a:buFont typeface="Monotype Sorts" pitchFamily="-84" charset="2"/>
              <a:buNone/>
            </a:pPr>
            <a:r>
              <a:rPr lang="en-US" altLang="en-US" dirty="0">
                <a:cs typeface="Courier New" panose="02070309020205020404" pitchFamily="49" charset="0"/>
              </a:rPr>
              <a:t>           </a:t>
            </a: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kumimoji="0"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next_produced</a:t>
            </a: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(true) {</a:t>
            </a:r>
            <a:b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/* produce an item in </a:t>
            </a:r>
            <a:r>
              <a:rPr kumimoji="0"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next_produced</a:t>
            </a: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 typeface="Monotype Sorts" pitchFamily="-84" charset="2"/>
              <a:buNone/>
            </a:pP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send(</a:t>
            </a:r>
            <a:r>
              <a:rPr kumimoji="0"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next_produced</a:t>
            </a: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spcBef>
                <a:spcPct val="0"/>
              </a:spcBef>
              <a:buClrTx/>
              <a:buSzTx/>
              <a:buFont typeface="Monotype Sorts" pitchFamily="-84" charset="2"/>
              <a:buNone/>
            </a:pP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r>
              <a:rPr kumimoji="0"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Consumer</a:t>
            </a:r>
          </a:p>
          <a:p>
            <a:pPr>
              <a:spcBef>
                <a:spcPct val="0"/>
              </a:spcBef>
              <a:buClrTx/>
              <a:buSzTx/>
              <a:buFont typeface="Monotype Sorts" pitchFamily="-84" charset="2"/>
              <a:buNone/>
            </a:pPr>
            <a:r>
              <a:rPr lang="en-US" altLang="en-US" dirty="0"/>
              <a:t>            </a:t>
            </a: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kumimoji="0"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(true) {</a:t>
            </a:r>
            <a:b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receive(</a:t>
            </a:r>
            <a:r>
              <a:rPr kumimoji="0"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/* consume the item in </a:t>
            </a:r>
            <a:r>
              <a:rPr kumimoji="0"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008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3757-BC7D-4035-B15B-E93395F91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8994E-7FB9-4DD6-9FEB-0B8241E9D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124075"/>
            <a:ext cx="8915400" cy="3777622"/>
          </a:xfrm>
        </p:spPr>
        <p:txBody>
          <a:bodyPr/>
          <a:lstStyle/>
          <a:p>
            <a:r>
              <a:rPr lang="en-US" altLang="en-US" dirty="0"/>
              <a:t>Queue of messages attached to the link.</a:t>
            </a:r>
          </a:p>
          <a:p>
            <a:r>
              <a:rPr lang="en-US" altLang="en-US" dirty="0"/>
              <a:t>Implemented in one of three ways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dirty="0">
                <a:solidFill>
                  <a:srgbClr val="CC6600"/>
                </a:solidFill>
              </a:rPr>
              <a:t>1.</a:t>
            </a:r>
            <a:r>
              <a:rPr lang="en-US" altLang="en-US" dirty="0"/>
              <a:t>	Zero capacity – no messages are queued on a link.</a:t>
            </a:r>
            <a:br>
              <a:rPr lang="en-US" altLang="en-US" dirty="0"/>
            </a:br>
            <a:r>
              <a:rPr lang="en-US" altLang="en-US" dirty="0"/>
              <a:t>Sender must wait for receiver 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dirty="0">
                <a:solidFill>
                  <a:srgbClr val="CC6600"/>
                </a:solidFill>
              </a:rPr>
              <a:t>2.</a:t>
            </a:r>
            <a:r>
              <a:rPr lang="en-US" altLang="en-US" dirty="0"/>
              <a:t>	Bounded capacity – finite length of </a:t>
            </a:r>
            <a:r>
              <a:rPr lang="en-US" altLang="en-US" i="1" dirty="0"/>
              <a:t>n</a:t>
            </a:r>
            <a:r>
              <a:rPr lang="en-US" altLang="en-US" dirty="0"/>
              <a:t> messages</a:t>
            </a:r>
            <a:br>
              <a:rPr lang="en-US" altLang="en-US" dirty="0"/>
            </a:br>
            <a:r>
              <a:rPr lang="en-US" altLang="en-US" dirty="0"/>
              <a:t>Sender must wait if link full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dirty="0">
                <a:solidFill>
                  <a:srgbClr val="CC6600"/>
                </a:solidFill>
              </a:rPr>
              <a:t>3.</a:t>
            </a:r>
            <a:r>
              <a:rPr lang="en-US" altLang="en-US" dirty="0"/>
              <a:t>	Unbounded capacity – infinite length </a:t>
            </a:r>
            <a:br>
              <a:rPr lang="en-US" altLang="en-US" dirty="0"/>
            </a:br>
            <a:r>
              <a:rPr lang="en-US" altLang="en-US" dirty="0"/>
              <a:t>Sender never waits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62820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4375</TotalTime>
  <Words>691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Wisp</vt:lpstr>
      <vt:lpstr>                 Module2_Part4    Textbook : Operating Systems Concepts by Silberschatz </vt:lpstr>
      <vt:lpstr>Message passing</vt:lpstr>
      <vt:lpstr>Message passing</vt:lpstr>
      <vt:lpstr>Message passing</vt:lpstr>
      <vt:lpstr>Message passing</vt:lpstr>
      <vt:lpstr>Synchronous or asynchronous communication</vt:lpstr>
      <vt:lpstr>Message passing</vt:lpstr>
      <vt:lpstr>buffering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Software</dc:title>
  <dc:creator>Santhosh VT</dc:creator>
  <cp:lastModifiedBy>Divya Kannan</cp:lastModifiedBy>
  <cp:revision>240</cp:revision>
  <dcterms:created xsi:type="dcterms:W3CDTF">2020-08-14T12:33:26Z</dcterms:created>
  <dcterms:modified xsi:type="dcterms:W3CDTF">2023-04-10T16:07:46Z</dcterms:modified>
</cp:coreProperties>
</file>