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3842" autoAdjust="0"/>
  </p:normalViewPr>
  <p:slideViewPr>
    <p:cSldViewPr snapToGrid="0">
      <p:cViewPr varScale="1">
        <p:scale>
          <a:sx n="81" d="100"/>
          <a:sy n="81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odule2_Part4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20BE-D3E7-41AF-970D-458B03B3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1109-FF2B-4505-8138-12BD925E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CPU scheduling deals with the problem of deciding which of the processes in the ready queue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is to be allocated the CPU. There are many different CPU-scheduling algorithms. Some of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them are</a:t>
            </a:r>
            <a:endParaRPr lang="en-IN" sz="1800" b="1" i="0" u="none" strike="noStrike" baseline="0" dirty="0">
              <a:latin typeface="TimesNewRomanPS-Bold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First-Come, First-Served Scheduling</a:t>
            </a:r>
            <a:endParaRPr lang="en-US" dirty="0">
              <a:latin typeface="TimesNewRomanPS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Shortest-Job-First Scheduling</a:t>
            </a:r>
            <a:endParaRPr lang="en-US" sz="1800" b="1" i="0" u="none" strike="noStrike" baseline="0" dirty="0">
              <a:latin typeface="TimesNewRomanPS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shortest-remaining-time-first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Priority Scheduling</a:t>
            </a:r>
            <a:endParaRPr lang="en-IN" b="1" dirty="0">
              <a:latin typeface="TimesNewRomanPS-Bold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Round-Robin Scheduling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23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DD18-CB4B-458B-85C1-FBE9A873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u="none" strike="noStrike" baseline="0" dirty="0">
                <a:latin typeface="TimesNewRomanPS-BoldMT"/>
              </a:rPr>
              <a:t>First-Come, First-Served Scheduling</a:t>
            </a:r>
            <a:br>
              <a:rPr lang="en-US" dirty="0">
                <a:latin typeface="TimesNewRomanPSM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DD5E-0B9A-4B35-9629-80205231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the simplest CPU-scheduling algorithm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process that requests the CPU first is allocated the CPU first.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implementation of the FCFS policy is easily managed with a FIFO queue.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a process enters the ready queue, its PCB is linked onto the tail of the queue.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the CPU is free, it is allocated to the process at the head of the queue. The running process is then removed from the queue.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code for FCFS scheduling is simple to write and understand.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85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D9A08-F463-4505-9257-CF749B1C5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26724"/>
            <a:ext cx="8915400" cy="60820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1800" b="0" i="0" u="none" strike="noStrike" baseline="0" dirty="0">
                <a:latin typeface="TimesNewRomanPSMT"/>
              </a:rPr>
              <a:t>Consider </a:t>
            </a:r>
            <a:r>
              <a:rPr lang="en-US" sz="1800" b="0" i="0" u="none" strike="noStrike" baseline="0" dirty="0">
                <a:latin typeface="TimesNewRomanPSMT"/>
              </a:rPr>
              <a:t>the following set of processes that arrive at time 0, with the length of the CPU </a:t>
            </a:r>
          </a:p>
          <a:p>
            <a:pPr marL="0" indent="0" algn="l">
              <a:buNone/>
            </a:pPr>
            <a:r>
              <a:rPr lang="en-US" dirty="0">
                <a:latin typeface="TimesNewRomanPSMT"/>
              </a:rPr>
              <a:t>	</a:t>
            </a:r>
            <a:r>
              <a:rPr lang="en-US" sz="1800" b="0" i="0" u="none" strike="noStrike" baseline="0" dirty="0">
                <a:latin typeface="TimesNewRomanPSMT"/>
              </a:rPr>
              <a:t>burst given in </a:t>
            </a:r>
            <a:r>
              <a:rPr lang="en-IN" sz="1800" b="0" i="0" u="none" strike="noStrike" baseline="0" dirty="0">
                <a:latin typeface="TimesNewRomanPSMT"/>
              </a:rPr>
              <a:t>milliseconds: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/>
              <a:t>Example with 3 processes </a:t>
            </a:r>
            <a:r>
              <a:rPr lang="en-US" altLang="en-US" sz="1600" dirty="0"/>
              <a:t>	</a:t>
            </a:r>
          </a:p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/>
              <a:t>                            </a:t>
            </a:r>
            <a:r>
              <a:rPr lang="en-US" altLang="en-US" dirty="0"/>
              <a:t>                </a:t>
            </a: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 </a:t>
            </a:r>
            <a:r>
              <a:rPr lang="en-US" altLang="en-US" dirty="0"/>
              <a:t>3</a:t>
            </a:r>
            <a:r>
              <a:rPr lang="en-US" altLang="en-US" i="1" baseline="-25000" dirty="0"/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i="1" baseline="-25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/>
              <a:t>Suppose that the processes arrive in the order: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 </a:t>
            </a:r>
            <a:br>
              <a:rPr lang="en-US" altLang="en-US" i="1" baseline="-25000" dirty="0"/>
            </a:br>
            <a:endParaRPr lang="en-US" altLang="en-US" i="1" baseline="-25000" dirty="0"/>
          </a:p>
          <a:p>
            <a:pPr algn="l"/>
            <a:r>
              <a:rPr lang="en-US" altLang="en-US" dirty="0"/>
              <a:t>The Gantt Chart for the above schedule is:(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Gantt chart, which is a bar chart that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illustrates a particular schedule, including the start and finish times of each of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the participating processes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altLang="en-US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endParaRPr lang="en-US" altLang="en-US" sz="16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 = 0;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 = 24;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dirty="0"/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/>
              <a:t>Average waiting time:  (0 + 24 + 27)/3 = 17</a:t>
            </a:r>
          </a:p>
          <a:p>
            <a:pPr marL="0" indent="0" algn="l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59177-9D1A-45EA-B20D-D2F1534A9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50" y="5135880"/>
            <a:ext cx="6026460" cy="8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9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F612-C5CA-4376-8B6B-E6FBF663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u="none" strike="noStrike" baseline="0" dirty="0">
                <a:latin typeface="TimesNewRomanPS-BoldMT"/>
              </a:rPr>
              <a:t>First-Come, First-Served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50C24-1B8C-4FE6-9A85-FAA2EACE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processes arrive in the order P2,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3 ,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P1, however, the results will be as shown in the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following Gantt chart: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8C809-2812-4F85-BE82-E577B0B84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719" y="3013053"/>
            <a:ext cx="6064562" cy="831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3A57A-A63D-486E-8AC1-2FA1FAAC5430}"/>
              </a:ext>
            </a:extLst>
          </p:cNvPr>
          <p:cNvSpPr txBox="1"/>
          <p:nvPr/>
        </p:nvSpPr>
        <p:spPr>
          <a:xfrm>
            <a:off x="2875280" y="4582160"/>
            <a:ext cx="835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average waiting time is now (6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+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0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+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3)/3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3 milliseconds. This reduction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substantial. Thus, the average waiting time under an FCFS policy is generally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not minimal and may vary substantially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processes CPU burst times vary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greatly.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55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3F81-9226-4482-8B14-42C13746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u="none" strike="noStrike" baseline="0" dirty="0">
                <a:latin typeface="TimesNewRomanPS-BoldMT"/>
              </a:rPr>
              <a:t>First-Come, First-Served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4023-B7A6-4925-BE74-558B2D76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FCFS scheduling algorithm is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nonpreemptive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CPU has been allocated to a process, that process keeps the CPU until it releases the CPU, either by terminating or by requesting </a:t>
            </a:r>
            <a:r>
              <a:rPr lang="en-US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I/O. </a:t>
            </a:r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FCFS algorithm is thus particularly troublesome for time-sharing systems, where it is important that each user get a share of the CPU at regular intervals. It would be disastrous to allow one process to keep the CPU for an extended period.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processes with higher burst time arrived before processes with smaller  burst time, then smaller processes have to wait for a long time for longer processes to release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(Convoy effect)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7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415F-2FEB-42CE-A366-7A38387C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u="none" strike="noStrike" baseline="0" dirty="0">
                <a:latin typeface="TimesNewRomanPS-BoldMT"/>
              </a:rPr>
              <a:t>First-Come, First-Served Scheduling</a:t>
            </a:r>
            <a:br>
              <a:rPr lang="en-IN" sz="3600" b="1" i="0" u="none" strike="noStrike" baseline="0" dirty="0">
                <a:latin typeface="TimesNewRomanPS-BoldMT"/>
              </a:rPr>
            </a:br>
            <a:r>
              <a:rPr lang="en-IN" sz="3600" b="1" i="0" u="none" strike="noStrike" baseline="0" dirty="0">
                <a:latin typeface="TimesNewRomanPS-BoldMT"/>
              </a:rPr>
              <a:t>Example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9AE459A-23BF-4006-B943-7E78B640E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925058"/>
              </p:ext>
            </p:extLst>
          </p:nvPr>
        </p:nvGraphicFramePr>
        <p:xfrm>
          <a:off x="2589212" y="3190240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83179723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7290921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659354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20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6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0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831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61E89D-59B3-462B-ACCA-E4B95E3A0854}"/>
              </a:ext>
            </a:extLst>
          </p:cNvPr>
          <p:cNvSpPr txBox="1"/>
          <p:nvPr/>
        </p:nvSpPr>
        <p:spPr>
          <a:xfrm>
            <a:off x="2712720" y="2184400"/>
            <a:ext cx="862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processes listed draw </a:t>
            </a:r>
            <a:r>
              <a:rPr lang="en-US" dirty="0" err="1"/>
              <a:t>gantt</a:t>
            </a:r>
            <a:r>
              <a:rPr lang="en-US" dirty="0"/>
              <a:t> chart illustrating their execution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0B68B3-FE49-40B0-ACFA-1DE73DD5C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87" y="5374640"/>
            <a:ext cx="9207973" cy="4876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75B522-A796-4FF4-824B-6EDFA124234A}"/>
              </a:ext>
            </a:extLst>
          </p:cNvPr>
          <p:cNvSpPr txBox="1"/>
          <p:nvPr/>
        </p:nvSpPr>
        <p:spPr>
          <a:xfrm>
            <a:off x="2130587" y="5821680"/>
            <a:ext cx="29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995E5E-06A8-44AC-A7E9-2542DCFECC90}"/>
              </a:ext>
            </a:extLst>
          </p:cNvPr>
          <p:cNvSpPr txBox="1"/>
          <p:nvPr/>
        </p:nvSpPr>
        <p:spPr>
          <a:xfrm>
            <a:off x="3860800" y="5838706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8FF53B-50D2-42D9-BF0B-0426607889D2}"/>
              </a:ext>
            </a:extLst>
          </p:cNvPr>
          <p:cNvSpPr txBox="1"/>
          <p:nvPr/>
        </p:nvSpPr>
        <p:spPr>
          <a:xfrm>
            <a:off x="7518400" y="5864558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4ED75-2DEC-4D16-8D76-D09453B25CEA}"/>
              </a:ext>
            </a:extLst>
          </p:cNvPr>
          <p:cNvSpPr txBox="1"/>
          <p:nvPr/>
        </p:nvSpPr>
        <p:spPr>
          <a:xfrm>
            <a:off x="9977120" y="586232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1BBCC7-C1C6-4621-AF07-9E185AC9F382}"/>
              </a:ext>
            </a:extLst>
          </p:cNvPr>
          <p:cNvSpPr txBox="1"/>
          <p:nvPr/>
        </p:nvSpPr>
        <p:spPr>
          <a:xfrm>
            <a:off x="11226800" y="5838706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90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12DF-482A-4DE2-8BE6-ED6B00CD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7650"/>
          </a:xfrm>
        </p:spPr>
        <p:txBody>
          <a:bodyPr>
            <a:normAutofit fontScale="90000"/>
          </a:bodyPr>
          <a:lstStyle/>
          <a:p>
            <a:r>
              <a:rPr lang="en-IN" sz="3600" b="1" i="0" u="none" strike="noStrike" baseline="0" dirty="0">
                <a:latin typeface="TimesNewRomanPS-BoldMT"/>
              </a:rPr>
              <a:t>First-Come, First-Served Scheduling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8193-39BE-4E0D-9484-7C0268E8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1381760"/>
            <a:ext cx="9879012" cy="4529462"/>
          </a:xfrm>
        </p:spPr>
        <p:txBody>
          <a:bodyPr/>
          <a:lstStyle/>
          <a:p>
            <a:r>
              <a:rPr lang="en-US" dirty="0"/>
              <a:t>For the process listed what is the average turn around time?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B931ED-DF64-4F60-8475-7AA32C4AA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66725"/>
              </p:ext>
            </p:extLst>
          </p:nvPr>
        </p:nvGraphicFramePr>
        <p:xfrm>
          <a:off x="1985699" y="2181508"/>
          <a:ext cx="81280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36444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0165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34647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58260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9414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 around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58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4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32400"/>
                  </a:ext>
                </a:extLst>
              </a:tr>
              <a:tr h="22013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4364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3B31E0-DD2B-4B92-93F6-B76B324D1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22" y="4473788"/>
            <a:ext cx="9207973" cy="487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97B082-B68D-4C7F-8A30-60D1E920E055}"/>
              </a:ext>
            </a:extLst>
          </p:cNvPr>
          <p:cNvSpPr txBox="1"/>
          <p:nvPr/>
        </p:nvSpPr>
        <p:spPr>
          <a:xfrm>
            <a:off x="1890922" y="5040562"/>
            <a:ext cx="1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859E5-E5A2-41C2-BC23-BE1B2F4B3812}"/>
              </a:ext>
            </a:extLst>
          </p:cNvPr>
          <p:cNvSpPr txBox="1"/>
          <p:nvPr/>
        </p:nvSpPr>
        <p:spPr>
          <a:xfrm>
            <a:off x="3610718" y="500540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2C7F4-E8AF-4C01-BCC4-DCC8562B91F8}"/>
              </a:ext>
            </a:extLst>
          </p:cNvPr>
          <p:cNvSpPr txBox="1"/>
          <p:nvPr/>
        </p:nvSpPr>
        <p:spPr>
          <a:xfrm>
            <a:off x="7374785" y="4961468"/>
            <a:ext cx="3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AB642-4476-4652-A841-79E1D3E992AE}"/>
              </a:ext>
            </a:extLst>
          </p:cNvPr>
          <p:cNvSpPr txBox="1"/>
          <p:nvPr/>
        </p:nvSpPr>
        <p:spPr>
          <a:xfrm>
            <a:off x="9682480" y="5030710"/>
            <a:ext cx="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16290-38C0-42FA-9199-67231F0A9372}"/>
              </a:ext>
            </a:extLst>
          </p:cNvPr>
          <p:cNvSpPr txBox="1"/>
          <p:nvPr/>
        </p:nvSpPr>
        <p:spPr>
          <a:xfrm>
            <a:off x="10891520" y="4987892"/>
            <a:ext cx="61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090BE-5C01-4619-9D49-880D859AA223}"/>
              </a:ext>
            </a:extLst>
          </p:cNvPr>
          <p:cNvSpPr txBox="1"/>
          <p:nvPr/>
        </p:nvSpPr>
        <p:spPr>
          <a:xfrm>
            <a:off x="2064226" y="5431229"/>
            <a:ext cx="913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around time=completion time –arrival time</a:t>
            </a:r>
          </a:p>
          <a:p>
            <a:endParaRPr lang="en-US" dirty="0"/>
          </a:p>
          <a:p>
            <a:r>
              <a:rPr lang="en-US" dirty="0"/>
              <a:t>Average turn around time=((3-0)+(9-1)+(13-4)+(15-6))/4 = 7.25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66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36D7-B176-4DC6-BCF3-3553B654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13810"/>
          </a:xfrm>
        </p:spPr>
        <p:txBody>
          <a:bodyPr>
            <a:normAutofit fontScale="90000"/>
          </a:bodyPr>
          <a:lstStyle/>
          <a:p>
            <a:r>
              <a:rPr lang="en-IN" sz="3600" b="1" i="0" u="none" strike="noStrike" baseline="0" dirty="0">
                <a:latin typeface="TimesNewRomanPS-BoldMT"/>
              </a:rPr>
              <a:t>First-Come, First-Served Scheduling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DBA2-46BD-485E-AAA8-4B004C94F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0000"/>
            <a:ext cx="8915400" cy="5293360"/>
          </a:xfrm>
        </p:spPr>
        <p:txBody>
          <a:bodyPr/>
          <a:lstStyle/>
          <a:p>
            <a:r>
              <a:rPr lang="en-US" dirty="0"/>
              <a:t>For the processes  listed what is the waiting time for each process?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647F77-0177-4A1E-BB71-8AE8EAD5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50946"/>
              </p:ext>
            </p:extLst>
          </p:nvPr>
        </p:nvGraphicFramePr>
        <p:xfrm>
          <a:off x="2589212" y="1959186"/>
          <a:ext cx="812800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776321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275543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409503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987954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44406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7288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 around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1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5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6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69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022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B34109-D6E2-40CB-9BD9-08A94685895D}"/>
              </a:ext>
            </a:extLst>
          </p:cNvPr>
          <p:cNvSpPr txBox="1"/>
          <p:nvPr/>
        </p:nvSpPr>
        <p:spPr>
          <a:xfrm>
            <a:off x="3352800" y="5126335"/>
            <a:ext cx="770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Waiting time=turn around time – execution time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>
                <a:sym typeface="Wingdings" panose="05000000000000000000" pitchFamily="2" charset="2"/>
              </a:rPr>
              <a:t>:(3-3)=0     B:(8-6)=2     C:(9-4)=5    D:(9-2)=7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1024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4827</TotalTime>
  <Words>717</Words>
  <Application>Microsoft Office PowerPoint</Application>
  <PresentationFormat>Widescreen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Century Gothic</vt:lpstr>
      <vt:lpstr>Monotype Sorts</vt:lpstr>
      <vt:lpstr>Times New Roman</vt:lpstr>
      <vt:lpstr>TimesNewRomanPS-BoldMT</vt:lpstr>
      <vt:lpstr>TimesNewRomanPSMT</vt:lpstr>
      <vt:lpstr>Wingdings 3</vt:lpstr>
      <vt:lpstr>Wisp</vt:lpstr>
      <vt:lpstr>                 Module2_Part4    Textbook : Operating Systems Concepts by Silberschatz </vt:lpstr>
      <vt:lpstr>Scheduling algorithms</vt:lpstr>
      <vt:lpstr>First-Come, First-Served Scheduling </vt:lpstr>
      <vt:lpstr>PowerPoint Presentation</vt:lpstr>
      <vt:lpstr>First-Come, First-Served Scheduling</vt:lpstr>
      <vt:lpstr>First-Come, First-Served Scheduling</vt:lpstr>
      <vt:lpstr>First-Come, First-Served Scheduling Example</vt:lpstr>
      <vt:lpstr>First-Come, First-Served Scheduling Example</vt:lpstr>
      <vt:lpstr>First-Come, First-Served Scheduling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DELL</cp:lastModifiedBy>
  <cp:revision>264</cp:revision>
  <dcterms:created xsi:type="dcterms:W3CDTF">2020-08-14T12:33:26Z</dcterms:created>
  <dcterms:modified xsi:type="dcterms:W3CDTF">2022-05-24T19:20:07Z</dcterms:modified>
</cp:coreProperties>
</file>