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3842" autoAdjust="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66159-0BCE-4D6D-AD43-118E693D2859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A4C1-6DE6-40FD-9067-8DE3F50B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4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94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odule2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_Part6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AEDD-8605-4BAD-8F6C-49DCDB19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system call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BEB686-7A33-4CCE-9B82-7848EF5D7F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07683" y="2028825"/>
          <a:ext cx="3532188" cy="3865880"/>
        </p:xfrm>
        <a:graphic>
          <a:graphicData uri="http://schemas.openxmlformats.org/drawingml/2006/table">
            <a:tbl>
              <a:tblPr/>
              <a:tblGrid>
                <a:gridCol w="3532188">
                  <a:extLst>
                    <a:ext uri="{9D8B030D-6E8A-4147-A177-3AD203B41FA5}">
                      <a16:colId xmlns:a16="http://schemas.microsoft.com/office/drawing/2014/main" val="3082545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#include &lt;sys/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types.h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unistd.h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int main()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// make two process which run same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// program after this instruction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fork();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return 0;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rtl="0" fontAlgn="base"/>
                      <a:endParaRPr lang="en-US" sz="125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endParaRPr lang="en-US" sz="125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Hello world!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Hello world! </a:t>
                      </a:r>
                      <a:endParaRPr lang="en-US" sz="125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41022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C791129-0389-4DC9-88EC-3BEE4D94785F}"/>
              </a:ext>
            </a:extLst>
          </p:cNvPr>
          <p:cNvGraphicFramePr>
            <a:graphicFrameLocks noGrp="1"/>
          </p:cNvGraphicFramePr>
          <p:nvPr/>
        </p:nvGraphicFramePr>
        <p:xfrm>
          <a:off x="8648699" y="2348441"/>
          <a:ext cx="149224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49">
                  <a:extLst>
                    <a:ext uri="{9D8B030D-6E8A-4147-A177-3AD203B41FA5}">
                      <a16:colId xmlns:a16="http://schemas.microsoft.com/office/drawing/2014/main" val="286776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f()</a:t>
                      </a:r>
                    </a:p>
                    <a:p>
                      <a:r>
                        <a:rPr lang="en-US" dirty="0"/>
                        <a:t>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4266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CA4E66-E254-4DE6-B476-96123B783793}"/>
              </a:ext>
            </a:extLst>
          </p:cNvPr>
          <p:cNvCxnSpPr>
            <a:cxnSpLocks/>
          </p:cNvCxnSpPr>
          <p:nvPr/>
        </p:nvCxnSpPr>
        <p:spPr>
          <a:xfrm flipH="1">
            <a:off x="8416413" y="2734415"/>
            <a:ext cx="232287" cy="113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FF1BB1EC-9BE0-4EA4-A135-CDA6D2730FAF}"/>
              </a:ext>
            </a:extLst>
          </p:cNvPr>
          <p:cNvGraphicFramePr>
            <a:graphicFrameLocks noGrp="1"/>
          </p:cNvGraphicFramePr>
          <p:nvPr/>
        </p:nvGraphicFramePr>
        <p:xfrm>
          <a:off x="8324850" y="3869480"/>
          <a:ext cx="149224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49">
                  <a:extLst>
                    <a:ext uri="{9D8B030D-6E8A-4147-A177-3AD203B41FA5}">
                      <a16:colId xmlns:a16="http://schemas.microsoft.com/office/drawing/2014/main" val="286776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f()</a:t>
                      </a:r>
                    </a:p>
                    <a:p>
                      <a:r>
                        <a:rPr lang="en-US" dirty="0"/>
                        <a:t>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42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CC7CDF-914C-4EE9-93FC-81214425E7AE}"/>
              </a:ext>
            </a:extLst>
          </p:cNvPr>
          <p:cNvCxnSpPr/>
          <p:nvPr/>
        </p:nvCxnSpPr>
        <p:spPr>
          <a:xfrm>
            <a:off x="7972425" y="2914650"/>
            <a:ext cx="67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A271D5-BB30-495A-BB7B-A3D42E358C20}"/>
              </a:ext>
            </a:extLst>
          </p:cNvPr>
          <p:cNvCxnSpPr/>
          <p:nvPr/>
        </p:nvCxnSpPr>
        <p:spPr>
          <a:xfrm>
            <a:off x="7639665" y="433602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8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C2EA-A805-4CCF-ABBD-EF4D1037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system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E8A0-9E86-4E5E-925C-8ECB19CA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88620"/>
            <a:ext cx="8915400" cy="5069263"/>
          </a:xfrm>
        </p:spPr>
        <p:txBody>
          <a:bodyPr>
            <a:normAutofit/>
          </a:bodyPr>
          <a:lstStyle/>
          <a:p>
            <a:r>
              <a:rPr lang="en-US" dirty="0"/>
              <a:t>Consider this code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  <a:p>
            <a:pPr marL="0" indent="0">
              <a:buNone/>
            </a:pPr>
            <a:r>
              <a:rPr lang="en-US" sz="1800" b="0" i="0" dirty="0">
                <a:effectLst/>
                <a:latin typeface="Consolas" panose="020B0609020204030204" pitchFamily="49" charset="0"/>
              </a:rPr>
              <a:t>#include &lt;sys/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types.h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unistd.h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fork();</a:t>
            </a:r>
          </a:p>
          <a:p>
            <a:pPr marL="0" indent="0">
              <a:buNone/>
            </a:pPr>
            <a:r>
              <a:rPr lang="en-US" dirty="0"/>
              <a:t>fork();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Four times hello world will be printed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5F53657-8F49-469B-9A57-10B6F44EEBC6}"/>
              </a:ext>
            </a:extLst>
          </p:cNvPr>
          <p:cNvGraphicFramePr>
            <a:graphicFrameLocks noGrp="1"/>
          </p:cNvGraphicFramePr>
          <p:nvPr/>
        </p:nvGraphicFramePr>
        <p:xfrm>
          <a:off x="8648699" y="2348441"/>
          <a:ext cx="149224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49">
                  <a:extLst>
                    <a:ext uri="{9D8B030D-6E8A-4147-A177-3AD203B41FA5}">
                      <a16:colId xmlns:a16="http://schemas.microsoft.com/office/drawing/2014/main" val="286776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f()</a:t>
                      </a:r>
                    </a:p>
                    <a:p>
                      <a:r>
                        <a:rPr lang="en-US" dirty="0"/>
                        <a:t>F()</a:t>
                      </a:r>
                    </a:p>
                    <a:p>
                      <a:r>
                        <a:rPr lang="en-US" dirty="0"/>
                        <a:t>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42668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E88C30-9BCB-4A32-BABF-D3DF15A94968}"/>
              </a:ext>
            </a:extLst>
          </p:cNvPr>
          <p:cNvGraphicFramePr>
            <a:graphicFrameLocks noGrp="1"/>
          </p:cNvGraphicFramePr>
          <p:nvPr/>
        </p:nvGraphicFramePr>
        <p:xfrm>
          <a:off x="9399840" y="5409043"/>
          <a:ext cx="149224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49">
                  <a:extLst>
                    <a:ext uri="{9D8B030D-6E8A-4147-A177-3AD203B41FA5}">
                      <a16:colId xmlns:a16="http://schemas.microsoft.com/office/drawing/2014/main" val="286776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f()</a:t>
                      </a:r>
                    </a:p>
                    <a:p>
                      <a:r>
                        <a:rPr lang="en-US" dirty="0"/>
                        <a:t>F()</a:t>
                      </a:r>
                    </a:p>
                    <a:p>
                      <a:r>
                        <a:rPr lang="en-US" dirty="0"/>
                        <a:t>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42668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35006D7-C94C-436A-B5C9-FCBB97BD3097}"/>
              </a:ext>
            </a:extLst>
          </p:cNvPr>
          <p:cNvGraphicFramePr>
            <a:graphicFrameLocks noGrp="1"/>
          </p:cNvGraphicFramePr>
          <p:nvPr/>
        </p:nvGraphicFramePr>
        <p:xfrm>
          <a:off x="10617995" y="3413262"/>
          <a:ext cx="149224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49">
                  <a:extLst>
                    <a:ext uri="{9D8B030D-6E8A-4147-A177-3AD203B41FA5}">
                      <a16:colId xmlns:a16="http://schemas.microsoft.com/office/drawing/2014/main" val="286776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f()</a:t>
                      </a:r>
                    </a:p>
                    <a:p>
                      <a:r>
                        <a:rPr lang="en-US" dirty="0"/>
                        <a:t>F()</a:t>
                      </a:r>
                    </a:p>
                    <a:p>
                      <a:r>
                        <a:rPr lang="en-US" dirty="0"/>
                        <a:t>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4266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41569E-2565-4F94-903C-3F4C51E8E80D}"/>
              </a:ext>
            </a:extLst>
          </p:cNvPr>
          <p:cNvGraphicFramePr>
            <a:graphicFrameLocks noGrp="1"/>
          </p:cNvGraphicFramePr>
          <p:nvPr/>
        </p:nvGraphicFramePr>
        <p:xfrm>
          <a:off x="8207374" y="4087282"/>
          <a:ext cx="149224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49">
                  <a:extLst>
                    <a:ext uri="{9D8B030D-6E8A-4147-A177-3AD203B41FA5}">
                      <a16:colId xmlns:a16="http://schemas.microsoft.com/office/drawing/2014/main" val="286776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f()</a:t>
                      </a:r>
                    </a:p>
                    <a:p>
                      <a:r>
                        <a:rPr lang="en-US" dirty="0"/>
                        <a:t>F()</a:t>
                      </a:r>
                    </a:p>
                    <a:p>
                      <a:r>
                        <a:rPr lang="en-US" dirty="0"/>
                        <a:t>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4266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9B0263-614F-4D5E-815C-A6637531A69C}"/>
              </a:ext>
            </a:extLst>
          </p:cNvPr>
          <p:cNvCxnSpPr>
            <a:cxnSpLocks/>
          </p:cNvCxnSpPr>
          <p:nvPr/>
        </p:nvCxnSpPr>
        <p:spPr>
          <a:xfrm flipH="1">
            <a:off x="8207375" y="2517058"/>
            <a:ext cx="441324" cy="157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75FDEF-166C-4CFF-AE49-89D17839EB34}"/>
              </a:ext>
            </a:extLst>
          </p:cNvPr>
          <p:cNvCxnSpPr>
            <a:endCxn id="4" idx="1"/>
          </p:cNvCxnSpPr>
          <p:nvPr/>
        </p:nvCxnSpPr>
        <p:spPr>
          <a:xfrm>
            <a:off x="8032955" y="2805641"/>
            <a:ext cx="615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ED868A-6BE5-4DF9-B705-9AB16CBCFC9D}"/>
              </a:ext>
            </a:extLst>
          </p:cNvPr>
          <p:cNvCxnSpPr>
            <a:endCxn id="7" idx="1"/>
          </p:cNvCxnSpPr>
          <p:nvPr/>
        </p:nvCxnSpPr>
        <p:spPr>
          <a:xfrm>
            <a:off x="7551174" y="4522839"/>
            <a:ext cx="656200" cy="2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1B5578-C4DF-440E-AC67-6948C07D0030}"/>
              </a:ext>
            </a:extLst>
          </p:cNvPr>
          <p:cNvCxnSpPr>
            <a:cxnSpLocks/>
          </p:cNvCxnSpPr>
          <p:nvPr/>
        </p:nvCxnSpPr>
        <p:spPr>
          <a:xfrm>
            <a:off x="9155738" y="2851143"/>
            <a:ext cx="1288026" cy="57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0A378-8B52-470A-85D8-2E9783712E18}"/>
              </a:ext>
            </a:extLst>
          </p:cNvPr>
          <p:cNvCxnSpPr/>
          <p:nvPr/>
        </p:nvCxnSpPr>
        <p:spPr>
          <a:xfrm>
            <a:off x="8648699" y="4621161"/>
            <a:ext cx="819766" cy="68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B84B8EE-96F6-4627-B943-06B370F07D9A}"/>
              </a:ext>
            </a:extLst>
          </p:cNvPr>
          <p:cNvSpPr txBox="1"/>
          <p:nvPr/>
        </p:nvSpPr>
        <p:spPr>
          <a:xfrm>
            <a:off x="7266039" y="5001682"/>
            <a:ext cx="94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01A902-9A1A-4A49-B141-3A9193017AC6}"/>
              </a:ext>
            </a:extLst>
          </p:cNvPr>
          <p:cNvCxnSpPr/>
          <p:nvPr/>
        </p:nvCxnSpPr>
        <p:spPr>
          <a:xfrm>
            <a:off x="8032955" y="4886632"/>
            <a:ext cx="174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F52152-F736-41CC-AE86-2F0C6120C2F3}"/>
              </a:ext>
            </a:extLst>
          </p:cNvPr>
          <p:cNvCxnSpPr/>
          <p:nvPr/>
        </p:nvCxnSpPr>
        <p:spPr>
          <a:xfrm>
            <a:off x="9155738" y="6261679"/>
            <a:ext cx="23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D6211C-8534-493F-8D18-FA88AF5F5F7F}"/>
              </a:ext>
            </a:extLst>
          </p:cNvPr>
          <p:cNvSpPr txBox="1"/>
          <p:nvPr/>
        </p:nvSpPr>
        <p:spPr>
          <a:xfrm>
            <a:off x="9155738" y="6440129"/>
            <a:ext cx="89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3C8374-EC70-45F7-85B8-C4E01D57D726}"/>
              </a:ext>
            </a:extLst>
          </p:cNvPr>
          <p:cNvCxnSpPr>
            <a:cxnSpLocks/>
          </p:cNvCxnSpPr>
          <p:nvPr/>
        </p:nvCxnSpPr>
        <p:spPr>
          <a:xfrm>
            <a:off x="8207373" y="3185652"/>
            <a:ext cx="441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72262C-EA63-4790-8914-0D86186DC6B0}"/>
              </a:ext>
            </a:extLst>
          </p:cNvPr>
          <p:cNvCxnSpPr>
            <a:cxnSpLocks/>
          </p:cNvCxnSpPr>
          <p:nvPr/>
        </p:nvCxnSpPr>
        <p:spPr>
          <a:xfrm>
            <a:off x="10176669" y="4203290"/>
            <a:ext cx="441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F00CC7-4565-4770-920F-D61CEB04CBAE}"/>
              </a:ext>
            </a:extLst>
          </p:cNvPr>
          <p:cNvSpPr txBox="1"/>
          <p:nvPr/>
        </p:nvSpPr>
        <p:spPr>
          <a:xfrm>
            <a:off x="10617995" y="4522839"/>
            <a:ext cx="1180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9C338C-B4D8-400F-ADDB-DE0514CF16B5}"/>
              </a:ext>
            </a:extLst>
          </p:cNvPr>
          <p:cNvSpPr txBox="1"/>
          <p:nvPr/>
        </p:nvSpPr>
        <p:spPr>
          <a:xfrm>
            <a:off x="8534400" y="3342968"/>
            <a:ext cx="93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96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90EEB6C-877F-4D6D-96EA-D84C24E52A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7990" y="858083"/>
            <a:ext cx="10123012" cy="5847755"/>
          </a:xfrm>
          <a:prstGeom prst="rect">
            <a:avLst/>
          </a:prstGeom>
          <a:solidFill>
            <a:srgbClr val="FEF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01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//variable to store calling function's process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unsigned integer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//variable to store parent function's process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p_process_id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will return process id of calling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will return process id of parent 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p_process_id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//printing the process ids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process id: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process id of parent function: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p_process_id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process id: 31120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process id of parent function: 31119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B231682-6AB9-4D60-A3D7-05FE9030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33" y="152162"/>
            <a:ext cx="8911687" cy="644251"/>
          </a:xfrm>
        </p:spPr>
        <p:txBody>
          <a:bodyPr/>
          <a:lstStyle/>
          <a:p>
            <a:r>
              <a:rPr lang="en-US" dirty="0" err="1"/>
              <a:t>getpid</a:t>
            </a:r>
            <a:r>
              <a:rPr lang="en-US" dirty="0"/>
              <a:t>() system call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57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7CA9-F897-4995-9E84-5DFE85D2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 system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BB2F-1BD1-45B6-AC56-E6274517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New Times Roman"/>
              </a:rPr>
              <a:t>Exec system call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New Times Roman"/>
              </a:rPr>
              <a:t>	The </a:t>
            </a:r>
            <a:r>
              <a:rPr lang="en-US" sz="1800" i="0" dirty="0">
                <a:solidFill>
                  <a:srgbClr val="202124"/>
                </a:solidFill>
                <a:effectLst/>
                <a:latin typeface="New Times Roman"/>
              </a:rPr>
              <a:t>exec() system call 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New Times Roman"/>
              </a:rPr>
              <a:t>is used to execute a file which is residing in an active process. When</a:t>
            </a:r>
            <a:r>
              <a:rPr lang="en-US" sz="1800" i="0" dirty="0">
                <a:solidFill>
                  <a:srgbClr val="202124"/>
                </a:solidFill>
                <a:effectLst/>
                <a:latin typeface="New Times Roman"/>
              </a:rPr>
              <a:t> exec() is called 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New Times Roman"/>
              </a:rPr>
              <a:t>the previous executable file is replaced and new file is executed.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New Times Roman"/>
              </a:rPr>
              <a:t>process id will be the same.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47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408D-DCB4-4F13-9A4E-D569C116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Exec() system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25F4-6B50-4E6F-9F42-3A05EF09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46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two programs ex1.c ex2.c</a:t>
            </a:r>
          </a:p>
          <a:p>
            <a:pPr marL="0" indent="0">
              <a:buNone/>
            </a:pPr>
            <a:r>
              <a:rPr lang="en-US" dirty="0"/>
              <a:t>Ex1.c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</a:t>
            </a:r>
            <a:r>
              <a:rPr lang="en-US" dirty="0" err="1"/>
              <a:t>Pid</a:t>
            </a:r>
            <a:r>
              <a:rPr lang="en-US" dirty="0"/>
              <a:t> of ex1.c=%d\n”,</a:t>
            </a:r>
            <a:r>
              <a:rPr lang="en-US" dirty="0" err="1"/>
              <a:t>getpid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args</a:t>
            </a:r>
            <a:r>
              <a:rPr lang="en-US" dirty="0"/>
              <a:t>[] ={</a:t>
            </a:r>
            <a:r>
              <a:rPr lang="en-US" dirty="0" err="1"/>
              <a:t>hello”,NULL</a:t>
            </a: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execv</a:t>
            </a:r>
            <a:r>
              <a:rPr lang="en-US" dirty="0"/>
              <a:t>(“./ex2”,args);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(“Back to Ex1.c”);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26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1E66-2953-47DF-8A4B-B217E68C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 </a:t>
            </a:r>
            <a:r>
              <a:rPr lang="en-US" dirty="0" err="1"/>
              <a:t>sytem</a:t>
            </a:r>
            <a:r>
              <a:rPr lang="en-US" dirty="0"/>
              <a:t>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59B5-0712-41F4-B6C2-233DD9C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Ex2.c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main(int </a:t>
            </a:r>
            <a:r>
              <a:rPr lang="en-US" dirty="0" err="1"/>
              <a:t>argc,char</a:t>
            </a:r>
            <a:r>
              <a:rPr lang="en-US" dirty="0"/>
              <a:t> 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(“We are in ex2.c\n”);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</a:t>
            </a:r>
            <a:r>
              <a:rPr lang="en-US" dirty="0" err="1"/>
              <a:t>Pid</a:t>
            </a:r>
            <a:r>
              <a:rPr lang="en-US" dirty="0"/>
              <a:t> of ex2.c=%d\n”,</a:t>
            </a:r>
            <a:r>
              <a:rPr lang="en-US" dirty="0" err="1"/>
              <a:t>getpid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0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017D-54AF-4406-82DA-C1AD83E4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727A-DB41-4F65-9A4C-53BA0909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 these two programs</a:t>
            </a:r>
          </a:p>
          <a:p>
            <a:r>
              <a:rPr lang="en-US" dirty="0" err="1"/>
              <a:t>gcc</a:t>
            </a:r>
            <a:r>
              <a:rPr lang="en-US" dirty="0"/>
              <a:t>  ex1.c -o ex1</a:t>
            </a:r>
          </a:p>
          <a:p>
            <a:r>
              <a:rPr lang="en-US" dirty="0" err="1"/>
              <a:t>gcc</a:t>
            </a:r>
            <a:r>
              <a:rPr lang="en-US" dirty="0"/>
              <a:t> ex2.c –o  ex2</a:t>
            </a:r>
          </a:p>
          <a:p>
            <a:r>
              <a:rPr lang="en-US" dirty="0"/>
              <a:t>Run the first program  ./ex1</a:t>
            </a:r>
          </a:p>
          <a:p>
            <a:endParaRPr lang="en-US" dirty="0"/>
          </a:p>
          <a:p>
            <a:r>
              <a:rPr lang="en-US" dirty="0" err="1"/>
              <a:t>Pid</a:t>
            </a:r>
            <a:r>
              <a:rPr lang="en-US" dirty="0"/>
              <a:t> of ex1.c=5962</a:t>
            </a:r>
          </a:p>
          <a:p>
            <a:r>
              <a:rPr lang="en-US" dirty="0"/>
              <a:t>We are in ex2.c</a:t>
            </a:r>
          </a:p>
          <a:p>
            <a:r>
              <a:rPr lang="en-US" dirty="0" err="1"/>
              <a:t>Pid</a:t>
            </a:r>
            <a:r>
              <a:rPr lang="en-US" dirty="0"/>
              <a:t> of ex2.c=5962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3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F862-F284-479B-BAA3-1A149C8D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285" y="-10160"/>
            <a:ext cx="8911687" cy="518160"/>
          </a:xfrm>
        </p:spPr>
        <p:txBody>
          <a:bodyPr>
            <a:normAutofit fontScale="90000"/>
          </a:bodyPr>
          <a:lstStyle/>
          <a:p>
            <a:r>
              <a:rPr lang="en-US" dirty="0"/>
              <a:t>Wait system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2212-CA4A-4863-8AA1-F7B822283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377" y="802640"/>
            <a:ext cx="8915400" cy="6055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unistd.h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 &lt;sys/</a:t>
            </a:r>
            <a:r>
              <a:rPr lang="en-US" sz="1400" dirty="0" err="1"/>
              <a:t>types.h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</a:t>
            </a:r>
            <a:r>
              <a:rPr lang="en-US" sz="1400" dirty="0"/>
              <a:t>..h&gt;</a:t>
            </a:r>
          </a:p>
          <a:p>
            <a:pPr marL="0" indent="0">
              <a:buNone/>
            </a:pPr>
            <a:r>
              <a:rPr lang="en-US" sz="1400" dirty="0"/>
              <a:t>Int main()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pid_t</a:t>
            </a:r>
            <a:r>
              <a:rPr lang="en-US" sz="1400" dirty="0"/>
              <a:t>  q;</a:t>
            </a:r>
          </a:p>
          <a:p>
            <a:pPr marL="0" indent="0">
              <a:buNone/>
            </a:pPr>
            <a:r>
              <a:rPr lang="en-US" sz="1400" dirty="0"/>
              <a:t>	q=fork();</a:t>
            </a:r>
          </a:p>
          <a:p>
            <a:pPr marL="0" indent="0">
              <a:buNone/>
            </a:pPr>
            <a:r>
              <a:rPr lang="en-US" sz="1400" dirty="0"/>
              <a:t>	if(q==0)//child</a:t>
            </a:r>
          </a:p>
          <a:p>
            <a:pPr marL="0" indent="0">
              <a:buNone/>
            </a:pPr>
            <a:r>
              <a:rPr lang="en-US" sz="1400" dirty="0"/>
              <a:t>	{	</a:t>
            </a:r>
            <a:r>
              <a:rPr lang="en-US" sz="1400" dirty="0" err="1"/>
              <a:t>printf</a:t>
            </a:r>
            <a:r>
              <a:rPr lang="en-US" sz="1400" dirty="0"/>
              <a:t>(“I am a child having Id  %d/n”,</a:t>
            </a:r>
            <a:r>
              <a:rPr lang="en-US" sz="1400" dirty="0" err="1"/>
              <a:t>getpid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		 </a:t>
            </a:r>
            <a:r>
              <a:rPr lang="en-US" sz="1400" dirty="0" err="1"/>
              <a:t>printf</a:t>
            </a:r>
            <a:r>
              <a:rPr lang="en-US" sz="1400" dirty="0"/>
              <a:t>(“My parent’s id is %d\n”,</a:t>
            </a:r>
            <a:r>
              <a:rPr lang="en-US" sz="1400" dirty="0" err="1"/>
              <a:t>getppid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	else{//parent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printf</a:t>
            </a:r>
            <a:r>
              <a:rPr lang="en-US" sz="1400" dirty="0"/>
              <a:t>(“ My child’s id is   %d/</a:t>
            </a:r>
            <a:r>
              <a:rPr lang="en-US" sz="1400" dirty="0" err="1"/>
              <a:t>n”,q</a:t>
            </a:r>
            <a:r>
              <a:rPr lang="en-US" sz="1400" dirty="0"/>
              <a:t>));</a:t>
            </a:r>
          </a:p>
          <a:p>
            <a:pPr marL="0" indent="0">
              <a:buNone/>
            </a:pPr>
            <a:r>
              <a:rPr lang="en-US" sz="1400" dirty="0"/>
              <a:t>		 </a:t>
            </a:r>
            <a:r>
              <a:rPr lang="en-US" sz="1400" dirty="0" err="1"/>
              <a:t>printf</a:t>
            </a:r>
            <a:r>
              <a:rPr lang="en-US" sz="1400" dirty="0"/>
              <a:t>(“I  am parent having  id  %d\n”,</a:t>
            </a:r>
            <a:r>
              <a:rPr lang="en-US" sz="1400" dirty="0" err="1"/>
              <a:t>getpid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(“Common”);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CFCDBE4-3E97-4FCA-802B-6B5D5B3AE00D}"/>
              </a:ext>
            </a:extLst>
          </p:cNvPr>
          <p:cNvGraphicFramePr>
            <a:graphicFrameLocks noGrp="1"/>
          </p:cNvGraphicFramePr>
          <p:nvPr/>
        </p:nvGraphicFramePr>
        <p:xfrm>
          <a:off x="5151120" y="1054946"/>
          <a:ext cx="61874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440">
                  <a:extLst>
                    <a:ext uri="{9D8B030D-6E8A-4147-A177-3AD203B41FA5}">
                      <a16:colId xmlns:a16="http://schemas.microsoft.com/office/drawing/2014/main" val="2852850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New Times Roman"/>
                        </a:rPr>
                        <a:t>A call to wait() blocks the calling process until one of its child processes exits or a signal is received. After child process terminates, parent </a:t>
                      </a: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New Times Roman"/>
                        </a:rPr>
                        <a:t>continues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New Times Roman"/>
                        </a:rPr>
                        <a:t> its execution after wait system call instruction.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00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79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1736-3128-4F74-AC0D-8315D318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system call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30F33-74AF-4152-9B8A-345CFCB487BA}"/>
              </a:ext>
            </a:extLst>
          </p:cNvPr>
          <p:cNvSpPr txBox="1"/>
          <p:nvPr/>
        </p:nvSpPr>
        <p:spPr>
          <a:xfrm>
            <a:off x="2296160" y="2828835"/>
            <a:ext cx="3680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My child’s id is 188</a:t>
            </a:r>
          </a:p>
          <a:p>
            <a:r>
              <a:rPr lang="en-US" sz="1800" dirty="0"/>
              <a:t>I am a child having Id 188</a:t>
            </a:r>
          </a:p>
          <a:p>
            <a:r>
              <a:rPr lang="en-US" sz="1800" dirty="0"/>
              <a:t>I  am parent having  id 157</a:t>
            </a:r>
          </a:p>
          <a:p>
            <a:r>
              <a:rPr lang="en-US" sz="1800" dirty="0"/>
              <a:t>My parent’s id is</a:t>
            </a:r>
            <a:r>
              <a:rPr lang="en-US" dirty="0"/>
              <a:t> 157</a:t>
            </a:r>
          </a:p>
          <a:p>
            <a:r>
              <a:rPr lang="en-US" sz="1800" dirty="0"/>
              <a:t>Common</a:t>
            </a:r>
          </a:p>
          <a:p>
            <a:r>
              <a:rPr lang="en-US" dirty="0"/>
              <a:t>Common</a:t>
            </a:r>
            <a:endParaRPr lang="en-US" sz="1800" dirty="0"/>
          </a:p>
          <a:p>
            <a:endParaRPr lang="en-US" sz="1800" dirty="0"/>
          </a:p>
          <a:p>
            <a:r>
              <a:rPr lang="en-IN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DF23EE-9D5B-49F4-8E4D-797668BC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52" y="2456268"/>
            <a:ext cx="8915400" cy="3777622"/>
          </a:xfrm>
        </p:spPr>
        <p:txBody>
          <a:bodyPr/>
          <a:lstStyle/>
          <a:p>
            <a:r>
              <a:rPr lang="en-US" dirty="0"/>
              <a:t>Output may 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1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F862-F284-479B-BAA3-1A149C8D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285" y="-10160"/>
            <a:ext cx="8911687" cy="518160"/>
          </a:xfrm>
        </p:spPr>
        <p:txBody>
          <a:bodyPr>
            <a:normAutofit fontScale="90000"/>
          </a:bodyPr>
          <a:lstStyle/>
          <a:p>
            <a:r>
              <a:rPr lang="en-US" dirty="0"/>
              <a:t>Wait system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2212-CA4A-4863-8AA1-F7B822283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377" y="802640"/>
            <a:ext cx="8915400" cy="6055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unistd.h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 &lt;sys/</a:t>
            </a:r>
            <a:r>
              <a:rPr lang="en-US" sz="1400" dirty="0" err="1"/>
              <a:t>types.h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</a:t>
            </a:r>
            <a:r>
              <a:rPr lang="en-US" sz="1400" dirty="0"/>
              <a:t>..h&gt;</a:t>
            </a:r>
          </a:p>
          <a:p>
            <a:pPr marL="0" indent="0">
              <a:buNone/>
            </a:pPr>
            <a:r>
              <a:rPr lang="en-US" sz="1400" dirty="0"/>
              <a:t>#include &lt;sys/</a:t>
            </a:r>
            <a:r>
              <a:rPr lang="en-US" sz="1400" dirty="0" err="1"/>
              <a:t>wait.h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Int main()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pid_t</a:t>
            </a:r>
            <a:r>
              <a:rPr lang="en-US" sz="1400" dirty="0"/>
              <a:t>  q;</a:t>
            </a:r>
          </a:p>
          <a:p>
            <a:pPr marL="0" indent="0">
              <a:buNone/>
            </a:pPr>
            <a:r>
              <a:rPr lang="en-US" sz="1400" dirty="0"/>
              <a:t>	q=fork();</a:t>
            </a:r>
          </a:p>
          <a:p>
            <a:pPr marL="0" indent="0">
              <a:buNone/>
            </a:pPr>
            <a:r>
              <a:rPr lang="en-US" sz="1400" dirty="0"/>
              <a:t>	if(q==0)//child</a:t>
            </a:r>
          </a:p>
          <a:p>
            <a:pPr marL="0" indent="0">
              <a:buNone/>
            </a:pPr>
            <a:r>
              <a:rPr lang="en-US" sz="1400" dirty="0"/>
              <a:t>	{	</a:t>
            </a:r>
            <a:r>
              <a:rPr lang="en-US" sz="1400" dirty="0" err="1"/>
              <a:t>printf</a:t>
            </a:r>
            <a:r>
              <a:rPr lang="en-US" sz="1400" dirty="0"/>
              <a:t>(“I am a child having Id  %d/n”,</a:t>
            </a:r>
            <a:r>
              <a:rPr lang="en-US" sz="1400" dirty="0" err="1"/>
              <a:t>getpid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		 </a:t>
            </a:r>
            <a:r>
              <a:rPr lang="en-US" sz="1400" dirty="0" err="1"/>
              <a:t>printf</a:t>
            </a:r>
            <a:r>
              <a:rPr lang="en-US" sz="1400" dirty="0"/>
              <a:t>(“My parent’s id is %d\n”,</a:t>
            </a:r>
            <a:r>
              <a:rPr lang="en-US" sz="1400" dirty="0" err="1"/>
              <a:t>getppid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	else{//parent</a:t>
            </a:r>
          </a:p>
          <a:p>
            <a:pPr marL="0" indent="0">
              <a:buNone/>
            </a:pPr>
            <a:r>
              <a:rPr lang="en-US" sz="1400" dirty="0"/>
              <a:t>		wait(NULL);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printf</a:t>
            </a:r>
            <a:r>
              <a:rPr lang="en-US" sz="1400" dirty="0"/>
              <a:t>(“ My child’s id is   %d/</a:t>
            </a:r>
            <a:r>
              <a:rPr lang="en-US" sz="1400" dirty="0" err="1"/>
              <a:t>n”,q</a:t>
            </a:r>
            <a:r>
              <a:rPr lang="en-US" sz="1400" dirty="0"/>
              <a:t>));</a:t>
            </a:r>
          </a:p>
          <a:p>
            <a:pPr marL="0" indent="0">
              <a:buNone/>
            </a:pPr>
            <a:r>
              <a:rPr lang="en-US" sz="1400" dirty="0"/>
              <a:t>		 </a:t>
            </a:r>
            <a:r>
              <a:rPr lang="en-US" sz="1400" dirty="0" err="1"/>
              <a:t>printf</a:t>
            </a:r>
            <a:r>
              <a:rPr lang="en-US" sz="1400" dirty="0"/>
              <a:t>(“I  am parent having  id  %d\n”,</a:t>
            </a:r>
            <a:r>
              <a:rPr lang="en-US" sz="1400" dirty="0" err="1"/>
              <a:t>getpid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(“Common”);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20BE-D3E7-41AF-970D-458B03B3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1109-FF2B-4505-8138-12BD925E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CPU scheduling deals with the problem of deciding which of the processes in the ready queue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is to be allocated the CPU. There are many different CPU-scheduling algorithms. Some of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them are</a:t>
            </a:r>
            <a:endParaRPr lang="en-IN" sz="1800" b="1" i="0" u="none" strike="noStrike" baseline="0" dirty="0">
              <a:latin typeface="TimesNewRomanPS-Bold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First-Come, First-Served Scheduling</a:t>
            </a:r>
            <a:endParaRPr lang="en-US" dirty="0">
              <a:latin typeface="TimesNewRomanPS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rgbClr val="FF0000"/>
                </a:solidFill>
                <a:latin typeface="TimesNewRomanPS-BoldMT"/>
              </a:rPr>
              <a:t>Shortest-Job-First Scheduling</a:t>
            </a:r>
            <a:endParaRPr lang="en-US" sz="1800" b="1" i="0" u="none" strike="noStrike" baseline="0" dirty="0">
              <a:solidFill>
                <a:srgbClr val="FF0000"/>
              </a:solidFill>
              <a:latin typeface="TimesNewRomanPS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shortest-remaining-time-first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Priority Scheduling</a:t>
            </a:r>
            <a:endParaRPr lang="en-IN" b="1" dirty="0">
              <a:latin typeface="TimesNewRomanPS-BoldMT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Round-Robin Scheduling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237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1736-3128-4F74-AC0D-8315D318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system call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30F33-74AF-4152-9B8A-345CFCB487BA}"/>
              </a:ext>
            </a:extLst>
          </p:cNvPr>
          <p:cNvSpPr txBox="1"/>
          <p:nvPr/>
        </p:nvSpPr>
        <p:spPr>
          <a:xfrm>
            <a:off x="2296160" y="2828835"/>
            <a:ext cx="8911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when compiles and run</a:t>
            </a:r>
          </a:p>
          <a:p>
            <a:endParaRPr lang="en-US" dirty="0"/>
          </a:p>
          <a:p>
            <a:r>
              <a:rPr lang="en-US" sz="1800" dirty="0"/>
              <a:t>I am a child having Id 256</a:t>
            </a:r>
          </a:p>
          <a:p>
            <a:r>
              <a:rPr lang="en-US" sz="1800" dirty="0"/>
              <a:t>My parent’s id is</a:t>
            </a:r>
            <a:r>
              <a:rPr lang="en-US" dirty="0"/>
              <a:t> 255</a:t>
            </a:r>
          </a:p>
          <a:p>
            <a:r>
              <a:rPr lang="en-US" sz="1800" dirty="0"/>
              <a:t>Common</a:t>
            </a:r>
          </a:p>
          <a:p>
            <a:r>
              <a:rPr lang="en-US" sz="1800" dirty="0"/>
              <a:t>My child’s id is 256</a:t>
            </a:r>
          </a:p>
          <a:p>
            <a:r>
              <a:rPr lang="en-US" sz="1800" dirty="0"/>
              <a:t>I  am parent having  id 255</a:t>
            </a:r>
          </a:p>
          <a:p>
            <a:r>
              <a:rPr lang="en-US" dirty="0"/>
              <a:t>Common</a:t>
            </a:r>
            <a:endParaRPr lang="en-US" sz="1800" dirty="0"/>
          </a:p>
          <a:p>
            <a:endParaRPr lang="en-US" sz="1800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66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34B7-56A8-4020-9F32-C09B21EA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exit()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493F4D-3B7E-47E4-AF6C-1CB853CC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8640" y="1806425"/>
            <a:ext cx="9685972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deletes all buffers and closes all open files before ending the program</a:t>
            </a:r>
            <a:r>
              <a:rPr lang="en-US" sz="16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 C program to illustrate exit() function.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program is terminated here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This line is not printed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"End of program"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4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D966-7283-4BB4-84FF-475C714A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scheduling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59FE-F83B-4479-8C1C-31B84C66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he shortest-job-first (SJF) scheduling algorithm.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-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associates with each process the length of the process's next CPU burst.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-When the CPU is available, it is assigned to the process that has the smallest next CPU 	burst.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	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next CPU bursts of two processes are the same, FCFS scheduling is used to break 	the tie. </a:t>
            </a:r>
          </a:p>
          <a:p>
            <a:pPr marL="0" lvl="0" indent="0">
              <a:spcBef>
                <a:spcPts val="600"/>
              </a:spcBef>
              <a:buClr>
                <a:srgbClr val="3333CC"/>
              </a:buClr>
              <a:buSzPct val="1000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Assumption: run time for processes are known in advance</a:t>
            </a:r>
          </a:p>
          <a:p>
            <a:pPr marL="0" lvl="0" indent="0">
              <a:spcBef>
                <a:spcPts val="600"/>
              </a:spcBef>
              <a:buClr>
                <a:srgbClr val="3333CC"/>
              </a:buClr>
              <a:buSzPct val="100000"/>
              <a:buNone/>
            </a:pPr>
            <a:r>
              <a:rPr lang="en-US" sz="1800" dirty="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Shortest Job First yields smallest average turnaround time, if all jobs are available 	simultaneously.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7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212B-573C-47C9-A44A-85D1BE01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B17C-6243-4EDC-88D7-96DE57E8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l"/>
            <a:r>
              <a:rPr lang="en-US" b="0" i="0" dirty="0">
                <a:solidFill>
                  <a:srgbClr val="010202"/>
                </a:solidFill>
                <a:effectLst/>
                <a:latin typeface="ff1"/>
              </a:rPr>
              <a:t>SJF is an optimal algorithm because it decreases the wait times for short processes much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10202"/>
                </a:solidFill>
                <a:effectLst/>
                <a:latin typeface="ff1"/>
              </a:rPr>
              <a:t>	more than it increases the wait times for long processes.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10202"/>
                </a:solidFill>
                <a:latin typeface="ff1"/>
              </a:rPr>
              <a:t>	It gives minimum turn around time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10202"/>
                </a:solidFill>
                <a:effectLst/>
                <a:latin typeface="ff1"/>
              </a:rPr>
              <a:t>Consider the case of  4 jobs, with run times of </a:t>
            </a:r>
            <a:r>
              <a:rPr lang="en-US" b="0" i="0" dirty="0" err="1">
                <a:solidFill>
                  <a:srgbClr val="010202"/>
                </a:solidFill>
                <a:effectLst/>
                <a:latin typeface="ff1"/>
              </a:rPr>
              <a:t>a,b,c,and</a:t>
            </a:r>
            <a:r>
              <a:rPr lang="en-US" b="0" i="0" dirty="0">
                <a:solidFill>
                  <a:srgbClr val="010202"/>
                </a:solidFill>
                <a:effectLst/>
                <a:latin typeface="ff1"/>
              </a:rPr>
              <a:t> d respectively. 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10202"/>
                </a:solidFill>
                <a:latin typeface="ff1"/>
              </a:rPr>
              <a:t>The first job finishes with time </a:t>
            </a:r>
            <a:r>
              <a:rPr lang="en-US" dirty="0" err="1">
                <a:solidFill>
                  <a:srgbClr val="010202"/>
                </a:solidFill>
                <a:latin typeface="ff1"/>
              </a:rPr>
              <a:t>a,the</a:t>
            </a:r>
            <a:r>
              <a:rPr lang="en-US" dirty="0">
                <a:solidFill>
                  <a:srgbClr val="010202"/>
                </a:solidFill>
                <a:latin typeface="ff1"/>
              </a:rPr>
              <a:t> second job finishes with time </a:t>
            </a:r>
            <a:r>
              <a:rPr lang="en-US" dirty="0" err="1">
                <a:solidFill>
                  <a:srgbClr val="010202"/>
                </a:solidFill>
                <a:latin typeface="ff1"/>
              </a:rPr>
              <a:t>a+b</a:t>
            </a:r>
            <a:r>
              <a:rPr lang="en-US" dirty="0">
                <a:solidFill>
                  <a:srgbClr val="010202"/>
                </a:solidFill>
                <a:latin typeface="ff1"/>
              </a:rPr>
              <a:t> and so on.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10202"/>
                </a:solidFill>
                <a:latin typeface="ff1"/>
              </a:rPr>
              <a:t>The average turn around time =(4a+3b+2c+d)/4. It is clear that ‘a’ contributes to the average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10202"/>
                </a:solidFill>
                <a:latin typeface="ff1"/>
              </a:rPr>
              <a:t>than the other times, so it should be the shortest job ,with b next, then c and so on. So we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10202"/>
                </a:solidFill>
                <a:latin typeface="ff1"/>
              </a:rPr>
              <a:t>can say that SJF is optimal</a:t>
            </a:r>
            <a:endParaRPr lang="en-US" b="0" i="0" dirty="0">
              <a:solidFill>
                <a:srgbClr val="010202"/>
              </a:solidFill>
              <a:effectLst/>
              <a:latin typeface="ff1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10202"/>
              </a:solidFill>
              <a:effectLst/>
              <a:latin typeface="ff1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5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34A4-9D9A-4A0C-AB7E-AC75BD54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3170"/>
          </a:xfrm>
        </p:spPr>
        <p:txBody>
          <a:bodyPr>
            <a:normAutofit fontScale="90000"/>
          </a:bodyPr>
          <a:lstStyle/>
          <a:p>
            <a:r>
              <a:rPr lang="en-US" dirty="0"/>
              <a:t>SJF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DB04-4A8D-48B8-B306-D037B1E96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188720"/>
            <a:ext cx="8915400" cy="5669280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As an example of SJF scheduling, consider the following set of processes, with the length of the CPU burst given in milliseconds: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TimesNewRomanPS-BoldMT"/>
              </a:rPr>
              <a:t>					Process 		Burst Time</a:t>
            </a:r>
          </a:p>
          <a:p>
            <a:pPr marL="0" indent="0" algn="l">
              <a:buNone/>
            </a:pPr>
            <a:r>
              <a:rPr lang="en-IN" sz="1800" b="0" i="1" u="none" strike="noStrike" baseline="0" dirty="0">
                <a:latin typeface="TimesNewRomanPS-ItalicMT"/>
              </a:rPr>
              <a:t>					P</a:t>
            </a:r>
            <a:r>
              <a:rPr lang="en-IN" sz="1800" b="0" i="0" u="none" strike="noStrike" baseline="0" dirty="0">
                <a:latin typeface="TimesNewRomanPSMT"/>
              </a:rPr>
              <a:t>1				 6</a:t>
            </a:r>
          </a:p>
          <a:p>
            <a:pPr marL="0" indent="0" algn="l">
              <a:buNone/>
            </a:pPr>
            <a:r>
              <a:rPr lang="en-IN" sz="1800" b="0" i="1" u="none" strike="noStrike" baseline="0" dirty="0">
                <a:latin typeface="TimesNewRomanPS-ItalicMT"/>
              </a:rPr>
              <a:t>					P</a:t>
            </a:r>
            <a:r>
              <a:rPr lang="en-IN" sz="1800" b="0" i="0" u="none" strike="noStrike" baseline="0" dirty="0">
                <a:latin typeface="TimesNewRomanPSMT"/>
              </a:rPr>
              <a:t>2 				 8</a:t>
            </a:r>
          </a:p>
          <a:p>
            <a:pPr marL="0" indent="0" algn="l">
              <a:buNone/>
            </a:pPr>
            <a:r>
              <a:rPr lang="en-IN" sz="1800" b="0" i="1" u="none" strike="noStrike" baseline="0" dirty="0">
                <a:latin typeface="TimesNewRomanPS-ItalicMT"/>
              </a:rPr>
              <a:t>					P</a:t>
            </a:r>
            <a:r>
              <a:rPr lang="en-IN" sz="1800" b="0" i="0" u="none" strike="noStrike" baseline="0" dirty="0">
                <a:latin typeface="TimesNewRomanPSMT"/>
              </a:rPr>
              <a:t>3				 7</a:t>
            </a:r>
          </a:p>
          <a:p>
            <a:pPr marL="0" indent="0" algn="l">
              <a:buNone/>
            </a:pPr>
            <a:r>
              <a:rPr lang="en-IN" sz="1800" b="0" i="1" u="none" strike="noStrike" baseline="0" dirty="0">
                <a:latin typeface="TimesNewRomanPS-ItalicMT"/>
              </a:rPr>
              <a:t>					P</a:t>
            </a:r>
            <a:r>
              <a:rPr lang="en-IN" sz="1800" b="0" i="0" u="none" strike="noStrike" baseline="0" dirty="0">
                <a:latin typeface="TimesNewRomanPSMT"/>
              </a:rPr>
              <a:t>4 				 3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Using SJF scheduling, we would schedule these processes according to the following Gantt</a:t>
            </a:r>
          </a:p>
          <a:p>
            <a:pPr algn="l"/>
            <a:r>
              <a:rPr lang="en-IN" sz="1800" b="0" i="0" u="none" strike="noStrike" baseline="0" dirty="0">
                <a:latin typeface="TimesNewRomanPSMT"/>
              </a:rPr>
              <a:t>chart: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FB5EB-B174-4A87-B13D-A6A3F18A0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6" y="4344021"/>
            <a:ext cx="6151354" cy="1091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71192D-EE8F-4853-A18A-8930CC0B13F9}"/>
              </a:ext>
            </a:extLst>
          </p:cNvPr>
          <p:cNvSpPr txBox="1"/>
          <p:nvPr/>
        </p:nvSpPr>
        <p:spPr>
          <a:xfrm>
            <a:off x="3081288" y="5356727"/>
            <a:ext cx="793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The waiting time is 3 milliseconds for process </a:t>
            </a:r>
            <a:r>
              <a:rPr lang="en-US" sz="1800" b="0" i="1" u="none" strike="noStrike" baseline="0" dirty="0">
                <a:latin typeface="TimesNewRomanPS-ItalicMT"/>
              </a:rPr>
              <a:t>P</a:t>
            </a:r>
            <a:r>
              <a:rPr lang="en-US" sz="1800" b="0" i="0" u="none" strike="noStrike" baseline="0" dirty="0">
                <a:latin typeface="TimesNewRomanPSMT"/>
              </a:rPr>
              <a:t>1, 16 milliseconds for process </a:t>
            </a:r>
            <a:r>
              <a:rPr lang="en-US" sz="1800" b="0" i="1" u="none" strike="noStrike" baseline="0" dirty="0">
                <a:latin typeface="TimesNewRomanPS-ItalicMT"/>
              </a:rPr>
              <a:t>P</a:t>
            </a:r>
            <a:r>
              <a:rPr lang="en-US" sz="1800" b="0" i="0" u="none" strike="noStrike" baseline="0" dirty="0">
                <a:latin typeface="TimesNewRomanPSMT"/>
              </a:rPr>
              <a:t>2, 9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milliseconds for process </a:t>
            </a:r>
            <a:r>
              <a:rPr lang="en-US" sz="1800" b="0" i="1" u="none" strike="noStrike" baseline="0" dirty="0">
                <a:latin typeface="TimesNewRomanPS-ItalicMT"/>
              </a:rPr>
              <a:t>P</a:t>
            </a:r>
            <a:r>
              <a:rPr lang="en-US" sz="1800" b="0" i="0" u="none" strike="noStrike" baseline="0" dirty="0">
                <a:latin typeface="TimesNewRomanPSMT"/>
              </a:rPr>
              <a:t>3, and 0 milliseconds for process </a:t>
            </a:r>
            <a:r>
              <a:rPr lang="en-US" sz="1800" b="0" i="1" u="none" strike="noStrike" baseline="0" dirty="0">
                <a:latin typeface="TimesNewRomanPS-ItalicMT"/>
              </a:rPr>
              <a:t>P</a:t>
            </a:r>
            <a:r>
              <a:rPr lang="en-US" sz="1800" b="0" i="0" u="none" strike="noStrike" baseline="0" dirty="0">
                <a:latin typeface="TimesNewRomanPSMT"/>
              </a:rPr>
              <a:t>4. Thus, the average waiting time is (3 + 16 + 9 + 0)/4 = 7 milliseconds. By comparison, if we were using the FCFS scheduling scheme, the average waiting time would be 10.25 milliseconds.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41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415F-2FEB-42CE-A366-7A38387C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73310"/>
            <a:ext cx="8911687" cy="1280890"/>
          </a:xfrm>
        </p:spPr>
        <p:txBody>
          <a:bodyPr/>
          <a:lstStyle/>
          <a:p>
            <a:r>
              <a:rPr lang="en-IN" sz="3600" b="1" i="0" u="none" strike="noStrike" baseline="0" dirty="0">
                <a:latin typeface="TimesNewRomanPS-BoldMT"/>
              </a:rPr>
              <a:t>SJF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AE459A-23BF-4006-B943-7E78B640E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016128"/>
              </p:ext>
            </p:extLst>
          </p:nvPr>
        </p:nvGraphicFramePr>
        <p:xfrm>
          <a:off x="2496820" y="234377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83179723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7290921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659354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0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6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0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831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61E89D-59B3-462B-ACCA-E4B95E3A0854}"/>
              </a:ext>
            </a:extLst>
          </p:cNvPr>
          <p:cNvSpPr txBox="1"/>
          <p:nvPr/>
        </p:nvSpPr>
        <p:spPr>
          <a:xfrm>
            <a:off x="2712720" y="1854200"/>
            <a:ext cx="862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processes listed draw </a:t>
            </a:r>
            <a:r>
              <a:rPr lang="en-US" dirty="0" err="1"/>
              <a:t>gantt</a:t>
            </a:r>
            <a:r>
              <a:rPr lang="en-US" dirty="0"/>
              <a:t> chart illustrating their execution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F6C73-D9F0-426F-841C-A6679E2EF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9" y="4464020"/>
            <a:ext cx="9169871" cy="83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A753B-9BCB-45F5-8C2C-1E218487490B}"/>
              </a:ext>
            </a:extLst>
          </p:cNvPr>
          <p:cNvSpPr txBox="1"/>
          <p:nvPr/>
        </p:nvSpPr>
        <p:spPr>
          <a:xfrm>
            <a:off x="3850640" y="5294620"/>
            <a:ext cx="182880" cy="37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AE963-9E6E-4E45-B421-996C4FD2DD03}"/>
              </a:ext>
            </a:extLst>
          </p:cNvPr>
          <p:cNvSpPr txBox="1"/>
          <p:nvPr/>
        </p:nvSpPr>
        <p:spPr>
          <a:xfrm>
            <a:off x="7498080" y="5315818"/>
            <a:ext cx="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62CF8-466F-4963-8062-A415FEC88000}"/>
              </a:ext>
            </a:extLst>
          </p:cNvPr>
          <p:cNvSpPr txBox="1"/>
          <p:nvPr/>
        </p:nvSpPr>
        <p:spPr>
          <a:xfrm>
            <a:off x="8686800" y="529462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50FDE-5E61-48F6-B280-5EA6560CBF1D}"/>
              </a:ext>
            </a:extLst>
          </p:cNvPr>
          <p:cNvSpPr txBox="1"/>
          <p:nvPr/>
        </p:nvSpPr>
        <p:spPr>
          <a:xfrm>
            <a:off x="10850880" y="5315818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65554-F906-473D-88FE-3EDA4CE22B0D}"/>
              </a:ext>
            </a:extLst>
          </p:cNvPr>
          <p:cNvSpPr txBox="1"/>
          <p:nvPr/>
        </p:nvSpPr>
        <p:spPr>
          <a:xfrm>
            <a:off x="2346960" y="5821680"/>
            <a:ext cx="954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A start executing: It is the only choice at time 0 . At time 3, B is the only choice .</a:t>
            </a:r>
            <a:r>
              <a:rPr lang="en-IN" dirty="0"/>
              <a:t>At time 9, B completes, process D runs because D is shorter than process C</a:t>
            </a:r>
          </a:p>
        </p:txBody>
      </p:sp>
    </p:spTree>
    <p:extLst>
      <p:ext uri="{BB962C8B-B14F-4D97-AF65-F5344CB8AC3E}">
        <p14:creationId xmlns:p14="http://schemas.microsoft.com/office/powerpoint/2010/main" val="324090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2DF-482A-4DE2-8BE6-ED6B00CD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7650"/>
          </a:xfrm>
        </p:spPr>
        <p:txBody>
          <a:bodyPr>
            <a:normAutofit/>
          </a:bodyPr>
          <a:lstStyle/>
          <a:p>
            <a:r>
              <a:rPr lang="en-IN" sz="3600" b="1" i="0" u="none" strike="noStrike" baseline="0" dirty="0">
                <a:latin typeface="TimesNewRomanPS-BoldMT"/>
              </a:rPr>
              <a:t>SJF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8193-39BE-4E0D-9484-7C0268E8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381760"/>
            <a:ext cx="9879012" cy="4529462"/>
          </a:xfrm>
        </p:spPr>
        <p:txBody>
          <a:bodyPr/>
          <a:lstStyle/>
          <a:p>
            <a:r>
              <a:rPr lang="en-US" dirty="0"/>
              <a:t>For the process listed what is the average turn around time?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B931ED-DF64-4F60-8475-7AA32C4A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12443"/>
              </p:ext>
            </p:extLst>
          </p:nvPr>
        </p:nvGraphicFramePr>
        <p:xfrm>
          <a:off x="1985699" y="2181508"/>
          <a:ext cx="81280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36444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0165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34647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58260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9414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 around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8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4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32400"/>
                  </a:ext>
                </a:extLst>
              </a:tr>
              <a:tr h="22013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436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97B082-B68D-4C7F-8A30-60D1E920E055}"/>
              </a:ext>
            </a:extLst>
          </p:cNvPr>
          <p:cNvSpPr txBox="1"/>
          <p:nvPr/>
        </p:nvSpPr>
        <p:spPr>
          <a:xfrm>
            <a:off x="1890922" y="5040562"/>
            <a:ext cx="1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859E5-E5A2-41C2-BC23-BE1B2F4B3812}"/>
              </a:ext>
            </a:extLst>
          </p:cNvPr>
          <p:cNvSpPr txBox="1"/>
          <p:nvPr/>
        </p:nvSpPr>
        <p:spPr>
          <a:xfrm>
            <a:off x="3610718" y="500540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2C7F4-E8AF-4C01-BCC4-DCC8562B91F8}"/>
              </a:ext>
            </a:extLst>
          </p:cNvPr>
          <p:cNvSpPr txBox="1"/>
          <p:nvPr/>
        </p:nvSpPr>
        <p:spPr>
          <a:xfrm>
            <a:off x="7374785" y="4961468"/>
            <a:ext cx="3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16290-38C0-42FA-9199-67231F0A9372}"/>
              </a:ext>
            </a:extLst>
          </p:cNvPr>
          <p:cNvSpPr txBox="1"/>
          <p:nvPr/>
        </p:nvSpPr>
        <p:spPr>
          <a:xfrm>
            <a:off x="10891520" y="4987892"/>
            <a:ext cx="61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090BE-5C01-4619-9D49-880D859AA223}"/>
              </a:ext>
            </a:extLst>
          </p:cNvPr>
          <p:cNvSpPr txBox="1"/>
          <p:nvPr/>
        </p:nvSpPr>
        <p:spPr>
          <a:xfrm>
            <a:off x="2064226" y="5431229"/>
            <a:ext cx="913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around time=completion time –arrival time</a:t>
            </a:r>
          </a:p>
          <a:p>
            <a:endParaRPr lang="en-US" dirty="0"/>
          </a:p>
          <a:p>
            <a:r>
              <a:rPr lang="en-US" dirty="0"/>
              <a:t>Average turn around time=((3-0)+(9-1)+(15-4)+(11-6))/4 = 6.75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E46F9C-9586-4673-B7AF-054477AF8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61" y="4233303"/>
            <a:ext cx="9169871" cy="83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DB1176-36F2-4325-ADE3-B2EC973C357B}"/>
              </a:ext>
            </a:extLst>
          </p:cNvPr>
          <p:cNvSpPr txBox="1"/>
          <p:nvPr/>
        </p:nvSpPr>
        <p:spPr>
          <a:xfrm>
            <a:off x="8534400" y="5037705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66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36D7-B176-4DC6-BCF3-3553B654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13810"/>
          </a:xfrm>
        </p:spPr>
        <p:txBody>
          <a:bodyPr>
            <a:normAutofit fontScale="90000"/>
          </a:bodyPr>
          <a:lstStyle/>
          <a:p>
            <a:r>
              <a:rPr lang="en-IN" sz="3600" b="1" i="0" u="none" strike="noStrike" baseline="0" dirty="0">
                <a:latin typeface="TimesNewRomanPS-BoldMT"/>
              </a:rPr>
              <a:t>SJF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DBA2-46BD-485E-AAA8-4B004C94F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0000"/>
            <a:ext cx="8915400" cy="5293360"/>
          </a:xfrm>
        </p:spPr>
        <p:txBody>
          <a:bodyPr/>
          <a:lstStyle/>
          <a:p>
            <a:r>
              <a:rPr lang="en-US" dirty="0"/>
              <a:t>For the processes  listed what is the waiting time for each process?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647F77-0177-4A1E-BB71-8AE8EAD5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3701"/>
              </p:ext>
            </p:extLst>
          </p:nvPr>
        </p:nvGraphicFramePr>
        <p:xfrm>
          <a:off x="2589212" y="1959186"/>
          <a:ext cx="812800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776321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275543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0950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987954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44406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7288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 around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5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6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9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02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B34109-D6E2-40CB-9BD9-08A94685895D}"/>
              </a:ext>
            </a:extLst>
          </p:cNvPr>
          <p:cNvSpPr txBox="1"/>
          <p:nvPr/>
        </p:nvSpPr>
        <p:spPr>
          <a:xfrm>
            <a:off x="3352800" y="5126335"/>
            <a:ext cx="770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time=turn around time – execution time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>
                <a:sym typeface="Wingdings" panose="05000000000000000000" pitchFamily="2" charset="2"/>
              </a:rPr>
              <a:t>:(3-3)=0     B:(8-6)=2     C:(11-4)=7    D:(5-2)=3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10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9211-17AD-4122-8A46-D68E64AB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system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B349-119E-4F4F-A580-AFF1C09E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mo"/>
              </a:rPr>
              <a:t>fork() system call is used to create child processes in a C program.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It takes no arguments and returns a process ID.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After a new child process is created, 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both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processes will execute the next instruction following the 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fork()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system call.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Therefore, we have to distinguish the parent from the child. This can be done by testing the returned value of 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fork().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If 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fork()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returns a negative value, the creation of a child process was unsuccessful.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fork()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returns a zero to the newly created child process.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fork()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returns a positive value, the 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process ID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of the child process, to the parent.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2193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4853</TotalTime>
  <Words>1883</Words>
  <Application>Microsoft Office PowerPoint</Application>
  <PresentationFormat>Widescreen</PresentationFormat>
  <Paragraphs>344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arial</vt:lpstr>
      <vt:lpstr>Arimo</vt:lpstr>
      <vt:lpstr>Calibri</vt:lpstr>
      <vt:lpstr>Century Gothic</vt:lpstr>
      <vt:lpstr>Consolas</vt:lpstr>
      <vt:lpstr>Courier New</vt:lpstr>
      <vt:lpstr>ff1</vt:lpstr>
      <vt:lpstr>New Times Roman</vt:lpstr>
      <vt:lpstr>Times New Roman</vt:lpstr>
      <vt:lpstr>TimesNewRomanPS-BoldMT</vt:lpstr>
      <vt:lpstr>TimesNewRomanPS-ItalicMT</vt:lpstr>
      <vt:lpstr>TimesNewRomanPSMT</vt:lpstr>
      <vt:lpstr>Wingdings 3</vt:lpstr>
      <vt:lpstr>Wisp</vt:lpstr>
      <vt:lpstr>                 Module2_Part6    Textbook : Operating Systems Concepts by Silberschatz </vt:lpstr>
      <vt:lpstr>Scheduling algorithms</vt:lpstr>
      <vt:lpstr>Shortest job first scheduling algorithm</vt:lpstr>
      <vt:lpstr>SJF</vt:lpstr>
      <vt:lpstr>SJF</vt:lpstr>
      <vt:lpstr>SJF</vt:lpstr>
      <vt:lpstr>SJF</vt:lpstr>
      <vt:lpstr>SJF</vt:lpstr>
      <vt:lpstr>fork() system call</vt:lpstr>
      <vt:lpstr>fork() system call</vt:lpstr>
      <vt:lpstr>fork() system call</vt:lpstr>
      <vt:lpstr>getpid() system call</vt:lpstr>
      <vt:lpstr>Exec system call</vt:lpstr>
      <vt:lpstr>Exec() system call</vt:lpstr>
      <vt:lpstr>Exec sytem call</vt:lpstr>
      <vt:lpstr>PowerPoint Presentation</vt:lpstr>
      <vt:lpstr>Wait system call</vt:lpstr>
      <vt:lpstr>Wait system call</vt:lpstr>
      <vt:lpstr>Wait system call</vt:lpstr>
      <vt:lpstr>Wait system call</vt:lpstr>
      <vt:lpstr>exit()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DELL</cp:lastModifiedBy>
  <cp:revision>272</cp:revision>
  <dcterms:created xsi:type="dcterms:W3CDTF">2020-08-14T12:33:26Z</dcterms:created>
  <dcterms:modified xsi:type="dcterms:W3CDTF">2022-05-24T19:34:11Z</dcterms:modified>
</cp:coreProperties>
</file>