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notesMasterIdLst>
    <p:notesMasterId r:id="rId9"/>
  </p:notesMasterIdLst>
  <p:sldIdLst>
    <p:sldId id="256" r:id="rId2"/>
    <p:sldId id="257" r:id="rId3"/>
    <p:sldId id="258" r:id="rId4"/>
    <p:sldId id="259" r:id="rId5"/>
    <p:sldId id="262"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93842" autoAdjust="0"/>
  </p:normalViewPr>
  <p:slideViewPr>
    <p:cSldViewPr snapToGrid="0">
      <p:cViewPr varScale="1">
        <p:scale>
          <a:sx n="81" d="100"/>
          <a:sy n="81" d="100"/>
        </p:scale>
        <p:origin x="11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66159-0BCE-4D6D-AD43-118E693D2859}"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2A4C1-6DE6-40FD-9067-8DE3F50B930F}" type="slidenum">
              <a:rPr lang="en-IN" smtClean="0"/>
              <a:t>‹#›</a:t>
            </a:fld>
            <a:endParaRPr lang="en-IN"/>
          </a:p>
        </p:txBody>
      </p:sp>
    </p:spTree>
    <p:extLst>
      <p:ext uri="{BB962C8B-B14F-4D97-AF65-F5344CB8AC3E}">
        <p14:creationId xmlns:p14="http://schemas.microsoft.com/office/powerpoint/2010/main" val="37619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72A4C1-6DE6-40FD-9067-8DE3F50B930F}" type="slidenum">
              <a:rPr lang="en-IN" smtClean="0"/>
              <a:t>3</a:t>
            </a:fld>
            <a:endParaRPr lang="en-IN"/>
          </a:p>
        </p:txBody>
      </p:sp>
    </p:spTree>
    <p:extLst>
      <p:ext uri="{BB962C8B-B14F-4D97-AF65-F5344CB8AC3E}">
        <p14:creationId xmlns:p14="http://schemas.microsoft.com/office/powerpoint/2010/main" val="110000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72A4C1-6DE6-40FD-9067-8DE3F50B930F}" type="slidenum">
              <a:rPr lang="en-IN" smtClean="0"/>
              <a:t>4</a:t>
            </a:fld>
            <a:endParaRPr lang="en-IN"/>
          </a:p>
        </p:txBody>
      </p:sp>
    </p:spTree>
    <p:extLst>
      <p:ext uri="{BB962C8B-B14F-4D97-AF65-F5344CB8AC3E}">
        <p14:creationId xmlns:p14="http://schemas.microsoft.com/office/powerpoint/2010/main" val="183527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72A4C1-6DE6-40FD-9067-8DE3F50B930F}" type="slidenum">
              <a:rPr lang="en-IN" smtClean="0"/>
              <a:t>5</a:t>
            </a:fld>
            <a:endParaRPr lang="en-IN"/>
          </a:p>
        </p:txBody>
      </p:sp>
    </p:spTree>
    <p:extLst>
      <p:ext uri="{BB962C8B-B14F-4D97-AF65-F5344CB8AC3E}">
        <p14:creationId xmlns:p14="http://schemas.microsoft.com/office/powerpoint/2010/main" val="222074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934302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3907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91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096156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470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787653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48038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03652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51443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46131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9178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14A48-526A-4893-AB96-D36F3A2610AA}"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820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14A48-526A-4893-AB96-D36F3A2610AA}"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77114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14A48-526A-4893-AB96-D36F3A2610AA}"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768936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17127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8379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14A48-526A-4893-AB96-D36F3A2610AA}" type="datetimeFigureOut">
              <a:rPr lang="en-IN" smtClean="0"/>
              <a:t>25-05-2022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0CDBD1-AA30-4714-92CE-47967A8808C2}" type="slidenum">
              <a:rPr lang="en-IN" smtClean="0"/>
              <a:t>‹#›</a:t>
            </a:fld>
            <a:endParaRPr lang="en-IN"/>
          </a:p>
        </p:txBody>
      </p:sp>
    </p:spTree>
    <p:extLst>
      <p:ext uri="{BB962C8B-B14F-4D97-AF65-F5344CB8AC3E}">
        <p14:creationId xmlns:p14="http://schemas.microsoft.com/office/powerpoint/2010/main" val="3036144918"/>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EC4-9167-4D18-A7CA-183EC782EC54}"/>
              </a:ext>
            </a:extLst>
          </p:cNvPr>
          <p:cNvSpPr>
            <a:spLocks noGrp="1"/>
          </p:cNvSpPr>
          <p:nvPr>
            <p:ph type="ctrTitle"/>
          </p:nvPr>
        </p:nvSpPr>
        <p:spPr/>
        <p:txBody>
          <a:bodyPr>
            <a:noAutofit/>
          </a:bodyPr>
          <a:lstStyle/>
          <a:p>
            <a:pPr algn="l"/>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M</a:t>
            </a:r>
            <a:r>
              <a:rPr lang="en-US" sz="2800" dirty="0">
                <a:latin typeface="Times New Roman" panose="02020603050405020304" pitchFamily="18" charset="0"/>
                <a:cs typeface="Times New Roman" panose="02020603050405020304" pitchFamily="18" charset="0"/>
              </a:rPr>
              <a:t>odule2_Part7</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Textbook : Operating Systems Concepts by </a:t>
            </a:r>
            <a:r>
              <a:rPr lang="en-US" sz="2800" dirty="0" err="1">
                <a:latin typeface="Times New Roman" panose="02020603050405020304" pitchFamily="18" charset="0"/>
                <a:cs typeface="Times New Roman" panose="02020603050405020304" pitchFamily="18" charset="0"/>
              </a:rPr>
              <a:t>Silberschatz</a:t>
            </a:r>
            <a:br>
              <a:rPr lang="en-US"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35541A6-5910-428F-8B4C-CA078BC38E2E}"/>
              </a:ext>
            </a:extLst>
          </p:cNvPr>
          <p:cNvSpPr txBox="1">
            <a:spLocks/>
          </p:cNvSpPr>
          <p:nvPr/>
        </p:nvSpPr>
        <p:spPr>
          <a:xfrm>
            <a:off x="2286000" y="1965960"/>
            <a:ext cx="7991475" cy="1463040"/>
          </a:xfrm>
          <a:prstGeom prst="rect">
            <a:avLst/>
          </a:prstGeom>
        </p:spPr>
        <p:txBody>
          <a:bodyPr vert="horz" lIns="91440" tIns="45720" rIns="91440" bIns="45720" rtlCol="0" anchor="ctr">
            <a:normAutofit lnSpcReduction="10000"/>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US" sz="6000" dirty="0">
                <a:latin typeface="Times New Roman" panose="02020603050405020304" pitchFamily="18" charset="0"/>
                <a:cs typeface="Times New Roman" panose="02020603050405020304" pitchFamily="18" charset="0"/>
              </a:rPr>
              <a:t>Operating SYSTEMS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44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0BE-D3E7-41AF-970D-458B03B3004E}"/>
              </a:ext>
            </a:extLst>
          </p:cNvPr>
          <p:cNvSpPr>
            <a:spLocks noGrp="1"/>
          </p:cNvSpPr>
          <p:nvPr>
            <p:ph type="title"/>
          </p:nvPr>
        </p:nvSpPr>
        <p:spPr/>
        <p:txBody>
          <a:bodyPr/>
          <a:lstStyle/>
          <a:p>
            <a:r>
              <a:rPr lang="en-US" dirty="0"/>
              <a:t>Scheduling algorithms</a:t>
            </a:r>
            <a:endParaRPr lang="en-IN" dirty="0"/>
          </a:p>
        </p:txBody>
      </p:sp>
      <p:sp>
        <p:nvSpPr>
          <p:cNvPr id="3" name="Content Placeholder 2">
            <a:extLst>
              <a:ext uri="{FF2B5EF4-FFF2-40B4-BE49-F238E27FC236}">
                <a16:creationId xmlns:a16="http://schemas.microsoft.com/office/drawing/2014/main" id="{0DA51109-FF2B-4505-8138-12BD925E4C29}"/>
              </a:ext>
            </a:extLst>
          </p:cNvPr>
          <p:cNvSpPr>
            <a:spLocks noGrp="1"/>
          </p:cNvSpPr>
          <p:nvPr>
            <p:ph idx="1"/>
          </p:nvPr>
        </p:nvSpPr>
        <p:spPr>
          <a:xfrm>
            <a:off x="2592925" y="2133600"/>
            <a:ext cx="8915400" cy="3777622"/>
          </a:xfrm>
        </p:spPr>
        <p:txBody>
          <a:bodyPr/>
          <a:lstStyle/>
          <a:p>
            <a:pPr marL="0" indent="0" algn="l">
              <a:buNone/>
            </a:pPr>
            <a:r>
              <a:rPr lang="en-US" sz="1800" b="0" i="0" u="none" strike="noStrike" baseline="0" dirty="0">
                <a:latin typeface="TimesNewRomanPSMT"/>
              </a:rPr>
              <a:t>CPU scheduling deals with the problem of deciding which of the processes in the ready queue</a:t>
            </a:r>
          </a:p>
          <a:p>
            <a:pPr marL="0" indent="0" algn="l">
              <a:buNone/>
            </a:pPr>
            <a:r>
              <a:rPr lang="en-US" sz="1800" b="0" i="0" u="none" strike="noStrike" baseline="0" dirty="0">
                <a:latin typeface="TimesNewRomanPSMT"/>
              </a:rPr>
              <a:t>is to be allocated the CPU. There are many different CPU-scheduling algorithms. Some of </a:t>
            </a:r>
          </a:p>
          <a:p>
            <a:pPr marL="0" indent="0" algn="l">
              <a:buNone/>
            </a:pPr>
            <a:r>
              <a:rPr lang="en-US" sz="1800" b="0" i="0" u="none" strike="noStrike" baseline="0" dirty="0">
                <a:latin typeface="TimesNewRomanPSMT"/>
              </a:rPr>
              <a:t>them are</a:t>
            </a:r>
            <a:endParaRPr lang="en-IN" sz="1800" b="1" i="0" u="none" strike="noStrike" baseline="0" dirty="0">
              <a:latin typeface="TimesNewRomanPS-BoldMT"/>
            </a:endParaRPr>
          </a:p>
          <a:p>
            <a:pPr marL="0" indent="0" algn="l">
              <a:buNone/>
            </a:pPr>
            <a:r>
              <a:rPr lang="en-IN" sz="1800" b="1" i="0" u="none" strike="noStrike" baseline="0" dirty="0">
                <a:latin typeface="TimesNewRomanPS-BoldMT"/>
              </a:rPr>
              <a:t>First-Come, First-Served Scheduling</a:t>
            </a:r>
            <a:endParaRPr lang="en-US" dirty="0">
              <a:latin typeface="TimesNewRomanPSMT"/>
            </a:endParaRPr>
          </a:p>
          <a:p>
            <a:pPr marL="0" indent="0" algn="l">
              <a:buNone/>
            </a:pPr>
            <a:r>
              <a:rPr lang="en-IN" sz="1800" b="1" i="0" u="none" strike="noStrike" baseline="0" dirty="0">
                <a:latin typeface="TimesNewRomanPS-BoldMT"/>
              </a:rPr>
              <a:t>Shortest-Job-First Scheduling</a:t>
            </a:r>
            <a:endParaRPr lang="en-US" sz="1800" b="1" i="0" u="none" strike="noStrike" baseline="0" dirty="0">
              <a:latin typeface="TimesNewRomanPSMT"/>
            </a:endParaRPr>
          </a:p>
          <a:p>
            <a:pPr marL="0" indent="0" algn="l">
              <a:buNone/>
            </a:pPr>
            <a:r>
              <a:rPr lang="en-IN" sz="1800" b="1" i="0" u="none" strike="noStrike" baseline="0" dirty="0">
                <a:solidFill>
                  <a:srgbClr val="FF0000"/>
                </a:solidFill>
                <a:latin typeface="TimesNewRomanPS-BoldMT"/>
              </a:rPr>
              <a:t>shortest-remaining-time-first</a:t>
            </a:r>
          </a:p>
          <a:p>
            <a:pPr marL="0" indent="0" algn="l">
              <a:buNone/>
            </a:pPr>
            <a:r>
              <a:rPr lang="en-IN" sz="1800" b="1" i="0" u="none" strike="noStrike" baseline="0" dirty="0">
                <a:latin typeface="TimesNewRomanPS-BoldMT"/>
              </a:rPr>
              <a:t>Priority Scheduling</a:t>
            </a:r>
            <a:endParaRPr lang="en-IN" b="1" dirty="0">
              <a:latin typeface="TimesNewRomanPS-BoldMT"/>
            </a:endParaRPr>
          </a:p>
          <a:p>
            <a:pPr marL="0" indent="0" algn="l">
              <a:buNone/>
            </a:pPr>
            <a:r>
              <a:rPr lang="en-IN" sz="1800" b="1" i="0" u="none" strike="noStrike" baseline="0" dirty="0">
                <a:latin typeface="TimesNewRomanPS-BoldMT"/>
              </a:rPr>
              <a:t>Round-Robin Scheduling</a:t>
            </a:r>
            <a:endParaRPr lang="en-IN" dirty="0"/>
          </a:p>
        </p:txBody>
      </p:sp>
    </p:spTree>
    <p:extLst>
      <p:ext uri="{BB962C8B-B14F-4D97-AF65-F5344CB8AC3E}">
        <p14:creationId xmlns:p14="http://schemas.microsoft.com/office/powerpoint/2010/main" val="161123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D966-7283-4BB4-84FF-475C714A2B7C}"/>
              </a:ext>
            </a:extLst>
          </p:cNvPr>
          <p:cNvSpPr>
            <a:spLocks noGrp="1"/>
          </p:cNvSpPr>
          <p:nvPr>
            <p:ph type="title"/>
          </p:nvPr>
        </p:nvSpPr>
        <p:spPr/>
        <p:txBody>
          <a:bodyPr/>
          <a:lstStyle/>
          <a:p>
            <a:r>
              <a:rPr lang="en-US" dirty="0"/>
              <a:t>Shortest remaining time first scheduling algorithm</a:t>
            </a:r>
            <a:endParaRPr lang="en-IN" dirty="0"/>
          </a:p>
        </p:txBody>
      </p:sp>
      <p:sp>
        <p:nvSpPr>
          <p:cNvPr id="3" name="Content Placeholder 2">
            <a:extLst>
              <a:ext uri="{FF2B5EF4-FFF2-40B4-BE49-F238E27FC236}">
                <a16:creationId xmlns:a16="http://schemas.microsoft.com/office/drawing/2014/main" id="{2E2C59FE-F83B-4479-8C1C-31B84C66F889}"/>
              </a:ext>
            </a:extLst>
          </p:cNvPr>
          <p:cNvSpPr>
            <a:spLocks noGrp="1"/>
          </p:cNvSpPr>
          <p:nvPr>
            <p:ph idx="1"/>
          </p:nvPr>
        </p:nvSpPr>
        <p:spPr/>
        <p:txBody>
          <a:bodyPr>
            <a:normAutofit fontScale="92500" lnSpcReduction="10000"/>
          </a:bodyPr>
          <a:lstStyle/>
          <a:p>
            <a:pPr algn="l"/>
            <a:r>
              <a:rPr lang="en-US" sz="1800" b="0" i="0" u="none" strike="noStrike" baseline="0" dirty="0">
                <a:latin typeface="Times New Roman" panose="02020603050405020304" pitchFamily="18" charset="0"/>
              </a:rPr>
              <a:t>The SJF algorithm can be either preemptive or </a:t>
            </a:r>
            <a:r>
              <a:rPr lang="en-US" sz="1800" b="0" i="0" u="none" strike="noStrike" baseline="0" dirty="0" err="1">
                <a:latin typeface="Times New Roman" panose="02020603050405020304" pitchFamily="18" charset="0"/>
              </a:rPr>
              <a:t>nonpreemptive</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The choice arises when a new process arrives at the ready queue while a previous process </a:t>
            </a:r>
          </a:p>
          <a:p>
            <a:pPr marL="0" indent="0" algn="l">
              <a:buNone/>
            </a:pPr>
            <a:r>
              <a:rPr lang="en-US" sz="1800" b="0" i="0" u="none" strike="noStrike" baseline="0" dirty="0">
                <a:latin typeface="Times New Roman" panose="02020603050405020304" pitchFamily="18" charset="0"/>
              </a:rPr>
              <a:t>	is still executing. </a:t>
            </a:r>
          </a:p>
          <a:p>
            <a:pPr algn="l"/>
            <a:r>
              <a:rPr lang="en-US" sz="1800" b="0" i="0" u="none" strike="noStrike" baseline="0" dirty="0">
                <a:latin typeface="Times New Roman" panose="02020603050405020304" pitchFamily="18" charset="0"/>
              </a:rPr>
              <a:t>The next CPU burst of the newly arrived process may be shorter than what is left of the </a:t>
            </a:r>
          </a:p>
          <a:p>
            <a:pPr marL="0" indent="0" algn="l">
              <a:buNone/>
            </a:pPr>
            <a:r>
              <a:rPr lang="en-US" sz="1800" b="0" i="0" u="none" strike="noStrike" baseline="0" dirty="0">
                <a:latin typeface="Times New Roman" panose="02020603050405020304" pitchFamily="18" charset="0"/>
              </a:rPr>
              <a:t>	currently executing process. </a:t>
            </a:r>
          </a:p>
          <a:p>
            <a:pPr algn="l"/>
            <a:r>
              <a:rPr lang="en-US" sz="1800" b="0" i="0" u="none" strike="noStrike" baseline="0" dirty="0">
                <a:latin typeface="Times New Roman" panose="02020603050405020304" pitchFamily="18" charset="0"/>
              </a:rPr>
              <a:t>A preemptive SJF algorithm will preempt the currently executing process, and allow the shorter </a:t>
            </a:r>
          </a:p>
          <a:p>
            <a:pPr marL="0" indent="0" algn="l">
              <a:buNone/>
            </a:pPr>
            <a:r>
              <a:rPr lang="en-US" dirty="0">
                <a:latin typeface="Times New Roman" panose="02020603050405020304" pitchFamily="18" charset="0"/>
              </a:rPr>
              <a:t>	</a:t>
            </a:r>
            <a:r>
              <a:rPr lang="en-US" sz="1800" b="0" i="0" u="none" strike="noStrike" baseline="0" dirty="0">
                <a:latin typeface="Times New Roman" panose="02020603050405020304" pitchFamily="18" charset="0"/>
              </a:rPr>
              <a:t>process to run whereas a  </a:t>
            </a:r>
            <a:r>
              <a:rPr lang="en-US" sz="1800" b="0" i="0" u="none" strike="noStrike" baseline="0" dirty="0" err="1">
                <a:latin typeface="Times New Roman" panose="02020603050405020304" pitchFamily="18" charset="0"/>
              </a:rPr>
              <a:t>nonpreemptive</a:t>
            </a:r>
            <a:r>
              <a:rPr lang="en-US" sz="1800" b="0" i="0" u="none" strike="noStrike" baseline="0" dirty="0">
                <a:latin typeface="Times New Roman" panose="02020603050405020304" pitchFamily="18" charset="0"/>
              </a:rPr>
              <a:t> SJF algorithm will allow the currently running </a:t>
            </a:r>
          </a:p>
          <a:p>
            <a:pPr marL="0" indent="0" algn="l">
              <a:buNone/>
            </a:pPr>
            <a:r>
              <a:rPr lang="en-US" dirty="0">
                <a:latin typeface="Times New Roman" panose="02020603050405020304" pitchFamily="18" charset="0"/>
              </a:rPr>
              <a:t>	</a:t>
            </a:r>
            <a:r>
              <a:rPr lang="en-US" sz="1800" b="0" i="0" u="none" strike="noStrike" baseline="0" dirty="0">
                <a:latin typeface="Times New Roman" panose="02020603050405020304" pitchFamily="18" charset="0"/>
              </a:rPr>
              <a:t>process to finish its CPU burst.</a:t>
            </a:r>
          </a:p>
          <a:p>
            <a:pPr algn="l"/>
            <a:r>
              <a:rPr lang="en-US" sz="1800" b="0" i="0" u="none" strike="noStrike" baseline="0" dirty="0">
                <a:latin typeface="Times New Roman" panose="02020603050405020304" pitchFamily="18" charset="0"/>
              </a:rPr>
              <a:t>Preemptive SJF scheduling is sometimes called shortest-remaining-time-first</a:t>
            </a:r>
          </a:p>
          <a:p>
            <a:pPr marL="0" indent="0" algn="l">
              <a:buNone/>
            </a:pPr>
            <a:r>
              <a:rPr lang="en-IN" sz="1800" b="0" i="0" u="none" strike="noStrike" baseline="0" dirty="0">
                <a:latin typeface="Times New Roman" panose="02020603050405020304" pitchFamily="18" charset="0"/>
              </a:rPr>
              <a:t>	scheduling.</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27067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C696-4E84-41E0-B75A-AD2630F889DD}"/>
              </a:ext>
            </a:extLst>
          </p:cNvPr>
          <p:cNvSpPr>
            <a:spLocks noGrp="1"/>
          </p:cNvSpPr>
          <p:nvPr>
            <p:ph type="title"/>
          </p:nvPr>
        </p:nvSpPr>
        <p:spPr>
          <a:xfrm>
            <a:off x="2592925" y="624110"/>
            <a:ext cx="8911687" cy="503650"/>
          </a:xfrm>
        </p:spPr>
        <p:txBody>
          <a:bodyPr>
            <a:normAutofit fontScale="90000"/>
          </a:bodyPr>
          <a:lstStyle/>
          <a:p>
            <a:r>
              <a:rPr lang="en-US" dirty="0"/>
              <a:t>SRTF</a:t>
            </a:r>
            <a:endParaRPr lang="en-IN" dirty="0"/>
          </a:p>
        </p:txBody>
      </p:sp>
      <p:sp>
        <p:nvSpPr>
          <p:cNvPr id="3" name="Content Placeholder 2">
            <a:extLst>
              <a:ext uri="{FF2B5EF4-FFF2-40B4-BE49-F238E27FC236}">
                <a16:creationId xmlns:a16="http://schemas.microsoft.com/office/drawing/2014/main" id="{9B42827B-3ADA-4946-A7F3-98B9A3317C43}"/>
              </a:ext>
            </a:extLst>
          </p:cNvPr>
          <p:cNvSpPr>
            <a:spLocks noGrp="1"/>
          </p:cNvSpPr>
          <p:nvPr>
            <p:ph idx="1"/>
          </p:nvPr>
        </p:nvSpPr>
        <p:spPr>
          <a:xfrm>
            <a:off x="2589212" y="1239520"/>
            <a:ext cx="8915400" cy="5618480"/>
          </a:xfrm>
        </p:spPr>
        <p:txBody>
          <a:bodyPr/>
          <a:lstStyle/>
          <a:p>
            <a:pPr algn="l"/>
            <a:r>
              <a:rPr lang="en-US" sz="1800" b="0" i="0" u="none" strike="noStrike" baseline="0" dirty="0">
                <a:latin typeface="TimesNewRomanPSMT"/>
              </a:rPr>
              <a:t>As an example, consider the following four processes, with the length of the CPU burst given in </a:t>
            </a:r>
            <a:r>
              <a:rPr lang="en-IN" sz="1800" b="0" i="0" u="none" strike="noStrike" baseline="0" dirty="0">
                <a:latin typeface="TimesNewRomanPSMT"/>
              </a:rPr>
              <a:t>milliseconds:</a:t>
            </a:r>
            <a:endParaRPr lang="en-US" sz="1800" b="0" i="0" u="none" strike="noStrike" baseline="0" dirty="0">
              <a:latin typeface="Times New Roman" panose="02020603050405020304" pitchFamily="18" charset="0"/>
            </a:endParaRPr>
          </a:p>
          <a:p>
            <a:pPr marL="0" indent="0" algn="l">
              <a:buNone/>
            </a:pPr>
            <a:r>
              <a:rPr lang="en-US" sz="1800" b="0" i="0" u="none" strike="noStrike" baseline="0" dirty="0">
                <a:latin typeface="TimesNewRomanPSMT"/>
              </a:rPr>
              <a:t>		Process	 	Arrival Time 		Burst Time</a:t>
            </a:r>
          </a:p>
          <a:p>
            <a:pPr marL="0" indent="0" algn="l">
              <a:buNone/>
            </a:pPr>
            <a:r>
              <a:rPr lang="en-IN" sz="1800" b="0" i="1" u="none" strike="noStrike" baseline="0" dirty="0">
                <a:latin typeface="TimesNewRomanPS-ItalicMT"/>
              </a:rPr>
              <a:t>		P</a:t>
            </a:r>
            <a:r>
              <a:rPr lang="en-IN" sz="1800" b="0" i="0" u="none" strike="noStrike" baseline="0" dirty="0">
                <a:latin typeface="TimesNewRomanPSMT"/>
              </a:rPr>
              <a:t>1				0				8</a:t>
            </a:r>
          </a:p>
          <a:p>
            <a:pPr marL="0" indent="0" algn="l">
              <a:buNone/>
            </a:pPr>
            <a:r>
              <a:rPr lang="en-IN" sz="1800" b="0" i="1" u="none" strike="noStrike" baseline="0" dirty="0">
                <a:latin typeface="TimesNewRomanPS-ItalicMT"/>
              </a:rPr>
              <a:t>		P</a:t>
            </a:r>
            <a:r>
              <a:rPr lang="en-IN" sz="1800" b="0" i="0" u="none" strike="noStrike" baseline="0" dirty="0">
                <a:latin typeface="TimesNewRomanPSMT"/>
              </a:rPr>
              <a:t>2 				1 				4</a:t>
            </a:r>
          </a:p>
          <a:p>
            <a:pPr marL="0" indent="0" algn="l">
              <a:buNone/>
            </a:pPr>
            <a:r>
              <a:rPr lang="en-IN" sz="1800" b="0" i="1" u="none" strike="noStrike" baseline="0" dirty="0">
                <a:latin typeface="TimesNewRomanPS-ItalicMT"/>
              </a:rPr>
              <a:t>		P</a:t>
            </a:r>
            <a:r>
              <a:rPr lang="en-IN" sz="1800" b="0" i="0" u="none" strike="noStrike" baseline="0" dirty="0">
                <a:latin typeface="TimesNewRomanPSMT"/>
              </a:rPr>
              <a:t>3 				2 				9</a:t>
            </a:r>
          </a:p>
          <a:p>
            <a:pPr marL="0" indent="0" algn="l">
              <a:buNone/>
            </a:pPr>
            <a:r>
              <a:rPr lang="en-IN" sz="1800" b="0" i="1" u="none" strike="noStrike" baseline="0" dirty="0">
                <a:latin typeface="TimesNewRomanPS-ItalicMT"/>
              </a:rPr>
              <a:t>		P</a:t>
            </a:r>
            <a:r>
              <a:rPr lang="en-IN" sz="1800" b="0" i="0" u="none" strike="noStrike" baseline="0" dirty="0">
                <a:latin typeface="TimesNewRomanPSMT"/>
              </a:rPr>
              <a:t>4 				3 				5</a:t>
            </a:r>
          </a:p>
          <a:p>
            <a:pPr marL="0" indent="0" algn="l">
              <a:buNone/>
            </a:pPr>
            <a:endParaRPr lang="en-IN" sz="1800" b="0" i="0" u="none" strike="noStrike" baseline="0" dirty="0">
              <a:latin typeface="TimesNewRomanPSMT"/>
            </a:endParaRPr>
          </a:p>
          <a:p>
            <a:pPr marL="0" indent="0" algn="l">
              <a:buNone/>
            </a:pPr>
            <a:endParaRPr lang="en-IN" dirty="0"/>
          </a:p>
        </p:txBody>
      </p:sp>
      <p:sp>
        <p:nvSpPr>
          <p:cNvPr id="4" name="TextBox 3">
            <a:extLst>
              <a:ext uri="{FF2B5EF4-FFF2-40B4-BE49-F238E27FC236}">
                <a16:creationId xmlns:a16="http://schemas.microsoft.com/office/drawing/2014/main" id="{C3C8E0E7-3C49-41D6-A738-DBDAA19494E9}"/>
              </a:ext>
            </a:extLst>
          </p:cNvPr>
          <p:cNvSpPr txBox="1"/>
          <p:nvPr/>
        </p:nvSpPr>
        <p:spPr>
          <a:xfrm>
            <a:off x="3027680" y="3779520"/>
            <a:ext cx="9084744" cy="646331"/>
          </a:xfrm>
          <a:prstGeom prst="rect">
            <a:avLst/>
          </a:prstGeom>
          <a:noFill/>
        </p:spPr>
        <p:txBody>
          <a:bodyPr wrap="square" rtlCol="0">
            <a:spAutoFit/>
          </a:bodyPr>
          <a:lstStyle/>
          <a:p>
            <a:pPr algn="l"/>
            <a:r>
              <a:rPr lang="en-US" sz="1800" b="0" i="0" u="none" strike="noStrike" baseline="0" dirty="0">
                <a:latin typeface="TimesNewRomanPSMT"/>
              </a:rPr>
              <a:t>If the processes arrive at the ready queue at the times shown and need the indicated burst times, then the resulting preemptive SJF schedule is as depicted in the following Gantt chart:</a:t>
            </a:r>
            <a:endParaRPr lang="en-IN" dirty="0"/>
          </a:p>
        </p:txBody>
      </p:sp>
      <p:pic>
        <p:nvPicPr>
          <p:cNvPr id="6" name="Picture 5">
            <a:extLst>
              <a:ext uri="{FF2B5EF4-FFF2-40B4-BE49-F238E27FC236}">
                <a16:creationId xmlns:a16="http://schemas.microsoft.com/office/drawing/2014/main" id="{789EF2F3-FF0D-4922-BD84-EE3053AFC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644" y="4537611"/>
            <a:ext cx="5874183" cy="577880"/>
          </a:xfrm>
          <a:prstGeom prst="rect">
            <a:avLst/>
          </a:prstGeom>
        </p:spPr>
      </p:pic>
      <p:sp>
        <p:nvSpPr>
          <p:cNvPr id="7" name="TextBox 6">
            <a:extLst>
              <a:ext uri="{FF2B5EF4-FFF2-40B4-BE49-F238E27FC236}">
                <a16:creationId xmlns:a16="http://schemas.microsoft.com/office/drawing/2014/main" id="{DD1A27CB-3F43-4068-B7D4-35841C226FFD}"/>
              </a:ext>
            </a:extLst>
          </p:cNvPr>
          <p:cNvSpPr txBox="1"/>
          <p:nvPr/>
        </p:nvSpPr>
        <p:spPr>
          <a:xfrm>
            <a:off x="2589212" y="5206931"/>
            <a:ext cx="9084744" cy="1477328"/>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Process P</a:t>
            </a:r>
            <a:r>
              <a:rPr lang="en-US" sz="1800" b="0" i="0" u="none" strike="noStrike" baseline="0" dirty="0">
                <a:latin typeface="Arial" panose="020B0604020202020204" pitchFamily="34" charset="0"/>
              </a:rPr>
              <a:t>1 </a:t>
            </a:r>
            <a:r>
              <a:rPr lang="en-US" sz="1800" b="0" i="0" u="none" strike="noStrike" baseline="0" dirty="0">
                <a:latin typeface="Times New Roman" panose="02020603050405020304" pitchFamily="18" charset="0"/>
              </a:rPr>
              <a:t>is started at time 0, since it is the only process in the queue. Process</a:t>
            </a:r>
            <a:r>
              <a:rPr lang="en-US" sz="1800" b="0" i="1" u="none" strike="noStrike" baseline="0" dirty="0">
                <a:latin typeface="Times New Roman" panose="02020603050405020304" pitchFamily="18" charset="0"/>
              </a:rPr>
              <a:t>P2 </a:t>
            </a:r>
            <a:r>
              <a:rPr lang="en-US" sz="1800" b="0" i="0" u="none" strike="noStrike" baseline="0" dirty="0">
                <a:latin typeface="Times New Roman" panose="02020603050405020304" pitchFamily="18" charset="0"/>
              </a:rPr>
              <a:t>arrives at time 1. The remaining time for process P</a:t>
            </a:r>
            <a:r>
              <a:rPr lang="en-US" sz="1800" b="0" i="0" u="none" strike="noStrike" baseline="0" dirty="0">
                <a:latin typeface="Arial" panose="020B0604020202020204" pitchFamily="34" charset="0"/>
              </a:rPr>
              <a:t>1 </a:t>
            </a:r>
            <a:r>
              <a:rPr lang="en-US" sz="1800" b="0" i="0" u="none" strike="noStrike" baseline="0" dirty="0">
                <a:latin typeface="Times New Roman" panose="02020603050405020304" pitchFamily="18" charset="0"/>
              </a:rPr>
              <a:t>(7 milliseconds) is larger than the time required by process </a:t>
            </a:r>
            <a:r>
              <a:rPr lang="en-US" sz="1800" b="0" i="1" u="none" strike="noStrike" baseline="0" dirty="0">
                <a:latin typeface="Arial" panose="020B0604020202020204" pitchFamily="34" charset="0"/>
              </a:rPr>
              <a:t>P</a:t>
            </a:r>
            <a:r>
              <a:rPr lang="en-US" sz="1800" b="0" i="1" u="none" strike="noStrike" baseline="0" dirty="0">
                <a:latin typeface="Times New Roman" panose="02020603050405020304" pitchFamily="18" charset="0"/>
              </a:rPr>
              <a:t>2 </a:t>
            </a:r>
            <a:r>
              <a:rPr lang="en-US" sz="1800" b="0" i="0" u="none" strike="noStrike" baseline="0" dirty="0">
                <a:latin typeface="Times New Roman" panose="02020603050405020304" pitchFamily="18" charset="0"/>
              </a:rPr>
              <a:t>(4 milliseconds), so process P</a:t>
            </a:r>
            <a:r>
              <a:rPr lang="en-US" sz="1800" b="0" i="0" u="none" strike="noStrike" baseline="0" dirty="0">
                <a:latin typeface="Arial" panose="020B0604020202020204" pitchFamily="34" charset="0"/>
              </a:rPr>
              <a:t>1 </a:t>
            </a:r>
            <a:r>
              <a:rPr lang="en-US" sz="1800" b="0" i="0" u="none" strike="noStrike" baseline="0" dirty="0">
                <a:latin typeface="Times New Roman" panose="02020603050405020304" pitchFamily="18" charset="0"/>
              </a:rPr>
              <a:t>is preempted, and process </a:t>
            </a:r>
            <a:r>
              <a:rPr lang="en-US" sz="1800" b="0" i="1" u="none" strike="noStrike" baseline="0" dirty="0">
                <a:latin typeface="Times New Roman" panose="02020603050405020304" pitchFamily="18" charset="0"/>
              </a:rPr>
              <a:t>P2 </a:t>
            </a:r>
            <a:r>
              <a:rPr lang="en-US" sz="1800" b="0" i="0" u="none" strike="noStrike" baseline="0" dirty="0">
                <a:latin typeface="Times New Roman" panose="02020603050405020304" pitchFamily="18" charset="0"/>
              </a:rPr>
              <a:t>is scheduled. The average waiting time for this example is [(10- 1) + (1 - 1) + (17- 2) +(5-3)]/ 4 </a:t>
            </a:r>
            <a:r>
              <a:rPr lang="en-US" sz="1800" b="0" i="0"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26/4 </a:t>
            </a:r>
            <a:r>
              <a:rPr lang="en-US" sz="1800" b="0" i="0"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6.5 milliseconds.</a:t>
            </a:r>
          </a:p>
          <a:p>
            <a:pPr algn="l"/>
            <a:r>
              <a:rPr lang="en-US" sz="1800" b="0" i="0" u="none" strike="noStrike" baseline="0" dirty="0" err="1">
                <a:latin typeface="Times New Roman" panose="02020603050405020304" pitchFamily="18" charset="0"/>
              </a:rPr>
              <a:t>Nonpreemptive</a:t>
            </a:r>
            <a:r>
              <a:rPr lang="en-US" sz="1800" b="0" i="0" u="none" strike="noStrike" baseline="0" dirty="0">
                <a:latin typeface="Times New Roman" panose="02020603050405020304" pitchFamily="18" charset="0"/>
              </a:rPr>
              <a:t> SJF scheduling would result in an average waiting time of 7.75 </a:t>
            </a:r>
            <a:r>
              <a:rPr lang="en-IN" sz="1800" b="0" i="0" u="none" strike="noStrike" baseline="0" dirty="0">
                <a:latin typeface="Times New Roman" panose="02020603050405020304" pitchFamily="18" charset="0"/>
              </a:rPr>
              <a:t>milliseconds.</a:t>
            </a:r>
            <a:endParaRPr lang="en-IN" dirty="0"/>
          </a:p>
        </p:txBody>
      </p:sp>
    </p:spTree>
    <p:extLst>
      <p:ext uri="{BB962C8B-B14F-4D97-AF65-F5344CB8AC3E}">
        <p14:creationId xmlns:p14="http://schemas.microsoft.com/office/powerpoint/2010/main" val="42762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415F-2FEB-42CE-A366-7A38387C7C17}"/>
              </a:ext>
            </a:extLst>
          </p:cNvPr>
          <p:cNvSpPr>
            <a:spLocks noGrp="1"/>
          </p:cNvSpPr>
          <p:nvPr>
            <p:ph type="title"/>
          </p:nvPr>
        </p:nvSpPr>
        <p:spPr>
          <a:xfrm>
            <a:off x="2592925" y="573310"/>
            <a:ext cx="8911687" cy="1280890"/>
          </a:xfrm>
        </p:spPr>
        <p:txBody>
          <a:bodyPr/>
          <a:lstStyle/>
          <a:p>
            <a:r>
              <a:rPr lang="en-IN" sz="3600" b="1" i="0" u="none" strike="noStrike" baseline="0" dirty="0">
                <a:latin typeface="TimesNewRomanPS-BoldMT"/>
              </a:rPr>
              <a:t>SRTF</a:t>
            </a:r>
            <a:endParaRPr lang="en-IN" dirty="0"/>
          </a:p>
        </p:txBody>
      </p:sp>
      <p:graphicFrame>
        <p:nvGraphicFramePr>
          <p:cNvPr id="8" name="Table 8">
            <a:extLst>
              <a:ext uri="{FF2B5EF4-FFF2-40B4-BE49-F238E27FC236}">
                <a16:creationId xmlns:a16="http://schemas.microsoft.com/office/drawing/2014/main" id="{49AE459A-23BF-4006-B943-7E78B640E39E}"/>
              </a:ext>
            </a:extLst>
          </p:cNvPr>
          <p:cNvGraphicFramePr>
            <a:graphicFrameLocks noGrp="1"/>
          </p:cNvGraphicFramePr>
          <p:nvPr>
            <p:ph idx="1"/>
            <p:extLst>
              <p:ext uri="{D42A27DB-BD31-4B8C-83A1-F6EECF244321}">
                <p14:modId xmlns:p14="http://schemas.microsoft.com/office/powerpoint/2010/main" val="1393223254"/>
              </p:ext>
            </p:extLst>
          </p:nvPr>
        </p:nvGraphicFramePr>
        <p:xfrm>
          <a:off x="2466340" y="1915002"/>
          <a:ext cx="8915400" cy="18542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831797237"/>
                    </a:ext>
                  </a:extLst>
                </a:gridCol>
                <a:gridCol w="2971800">
                  <a:extLst>
                    <a:ext uri="{9D8B030D-6E8A-4147-A177-3AD203B41FA5}">
                      <a16:colId xmlns:a16="http://schemas.microsoft.com/office/drawing/2014/main" val="272909215"/>
                    </a:ext>
                  </a:extLst>
                </a:gridCol>
                <a:gridCol w="2971800">
                  <a:extLst>
                    <a:ext uri="{9D8B030D-6E8A-4147-A177-3AD203B41FA5}">
                      <a16:colId xmlns:a16="http://schemas.microsoft.com/office/drawing/2014/main" val="659354169"/>
                    </a:ext>
                  </a:extLst>
                </a:gridCol>
              </a:tblGrid>
              <a:tr h="370840">
                <a:tc>
                  <a:txBody>
                    <a:bodyPr/>
                    <a:lstStyle/>
                    <a:p>
                      <a:r>
                        <a:rPr lang="en-US" dirty="0"/>
                        <a:t>process</a:t>
                      </a:r>
                      <a:endParaRPr lang="en-IN" dirty="0"/>
                    </a:p>
                  </a:txBody>
                  <a:tcPr/>
                </a:tc>
                <a:tc>
                  <a:txBody>
                    <a:bodyPr/>
                    <a:lstStyle/>
                    <a:p>
                      <a:r>
                        <a:rPr lang="en-US" dirty="0"/>
                        <a:t>Arrival time</a:t>
                      </a:r>
                      <a:endParaRPr lang="en-IN" dirty="0"/>
                    </a:p>
                  </a:txBody>
                  <a:tcPr/>
                </a:tc>
                <a:tc>
                  <a:txBody>
                    <a:bodyPr/>
                    <a:lstStyle/>
                    <a:p>
                      <a:r>
                        <a:rPr lang="en-US" dirty="0"/>
                        <a:t>Processing time</a:t>
                      </a:r>
                      <a:endParaRPr lang="en-IN" dirty="0"/>
                    </a:p>
                  </a:txBody>
                  <a:tcPr/>
                </a:tc>
                <a:extLst>
                  <a:ext uri="{0D108BD9-81ED-4DB2-BD59-A6C34878D82A}">
                    <a16:rowId xmlns:a16="http://schemas.microsoft.com/office/drawing/2014/main" val="404644071"/>
                  </a:ext>
                </a:extLst>
              </a:tr>
              <a:tr h="370840">
                <a:tc>
                  <a:txBody>
                    <a:bodyPr/>
                    <a:lstStyle/>
                    <a:p>
                      <a:r>
                        <a:rPr lang="en-US" dirty="0"/>
                        <a:t>A</a:t>
                      </a:r>
                      <a:endParaRPr lang="en-IN" dirty="0"/>
                    </a:p>
                  </a:txBody>
                  <a:tcPr/>
                </a:tc>
                <a:tc>
                  <a:txBody>
                    <a:bodyPr/>
                    <a:lstStyle/>
                    <a:p>
                      <a:r>
                        <a:rPr lang="en-US" dirty="0"/>
                        <a:t>0.000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822206853"/>
                  </a:ext>
                </a:extLst>
              </a:tr>
              <a:tr h="370840">
                <a:tc>
                  <a:txBody>
                    <a:bodyPr/>
                    <a:lstStyle/>
                    <a:p>
                      <a:r>
                        <a:rPr lang="en-US" dirty="0"/>
                        <a:t>B</a:t>
                      </a:r>
                      <a:endParaRPr lang="en-IN" dirty="0"/>
                    </a:p>
                  </a:txBody>
                  <a:tcPr/>
                </a:tc>
                <a:tc>
                  <a:txBody>
                    <a:bodyPr/>
                    <a:lstStyle/>
                    <a:p>
                      <a:r>
                        <a:rPr lang="en-US" dirty="0"/>
                        <a:t>1.001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3475968184"/>
                  </a:ext>
                </a:extLst>
              </a:tr>
              <a:tr h="370840">
                <a:tc>
                  <a:txBody>
                    <a:bodyPr/>
                    <a:lstStyle/>
                    <a:p>
                      <a:r>
                        <a:rPr lang="en-US" dirty="0"/>
                        <a:t>C</a:t>
                      </a:r>
                      <a:endParaRPr lang="en-IN" dirty="0"/>
                    </a:p>
                  </a:txBody>
                  <a:tcPr/>
                </a:tc>
                <a:tc>
                  <a:txBody>
                    <a:bodyPr/>
                    <a:lstStyle/>
                    <a:p>
                      <a:r>
                        <a:rPr lang="en-US" dirty="0"/>
                        <a:t>4.001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3147008402"/>
                  </a:ext>
                </a:extLst>
              </a:tr>
              <a:tr h="370840">
                <a:tc>
                  <a:txBody>
                    <a:bodyPr/>
                    <a:lstStyle/>
                    <a:p>
                      <a:r>
                        <a:rPr lang="en-US" dirty="0"/>
                        <a:t>D</a:t>
                      </a:r>
                      <a:endParaRPr lang="en-IN" dirty="0"/>
                    </a:p>
                  </a:txBody>
                  <a:tcPr/>
                </a:tc>
                <a:tc>
                  <a:txBody>
                    <a:bodyPr/>
                    <a:lstStyle/>
                    <a:p>
                      <a:r>
                        <a:rPr lang="en-US"/>
                        <a:t>6.001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668383183"/>
                  </a:ext>
                </a:extLst>
              </a:tr>
            </a:tbl>
          </a:graphicData>
        </a:graphic>
      </p:graphicFrame>
      <p:sp>
        <p:nvSpPr>
          <p:cNvPr id="9" name="TextBox 8">
            <a:extLst>
              <a:ext uri="{FF2B5EF4-FFF2-40B4-BE49-F238E27FC236}">
                <a16:creationId xmlns:a16="http://schemas.microsoft.com/office/drawing/2014/main" id="{3861E89D-59B3-462B-ACCA-E4B95E3A0854}"/>
              </a:ext>
            </a:extLst>
          </p:cNvPr>
          <p:cNvSpPr txBox="1"/>
          <p:nvPr/>
        </p:nvSpPr>
        <p:spPr>
          <a:xfrm>
            <a:off x="2496820" y="1351594"/>
            <a:ext cx="8625840" cy="369332"/>
          </a:xfrm>
          <a:prstGeom prst="rect">
            <a:avLst/>
          </a:prstGeom>
          <a:noFill/>
        </p:spPr>
        <p:txBody>
          <a:bodyPr wrap="square" rtlCol="0">
            <a:spAutoFit/>
          </a:bodyPr>
          <a:lstStyle/>
          <a:p>
            <a:r>
              <a:rPr lang="en-US" dirty="0"/>
              <a:t>For the processes listed draw </a:t>
            </a:r>
            <a:r>
              <a:rPr lang="en-US" dirty="0" err="1"/>
              <a:t>gantt</a:t>
            </a:r>
            <a:r>
              <a:rPr lang="en-US" dirty="0"/>
              <a:t> chart illustrating their execution</a:t>
            </a:r>
            <a:endParaRPr lang="en-IN" dirty="0"/>
          </a:p>
        </p:txBody>
      </p:sp>
      <p:sp>
        <p:nvSpPr>
          <p:cNvPr id="6" name="TextBox 5">
            <a:extLst>
              <a:ext uri="{FF2B5EF4-FFF2-40B4-BE49-F238E27FC236}">
                <a16:creationId xmlns:a16="http://schemas.microsoft.com/office/drawing/2014/main" id="{E14A753B-9BCB-45F5-8C2C-1E218487490B}"/>
              </a:ext>
            </a:extLst>
          </p:cNvPr>
          <p:cNvSpPr txBox="1"/>
          <p:nvPr/>
        </p:nvSpPr>
        <p:spPr>
          <a:xfrm>
            <a:off x="3919488" y="4503409"/>
            <a:ext cx="182880" cy="374660"/>
          </a:xfrm>
          <a:prstGeom prst="rect">
            <a:avLst/>
          </a:prstGeom>
          <a:noFill/>
        </p:spPr>
        <p:txBody>
          <a:bodyPr wrap="square" rtlCol="0">
            <a:spAutoFit/>
          </a:bodyPr>
          <a:lstStyle/>
          <a:p>
            <a:r>
              <a:rPr lang="en-US" dirty="0"/>
              <a:t>3</a:t>
            </a:r>
            <a:endParaRPr lang="en-IN" dirty="0"/>
          </a:p>
        </p:txBody>
      </p:sp>
      <p:sp>
        <p:nvSpPr>
          <p:cNvPr id="7" name="TextBox 6">
            <a:extLst>
              <a:ext uri="{FF2B5EF4-FFF2-40B4-BE49-F238E27FC236}">
                <a16:creationId xmlns:a16="http://schemas.microsoft.com/office/drawing/2014/main" id="{915AE963-9E6E-4E45-B421-996C4FD2DD03}"/>
              </a:ext>
            </a:extLst>
          </p:cNvPr>
          <p:cNvSpPr txBox="1"/>
          <p:nvPr/>
        </p:nvSpPr>
        <p:spPr>
          <a:xfrm>
            <a:off x="4556760" y="4493335"/>
            <a:ext cx="375920" cy="369332"/>
          </a:xfrm>
          <a:prstGeom prst="rect">
            <a:avLst/>
          </a:prstGeom>
          <a:noFill/>
        </p:spPr>
        <p:txBody>
          <a:bodyPr wrap="square" rtlCol="0">
            <a:spAutoFit/>
          </a:bodyPr>
          <a:lstStyle/>
          <a:p>
            <a:r>
              <a:rPr lang="en-US" dirty="0"/>
              <a:t>4</a:t>
            </a:r>
            <a:endParaRPr lang="en-IN" dirty="0"/>
          </a:p>
        </p:txBody>
      </p:sp>
      <p:sp>
        <p:nvSpPr>
          <p:cNvPr id="10" name="TextBox 9">
            <a:extLst>
              <a:ext uri="{FF2B5EF4-FFF2-40B4-BE49-F238E27FC236}">
                <a16:creationId xmlns:a16="http://schemas.microsoft.com/office/drawing/2014/main" id="{D3C62CF8-466F-4963-8062-A415FEC88000}"/>
              </a:ext>
            </a:extLst>
          </p:cNvPr>
          <p:cNvSpPr txBox="1"/>
          <p:nvPr/>
        </p:nvSpPr>
        <p:spPr>
          <a:xfrm>
            <a:off x="7036336" y="4531473"/>
            <a:ext cx="518160" cy="369332"/>
          </a:xfrm>
          <a:prstGeom prst="rect">
            <a:avLst/>
          </a:prstGeom>
          <a:noFill/>
        </p:spPr>
        <p:txBody>
          <a:bodyPr wrap="square" rtlCol="0">
            <a:spAutoFit/>
          </a:bodyPr>
          <a:lstStyle/>
          <a:p>
            <a:r>
              <a:rPr lang="en-US" dirty="0"/>
              <a:t>8</a:t>
            </a:r>
          </a:p>
        </p:txBody>
      </p:sp>
      <p:sp>
        <p:nvSpPr>
          <p:cNvPr id="11" name="TextBox 10">
            <a:extLst>
              <a:ext uri="{FF2B5EF4-FFF2-40B4-BE49-F238E27FC236}">
                <a16:creationId xmlns:a16="http://schemas.microsoft.com/office/drawing/2014/main" id="{CD350FDE-5E61-48F6-B280-5EA6560CBF1D}"/>
              </a:ext>
            </a:extLst>
          </p:cNvPr>
          <p:cNvSpPr txBox="1"/>
          <p:nvPr/>
        </p:nvSpPr>
        <p:spPr>
          <a:xfrm>
            <a:off x="8223984" y="4493335"/>
            <a:ext cx="518160" cy="369332"/>
          </a:xfrm>
          <a:prstGeom prst="rect">
            <a:avLst/>
          </a:prstGeom>
          <a:noFill/>
        </p:spPr>
        <p:txBody>
          <a:bodyPr wrap="square" rtlCol="0">
            <a:spAutoFit/>
          </a:bodyPr>
          <a:lstStyle/>
          <a:p>
            <a:r>
              <a:rPr lang="en-US" dirty="0"/>
              <a:t>10</a:t>
            </a:r>
            <a:endParaRPr lang="en-IN" dirty="0"/>
          </a:p>
        </p:txBody>
      </p:sp>
      <p:sp>
        <p:nvSpPr>
          <p:cNvPr id="13" name="TextBox 12">
            <a:extLst>
              <a:ext uri="{FF2B5EF4-FFF2-40B4-BE49-F238E27FC236}">
                <a16:creationId xmlns:a16="http://schemas.microsoft.com/office/drawing/2014/main" id="{B6465554-F906-473D-88FE-3EDA4CE22B0D}"/>
              </a:ext>
            </a:extLst>
          </p:cNvPr>
          <p:cNvSpPr txBox="1"/>
          <p:nvPr/>
        </p:nvSpPr>
        <p:spPr>
          <a:xfrm>
            <a:off x="2153920" y="4894885"/>
            <a:ext cx="9540240" cy="1754326"/>
          </a:xfrm>
          <a:prstGeom prst="rect">
            <a:avLst/>
          </a:prstGeom>
          <a:noFill/>
        </p:spPr>
        <p:txBody>
          <a:bodyPr wrap="square" rtlCol="0">
            <a:spAutoFit/>
          </a:bodyPr>
          <a:lstStyle/>
          <a:p>
            <a:r>
              <a:rPr lang="en-US" dirty="0"/>
              <a:t>Process A start executing at time 0. It remains running when process B arrives because remaining time is </a:t>
            </a:r>
            <a:r>
              <a:rPr lang="en-US" dirty="0" err="1"/>
              <a:t>less.At</a:t>
            </a:r>
            <a:r>
              <a:rPr lang="en-US" dirty="0"/>
              <a:t> time 3 process B is the only process in the </a:t>
            </a:r>
            <a:r>
              <a:rPr lang="en-US" dirty="0" err="1"/>
              <a:t>queue.At</a:t>
            </a:r>
            <a:r>
              <a:rPr lang="en-US" dirty="0"/>
              <a:t> time 4.001, process C arrives and start running because its remaining time(4) is less than B’s remaining time(4.999),At 6.001 process B remains running because its remaining time (1.999) is less than D’s remaining time. When process C terminates process D runs its remaining time is less than that of process B. Then process B runs</a:t>
            </a:r>
            <a:endParaRPr lang="en-IN" dirty="0"/>
          </a:p>
        </p:txBody>
      </p:sp>
      <p:pic>
        <p:nvPicPr>
          <p:cNvPr id="4" name="Picture 3">
            <a:extLst>
              <a:ext uri="{FF2B5EF4-FFF2-40B4-BE49-F238E27FC236}">
                <a16:creationId xmlns:a16="http://schemas.microsoft.com/office/drawing/2014/main" id="{67ECA00C-66D1-40B4-89A2-52B170783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702" y="4105156"/>
            <a:ext cx="9246075" cy="330217"/>
          </a:xfrm>
          <a:prstGeom prst="rect">
            <a:avLst/>
          </a:prstGeom>
        </p:spPr>
      </p:pic>
      <p:sp>
        <p:nvSpPr>
          <p:cNvPr id="12" name="TextBox 11">
            <a:extLst>
              <a:ext uri="{FF2B5EF4-FFF2-40B4-BE49-F238E27FC236}">
                <a16:creationId xmlns:a16="http://schemas.microsoft.com/office/drawing/2014/main" id="{2076F332-7125-4D53-94CC-811EA4522C4E}"/>
              </a:ext>
            </a:extLst>
          </p:cNvPr>
          <p:cNvSpPr txBox="1"/>
          <p:nvPr/>
        </p:nvSpPr>
        <p:spPr>
          <a:xfrm>
            <a:off x="11087100" y="4467591"/>
            <a:ext cx="589280" cy="369332"/>
          </a:xfrm>
          <a:prstGeom prst="rect">
            <a:avLst/>
          </a:prstGeom>
          <a:noFill/>
        </p:spPr>
        <p:txBody>
          <a:bodyPr wrap="square" rtlCol="0">
            <a:spAutoFit/>
          </a:bodyPr>
          <a:lstStyle/>
          <a:p>
            <a:r>
              <a:rPr lang="en-US" dirty="0"/>
              <a:t>15</a:t>
            </a:r>
            <a:endParaRPr lang="en-IN" dirty="0"/>
          </a:p>
        </p:txBody>
      </p:sp>
      <p:sp>
        <p:nvSpPr>
          <p:cNvPr id="14" name="TextBox 13">
            <a:extLst>
              <a:ext uri="{FF2B5EF4-FFF2-40B4-BE49-F238E27FC236}">
                <a16:creationId xmlns:a16="http://schemas.microsoft.com/office/drawing/2014/main" id="{A474243B-62EE-4A2A-8CA4-176E753FC246}"/>
              </a:ext>
            </a:extLst>
          </p:cNvPr>
          <p:cNvSpPr txBox="1"/>
          <p:nvPr/>
        </p:nvSpPr>
        <p:spPr>
          <a:xfrm>
            <a:off x="2049542" y="4445739"/>
            <a:ext cx="274320" cy="369332"/>
          </a:xfrm>
          <a:prstGeom prst="rect">
            <a:avLst/>
          </a:prstGeom>
          <a:noFill/>
        </p:spPr>
        <p:txBody>
          <a:bodyPr wrap="square" rtlCol="0">
            <a:spAutoFit/>
          </a:bodyPr>
          <a:lstStyle/>
          <a:p>
            <a:r>
              <a:rPr lang="en-US" dirty="0"/>
              <a:t>0</a:t>
            </a:r>
            <a:endParaRPr lang="en-IN" dirty="0"/>
          </a:p>
        </p:txBody>
      </p:sp>
    </p:spTree>
    <p:extLst>
      <p:ext uri="{BB962C8B-B14F-4D97-AF65-F5344CB8AC3E}">
        <p14:creationId xmlns:p14="http://schemas.microsoft.com/office/powerpoint/2010/main" val="324090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12DF-482A-4DE2-8BE6-ED6B00CDA06C}"/>
              </a:ext>
            </a:extLst>
          </p:cNvPr>
          <p:cNvSpPr>
            <a:spLocks noGrp="1"/>
          </p:cNvSpPr>
          <p:nvPr>
            <p:ph type="title"/>
          </p:nvPr>
        </p:nvSpPr>
        <p:spPr>
          <a:xfrm>
            <a:off x="2592925" y="624110"/>
            <a:ext cx="8911687" cy="757650"/>
          </a:xfrm>
        </p:spPr>
        <p:txBody>
          <a:bodyPr>
            <a:normAutofit/>
          </a:bodyPr>
          <a:lstStyle/>
          <a:p>
            <a:r>
              <a:rPr lang="en-IN" sz="3600" b="1" i="0" u="none" strike="noStrike" baseline="0" dirty="0">
                <a:latin typeface="TimesNewRomanPS-BoldMT"/>
              </a:rPr>
              <a:t>SRTF</a:t>
            </a:r>
            <a:endParaRPr lang="en-IN" dirty="0"/>
          </a:p>
        </p:txBody>
      </p:sp>
      <p:sp>
        <p:nvSpPr>
          <p:cNvPr id="3" name="Content Placeholder 2">
            <a:extLst>
              <a:ext uri="{FF2B5EF4-FFF2-40B4-BE49-F238E27FC236}">
                <a16:creationId xmlns:a16="http://schemas.microsoft.com/office/drawing/2014/main" id="{419D8193-39BE-4E0D-9484-7C0268E8C8FD}"/>
              </a:ext>
            </a:extLst>
          </p:cNvPr>
          <p:cNvSpPr>
            <a:spLocks noGrp="1"/>
          </p:cNvSpPr>
          <p:nvPr>
            <p:ph idx="1"/>
          </p:nvPr>
        </p:nvSpPr>
        <p:spPr>
          <a:xfrm>
            <a:off x="1625600" y="1381760"/>
            <a:ext cx="9879012" cy="4529462"/>
          </a:xfrm>
        </p:spPr>
        <p:txBody>
          <a:bodyPr/>
          <a:lstStyle/>
          <a:p>
            <a:r>
              <a:rPr lang="en-US" dirty="0"/>
              <a:t>For the process listed what is the average turn around time?</a:t>
            </a:r>
            <a:endParaRPr lang="en-IN" dirty="0"/>
          </a:p>
        </p:txBody>
      </p:sp>
      <p:graphicFrame>
        <p:nvGraphicFramePr>
          <p:cNvPr id="4" name="Table 4">
            <a:extLst>
              <a:ext uri="{FF2B5EF4-FFF2-40B4-BE49-F238E27FC236}">
                <a16:creationId xmlns:a16="http://schemas.microsoft.com/office/drawing/2014/main" id="{F8B931ED-DF64-4F60-8475-7AA32C4AA693}"/>
              </a:ext>
            </a:extLst>
          </p:cNvPr>
          <p:cNvGraphicFramePr>
            <a:graphicFrameLocks noGrp="1"/>
          </p:cNvGraphicFramePr>
          <p:nvPr>
            <p:extLst>
              <p:ext uri="{D42A27DB-BD31-4B8C-83A1-F6EECF244321}">
                <p14:modId xmlns:p14="http://schemas.microsoft.com/office/powerpoint/2010/main" val="245301739"/>
              </p:ext>
            </p:extLst>
          </p:nvPr>
        </p:nvGraphicFramePr>
        <p:xfrm>
          <a:off x="1985699" y="2181508"/>
          <a:ext cx="8128000" cy="2118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36444439"/>
                    </a:ext>
                  </a:extLst>
                </a:gridCol>
                <a:gridCol w="1625600">
                  <a:extLst>
                    <a:ext uri="{9D8B030D-6E8A-4147-A177-3AD203B41FA5}">
                      <a16:colId xmlns:a16="http://schemas.microsoft.com/office/drawing/2014/main" val="88016517"/>
                    </a:ext>
                  </a:extLst>
                </a:gridCol>
                <a:gridCol w="1625600">
                  <a:extLst>
                    <a:ext uri="{9D8B030D-6E8A-4147-A177-3AD203B41FA5}">
                      <a16:colId xmlns:a16="http://schemas.microsoft.com/office/drawing/2014/main" val="3123464740"/>
                    </a:ext>
                  </a:extLst>
                </a:gridCol>
                <a:gridCol w="1625600">
                  <a:extLst>
                    <a:ext uri="{9D8B030D-6E8A-4147-A177-3AD203B41FA5}">
                      <a16:colId xmlns:a16="http://schemas.microsoft.com/office/drawing/2014/main" val="1495826051"/>
                    </a:ext>
                  </a:extLst>
                </a:gridCol>
                <a:gridCol w="1625600">
                  <a:extLst>
                    <a:ext uri="{9D8B030D-6E8A-4147-A177-3AD203B41FA5}">
                      <a16:colId xmlns:a16="http://schemas.microsoft.com/office/drawing/2014/main" val="919414044"/>
                    </a:ext>
                  </a:extLst>
                </a:gridCol>
              </a:tblGrid>
              <a:tr h="370840">
                <a:tc>
                  <a:txBody>
                    <a:bodyPr/>
                    <a:lstStyle/>
                    <a:p>
                      <a:r>
                        <a:rPr lang="en-US" dirty="0"/>
                        <a:t>Process </a:t>
                      </a:r>
                      <a:endParaRPr lang="en-IN" dirty="0"/>
                    </a:p>
                  </a:txBody>
                  <a:tcPr/>
                </a:tc>
                <a:tc>
                  <a:txBody>
                    <a:bodyPr/>
                    <a:lstStyle/>
                    <a:p>
                      <a:r>
                        <a:rPr lang="en-US" dirty="0"/>
                        <a:t>Arrival time</a:t>
                      </a:r>
                      <a:endParaRPr lang="en-IN" dirty="0"/>
                    </a:p>
                  </a:txBody>
                  <a:tcPr/>
                </a:tc>
                <a:tc>
                  <a:txBody>
                    <a:bodyPr/>
                    <a:lstStyle/>
                    <a:p>
                      <a:r>
                        <a:rPr lang="en-US" dirty="0"/>
                        <a:t>Processing time</a:t>
                      </a:r>
                      <a:endParaRPr lang="en-IN" dirty="0"/>
                    </a:p>
                  </a:txBody>
                  <a:tcPr/>
                </a:tc>
                <a:tc>
                  <a:txBody>
                    <a:bodyPr/>
                    <a:lstStyle/>
                    <a:p>
                      <a:r>
                        <a:rPr lang="en-US" dirty="0"/>
                        <a:t>Completion time</a:t>
                      </a:r>
                      <a:endParaRPr lang="en-IN" dirty="0"/>
                    </a:p>
                  </a:txBody>
                  <a:tcPr/>
                </a:tc>
                <a:tc>
                  <a:txBody>
                    <a:bodyPr/>
                    <a:lstStyle/>
                    <a:p>
                      <a:r>
                        <a:rPr lang="en-US" dirty="0"/>
                        <a:t>Turn around time</a:t>
                      </a:r>
                      <a:endParaRPr lang="en-IN" dirty="0"/>
                    </a:p>
                  </a:txBody>
                  <a:tcPr/>
                </a:tc>
                <a:extLst>
                  <a:ext uri="{0D108BD9-81ED-4DB2-BD59-A6C34878D82A}">
                    <a16:rowId xmlns:a16="http://schemas.microsoft.com/office/drawing/2014/main" val="3564584149"/>
                  </a:ext>
                </a:extLst>
              </a:tr>
              <a:tr h="370840">
                <a:tc>
                  <a:txBody>
                    <a:bodyPr/>
                    <a:lstStyle/>
                    <a:p>
                      <a:r>
                        <a:rPr lang="en-US" dirty="0"/>
                        <a:t>A</a:t>
                      </a:r>
                      <a:endParaRPr lang="en-IN" dirty="0"/>
                    </a:p>
                  </a:txBody>
                  <a:tcPr/>
                </a:tc>
                <a:tc>
                  <a:txBody>
                    <a:bodyPr/>
                    <a:lstStyle/>
                    <a:p>
                      <a:r>
                        <a:rPr lang="en-US" dirty="0"/>
                        <a:t>0.000</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455543587"/>
                  </a:ext>
                </a:extLst>
              </a:tr>
              <a:tr h="370840">
                <a:tc>
                  <a:txBody>
                    <a:bodyPr/>
                    <a:lstStyle/>
                    <a:p>
                      <a:r>
                        <a:rPr lang="en-US" dirty="0"/>
                        <a:t>B</a:t>
                      </a:r>
                      <a:endParaRPr lang="en-IN" dirty="0"/>
                    </a:p>
                  </a:txBody>
                  <a:tcPr/>
                </a:tc>
                <a:tc>
                  <a:txBody>
                    <a:bodyPr/>
                    <a:lstStyle/>
                    <a:p>
                      <a:r>
                        <a:rPr lang="en-US" dirty="0"/>
                        <a:t>1.001</a:t>
                      </a:r>
                      <a:endParaRPr lang="en-IN" dirty="0"/>
                    </a:p>
                  </a:txBody>
                  <a:tcPr/>
                </a:tc>
                <a:tc>
                  <a:txBody>
                    <a:bodyPr/>
                    <a:lstStyle/>
                    <a:p>
                      <a:r>
                        <a:rPr lang="en-US" dirty="0"/>
                        <a:t>6</a:t>
                      </a:r>
                      <a:endParaRPr lang="en-IN" dirty="0"/>
                    </a:p>
                  </a:txBody>
                  <a:tcPr/>
                </a:tc>
                <a:tc>
                  <a:txBody>
                    <a:bodyPr/>
                    <a:lstStyle/>
                    <a:p>
                      <a:r>
                        <a:rPr lang="en-US" dirty="0"/>
                        <a:t>15</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3038684897"/>
                  </a:ext>
                </a:extLst>
              </a:tr>
              <a:tr h="370840">
                <a:tc>
                  <a:txBody>
                    <a:bodyPr/>
                    <a:lstStyle/>
                    <a:p>
                      <a:r>
                        <a:rPr lang="en-US" dirty="0"/>
                        <a:t>C</a:t>
                      </a:r>
                      <a:endParaRPr lang="en-IN" dirty="0"/>
                    </a:p>
                  </a:txBody>
                  <a:tcPr/>
                </a:tc>
                <a:tc>
                  <a:txBody>
                    <a:bodyPr/>
                    <a:lstStyle/>
                    <a:p>
                      <a:r>
                        <a:rPr lang="en-US" dirty="0"/>
                        <a:t>4.001</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042332400"/>
                  </a:ext>
                </a:extLst>
              </a:tr>
              <a:tr h="220134">
                <a:tc>
                  <a:txBody>
                    <a:bodyPr/>
                    <a:lstStyle/>
                    <a:p>
                      <a:r>
                        <a:rPr lang="en-US" dirty="0"/>
                        <a:t>D</a:t>
                      </a:r>
                      <a:endParaRPr lang="en-IN" dirty="0"/>
                    </a:p>
                  </a:txBody>
                  <a:tcPr/>
                </a:tc>
                <a:tc>
                  <a:txBody>
                    <a:bodyPr/>
                    <a:lstStyle/>
                    <a:p>
                      <a:r>
                        <a:rPr lang="en-US" dirty="0"/>
                        <a:t>6.001</a:t>
                      </a:r>
                      <a:endParaRPr lang="en-IN" dirty="0"/>
                    </a:p>
                  </a:txBody>
                  <a:tcPr/>
                </a:tc>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3088843645"/>
                  </a:ext>
                </a:extLst>
              </a:tr>
            </a:tbl>
          </a:graphicData>
        </a:graphic>
      </p:graphicFrame>
      <p:sp>
        <p:nvSpPr>
          <p:cNvPr id="6" name="TextBox 5">
            <a:extLst>
              <a:ext uri="{FF2B5EF4-FFF2-40B4-BE49-F238E27FC236}">
                <a16:creationId xmlns:a16="http://schemas.microsoft.com/office/drawing/2014/main" id="{DE97B082-B68D-4C7F-8A30-60D1E920E055}"/>
              </a:ext>
            </a:extLst>
          </p:cNvPr>
          <p:cNvSpPr txBox="1"/>
          <p:nvPr/>
        </p:nvSpPr>
        <p:spPr>
          <a:xfrm>
            <a:off x="1890922" y="5040562"/>
            <a:ext cx="141078" cy="369332"/>
          </a:xfrm>
          <a:prstGeom prst="rect">
            <a:avLst/>
          </a:prstGeom>
          <a:noFill/>
        </p:spPr>
        <p:txBody>
          <a:bodyPr wrap="square" rtlCol="0">
            <a:spAutoFit/>
          </a:bodyPr>
          <a:lstStyle/>
          <a:p>
            <a:r>
              <a:rPr lang="en-US" dirty="0"/>
              <a:t>0</a:t>
            </a:r>
            <a:endParaRPr lang="en-IN" dirty="0"/>
          </a:p>
        </p:txBody>
      </p:sp>
      <p:sp>
        <p:nvSpPr>
          <p:cNvPr id="7" name="TextBox 6">
            <a:extLst>
              <a:ext uri="{FF2B5EF4-FFF2-40B4-BE49-F238E27FC236}">
                <a16:creationId xmlns:a16="http://schemas.microsoft.com/office/drawing/2014/main" id="{EEB859E5-E5A2-41C2-BC23-BE1B2F4B3812}"/>
              </a:ext>
            </a:extLst>
          </p:cNvPr>
          <p:cNvSpPr txBox="1"/>
          <p:nvPr/>
        </p:nvSpPr>
        <p:spPr>
          <a:xfrm>
            <a:off x="3610718" y="5005402"/>
            <a:ext cx="406400" cy="369332"/>
          </a:xfrm>
          <a:prstGeom prst="rect">
            <a:avLst/>
          </a:prstGeom>
          <a:noFill/>
        </p:spPr>
        <p:txBody>
          <a:bodyPr wrap="square" rtlCol="0">
            <a:spAutoFit/>
          </a:bodyPr>
          <a:lstStyle/>
          <a:p>
            <a:r>
              <a:rPr lang="en-US" dirty="0"/>
              <a:t>3</a:t>
            </a:r>
            <a:endParaRPr lang="en-IN" dirty="0"/>
          </a:p>
        </p:txBody>
      </p:sp>
      <p:sp>
        <p:nvSpPr>
          <p:cNvPr id="8" name="TextBox 7">
            <a:extLst>
              <a:ext uri="{FF2B5EF4-FFF2-40B4-BE49-F238E27FC236}">
                <a16:creationId xmlns:a16="http://schemas.microsoft.com/office/drawing/2014/main" id="{9212C7F4-E8AF-4C01-BCC4-DCC8562B91F8}"/>
              </a:ext>
            </a:extLst>
          </p:cNvPr>
          <p:cNvSpPr txBox="1"/>
          <p:nvPr/>
        </p:nvSpPr>
        <p:spPr>
          <a:xfrm>
            <a:off x="4245505" y="4986237"/>
            <a:ext cx="386080" cy="369332"/>
          </a:xfrm>
          <a:prstGeom prst="rect">
            <a:avLst/>
          </a:prstGeom>
          <a:noFill/>
        </p:spPr>
        <p:txBody>
          <a:bodyPr wrap="square" rtlCol="0">
            <a:spAutoFit/>
          </a:bodyPr>
          <a:lstStyle/>
          <a:p>
            <a:r>
              <a:rPr lang="en-US" dirty="0"/>
              <a:t>4</a:t>
            </a:r>
            <a:endParaRPr lang="en-IN" dirty="0"/>
          </a:p>
        </p:txBody>
      </p:sp>
      <p:sp>
        <p:nvSpPr>
          <p:cNvPr id="10" name="TextBox 9">
            <a:extLst>
              <a:ext uri="{FF2B5EF4-FFF2-40B4-BE49-F238E27FC236}">
                <a16:creationId xmlns:a16="http://schemas.microsoft.com/office/drawing/2014/main" id="{54D16290-38C0-42FA-9199-67231F0A9372}"/>
              </a:ext>
            </a:extLst>
          </p:cNvPr>
          <p:cNvSpPr txBox="1"/>
          <p:nvPr/>
        </p:nvSpPr>
        <p:spPr>
          <a:xfrm>
            <a:off x="10891520" y="4987892"/>
            <a:ext cx="613092" cy="369332"/>
          </a:xfrm>
          <a:prstGeom prst="rect">
            <a:avLst/>
          </a:prstGeom>
          <a:noFill/>
        </p:spPr>
        <p:txBody>
          <a:bodyPr wrap="square" rtlCol="0">
            <a:spAutoFit/>
          </a:bodyPr>
          <a:lstStyle/>
          <a:p>
            <a:r>
              <a:rPr lang="en-US" dirty="0"/>
              <a:t>15</a:t>
            </a:r>
            <a:endParaRPr lang="en-IN" dirty="0"/>
          </a:p>
        </p:txBody>
      </p:sp>
      <p:sp>
        <p:nvSpPr>
          <p:cNvPr id="11" name="TextBox 10">
            <a:extLst>
              <a:ext uri="{FF2B5EF4-FFF2-40B4-BE49-F238E27FC236}">
                <a16:creationId xmlns:a16="http://schemas.microsoft.com/office/drawing/2014/main" id="{8E9090BE-5C01-4619-9D49-880D859AA223}"/>
              </a:ext>
            </a:extLst>
          </p:cNvPr>
          <p:cNvSpPr txBox="1"/>
          <p:nvPr/>
        </p:nvSpPr>
        <p:spPr>
          <a:xfrm>
            <a:off x="2064226" y="5431229"/>
            <a:ext cx="9133840" cy="923330"/>
          </a:xfrm>
          <a:prstGeom prst="rect">
            <a:avLst/>
          </a:prstGeom>
          <a:noFill/>
        </p:spPr>
        <p:txBody>
          <a:bodyPr wrap="square" rtlCol="0">
            <a:spAutoFit/>
          </a:bodyPr>
          <a:lstStyle/>
          <a:p>
            <a:r>
              <a:rPr lang="en-US" dirty="0"/>
              <a:t>Turn around time=completion time –arrival time</a:t>
            </a:r>
          </a:p>
          <a:p>
            <a:endParaRPr lang="en-US" dirty="0"/>
          </a:p>
          <a:p>
            <a:r>
              <a:rPr lang="en-US" dirty="0"/>
              <a:t>Average turn around time=((3-0)+(15-1)+(8-4)+(10-6))/4 = 6.25</a:t>
            </a:r>
            <a:endParaRPr lang="en-IN" dirty="0"/>
          </a:p>
        </p:txBody>
      </p:sp>
      <p:sp>
        <p:nvSpPr>
          <p:cNvPr id="13" name="TextBox 12">
            <a:extLst>
              <a:ext uri="{FF2B5EF4-FFF2-40B4-BE49-F238E27FC236}">
                <a16:creationId xmlns:a16="http://schemas.microsoft.com/office/drawing/2014/main" id="{E8DB1176-36F2-4325-ADE3-B2EC973C357B}"/>
              </a:ext>
            </a:extLst>
          </p:cNvPr>
          <p:cNvSpPr txBox="1"/>
          <p:nvPr/>
        </p:nvSpPr>
        <p:spPr>
          <a:xfrm>
            <a:off x="6738039" y="5050446"/>
            <a:ext cx="477520" cy="369332"/>
          </a:xfrm>
          <a:prstGeom prst="rect">
            <a:avLst/>
          </a:prstGeom>
          <a:noFill/>
        </p:spPr>
        <p:txBody>
          <a:bodyPr wrap="square" rtlCol="0">
            <a:spAutoFit/>
          </a:bodyPr>
          <a:lstStyle/>
          <a:p>
            <a:r>
              <a:rPr lang="en-US" dirty="0"/>
              <a:t>8</a:t>
            </a:r>
            <a:endParaRPr lang="en-IN" dirty="0"/>
          </a:p>
        </p:txBody>
      </p:sp>
      <p:pic>
        <p:nvPicPr>
          <p:cNvPr id="14" name="Picture 13">
            <a:extLst>
              <a:ext uri="{FF2B5EF4-FFF2-40B4-BE49-F238E27FC236}">
                <a16:creationId xmlns:a16="http://schemas.microsoft.com/office/drawing/2014/main" id="{947C9B63-61BE-425A-9430-E04DB51A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068" y="4716142"/>
            <a:ext cx="9246075" cy="330217"/>
          </a:xfrm>
          <a:prstGeom prst="rect">
            <a:avLst/>
          </a:prstGeom>
        </p:spPr>
      </p:pic>
      <p:sp>
        <p:nvSpPr>
          <p:cNvPr id="5" name="TextBox 4">
            <a:extLst>
              <a:ext uri="{FF2B5EF4-FFF2-40B4-BE49-F238E27FC236}">
                <a16:creationId xmlns:a16="http://schemas.microsoft.com/office/drawing/2014/main" id="{EBEDEF66-C0EB-4975-85FC-902A039D67A7}"/>
              </a:ext>
            </a:extLst>
          </p:cNvPr>
          <p:cNvSpPr txBox="1"/>
          <p:nvPr/>
        </p:nvSpPr>
        <p:spPr>
          <a:xfrm>
            <a:off x="7965440" y="5050446"/>
            <a:ext cx="477520"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65766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36D7-B176-4DC6-BCF3-3553B65466C2}"/>
              </a:ext>
            </a:extLst>
          </p:cNvPr>
          <p:cNvSpPr>
            <a:spLocks noGrp="1"/>
          </p:cNvSpPr>
          <p:nvPr>
            <p:ph type="title"/>
          </p:nvPr>
        </p:nvSpPr>
        <p:spPr>
          <a:xfrm>
            <a:off x="2592925" y="624110"/>
            <a:ext cx="8911687" cy="513810"/>
          </a:xfrm>
        </p:spPr>
        <p:txBody>
          <a:bodyPr>
            <a:normAutofit fontScale="90000"/>
          </a:bodyPr>
          <a:lstStyle/>
          <a:p>
            <a:r>
              <a:rPr lang="en-IN" sz="3600" b="1" i="0" u="none" strike="noStrike" baseline="0" dirty="0">
                <a:latin typeface="TimesNewRomanPS-BoldMT"/>
              </a:rPr>
              <a:t>SRTF</a:t>
            </a:r>
            <a:endParaRPr lang="en-IN" dirty="0"/>
          </a:p>
        </p:txBody>
      </p:sp>
      <p:sp>
        <p:nvSpPr>
          <p:cNvPr id="3" name="Content Placeholder 2">
            <a:extLst>
              <a:ext uri="{FF2B5EF4-FFF2-40B4-BE49-F238E27FC236}">
                <a16:creationId xmlns:a16="http://schemas.microsoft.com/office/drawing/2014/main" id="{F0A0DBA2-46BD-485E-AAA8-4B004C94FD74}"/>
              </a:ext>
            </a:extLst>
          </p:cNvPr>
          <p:cNvSpPr>
            <a:spLocks noGrp="1"/>
          </p:cNvSpPr>
          <p:nvPr>
            <p:ph idx="1"/>
          </p:nvPr>
        </p:nvSpPr>
        <p:spPr>
          <a:xfrm>
            <a:off x="2589212" y="1270000"/>
            <a:ext cx="8915400" cy="5293360"/>
          </a:xfrm>
        </p:spPr>
        <p:txBody>
          <a:bodyPr/>
          <a:lstStyle/>
          <a:p>
            <a:r>
              <a:rPr lang="en-US" dirty="0"/>
              <a:t>For the processes  listed what is the waiting time for each process?</a:t>
            </a:r>
            <a:endParaRPr lang="en-IN" dirty="0"/>
          </a:p>
        </p:txBody>
      </p:sp>
      <p:graphicFrame>
        <p:nvGraphicFramePr>
          <p:cNvPr id="4" name="Table 4">
            <a:extLst>
              <a:ext uri="{FF2B5EF4-FFF2-40B4-BE49-F238E27FC236}">
                <a16:creationId xmlns:a16="http://schemas.microsoft.com/office/drawing/2014/main" id="{AF647F77-0177-4A1E-BB71-8AE8EAD517A6}"/>
              </a:ext>
            </a:extLst>
          </p:cNvPr>
          <p:cNvGraphicFramePr>
            <a:graphicFrameLocks noGrp="1"/>
          </p:cNvGraphicFramePr>
          <p:nvPr>
            <p:extLst>
              <p:ext uri="{D42A27DB-BD31-4B8C-83A1-F6EECF244321}">
                <p14:modId xmlns:p14="http://schemas.microsoft.com/office/powerpoint/2010/main" val="596171947"/>
              </p:ext>
            </p:extLst>
          </p:nvPr>
        </p:nvGraphicFramePr>
        <p:xfrm>
          <a:off x="2589212" y="1959186"/>
          <a:ext cx="8128002" cy="23977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177632151"/>
                    </a:ext>
                  </a:extLst>
                </a:gridCol>
                <a:gridCol w="1354667">
                  <a:extLst>
                    <a:ext uri="{9D8B030D-6E8A-4147-A177-3AD203B41FA5}">
                      <a16:colId xmlns:a16="http://schemas.microsoft.com/office/drawing/2014/main" val="2527554346"/>
                    </a:ext>
                  </a:extLst>
                </a:gridCol>
                <a:gridCol w="1354667">
                  <a:extLst>
                    <a:ext uri="{9D8B030D-6E8A-4147-A177-3AD203B41FA5}">
                      <a16:colId xmlns:a16="http://schemas.microsoft.com/office/drawing/2014/main" val="3240950355"/>
                    </a:ext>
                  </a:extLst>
                </a:gridCol>
                <a:gridCol w="1354667">
                  <a:extLst>
                    <a:ext uri="{9D8B030D-6E8A-4147-A177-3AD203B41FA5}">
                      <a16:colId xmlns:a16="http://schemas.microsoft.com/office/drawing/2014/main" val="3098795473"/>
                    </a:ext>
                  </a:extLst>
                </a:gridCol>
                <a:gridCol w="1354667">
                  <a:extLst>
                    <a:ext uri="{9D8B030D-6E8A-4147-A177-3AD203B41FA5}">
                      <a16:colId xmlns:a16="http://schemas.microsoft.com/office/drawing/2014/main" val="1554440633"/>
                    </a:ext>
                  </a:extLst>
                </a:gridCol>
                <a:gridCol w="1354667">
                  <a:extLst>
                    <a:ext uri="{9D8B030D-6E8A-4147-A177-3AD203B41FA5}">
                      <a16:colId xmlns:a16="http://schemas.microsoft.com/office/drawing/2014/main" val="737288386"/>
                    </a:ext>
                  </a:extLst>
                </a:gridCol>
              </a:tblGrid>
              <a:tr h="370840">
                <a:tc>
                  <a:txBody>
                    <a:bodyPr/>
                    <a:lstStyle/>
                    <a:p>
                      <a:r>
                        <a:rPr lang="en-US" dirty="0"/>
                        <a:t>Process </a:t>
                      </a:r>
                      <a:endParaRPr lang="en-IN" dirty="0"/>
                    </a:p>
                  </a:txBody>
                  <a:tcPr/>
                </a:tc>
                <a:tc>
                  <a:txBody>
                    <a:bodyPr/>
                    <a:lstStyle/>
                    <a:p>
                      <a:r>
                        <a:rPr lang="en-US" dirty="0"/>
                        <a:t>Arrival time</a:t>
                      </a:r>
                      <a:endParaRPr lang="en-IN" dirty="0"/>
                    </a:p>
                  </a:txBody>
                  <a:tcPr/>
                </a:tc>
                <a:tc>
                  <a:txBody>
                    <a:bodyPr/>
                    <a:lstStyle/>
                    <a:p>
                      <a:r>
                        <a:rPr lang="en-US" dirty="0"/>
                        <a:t>Processing time</a:t>
                      </a:r>
                      <a:endParaRPr lang="en-IN" dirty="0"/>
                    </a:p>
                  </a:txBody>
                  <a:tcPr/>
                </a:tc>
                <a:tc>
                  <a:txBody>
                    <a:bodyPr/>
                    <a:lstStyle/>
                    <a:p>
                      <a:r>
                        <a:rPr lang="en-US" dirty="0"/>
                        <a:t>Completion time</a:t>
                      </a:r>
                      <a:endParaRPr lang="en-IN" dirty="0"/>
                    </a:p>
                  </a:txBody>
                  <a:tcPr/>
                </a:tc>
                <a:tc>
                  <a:txBody>
                    <a:bodyPr/>
                    <a:lstStyle/>
                    <a:p>
                      <a:r>
                        <a:rPr lang="en-US" dirty="0"/>
                        <a:t>Turn around time</a:t>
                      </a:r>
                      <a:endParaRPr lang="en-IN" dirty="0"/>
                    </a:p>
                  </a:txBody>
                  <a:tcPr/>
                </a:tc>
                <a:tc>
                  <a:txBody>
                    <a:bodyPr/>
                    <a:lstStyle/>
                    <a:p>
                      <a:r>
                        <a:rPr lang="en-US" dirty="0"/>
                        <a:t>Waiting time</a:t>
                      </a:r>
                      <a:endParaRPr lang="en-IN" dirty="0"/>
                    </a:p>
                  </a:txBody>
                  <a:tcPr/>
                </a:tc>
                <a:extLst>
                  <a:ext uri="{0D108BD9-81ED-4DB2-BD59-A6C34878D82A}">
                    <a16:rowId xmlns:a16="http://schemas.microsoft.com/office/drawing/2014/main" val="3800812356"/>
                  </a:ext>
                </a:extLst>
              </a:tr>
              <a:tr h="370840">
                <a:tc>
                  <a:txBody>
                    <a:bodyPr/>
                    <a:lstStyle/>
                    <a:p>
                      <a:r>
                        <a:rPr lang="en-US" dirty="0"/>
                        <a:t>A</a:t>
                      </a:r>
                      <a:endParaRPr lang="en-IN" dirty="0"/>
                    </a:p>
                  </a:txBody>
                  <a:tcPr/>
                </a:tc>
                <a:tc>
                  <a:txBody>
                    <a:bodyPr/>
                    <a:lstStyle/>
                    <a:p>
                      <a:r>
                        <a:rPr lang="en-US" dirty="0"/>
                        <a:t>0.001</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615458558"/>
                  </a:ext>
                </a:extLst>
              </a:tr>
              <a:tr h="370840">
                <a:tc>
                  <a:txBody>
                    <a:bodyPr/>
                    <a:lstStyle/>
                    <a:p>
                      <a:r>
                        <a:rPr lang="en-US" dirty="0"/>
                        <a:t>B</a:t>
                      </a:r>
                      <a:endParaRPr lang="en-IN" dirty="0"/>
                    </a:p>
                  </a:txBody>
                  <a:tcPr/>
                </a:tc>
                <a:tc>
                  <a:txBody>
                    <a:bodyPr/>
                    <a:lstStyle/>
                    <a:p>
                      <a:r>
                        <a:rPr lang="en-US" dirty="0"/>
                        <a:t>1.001</a:t>
                      </a:r>
                      <a:endParaRPr lang="en-IN" dirty="0"/>
                    </a:p>
                  </a:txBody>
                  <a:tcPr/>
                </a:tc>
                <a:tc>
                  <a:txBody>
                    <a:bodyPr/>
                    <a:lstStyle/>
                    <a:p>
                      <a:r>
                        <a:rPr lang="en-US" dirty="0"/>
                        <a:t>6</a:t>
                      </a:r>
                      <a:endParaRPr lang="en-IN" dirty="0"/>
                    </a:p>
                  </a:txBody>
                  <a:tcPr/>
                </a:tc>
                <a:tc>
                  <a:txBody>
                    <a:bodyPr/>
                    <a:lstStyle/>
                    <a:p>
                      <a:r>
                        <a:rPr lang="en-US" dirty="0"/>
                        <a:t>15</a:t>
                      </a:r>
                      <a:endParaRPr lang="en-IN" dirty="0"/>
                    </a:p>
                  </a:txBody>
                  <a:tcPr/>
                </a:tc>
                <a:tc>
                  <a:txBody>
                    <a:bodyPr/>
                    <a:lstStyle/>
                    <a:p>
                      <a:r>
                        <a:rPr lang="en-US" dirty="0"/>
                        <a:t>14</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3270962107"/>
                  </a:ext>
                </a:extLst>
              </a:tr>
              <a:tr h="370840">
                <a:tc>
                  <a:txBody>
                    <a:bodyPr/>
                    <a:lstStyle/>
                    <a:p>
                      <a:r>
                        <a:rPr lang="en-US" dirty="0"/>
                        <a:t>C</a:t>
                      </a:r>
                      <a:endParaRPr lang="en-IN" dirty="0"/>
                    </a:p>
                  </a:txBody>
                  <a:tcPr/>
                </a:tc>
                <a:tc>
                  <a:txBody>
                    <a:bodyPr/>
                    <a:lstStyle/>
                    <a:p>
                      <a:r>
                        <a:rPr lang="en-US" dirty="0"/>
                        <a:t>4.001</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682690681"/>
                  </a:ext>
                </a:extLst>
              </a:tr>
              <a:tr h="370840">
                <a:tc>
                  <a:txBody>
                    <a:bodyPr/>
                    <a:lstStyle/>
                    <a:p>
                      <a:r>
                        <a:rPr lang="en-US" dirty="0"/>
                        <a:t>D</a:t>
                      </a:r>
                      <a:endParaRPr lang="en-IN" dirty="0"/>
                    </a:p>
                  </a:txBody>
                  <a:tcPr/>
                </a:tc>
                <a:tc>
                  <a:txBody>
                    <a:bodyPr/>
                    <a:lstStyle/>
                    <a:p>
                      <a:r>
                        <a:rPr lang="en-US" dirty="0"/>
                        <a:t>6.001</a:t>
                      </a:r>
                      <a:endParaRPr lang="en-IN" dirty="0"/>
                    </a:p>
                  </a:txBody>
                  <a:tcPr/>
                </a:tc>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4</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503302233"/>
                  </a:ext>
                </a:extLst>
              </a:tr>
            </a:tbl>
          </a:graphicData>
        </a:graphic>
      </p:graphicFrame>
      <p:sp>
        <p:nvSpPr>
          <p:cNvPr id="5" name="TextBox 4">
            <a:extLst>
              <a:ext uri="{FF2B5EF4-FFF2-40B4-BE49-F238E27FC236}">
                <a16:creationId xmlns:a16="http://schemas.microsoft.com/office/drawing/2014/main" id="{4AB34109-D6E2-40CB-9BD9-08A94685895D}"/>
              </a:ext>
            </a:extLst>
          </p:cNvPr>
          <p:cNvSpPr txBox="1"/>
          <p:nvPr/>
        </p:nvSpPr>
        <p:spPr>
          <a:xfrm>
            <a:off x="3352800" y="5126335"/>
            <a:ext cx="7701280" cy="923330"/>
          </a:xfrm>
          <a:prstGeom prst="rect">
            <a:avLst/>
          </a:prstGeom>
          <a:noFill/>
        </p:spPr>
        <p:txBody>
          <a:bodyPr wrap="square" rtlCol="0">
            <a:spAutoFit/>
          </a:bodyPr>
          <a:lstStyle/>
          <a:p>
            <a:r>
              <a:rPr lang="en-US" dirty="0"/>
              <a:t>Waiting time=turn around time – execution time</a:t>
            </a:r>
          </a:p>
          <a:p>
            <a:endParaRPr lang="en-US" dirty="0"/>
          </a:p>
          <a:p>
            <a:r>
              <a:rPr lang="en-US" dirty="0"/>
              <a:t>A</a:t>
            </a:r>
            <a:r>
              <a:rPr lang="en-US" dirty="0">
                <a:sym typeface="Wingdings" panose="05000000000000000000" pitchFamily="2" charset="2"/>
              </a:rPr>
              <a:t>:(3-3)=0     B:(14-6)=8    C:(4-4)=0    D:(4-2)=2</a:t>
            </a:r>
            <a:endParaRPr lang="en-IN" dirty="0"/>
          </a:p>
        </p:txBody>
      </p:sp>
    </p:spTree>
    <p:extLst>
      <p:ext uri="{BB962C8B-B14F-4D97-AF65-F5344CB8AC3E}">
        <p14:creationId xmlns:p14="http://schemas.microsoft.com/office/powerpoint/2010/main" val="5811024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5078</TotalTime>
  <Words>706</Words>
  <Application>Microsoft Office PowerPoint</Application>
  <PresentationFormat>Widescreen</PresentationFormat>
  <Paragraphs>130</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Times New Roman</vt:lpstr>
      <vt:lpstr>TimesNewRomanPS-BoldMT</vt:lpstr>
      <vt:lpstr>TimesNewRomanPS-ItalicMT</vt:lpstr>
      <vt:lpstr>TimesNewRomanPSMT</vt:lpstr>
      <vt:lpstr>Wingdings 3</vt:lpstr>
      <vt:lpstr>Wisp</vt:lpstr>
      <vt:lpstr>                 Module2_Part7    Textbook : Operating Systems Concepts by Silberschatz </vt:lpstr>
      <vt:lpstr>Scheduling algorithms</vt:lpstr>
      <vt:lpstr>Shortest remaining time first scheduling algorithm</vt:lpstr>
      <vt:lpstr>SRTF</vt:lpstr>
      <vt:lpstr>SRTF</vt:lpstr>
      <vt:lpstr>SRTF</vt:lpstr>
      <vt:lpstr>SRTF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Santhosh VT</dc:creator>
  <cp:lastModifiedBy>DELL</cp:lastModifiedBy>
  <cp:revision>298</cp:revision>
  <dcterms:created xsi:type="dcterms:W3CDTF">2020-08-14T12:33:26Z</dcterms:created>
  <dcterms:modified xsi:type="dcterms:W3CDTF">2022-05-24T19:33:21Z</dcterms:modified>
</cp:coreProperties>
</file>