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35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6" autoAdjust="0"/>
    <p:restoredTop sz="93842" autoAdjust="0"/>
  </p:normalViewPr>
  <p:slideViewPr>
    <p:cSldViewPr snapToGrid="0">
      <p:cViewPr varScale="1">
        <p:scale>
          <a:sx n="81" d="100"/>
          <a:sy n="81" d="100"/>
        </p:scale>
        <p:origin x="11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66159-0BCE-4D6D-AD43-118E693D2859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2A4C1-6DE6-40FD-9067-8DE3F50B9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9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72A4C1-6DE6-40FD-9067-8DE3F50B930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29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72A4C1-6DE6-40FD-9067-8DE3F50B930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749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72A4C1-6DE6-40FD-9067-8DE3F50B930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420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C1EC5355-B083-4702-ABF4-E2BCA0929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F2CFA1-F1C4-4CAE-A60E-FA4BA9406BF9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F745C6AB-0ABB-4D15-945B-36AE7232EF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1561A3E-BDF2-4110-B38B-723F414272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30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07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914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56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707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653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387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52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43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1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86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8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4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36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27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9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14A48-526A-4893-AB96-D36F3A2610AA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14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9" r:id="rId1"/>
    <p:sldLayoutId id="2147484360" r:id="rId2"/>
    <p:sldLayoutId id="2147484361" r:id="rId3"/>
    <p:sldLayoutId id="2147484362" r:id="rId4"/>
    <p:sldLayoutId id="2147484363" r:id="rId5"/>
    <p:sldLayoutId id="2147484364" r:id="rId6"/>
    <p:sldLayoutId id="2147484365" r:id="rId7"/>
    <p:sldLayoutId id="2147484366" r:id="rId8"/>
    <p:sldLayoutId id="2147484367" r:id="rId9"/>
    <p:sldLayoutId id="2147484368" r:id="rId10"/>
    <p:sldLayoutId id="2147484369" r:id="rId11"/>
    <p:sldLayoutId id="2147484370" r:id="rId12"/>
    <p:sldLayoutId id="2147484371" r:id="rId13"/>
    <p:sldLayoutId id="2147484372" r:id="rId14"/>
    <p:sldLayoutId id="2147484373" r:id="rId15"/>
    <p:sldLayoutId id="21474843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1EC4-9167-4D18-A7CA-183EC782E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odule2_Part9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Textbook : Operating Systems Concepts by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Silberschatz</a:t>
            </a: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5541A6-5910-428F-8B4C-CA078BC38E2E}"/>
              </a:ext>
            </a:extLst>
          </p:cNvPr>
          <p:cNvSpPr txBox="1">
            <a:spLocks/>
          </p:cNvSpPr>
          <p:nvPr/>
        </p:nvSpPr>
        <p:spPr>
          <a:xfrm>
            <a:off x="2286000" y="1965960"/>
            <a:ext cx="7991475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44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12DF-482A-4DE2-8BE6-ED6B00CDA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7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NewRomanPS-BoldMT"/>
              </a:rPr>
              <a:t>R</a:t>
            </a:r>
            <a:r>
              <a:rPr lang="en-IN" b="1" dirty="0" err="1">
                <a:latin typeface="TimesNewRomanPS-BoldMT"/>
              </a:rPr>
              <a:t>ound</a:t>
            </a:r>
            <a:r>
              <a:rPr lang="en-IN" b="1" dirty="0">
                <a:latin typeface="TimesNewRomanPS-BoldMT"/>
              </a:rPr>
              <a:t> robin scheduling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D8193-39BE-4E0D-9484-7C0268E8C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00" y="1381760"/>
            <a:ext cx="9879012" cy="4529462"/>
          </a:xfrm>
        </p:spPr>
        <p:txBody>
          <a:bodyPr/>
          <a:lstStyle/>
          <a:p>
            <a:r>
              <a:rPr lang="en-US" dirty="0"/>
              <a:t>For the process listed what is the average turn around time?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B931ED-DF64-4F60-8475-7AA32C4AA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790340"/>
              </p:ext>
            </p:extLst>
          </p:nvPr>
        </p:nvGraphicFramePr>
        <p:xfrm>
          <a:off x="1985699" y="2181508"/>
          <a:ext cx="812800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364444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80165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234647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58260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19414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Arrival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Processing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Completion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 around time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58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4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684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32400"/>
                  </a:ext>
                </a:extLst>
              </a:tr>
              <a:tr h="22013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4364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E9090BE-5C01-4619-9D49-880D859AA223}"/>
              </a:ext>
            </a:extLst>
          </p:cNvPr>
          <p:cNvSpPr txBox="1"/>
          <p:nvPr/>
        </p:nvSpPr>
        <p:spPr>
          <a:xfrm>
            <a:off x="2064226" y="5431229"/>
            <a:ext cx="9133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 around time=completion time –arrival time</a:t>
            </a:r>
          </a:p>
          <a:p>
            <a:endParaRPr lang="en-US" dirty="0"/>
          </a:p>
          <a:p>
            <a:r>
              <a:rPr lang="en-US" dirty="0"/>
              <a:t>Average turn around time=((5-0)+(13-1)+(15-4)+(11-6))/4 = 8.25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A08BB5-BC7A-4B0D-95A6-6E74FEF3A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699" y="4529342"/>
            <a:ext cx="8049473" cy="71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6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36D7-B176-4DC6-BCF3-3553B6546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13810"/>
          </a:xfrm>
        </p:spPr>
        <p:txBody>
          <a:bodyPr>
            <a:normAutofit fontScale="90000"/>
          </a:bodyPr>
          <a:lstStyle/>
          <a:p>
            <a:r>
              <a:rPr lang="en-IN" sz="3600" b="1" i="0" u="none" strike="noStrike" baseline="0" dirty="0">
                <a:latin typeface="TimesNewRomanPS-BoldMT"/>
              </a:rPr>
              <a:t>SRTF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0DBA2-46BD-485E-AAA8-4B004C94F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70000"/>
            <a:ext cx="8915400" cy="5293360"/>
          </a:xfrm>
        </p:spPr>
        <p:txBody>
          <a:bodyPr/>
          <a:lstStyle/>
          <a:p>
            <a:r>
              <a:rPr lang="en-US" dirty="0"/>
              <a:t>For the processes  listed what is the waiting time for each process?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647F77-0177-4A1E-BB71-8AE8EAD51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085556"/>
              </p:ext>
            </p:extLst>
          </p:nvPr>
        </p:nvGraphicFramePr>
        <p:xfrm>
          <a:off x="2589212" y="1959186"/>
          <a:ext cx="8128002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1776321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275543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409503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987954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44406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37288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Arrival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Processing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Completion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 around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Waiting time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81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45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6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69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3022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B34109-D6E2-40CB-9BD9-08A94685895D}"/>
              </a:ext>
            </a:extLst>
          </p:cNvPr>
          <p:cNvSpPr txBox="1"/>
          <p:nvPr/>
        </p:nvSpPr>
        <p:spPr>
          <a:xfrm>
            <a:off x="3352800" y="5126335"/>
            <a:ext cx="7701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Waiting time=turn around time – execution time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>
                <a:sym typeface="Wingdings" panose="05000000000000000000" pitchFamily="2" charset="2"/>
              </a:rPr>
              <a:t>:(5-3)=2    B:(12-6)=6    C:(11=4)=7    D:(5-2)=3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1102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415F-2FEB-42CE-A366-7A38387C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73310"/>
            <a:ext cx="8911687" cy="62901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NewRomanPS-BoldMT"/>
              </a:rPr>
              <a:t>R</a:t>
            </a:r>
            <a:r>
              <a:rPr lang="en-IN" b="1" dirty="0" err="1">
                <a:latin typeface="TimesNewRomanPS-BoldMT"/>
              </a:rPr>
              <a:t>ound</a:t>
            </a:r>
            <a:r>
              <a:rPr lang="en-IN" b="1" dirty="0">
                <a:latin typeface="TimesNewRomanPS-BoldMT"/>
              </a:rPr>
              <a:t> robin scheduling</a:t>
            </a:r>
            <a:endParaRPr lang="en-IN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9AE459A-23BF-4006-B943-7E78B640E3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66340" y="1964543"/>
          <a:ext cx="89154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831797237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72909215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659354169"/>
                    </a:ext>
                  </a:extLst>
                </a:gridCol>
              </a:tblGrid>
              <a:tr h="211712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Arrival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Processing time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20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96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00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6.001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3831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861E89D-59B3-462B-ACCA-E4B95E3A0854}"/>
              </a:ext>
            </a:extLst>
          </p:cNvPr>
          <p:cNvSpPr txBox="1"/>
          <p:nvPr/>
        </p:nvSpPr>
        <p:spPr>
          <a:xfrm>
            <a:off x="2496820" y="1351594"/>
            <a:ext cx="862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processes listed draw </a:t>
            </a:r>
            <a:r>
              <a:rPr lang="en-US" dirty="0" err="1"/>
              <a:t>gantt</a:t>
            </a:r>
            <a:r>
              <a:rPr lang="en-US" dirty="0"/>
              <a:t> chart illustrating their execution(quantum=1)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465554-F906-473D-88FE-3EDA4CE22B0D}"/>
              </a:ext>
            </a:extLst>
          </p:cNvPr>
          <p:cNvSpPr txBox="1"/>
          <p:nvPr/>
        </p:nvSpPr>
        <p:spPr>
          <a:xfrm>
            <a:off x="2049542" y="5096608"/>
            <a:ext cx="954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 here A runs two times, At 1 A runs again. B does not arrive until 1.001</a:t>
            </a:r>
          </a:p>
          <a:p>
            <a:endParaRPr lang="en-US" dirty="0"/>
          </a:p>
          <a:p>
            <a:r>
              <a:rPr lang="en-US" dirty="0"/>
              <a:t>Do as an exercise average turn around time and waiting time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0C9EF8E-DA43-47CE-8227-16681273C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950" y="4085804"/>
            <a:ext cx="9284177" cy="3048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F702CE6-004A-4802-8DF3-E45D7F5A467B}"/>
              </a:ext>
            </a:extLst>
          </p:cNvPr>
          <p:cNvSpPr txBox="1"/>
          <p:nvPr/>
        </p:nvSpPr>
        <p:spPr>
          <a:xfrm>
            <a:off x="2281951" y="4455135"/>
            <a:ext cx="43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5F6019-3566-46EE-AD73-86FF481EDD89}"/>
              </a:ext>
            </a:extLst>
          </p:cNvPr>
          <p:cNvSpPr txBox="1"/>
          <p:nvPr/>
        </p:nvSpPr>
        <p:spPr>
          <a:xfrm>
            <a:off x="11381740" y="4455135"/>
            <a:ext cx="57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C2F3FD-307C-42CD-9E54-563A19CEF8B4}"/>
              </a:ext>
            </a:extLst>
          </p:cNvPr>
          <p:cNvSpPr txBox="1"/>
          <p:nvPr/>
        </p:nvSpPr>
        <p:spPr>
          <a:xfrm>
            <a:off x="3556000" y="4455135"/>
            <a:ext cx="24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6171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14D05664-D904-4350-AFC8-65EA9CF043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9078" y="183273"/>
            <a:ext cx="7829550" cy="5254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000" dirty="0"/>
              <a:t>Time Quantum and Context Switch Time</a:t>
            </a:r>
          </a:p>
        </p:txBody>
      </p:sp>
      <p:pic>
        <p:nvPicPr>
          <p:cNvPr id="44034" name="Picture 1">
            <a:extLst>
              <a:ext uri="{FF2B5EF4-FFF2-40B4-BE49-F238E27FC236}">
                <a16:creationId xmlns:a16="http://schemas.microsoft.com/office/drawing/2014/main" id="{3018707B-932C-4506-B190-526E13C48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1840868"/>
            <a:ext cx="5476558" cy="277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CC3219-F871-4EC0-A127-28B0A855C632}"/>
              </a:ext>
            </a:extLst>
          </p:cNvPr>
          <p:cNvSpPr txBox="1"/>
          <p:nvPr/>
        </p:nvSpPr>
        <p:spPr>
          <a:xfrm>
            <a:off x="111442" y="1933299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b="1" dirty="0">
                <a:latin typeface="Times New Roman" panose="02020603050405020304" pitchFamily="18" charset="0"/>
              </a:rPr>
              <a:t>T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he effect of context switching on the performance of RR scheduling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Assume, that we have only one process of 10 time units.</a:t>
            </a:r>
          </a:p>
          <a:p>
            <a:pPr marL="0" indent="0" algn="l">
              <a:buNone/>
            </a:pPr>
            <a:endParaRPr lang="en-US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If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quantum is 12 time units, the process finishes in less than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1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time quantum, with no overhead.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If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quantum is 6 time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units,however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the process requires 2 quanta, resulting in a context switch.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If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time quantum is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1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time unit, then nine context switches will occur, slowing the execution of the process accordingly</a:t>
            </a:r>
          </a:p>
          <a:p>
            <a:pPr marL="0" indent="0" algn="l">
              <a:buNone/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3B320-5721-47DA-BC27-994772D7C595}"/>
              </a:ext>
            </a:extLst>
          </p:cNvPr>
          <p:cNvSpPr txBox="1"/>
          <p:nvPr/>
        </p:nvSpPr>
        <p:spPr>
          <a:xfrm>
            <a:off x="1259840" y="5626618"/>
            <a:ext cx="9692640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Although the time quantum should be large compared with the context switch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time, it should not be too large.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quantum 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large compared to context switch time. q usually 10 milliseconds  to 100 milliseconds, Context switch &lt; 10 microseconds</a:t>
            </a:r>
          </a:p>
          <a:p>
            <a:pPr algn="l"/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20BE-D3E7-41AF-970D-458B03B3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algorithms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1109-FF2B-4505-8138-12BD925E4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33600"/>
            <a:ext cx="8915400" cy="3777622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CPU scheduling deals with the problem of deciding which of the processes in the ready queue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is to be allocated the CPU. There are many different CPU-scheduling algorithms. Some of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them are</a:t>
            </a:r>
            <a:endParaRPr lang="en-IN" sz="1800" b="1" i="0" u="none" strike="noStrike" baseline="0" dirty="0">
              <a:latin typeface="TimesNewRomanPS-BoldMT"/>
            </a:endParaRP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TimesNewRomanPS-BoldMT"/>
              </a:rPr>
              <a:t>First-Come, First-Served Scheduling</a:t>
            </a:r>
            <a:endParaRPr lang="en-US" dirty="0">
              <a:latin typeface="TimesNewRomanPSMT"/>
            </a:endParaRP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TimesNewRomanPS-BoldMT"/>
              </a:rPr>
              <a:t>Shortest-Job-First Scheduling</a:t>
            </a:r>
            <a:endParaRPr lang="en-US" sz="1800" b="1" i="0" u="none" strike="noStrike" baseline="0" dirty="0">
              <a:latin typeface="TimesNewRomanPSMT"/>
            </a:endParaRPr>
          </a:p>
          <a:p>
            <a:pPr marL="0" indent="0" algn="l">
              <a:buNone/>
            </a:pPr>
            <a:r>
              <a:rPr lang="en-IN" sz="1800" b="1" i="0" u="none" strike="noStrike" baseline="0" dirty="0">
                <a:solidFill>
                  <a:schemeClr val="tx1"/>
                </a:solidFill>
                <a:latin typeface="TimesNewRomanPS-BoldMT"/>
              </a:rPr>
              <a:t>shortest-remaining-time-first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solidFill>
                  <a:schemeClr val="tx1"/>
                </a:solidFill>
                <a:latin typeface="TimesNewRomanPS-BoldMT"/>
              </a:rPr>
              <a:t>Priority Scheduling</a:t>
            </a:r>
            <a:endParaRPr lang="en-IN" b="1" dirty="0">
              <a:solidFill>
                <a:schemeClr val="tx1"/>
              </a:solidFill>
              <a:latin typeface="TimesNewRomanPS-BoldMT"/>
            </a:endParaRPr>
          </a:p>
          <a:p>
            <a:pPr marL="0" indent="0" algn="l">
              <a:buNone/>
            </a:pPr>
            <a:r>
              <a:rPr lang="en-IN" sz="1800" b="1" i="0" u="none" strike="noStrike" baseline="0" dirty="0">
                <a:solidFill>
                  <a:srgbClr val="FF0000"/>
                </a:solidFill>
                <a:latin typeface="TimesNewRomanPS-BoldMT"/>
              </a:rPr>
              <a:t>Round-Robin Scheduling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23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3E45-0914-481D-A7FA-ECB49858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scheduling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6F01D-BE80-4CA2-8BEB-86B3D87EC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2600" b="0" i="0" dirty="0">
                <a:solidFill>
                  <a:srgbClr val="212529"/>
                </a:solidFill>
                <a:effectLst/>
                <a:latin typeface="system-ui"/>
              </a:rPr>
              <a:t>Round Robin(RR) scheduling algorithm is mainly designed for time-sharing systems. This algorithm is similar to FCFS scheduling, but in Round Robin(RR) scheduling, preemption is added which enables the system to switch between processes.</a:t>
            </a:r>
          </a:p>
          <a:p>
            <a:pPr algn="l"/>
            <a:r>
              <a:rPr lang="en-US" sz="2600" b="0" i="0" u="none" strike="noStrike" baseline="0" dirty="0">
                <a:latin typeface="Times New Roman" panose="02020603050405020304" pitchFamily="18" charset="0"/>
              </a:rPr>
              <a:t>A small unit of time, called a </a:t>
            </a:r>
            <a:r>
              <a:rPr lang="en-US" sz="2600" b="1" i="0" u="none" strike="noStrike" baseline="0" dirty="0">
                <a:latin typeface="Times New Roman" panose="02020603050405020304" pitchFamily="18" charset="0"/>
              </a:rPr>
              <a:t>time quantum </a:t>
            </a:r>
            <a:r>
              <a:rPr lang="en-US" sz="2600" b="0" i="0" u="none" strike="noStrike" baseline="0" dirty="0">
                <a:latin typeface="Times New Roman" panose="02020603050405020304" pitchFamily="18" charset="0"/>
              </a:rPr>
              <a:t>or time slice, is defined. Each process is assigned a time slice or time quantum for execution.</a:t>
            </a:r>
          </a:p>
          <a:p>
            <a:r>
              <a:rPr lang="en-US" sz="2600" b="0" i="0" dirty="0">
                <a:solidFill>
                  <a:srgbClr val="212529"/>
                </a:solidFill>
                <a:effectLst/>
                <a:latin typeface="system-ui"/>
              </a:rPr>
              <a:t>Once a process is executed for the given time </a:t>
            </a:r>
            <a:r>
              <a:rPr lang="en-US" sz="2600" b="0" i="0" dirty="0" err="1">
                <a:solidFill>
                  <a:srgbClr val="212529"/>
                </a:solidFill>
                <a:effectLst/>
                <a:latin typeface="system-ui"/>
              </a:rPr>
              <a:t>period,that</a:t>
            </a:r>
            <a:r>
              <a:rPr lang="en-US" sz="2600" b="0" i="0" dirty="0">
                <a:solidFill>
                  <a:srgbClr val="212529"/>
                </a:solidFill>
                <a:effectLst/>
                <a:latin typeface="system-ui"/>
              </a:rPr>
              <a:t> process is preempted and another process executes for the given time period.</a:t>
            </a:r>
          </a:p>
          <a:p>
            <a:pPr marL="0" indent="0">
              <a:buNone/>
            </a:pPr>
            <a:br>
              <a:rPr lang="en-US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98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BE31-B686-492F-B9C2-84C62CDC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C936-30DC-41B3-BA21-D53BA460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3680"/>
            <a:ext cx="8915400" cy="49784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To implement RR scheduling, 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	we keep the ready queue as a FIFO queue o£ processes.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 	New processes are added to the tail of the ready queue. 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	The CPU scheduler picks the first process from the ready queue, sets a timer to interrupt after 1 time quantum, and dispatches the process.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One of two things will then happen.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	 The process may have a CPU burst of less than 1 time quantum. In this case, the process 	itself will release the CPU voluntarily. The scheduler will then proceed to the next process 	in the ready queue. </a:t>
            </a:r>
          </a:p>
          <a:p>
            <a:pPr marL="0" indent="0" algn="l">
              <a:buNone/>
            </a:pPr>
            <a:r>
              <a:rPr lang="en-US" b="1" dirty="0">
                <a:latin typeface="Times New Roman" panose="02020603050405020304" pitchFamily="18" charset="0"/>
              </a:rPr>
              <a:t>	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if the CPU burst of the currently running process is longer than 1 time quantum, the timer will go off and will cause an interrupt to the operating system. A context switch will be 	executed, and the process will be put at the tail o£ the ready queue. The CPU scheduler will then select the </a:t>
            </a:r>
            <a:r>
              <a:rPr lang="en-US" sz="1800" b="1" i="0" u="none" strike="noStrike" baseline="0" dirty="0" err="1">
                <a:latin typeface="Times New Roman" panose="02020603050405020304" pitchFamily="18" charset="0"/>
              </a:rPr>
              <a:t>nextprocess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 in the ready queue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8210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CC33-AD24-4B3C-A8D4-AF893D5D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scheduling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2E211D-0FA8-4FEB-AD0A-08CC36CDF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20" y="2078970"/>
            <a:ext cx="7218497" cy="2700059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F4BD4B-B014-4A90-94BC-E4DDBEA51E62}"/>
              </a:ext>
            </a:extLst>
          </p:cNvPr>
          <p:cNvCxnSpPr/>
          <p:nvPr/>
        </p:nvCxnSpPr>
        <p:spPr>
          <a:xfrm flipH="1">
            <a:off x="2712720" y="5049520"/>
            <a:ext cx="1036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D522A6-4796-41BC-A535-CA8D54005E40}"/>
              </a:ext>
            </a:extLst>
          </p:cNvPr>
          <p:cNvSpPr txBox="1"/>
          <p:nvPr/>
        </p:nvSpPr>
        <p:spPr>
          <a:xfrm>
            <a:off x="2712720" y="5374640"/>
            <a:ext cx="195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of the queue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360C5B-EC77-46E1-91E6-302D683F4F23}"/>
              </a:ext>
            </a:extLst>
          </p:cNvPr>
          <p:cNvSpPr txBox="1"/>
          <p:nvPr/>
        </p:nvSpPr>
        <p:spPr>
          <a:xfrm>
            <a:off x="2783840" y="6020971"/>
            <a:ext cx="8087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When B completes its time slice, put back to the tail of the queue. F will run. When F completes F put back to the tail of the queue. Then D runs and so 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7853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43B5-09BA-452C-ADEE-30FE5096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scheduling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DFBCC-CB51-49CE-ADCA-6040CDF79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172" y="1330960"/>
            <a:ext cx="8915400" cy="501904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The average waiting time under the RR policy is often long. </a:t>
            </a:r>
            <a:r>
              <a:rPr lang="en-IN" sz="1800" b="1" i="0" u="none" strike="noStrike" baseline="0" dirty="0">
                <a:latin typeface="TimesNewRomanPSMT"/>
              </a:rPr>
              <a:t>Consider </a:t>
            </a:r>
            <a:r>
              <a:rPr lang="en-US" sz="1800" b="1" i="0" u="none" strike="noStrike" baseline="0" dirty="0">
                <a:latin typeface="TimesNewRomanPSMT"/>
              </a:rPr>
              <a:t>the following set of processes that arrive at time 0, with the length of the CPU burst given in </a:t>
            </a:r>
            <a:r>
              <a:rPr lang="en-IN" sz="1800" b="1" i="0" u="none" strike="noStrike" baseline="0" dirty="0">
                <a:latin typeface="TimesNewRomanPSMT"/>
              </a:rPr>
              <a:t>milliseconds: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b="1" dirty="0"/>
              <a:t>Example with 3 processes </a:t>
            </a:r>
            <a:r>
              <a:rPr lang="en-US" altLang="en-US" sz="1600" b="1" dirty="0"/>
              <a:t>	</a:t>
            </a:r>
          </a:p>
          <a:p>
            <a:pPr marL="0" indent="0">
              <a:lnSpc>
                <a:spcPct val="90000"/>
              </a:lnSpc>
              <a:buNone/>
              <a:tabLst>
                <a:tab pos="3028950" algn="ctr"/>
                <a:tab pos="4633913" algn="ctr"/>
              </a:tabLst>
            </a:pPr>
            <a:r>
              <a:rPr lang="en-US" altLang="en-US" sz="1600" b="1" dirty="0"/>
              <a:t>                            </a:t>
            </a:r>
            <a:r>
              <a:rPr lang="en-US" altLang="en-US" b="1" dirty="0"/>
              <a:t>                </a:t>
            </a:r>
            <a:r>
              <a:rPr lang="en-US" altLang="en-US" b="1" u="sng" dirty="0"/>
              <a:t>Process</a:t>
            </a:r>
            <a:r>
              <a:rPr lang="en-US" altLang="en-US" b="1" dirty="0"/>
              <a:t>	</a:t>
            </a:r>
            <a:r>
              <a:rPr lang="en-US" altLang="en-US" b="1" u="sng" dirty="0"/>
              <a:t>Burst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b="1" dirty="0"/>
              <a:t>		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1</a:t>
            </a:r>
            <a:r>
              <a:rPr lang="en-US" altLang="en-US" b="1" dirty="0"/>
              <a:t>	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b="1" dirty="0"/>
              <a:t>		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2</a:t>
            </a:r>
            <a:r>
              <a:rPr lang="en-US" altLang="en-US" b="1" dirty="0"/>
              <a:t> 	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b="1" dirty="0"/>
              <a:t>		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3	 </a:t>
            </a:r>
            <a:r>
              <a:rPr lang="en-US" altLang="en-US" b="1" dirty="0"/>
              <a:t>3</a:t>
            </a:r>
            <a:r>
              <a:rPr lang="en-US" altLang="en-US" b="1" i="1" baseline="-25000" dirty="0"/>
              <a:t> </a:t>
            </a:r>
          </a:p>
          <a:p>
            <a:pPr algn="l"/>
            <a:r>
              <a:rPr lang="en-US" sz="1800" b="1" i="0" u="none" strike="noStrike" baseline="0" dirty="0">
                <a:latin typeface="Arial" panose="020B0604020202020204" pitchFamily="34" charset="0"/>
              </a:rPr>
              <a:t>If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we use a time quantum of 4 milliseconds, then process P</a:t>
            </a:r>
            <a:r>
              <a:rPr lang="en-US" sz="1800" b="1" i="0" u="none" strike="noStrike" baseline="0" dirty="0">
                <a:latin typeface="Arial" panose="020B0604020202020204" pitchFamily="34" charset="0"/>
              </a:rPr>
              <a:t>1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gets the first 4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	milliseconds.  it requires another 20 milliseconds, it is preempted after the first time 	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	quantum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CPU is given to the next process in the queue, process </a:t>
            </a:r>
            <a:r>
              <a:rPr lang="en-US" sz="1800" b="1" i="1" u="none" strike="noStrike" baseline="0" dirty="0">
                <a:latin typeface="Arial" panose="020B0604020202020204" pitchFamily="34" charset="0"/>
              </a:rPr>
              <a:t>P</a:t>
            </a:r>
            <a:r>
              <a:rPr lang="en-US" sz="1800" b="1" i="1" u="none" strike="noStrike" baseline="0" dirty="0">
                <a:latin typeface="Times New Roman" panose="02020603050405020304" pitchFamily="18" charset="0"/>
              </a:rPr>
              <a:t>2 .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Process </a:t>
            </a:r>
            <a:r>
              <a:rPr lang="en-US" sz="1800" b="1" i="1" u="none" strike="noStrike" baseline="0" dirty="0">
                <a:latin typeface="Arial" panose="020B0604020202020204" pitchFamily="34" charset="0"/>
              </a:rPr>
              <a:t>P</a:t>
            </a:r>
            <a:r>
              <a:rPr lang="en-US" sz="1800" b="1" i="1" u="none" strike="noStrike" baseline="0" dirty="0">
                <a:latin typeface="Times New Roman" panose="02020603050405020304" pitchFamily="18" charset="0"/>
              </a:rPr>
              <a:t>2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does not need 4 milliseconds, so it quits before its time quantum expires. 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The CPU is then given to the next process, process </a:t>
            </a:r>
            <a:r>
              <a:rPr lang="en-US" sz="1800" b="1" i="1" u="none" strike="noStrike" baseline="0" dirty="0">
                <a:latin typeface="Times New Roman" panose="02020603050405020304" pitchFamily="18" charset="0"/>
              </a:rPr>
              <a:t>P3.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Once each process has received 1 time quantum, the CPU is returned to process P</a:t>
            </a:r>
            <a:r>
              <a:rPr lang="en-US" sz="1800" b="1" i="0" u="none" strike="noStrike" baseline="0" dirty="0">
                <a:latin typeface="Arial" panose="020B0604020202020204" pitchFamily="34" charset="0"/>
              </a:rPr>
              <a:t>1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for an additional time quantum.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2788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76F9-D879-4CDB-9861-482B7E7B7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scheduling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83B15-8BE8-46B1-B194-DE7C5CB0C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The resulting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RR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schedule is as follows: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6E91D-C714-4DFE-B693-39E06F045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90" y="2641600"/>
            <a:ext cx="7169310" cy="11779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B7DB05-C336-46FC-BFAE-2E12856CC75D}"/>
              </a:ext>
            </a:extLst>
          </p:cNvPr>
          <p:cNvSpPr txBox="1"/>
          <p:nvPr/>
        </p:nvSpPr>
        <p:spPr>
          <a:xfrm>
            <a:off x="2702560" y="4287520"/>
            <a:ext cx="795528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Let's calculate the average waiting time for the above schedule. P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1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waits for 6</a:t>
            </a:r>
          </a:p>
          <a:p>
            <a:pPr algn="l"/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millisconds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(10- 4),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P2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waits for 4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millisconds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and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P3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waits for 7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millisconds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Thus, the average waiting time is 17/3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=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5.66 milliseconds.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58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92C3-49CA-4E44-933B-D66737C1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6210"/>
          </a:xfrm>
        </p:spPr>
        <p:txBody>
          <a:bodyPr/>
          <a:lstStyle/>
          <a:p>
            <a:r>
              <a:rPr lang="en-US" dirty="0"/>
              <a:t>Round robin scheduling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3D00-4BAD-4BCC-A99F-477DC8C46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6012" y="1645920"/>
            <a:ext cx="8915400" cy="4958080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If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there are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n.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processes in the ready queue and the time quantum is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q,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then each process gets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1 </a:t>
            </a:r>
            <a:r>
              <a:rPr lang="en-US" i="1" dirty="0" err="1">
                <a:latin typeface="Times New Roman" panose="02020603050405020304" pitchFamily="18" charset="0"/>
              </a:rPr>
              <a:t>timeslice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of the CPU time in chunks of at most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q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time units.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Each process must wait no longer than (</a:t>
            </a:r>
            <a:r>
              <a:rPr lang="en-US" dirty="0">
                <a:latin typeface="Times New Roman" panose="02020603050405020304" pitchFamily="18" charset="0"/>
              </a:rPr>
              <a:t>n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-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1)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x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q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time units until its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next time quantum. For example, with five processes and a time quantum of 20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milliseconds, each process will get up to 20 milliseconds every 100 milliseconds.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performance of the RR algorithm depends heavily on the size of the time quantum.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At one extreme, if the time quantum is extremely large, the RR policy is the same as the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FCFS policy.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Setting too short causes too many process switched and  lowers </a:t>
            </a:r>
            <a:r>
              <a:rPr lang="en-US" dirty="0" err="1">
                <a:latin typeface="Times New Roman" panose="02020603050405020304" pitchFamily="18" charset="0"/>
              </a:rPr>
              <a:t>cpu</a:t>
            </a:r>
            <a:r>
              <a:rPr lang="en-US" dirty="0">
                <a:latin typeface="Times New Roman" panose="02020603050405020304" pitchFamily="18" charset="0"/>
              </a:rPr>
              <a:t> efficiency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We have to take  time quantum in between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6690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415F-2FEB-42CE-A366-7A38387C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73310"/>
            <a:ext cx="8911687" cy="62901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NewRomanPS-BoldMT"/>
              </a:rPr>
              <a:t>R</a:t>
            </a:r>
            <a:r>
              <a:rPr lang="en-IN" b="1" dirty="0" err="1">
                <a:latin typeface="TimesNewRomanPS-BoldMT"/>
              </a:rPr>
              <a:t>ound</a:t>
            </a:r>
            <a:r>
              <a:rPr lang="en-IN" b="1" dirty="0">
                <a:latin typeface="TimesNewRomanPS-BoldMT"/>
              </a:rPr>
              <a:t> robin scheduling</a:t>
            </a:r>
            <a:endParaRPr lang="en-IN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9AE459A-23BF-4006-B943-7E78B640E3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216455"/>
              </p:ext>
            </p:extLst>
          </p:nvPr>
        </p:nvGraphicFramePr>
        <p:xfrm>
          <a:off x="2466340" y="1964543"/>
          <a:ext cx="89154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831797237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72909215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659354169"/>
                    </a:ext>
                  </a:extLst>
                </a:gridCol>
              </a:tblGrid>
              <a:tr h="211712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Arrival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Processing time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20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96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00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6.001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3831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861E89D-59B3-462B-ACCA-E4B95E3A0854}"/>
              </a:ext>
            </a:extLst>
          </p:cNvPr>
          <p:cNvSpPr txBox="1"/>
          <p:nvPr/>
        </p:nvSpPr>
        <p:spPr>
          <a:xfrm>
            <a:off x="2496820" y="1351594"/>
            <a:ext cx="862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processes listed draw </a:t>
            </a:r>
            <a:r>
              <a:rPr lang="en-US" dirty="0" err="1"/>
              <a:t>gantt</a:t>
            </a:r>
            <a:r>
              <a:rPr lang="en-US" dirty="0"/>
              <a:t> chart illustrating their execution(quantum=2)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A753B-9BCB-45F5-8C2C-1E218487490B}"/>
              </a:ext>
            </a:extLst>
          </p:cNvPr>
          <p:cNvSpPr txBox="1"/>
          <p:nvPr/>
        </p:nvSpPr>
        <p:spPr>
          <a:xfrm>
            <a:off x="3292842" y="4438852"/>
            <a:ext cx="18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AE963-9E6E-4E45-B421-996C4FD2DD03}"/>
              </a:ext>
            </a:extLst>
          </p:cNvPr>
          <p:cNvSpPr txBox="1"/>
          <p:nvPr/>
        </p:nvSpPr>
        <p:spPr>
          <a:xfrm>
            <a:off x="4378960" y="4394403"/>
            <a:ext cx="37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C62CF8-466F-4963-8062-A415FEC88000}"/>
              </a:ext>
            </a:extLst>
          </p:cNvPr>
          <p:cNvSpPr txBox="1"/>
          <p:nvPr/>
        </p:nvSpPr>
        <p:spPr>
          <a:xfrm>
            <a:off x="5069840" y="4438851"/>
            <a:ext cx="37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50FDE-5E61-48F6-B280-5EA6560CBF1D}"/>
              </a:ext>
            </a:extLst>
          </p:cNvPr>
          <p:cNvSpPr txBox="1"/>
          <p:nvPr/>
        </p:nvSpPr>
        <p:spPr>
          <a:xfrm>
            <a:off x="6228082" y="4467591"/>
            <a:ext cx="51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465554-F906-473D-88FE-3EDA4CE22B0D}"/>
              </a:ext>
            </a:extLst>
          </p:cNvPr>
          <p:cNvSpPr txBox="1"/>
          <p:nvPr/>
        </p:nvSpPr>
        <p:spPr>
          <a:xfrm>
            <a:off x="2049542" y="5096608"/>
            <a:ext cx="954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</a:t>
            </a:r>
            <a:r>
              <a:rPr lang="en-US" dirty="0" err="1"/>
              <a:t>ProcessA’s</a:t>
            </a:r>
            <a:r>
              <a:rPr lang="en-US" dirty="0"/>
              <a:t> first time quantum expires process B </a:t>
            </a:r>
            <a:r>
              <a:rPr lang="en-US" dirty="0" err="1"/>
              <a:t>runs.At</a:t>
            </a:r>
            <a:r>
              <a:rPr lang="en-US" dirty="0"/>
              <a:t> time 4 process A restarts process B returns to the ready </a:t>
            </a:r>
            <a:r>
              <a:rPr lang="en-US" dirty="0" err="1"/>
              <a:t>queue.At</a:t>
            </a:r>
            <a:r>
              <a:rPr lang="en-US" dirty="0"/>
              <a:t> time 4.001 process C enters the ready queue after B.at time 6 process D enters the ready queue after </a:t>
            </a:r>
            <a:r>
              <a:rPr lang="en-US" dirty="0" err="1"/>
              <a:t>C.Starting</a:t>
            </a:r>
            <a:r>
              <a:rPr lang="en-US" dirty="0"/>
              <a:t> at &amp;process C D B and C runs in sequence.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76F332-7125-4D53-94CC-811EA4522C4E}"/>
              </a:ext>
            </a:extLst>
          </p:cNvPr>
          <p:cNvSpPr txBox="1"/>
          <p:nvPr/>
        </p:nvSpPr>
        <p:spPr>
          <a:xfrm>
            <a:off x="11087100" y="4467591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74243B-62EE-4A2A-8CA4-176E753FC246}"/>
              </a:ext>
            </a:extLst>
          </p:cNvPr>
          <p:cNvSpPr txBox="1"/>
          <p:nvPr/>
        </p:nvSpPr>
        <p:spPr>
          <a:xfrm>
            <a:off x="2049542" y="444573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35F10-241E-43A9-ADD7-7CA90A287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05" y="3871545"/>
            <a:ext cx="9296878" cy="6290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222B20-663C-47CE-9AF7-489D46DF0E87}"/>
              </a:ext>
            </a:extLst>
          </p:cNvPr>
          <p:cNvSpPr txBox="1"/>
          <p:nvPr/>
        </p:nvSpPr>
        <p:spPr>
          <a:xfrm>
            <a:off x="7498080" y="4467591"/>
            <a:ext cx="31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299086-9F08-402D-8B5C-EC910F3C9D0B}"/>
              </a:ext>
            </a:extLst>
          </p:cNvPr>
          <p:cNvSpPr txBox="1"/>
          <p:nvPr/>
        </p:nvSpPr>
        <p:spPr>
          <a:xfrm>
            <a:off x="8727440" y="4445739"/>
            <a:ext cx="51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C23263-7757-421D-ABA4-4E2E7B96355C}"/>
              </a:ext>
            </a:extLst>
          </p:cNvPr>
          <p:cNvSpPr txBox="1"/>
          <p:nvPr/>
        </p:nvSpPr>
        <p:spPr>
          <a:xfrm>
            <a:off x="9910743" y="44194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09012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5604</TotalTime>
  <Words>1268</Words>
  <Application>Microsoft Office PowerPoint</Application>
  <PresentationFormat>Widescreen</PresentationFormat>
  <Paragraphs>185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Century Gothic</vt:lpstr>
      <vt:lpstr>Monotype Sorts</vt:lpstr>
      <vt:lpstr>system-ui</vt:lpstr>
      <vt:lpstr>Times New Roman</vt:lpstr>
      <vt:lpstr>TimesNewRomanPS-BoldMT</vt:lpstr>
      <vt:lpstr>TimesNewRomanPSMT</vt:lpstr>
      <vt:lpstr>Wingdings 3</vt:lpstr>
      <vt:lpstr>Wisp</vt:lpstr>
      <vt:lpstr>                 Module2_Part9    Textbook : Operating Systems Concepts by Silberschatz </vt:lpstr>
      <vt:lpstr>Scheduling algorithms</vt:lpstr>
      <vt:lpstr>Round robin scheduling</vt:lpstr>
      <vt:lpstr>Round robin</vt:lpstr>
      <vt:lpstr>Round robin scheduling</vt:lpstr>
      <vt:lpstr>Round robin scheduling</vt:lpstr>
      <vt:lpstr>Round robin scheduling</vt:lpstr>
      <vt:lpstr>Round robin scheduling</vt:lpstr>
      <vt:lpstr>Round robin scheduling</vt:lpstr>
      <vt:lpstr>Round robin scheduling</vt:lpstr>
      <vt:lpstr>SRTF</vt:lpstr>
      <vt:lpstr>Round robin scheduling</vt:lpstr>
      <vt:lpstr>Time Quantum and Context Switch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Software</dc:title>
  <dc:creator>Santhosh VT</dc:creator>
  <cp:lastModifiedBy>DELL</cp:lastModifiedBy>
  <cp:revision>334</cp:revision>
  <dcterms:created xsi:type="dcterms:W3CDTF">2020-08-14T12:33:26Z</dcterms:created>
  <dcterms:modified xsi:type="dcterms:W3CDTF">2022-06-05T17:13:22Z</dcterms:modified>
</cp:coreProperties>
</file>