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12"/>
  </p:notesMasterIdLst>
  <p:sldIdLst>
    <p:sldId id="256" r:id="rId2"/>
    <p:sldId id="275" r:id="rId3"/>
    <p:sldId id="276" r:id="rId4"/>
    <p:sldId id="282" r:id="rId5"/>
    <p:sldId id="277" r:id="rId6"/>
    <p:sldId id="283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3842" autoAdjust="0"/>
  </p:normalViewPr>
  <p:slideViewPr>
    <p:cSldViewPr snapToGrid="0">
      <p:cViewPr varScale="1">
        <p:scale>
          <a:sx n="81" d="100"/>
          <a:sy n="81" d="100"/>
        </p:scale>
        <p:origin x="11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66159-0BCE-4D6D-AD43-118E693D2859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2A4C1-6DE6-40FD-9067-8DE3F50B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0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1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70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5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36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4A48-526A-4893-AB96-D36F3A2610AA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1EC4-9167-4D18-A7CA-183EC782E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odule3_Part8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 : Operating Systems Concepts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5541A6-5910-428F-8B4C-CA078BC38E2E}"/>
              </a:ext>
            </a:extLst>
          </p:cNvPr>
          <p:cNvSpPr txBox="1">
            <a:spLocks/>
          </p:cNvSpPr>
          <p:nvPr/>
        </p:nvSpPr>
        <p:spPr>
          <a:xfrm>
            <a:off x="2286000" y="1965960"/>
            <a:ext cx="799147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4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8EA7-1A94-4CA5-8EB9-41EC1272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794B-C450-4F23-9262-F74A669D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can now consider the following protocol to prevent deadlocks: Each process can request resources only in an increasing order of enumeration.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That is, a process can initially request any number of instances of a resource type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-say,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R</a:t>
            </a:r>
            <a:r>
              <a:rPr lang="en-US" i="1" baseline="-25000" dirty="0">
                <a:latin typeface="Arial" panose="020B0604020202020204" pitchFamily="34" charset="0"/>
              </a:rPr>
              <a:t>i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.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After that, the process can request instances of resource type 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if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and only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F(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Rj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)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&gt;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F(Ri).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For example, using the function defined previously, a process that wants to use the tape drive and printer at the same time must first request the tape drive and then request the printer.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Alternatively, we can require that a process requesting an instance of resource type 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Rj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must have released any resources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R</a:t>
            </a:r>
            <a:r>
              <a:rPr lang="en-US" sz="1800" b="0" i="1" u="none" strike="noStrike" baseline="-25000" dirty="0">
                <a:latin typeface="Arial" panose="020B0604020202020204" pitchFamily="34" charset="0"/>
              </a:rPr>
              <a:t>i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such that F(Ri) </a:t>
            </a:r>
            <a:r>
              <a:rPr lang="en-US" dirty="0">
                <a:latin typeface="Arial" panose="020B0604020202020204" pitchFamily="34" charset="0"/>
              </a:rPr>
              <a:t>&gt;=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F(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Rj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05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70C9-7A11-4CF4-8654-2E14277B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handling the deadlock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6B017-F526-43DA-918A-A92EE4DB0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can deal with the deadlock problem in the following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ways:</a:t>
            </a:r>
          </a:p>
          <a:p>
            <a:pPr algn="l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can use a protocol to prevent  a deadlock by structurally negating one of the four conditions necessary to occur a deadlock.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</a:rPr>
              <a:t>Deadlock avoidance by careful resource allocation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ensuring that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system will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never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enter a deadlocked state.</a:t>
            </a:r>
          </a:p>
          <a:p>
            <a:pPr algn="l">
              <a:buAutoNum type="arabicPeriod" startAt="2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can allow the system to enter a deadlocked state, detect it, and recover.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Let deadlock occur, detect them, and take action.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3.	We can ignore the problem altogether and pretend that deadlocks never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occur in the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1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1BC6-C7E4-4EDA-9A24-3E099B37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2C6B-EEE2-4F51-8FE1-87DEB59F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848" y="1905000"/>
            <a:ext cx="8714278" cy="401581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F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or a deadlock to occur, each of the four necessary conditions must hold. By ensuring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that at least one of these conditions cannot hold, we can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prevent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occurrence of a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deadlock.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1" dirty="0">
                <a:latin typeface="Times New Roman" panose="02020603050405020304" pitchFamily="18" charset="0"/>
              </a:rPr>
              <a:t>1. Attacking the mutual exclusion condition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   	 If no resource were ever assigned exclusively to a single process, we would never have 	a deadlock.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Sharable resources, in contrast, do not require mutually exclusive access and thus 	cannot be involved in a deadlock.</a:t>
            </a: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78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5204-CB94-BE3F-E1E2-53641D93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5C8E-69D9-A4E7-E2E3-99299C56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Hard to avoid mutual exclusion for non sharable </a:t>
            </a:r>
            <a:r>
              <a:rPr lang="en-IN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	Printer &amp; other I/O devices</a:t>
            </a:r>
          </a:p>
          <a:p>
            <a:pPr marL="0" indent="0" algn="l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However, many resources are sharable, so deadlock can be avoided for those </a:t>
            </a:r>
            <a:r>
              <a:rPr lang="en-IN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  <a:p>
            <a:pPr marL="0" indent="0" algn="l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Read-only files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For printer, avoid mutual exclusion through spooling — then process won’t have to wait on physical printer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 general, however, we cannot prevent deadlocks by denying the mutual-exclusion condition, because some resources  </a:t>
            </a:r>
            <a:r>
              <a:rPr lang="en-IN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are intrinsically non-sharable.</a:t>
            </a: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2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3847-FB7B-4F86-BD97-E8FF537B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B44E-ADF2-4344-91B0-87A1E8CB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48346"/>
            <a:ext cx="8915400" cy="4294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Attacking hold and wait condition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ensure that the hold-and-wait condition never occurs in the system, we must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guarantee that, whenever a process requests a resource, it does not hold any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other resources.</a:t>
            </a:r>
          </a:p>
          <a:p>
            <a:pPr algn="l"/>
            <a:r>
              <a:rPr lang="en-IN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One protocol that can be used requires each process to request and be allocated all its 	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resources before it begins execution.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 alternative protocol </a:t>
            </a:r>
            <a:r>
              <a:rPr lang="en-US" sz="1800" b="0" i="0" u="none" strike="noStrike" baseline="0">
                <a:latin typeface="Times New Roman" panose="02020603050405020304" pitchFamily="18" charset="0"/>
              </a:rPr>
              <a:t>allows a process 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request some resources and use them. Before it can request any additional resources, however, it must release all the resources that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it is currently allocated</a:t>
            </a:r>
          </a:p>
        </p:txBody>
      </p:sp>
    </p:spTree>
    <p:extLst>
      <p:ext uri="{BB962C8B-B14F-4D97-AF65-F5344CB8AC3E}">
        <p14:creationId xmlns:p14="http://schemas.microsoft.com/office/powerpoint/2010/main" val="78903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D707-EF92-6059-DF4E-49C2FBFD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33E8-511D-8768-323D-A3C588583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Both these protocols have</a:t>
            </a:r>
            <a:r>
              <a:rPr lang="en-US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two main disadvantages.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First, </a:t>
            </a:r>
            <a:r>
              <a:rPr lang="en-US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resource utilization may be low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since resources may be allocated but unused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for a long period.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Second, </a:t>
            </a:r>
            <a:r>
              <a:rPr lang="en-US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starvation is possible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A process that needs several popular resources may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have to wait indefinitely, because at least one of the resources that it needs is always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allocated to some other process.</a:t>
            </a:r>
            <a:endParaRPr lang="en-IN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20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EEB5-3A4A-4062-B743-B091CE02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B0AB-EC8B-40DF-BF07-7F67E2970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140" y="1564849"/>
            <a:ext cx="9204472" cy="49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Attacking no preemption condition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third necessary condition for deadlocks is that there be no preemption of resources that have already been allocated. To ensure that </a:t>
            </a:r>
            <a:r>
              <a:rPr lang="en-US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this condition does not hold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we can use the following protocol.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 preemption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If a process is holding some resources and requests another resource that cannot be immediately allocated to it (that is, the process must wait), then all resources the process is </a:t>
            </a:r>
            <a:r>
              <a:rPr lang="en-IN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currently holding are </a:t>
            </a:r>
            <a:r>
              <a:rPr lang="en-IN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preempted</a:t>
            </a:r>
            <a:r>
              <a:rPr lang="en-IN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.(take away).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preempted resources are added to the list of resources for which the process is 	waiting.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	The process will be restarted only when it can regain its old resources, as well as the 	new ones that it is requesting.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1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9ED9-CB6C-45A1-9A6C-0DAD6479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1471-1B74-4247-BA3B-6F481E8B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Alternatively, if a process requests some resources, we first check whether they are available. If they are, we allocate them. 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If they are not, we check whether they are allocated to some other process that is waiting for additional resources. 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If so, we preempt the desired resources from the waiting process and allocate them to the requesting process.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	This protocol is often applied to resources whose state can be easily saved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	and restored later, such as CPU registers and memory space. 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	It cannot generally be applied to such resources as printers and tape drives.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0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C935-8F4F-4EDC-BA0E-75F4FD98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EB3CA-8DF9-4607-996E-54B53DF7A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4799"/>
            <a:ext cx="8915400" cy="5418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4.Attacking circular wait condition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fourth and final condition for deadlocks is the circular-wait condition.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nsure that this condition never holds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impose a total ordering of all resource types and to require that each process requests 		resources in an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increasing order of enumeration.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illustrate, we let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R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= { R1, R2, ... , Rm} be the set of resource types. We assign to each resource type a unique integer number, which allows us to compare two resources and to determine whether one precedes another in our ordering. Formally, we define a one-to-one </a:t>
            </a:r>
            <a:r>
              <a:rPr lang="en-US" dirty="0">
                <a:latin typeface="Times New Roman" panose="02020603050405020304" pitchFamily="18" charset="0"/>
              </a:rPr>
              <a:t>Fun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ction F: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R </a:t>
            </a:r>
            <a:r>
              <a:rPr lang="en-US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N,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where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the set of natural numbers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For example, if the set of resource types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R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includes tape drives, disk drives, and printers, then the function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might be defined as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follows:</a:t>
            </a:r>
          </a:p>
          <a:p>
            <a:pPr marL="0" indent="0" algn="l">
              <a:buNone/>
            </a:pPr>
            <a:r>
              <a:rPr lang="en-IN" sz="1800" b="0" i="1" u="none" strike="noStrike" baseline="0" dirty="0">
                <a:latin typeface="Arial" panose="020B0604020202020204" pitchFamily="34" charset="0"/>
              </a:rPr>
              <a:t>	F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(tape drive) = 1</a:t>
            </a:r>
          </a:p>
          <a:p>
            <a:pPr marL="0" indent="0" algn="l">
              <a:buNone/>
            </a:pPr>
            <a:r>
              <a:rPr lang="en-IN" sz="1800" b="0" i="1" u="none" strike="noStrike" baseline="0" dirty="0">
                <a:latin typeface="Arial" panose="020B0604020202020204" pitchFamily="34" charset="0"/>
              </a:rPr>
              <a:t>	F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(disk drive) 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5</a:t>
            </a:r>
          </a:p>
          <a:p>
            <a:pPr marL="0" indent="0" algn="l">
              <a:buNone/>
            </a:pPr>
            <a:r>
              <a:rPr lang="en-IN" sz="1800" b="0" i="1" u="none" strike="noStrike" baseline="0" dirty="0">
                <a:latin typeface="Times New Roman" panose="02020603050405020304" pitchFamily="18" charset="0"/>
              </a:rPr>
              <a:t>	F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(printer) 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12</a:t>
            </a:r>
          </a:p>
          <a:p>
            <a:pPr algn="l"/>
            <a:endParaRPr lang="en-IN" dirty="0">
              <a:latin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9141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8577</TotalTime>
  <Words>1052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                 Module3_Part8    Textbook : Operating Systems Concepts by Silberschatz </vt:lpstr>
      <vt:lpstr>Methods of handling the deadlock</vt:lpstr>
      <vt:lpstr>Deadlock prevention</vt:lpstr>
      <vt:lpstr>Deadlock prevention</vt:lpstr>
      <vt:lpstr>Deadlock prevention</vt:lpstr>
      <vt:lpstr>Deadlock prevention</vt:lpstr>
      <vt:lpstr>Deadlock prevention</vt:lpstr>
      <vt:lpstr>Deadlock prevention</vt:lpstr>
      <vt:lpstr>Deadlock prevention</vt:lpstr>
      <vt:lpstr>Deadlock prevention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</dc:title>
  <dc:creator>Santhosh VT</dc:creator>
  <cp:lastModifiedBy>Divya Kannan</cp:lastModifiedBy>
  <cp:revision>498</cp:revision>
  <dcterms:created xsi:type="dcterms:W3CDTF">2020-08-14T12:33:26Z</dcterms:created>
  <dcterms:modified xsi:type="dcterms:W3CDTF">2023-06-05T03:10:01Z</dcterms:modified>
</cp:coreProperties>
</file>