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72" r:id="rId7"/>
    <p:sldId id="275" r:id="rId8"/>
    <p:sldId id="277" r:id="rId9"/>
    <p:sldId id="278" r:id="rId10"/>
    <p:sldId id="279" r:id="rId11"/>
    <p:sldId id="280" r:id="rId12"/>
    <p:sldId id="281" r:id="rId13"/>
    <p:sldId id="27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6159-0BCE-4D6D-AD43-118E693D2859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A4C1-6DE6-40FD-9067-8DE3F50B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1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7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2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3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8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7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odule3_Part1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95D-D240-4420-8D0E-587DE1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624110"/>
            <a:ext cx="10302239" cy="48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241E-6837-470D-9E57-79F87964FE7A}"/>
              </a:ext>
            </a:extLst>
          </p:cNvPr>
          <p:cNvSpPr txBox="1"/>
          <p:nvPr/>
        </p:nvSpPr>
        <p:spPr>
          <a:xfrm>
            <a:off x="914400" y="1351280"/>
            <a:ext cx="222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//shared data </a:t>
            </a:r>
          </a:p>
          <a:p>
            <a:pPr marL="0" indent="0">
              <a:buNone/>
            </a:pPr>
            <a:r>
              <a:rPr lang="en-US" dirty="0"/>
              <a:t>int count=0;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BA81F-29BF-48D9-A9B2-DEC8C434B2E4}"/>
              </a:ext>
            </a:extLst>
          </p:cNvPr>
          <p:cNvSpPr txBox="1"/>
          <p:nvPr/>
        </p:nvSpPr>
        <p:spPr>
          <a:xfrm>
            <a:off x="287436" y="3292520"/>
            <a:ext cx="5290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//producer process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while (true) {</a:t>
            </a:r>
            <a:br>
              <a:rPr lang="en-US" altLang="en-US" dirty="0"/>
            </a:br>
            <a:r>
              <a:rPr lang="en-US" altLang="en-US" dirty="0"/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while (counter == BUFFER_SIZE) 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buffer[in] = </a:t>
            </a:r>
            <a:r>
              <a:rPr lang="en-US" altLang="en-US" dirty="0" err="1"/>
              <a:t>next_produced</a:t>
            </a:r>
            <a:r>
              <a:rPr lang="en-US" altLang="en-US" dirty="0"/>
              <a:t>;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} 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3FF0A1-A904-4859-8F1B-2998B9B7BB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760" y="3429000"/>
            <a:ext cx="5138004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//consumer process</a:t>
            </a:r>
          </a:p>
          <a:p>
            <a:pPr marL="0" indent="0">
              <a:buNone/>
            </a:pPr>
            <a:r>
              <a:rPr lang="en-US" altLang="en-US" dirty="0"/>
              <a:t>while (true) {</a:t>
            </a:r>
          </a:p>
          <a:p>
            <a:pPr marL="0" indent="0">
              <a:buNone/>
            </a:pPr>
            <a:r>
              <a:rPr lang="en-US" altLang="en-US" dirty="0"/>
              <a:t>	while (counter == 0) </a:t>
            </a:r>
          </a:p>
          <a:p>
            <a:pPr marL="0" indent="0"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next_consumed</a:t>
            </a:r>
            <a:r>
              <a:rPr lang="en-US" altLang="en-US" dirty="0"/>
              <a:t> = buffer[out]; </a:t>
            </a:r>
          </a:p>
          <a:p>
            <a:pPr marL="0" indent="0">
              <a:buNone/>
            </a:pPr>
            <a:r>
              <a:rPr lang="en-US" altLang="en-US" dirty="0"/>
              <a:t>	out = (out + 1) % BUFFER_SIZE; 	</a:t>
            </a:r>
          </a:p>
          <a:p>
            <a:pPr marL="0" indent="0">
              <a:buNone/>
            </a:pPr>
            <a:r>
              <a:rPr lang="en-US" altLang="en-US" dirty="0"/>
              <a:t>        counter--; </a:t>
            </a:r>
          </a:p>
          <a:p>
            <a:pPr marL="0" indent="0">
              <a:buNone/>
            </a:pPr>
            <a:r>
              <a:rPr lang="en-US" altLang="en-US" dirty="0"/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D25B5-F82A-44DF-A5CA-45F640591BDC}"/>
              </a:ext>
            </a:extLst>
          </p:cNvPr>
          <p:cNvSpPr txBox="1"/>
          <p:nvPr/>
        </p:nvSpPr>
        <p:spPr>
          <a:xfrm>
            <a:off x="3150051" y="1546066"/>
            <a:ext cx="543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S2: consumer execute </a:t>
            </a:r>
          </a:p>
          <a:p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dirty="0"/>
              <a:t>{register2 = 5} </a:t>
            </a:r>
            <a:br>
              <a:rPr lang="en-US" altLang="en-US" sz="1800" dirty="0"/>
            </a:br>
            <a:r>
              <a:rPr lang="en-US" altLang="en-US" sz="1800" dirty="0"/>
              <a:t>S3: consumer execute </a:t>
            </a:r>
          </a:p>
          <a:p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</a:t>
            </a:r>
            <a:r>
              <a:rPr lang="en-US" altLang="en-US" sz="1800" dirty="0"/>
              <a:t>{register2 = 4} </a:t>
            </a:r>
            <a:br>
              <a:rPr lang="en-US" altLang="en-US" sz="1800" dirty="0"/>
            </a:br>
            <a:r>
              <a:rPr lang="en-US" dirty="0"/>
              <a:t>Process switch occurs</a:t>
            </a: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7FD175C-BFC7-4A7A-80FD-A3189C918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3391"/>
              </p:ext>
            </p:extLst>
          </p:nvPr>
        </p:nvGraphicFramePr>
        <p:xfrm>
          <a:off x="10502484" y="1140460"/>
          <a:ext cx="14020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19689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1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96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8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80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059A56-21EA-40F1-9C79-0B9E4370DD17}"/>
              </a:ext>
            </a:extLst>
          </p:cNvPr>
          <p:cNvSpPr txBox="1"/>
          <p:nvPr/>
        </p:nvSpPr>
        <p:spPr>
          <a:xfrm>
            <a:off x="10210800" y="1229360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4D471-C79B-4BB4-8975-243D7AB8169E}"/>
              </a:ext>
            </a:extLst>
          </p:cNvPr>
          <p:cNvSpPr txBox="1"/>
          <p:nvPr/>
        </p:nvSpPr>
        <p:spPr>
          <a:xfrm>
            <a:off x="10210800" y="1598692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D325-E1E6-40F3-8BBD-41999A8FA55F}"/>
              </a:ext>
            </a:extLst>
          </p:cNvPr>
          <p:cNvSpPr txBox="1"/>
          <p:nvPr/>
        </p:nvSpPr>
        <p:spPr>
          <a:xfrm>
            <a:off x="10210800" y="1968024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8F356-B1A9-47E6-85AD-725CF431A1D2}"/>
              </a:ext>
            </a:extLst>
          </p:cNvPr>
          <p:cNvSpPr txBox="1"/>
          <p:nvPr/>
        </p:nvSpPr>
        <p:spPr>
          <a:xfrm>
            <a:off x="10210800" y="2337356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D88D-C4D5-42C8-A7C1-EB8A4572F9C9}"/>
              </a:ext>
            </a:extLst>
          </p:cNvPr>
          <p:cNvSpPr txBox="1"/>
          <p:nvPr/>
        </p:nvSpPr>
        <p:spPr>
          <a:xfrm>
            <a:off x="10210800" y="2706688"/>
            <a:ext cx="3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BB5D8-085A-45D0-83AF-C8B0C76F881D}"/>
              </a:ext>
            </a:extLst>
          </p:cNvPr>
          <p:cNvSpPr txBox="1"/>
          <p:nvPr/>
        </p:nvSpPr>
        <p:spPr>
          <a:xfrm>
            <a:off x="10210800" y="3076020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D7982-7080-43E8-A2C2-EB4BAF38874C}"/>
              </a:ext>
            </a:extLst>
          </p:cNvPr>
          <p:cNvSpPr txBox="1"/>
          <p:nvPr/>
        </p:nvSpPr>
        <p:spPr>
          <a:xfrm>
            <a:off x="10200189" y="341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99BB2-690E-419E-9DF0-7D142F21E749}"/>
              </a:ext>
            </a:extLst>
          </p:cNvPr>
          <p:cNvSpPr txBox="1"/>
          <p:nvPr/>
        </p:nvSpPr>
        <p:spPr>
          <a:xfrm>
            <a:off x="10210800" y="3782919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20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95D-D240-4420-8D0E-587DE1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624110"/>
            <a:ext cx="10302239" cy="48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241E-6837-470D-9E57-79F87964FE7A}"/>
              </a:ext>
            </a:extLst>
          </p:cNvPr>
          <p:cNvSpPr txBox="1"/>
          <p:nvPr/>
        </p:nvSpPr>
        <p:spPr>
          <a:xfrm>
            <a:off x="914400" y="1351280"/>
            <a:ext cx="222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//shared data </a:t>
            </a:r>
          </a:p>
          <a:p>
            <a:pPr marL="0" indent="0">
              <a:buNone/>
            </a:pPr>
            <a:r>
              <a:rPr lang="en-US" dirty="0"/>
              <a:t>int count=0;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BA81F-29BF-48D9-A9B2-DEC8C434B2E4}"/>
              </a:ext>
            </a:extLst>
          </p:cNvPr>
          <p:cNvSpPr txBox="1"/>
          <p:nvPr/>
        </p:nvSpPr>
        <p:spPr>
          <a:xfrm>
            <a:off x="287436" y="3292520"/>
            <a:ext cx="5290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//producer process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while (true) {</a:t>
            </a:r>
            <a:br>
              <a:rPr lang="en-US" altLang="en-US" dirty="0"/>
            </a:br>
            <a:r>
              <a:rPr lang="en-US" altLang="en-US" dirty="0"/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while (counter == BUFFER_SIZE) 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buffer[in] = </a:t>
            </a:r>
            <a:r>
              <a:rPr lang="en-US" altLang="en-US" dirty="0" err="1"/>
              <a:t>next_produced</a:t>
            </a:r>
            <a:r>
              <a:rPr lang="en-US" altLang="en-US" dirty="0"/>
              <a:t>;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} 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3FF0A1-A904-4859-8F1B-2998B9B7BB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760" y="3429000"/>
            <a:ext cx="5138004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//consumer process</a:t>
            </a:r>
          </a:p>
          <a:p>
            <a:pPr marL="0" indent="0">
              <a:buNone/>
            </a:pPr>
            <a:r>
              <a:rPr lang="en-US" altLang="en-US" dirty="0"/>
              <a:t>while (true) {</a:t>
            </a:r>
          </a:p>
          <a:p>
            <a:pPr marL="0" indent="0">
              <a:buNone/>
            </a:pPr>
            <a:r>
              <a:rPr lang="en-US" altLang="en-US" dirty="0"/>
              <a:t>	while (counter == 0) </a:t>
            </a:r>
          </a:p>
          <a:p>
            <a:pPr marL="0" indent="0"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next_consumed</a:t>
            </a:r>
            <a:r>
              <a:rPr lang="en-US" altLang="en-US" dirty="0"/>
              <a:t> = buffer[out]; </a:t>
            </a:r>
          </a:p>
          <a:p>
            <a:pPr marL="0" indent="0">
              <a:buNone/>
            </a:pPr>
            <a:r>
              <a:rPr lang="en-US" altLang="en-US" dirty="0"/>
              <a:t>	out = (out + 1) % BUFFER_SIZE; 	</a:t>
            </a:r>
          </a:p>
          <a:p>
            <a:pPr marL="0" indent="0">
              <a:buNone/>
            </a:pPr>
            <a:r>
              <a:rPr lang="en-US" altLang="en-US" dirty="0"/>
              <a:t>        counter--; </a:t>
            </a:r>
          </a:p>
          <a:p>
            <a:pPr marL="0" indent="0">
              <a:buNone/>
            </a:pPr>
            <a:r>
              <a:rPr lang="en-US" altLang="en-US" dirty="0"/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D25B5-F82A-44DF-A5CA-45F640591BDC}"/>
              </a:ext>
            </a:extLst>
          </p:cNvPr>
          <p:cNvSpPr txBox="1"/>
          <p:nvPr/>
        </p:nvSpPr>
        <p:spPr>
          <a:xfrm>
            <a:off x="3150051" y="1546066"/>
            <a:ext cx="543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S4: producer execute</a:t>
            </a:r>
          </a:p>
          <a:p>
            <a:r>
              <a:rPr lang="en-US" altLang="en-US" sz="1800" dirty="0"/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counter = register1 </a:t>
            </a:r>
            <a:r>
              <a:rPr lang="en-US" altLang="en-US" sz="1800" dirty="0"/>
              <a:t>{counter = 6 } </a:t>
            </a:r>
            <a:br>
              <a:rPr lang="en-US" altLang="en-US" sz="1800" dirty="0"/>
            </a:br>
            <a:r>
              <a:rPr lang="en-US" dirty="0"/>
              <a:t>Process switch occurs</a:t>
            </a: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7FD175C-BFC7-4A7A-80FD-A3189C9188DF}"/>
              </a:ext>
            </a:extLst>
          </p:cNvPr>
          <p:cNvGraphicFramePr>
            <a:graphicFrameLocks noGrp="1"/>
          </p:cNvGraphicFramePr>
          <p:nvPr/>
        </p:nvGraphicFramePr>
        <p:xfrm>
          <a:off x="10502484" y="1140460"/>
          <a:ext cx="14020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19689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1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96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8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80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059A56-21EA-40F1-9C79-0B9E4370DD17}"/>
              </a:ext>
            </a:extLst>
          </p:cNvPr>
          <p:cNvSpPr txBox="1"/>
          <p:nvPr/>
        </p:nvSpPr>
        <p:spPr>
          <a:xfrm>
            <a:off x="10210800" y="1229360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4D471-C79B-4BB4-8975-243D7AB8169E}"/>
              </a:ext>
            </a:extLst>
          </p:cNvPr>
          <p:cNvSpPr txBox="1"/>
          <p:nvPr/>
        </p:nvSpPr>
        <p:spPr>
          <a:xfrm>
            <a:off x="10210800" y="1598692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D325-E1E6-40F3-8BBD-41999A8FA55F}"/>
              </a:ext>
            </a:extLst>
          </p:cNvPr>
          <p:cNvSpPr txBox="1"/>
          <p:nvPr/>
        </p:nvSpPr>
        <p:spPr>
          <a:xfrm>
            <a:off x="10210800" y="1968024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8F356-B1A9-47E6-85AD-725CF431A1D2}"/>
              </a:ext>
            </a:extLst>
          </p:cNvPr>
          <p:cNvSpPr txBox="1"/>
          <p:nvPr/>
        </p:nvSpPr>
        <p:spPr>
          <a:xfrm>
            <a:off x="10210800" y="2337356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D88D-C4D5-42C8-A7C1-EB8A4572F9C9}"/>
              </a:ext>
            </a:extLst>
          </p:cNvPr>
          <p:cNvSpPr txBox="1"/>
          <p:nvPr/>
        </p:nvSpPr>
        <p:spPr>
          <a:xfrm>
            <a:off x="10210800" y="2706688"/>
            <a:ext cx="3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BB5D8-085A-45D0-83AF-C8B0C76F881D}"/>
              </a:ext>
            </a:extLst>
          </p:cNvPr>
          <p:cNvSpPr txBox="1"/>
          <p:nvPr/>
        </p:nvSpPr>
        <p:spPr>
          <a:xfrm>
            <a:off x="10210800" y="3076020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D7982-7080-43E8-A2C2-EB4BAF38874C}"/>
              </a:ext>
            </a:extLst>
          </p:cNvPr>
          <p:cNvSpPr txBox="1"/>
          <p:nvPr/>
        </p:nvSpPr>
        <p:spPr>
          <a:xfrm>
            <a:off x="10200189" y="341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99BB2-690E-419E-9DF0-7D142F21E749}"/>
              </a:ext>
            </a:extLst>
          </p:cNvPr>
          <p:cNvSpPr txBox="1"/>
          <p:nvPr/>
        </p:nvSpPr>
        <p:spPr>
          <a:xfrm>
            <a:off x="10210800" y="3782919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85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95D-D240-4420-8D0E-587DE1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624110"/>
            <a:ext cx="10302239" cy="48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241E-6837-470D-9E57-79F87964FE7A}"/>
              </a:ext>
            </a:extLst>
          </p:cNvPr>
          <p:cNvSpPr txBox="1"/>
          <p:nvPr/>
        </p:nvSpPr>
        <p:spPr>
          <a:xfrm>
            <a:off x="914400" y="1351280"/>
            <a:ext cx="222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//shared data </a:t>
            </a:r>
          </a:p>
          <a:p>
            <a:pPr marL="0" indent="0">
              <a:buNone/>
            </a:pPr>
            <a:r>
              <a:rPr lang="en-US" dirty="0"/>
              <a:t>int count=0;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BA81F-29BF-48D9-A9B2-DEC8C434B2E4}"/>
              </a:ext>
            </a:extLst>
          </p:cNvPr>
          <p:cNvSpPr txBox="1"/>
          <p:nvPr/>
        </p:nvSpPr>
        <p:spPr>
          <a:xfrm>
            <a:off x="287436" y="3292520"/>
            <a:ext cx="5290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//producer process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while (true) {</a:t>
            </a:r>
            <a:br>
              <a:rPr lang="en-US" altLang="en-US" dirty="0"/>
            </a:br>
            <a:r>
              <a:rPr lang="en-US" altLang="en-US" dirty="0"/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while (counter == BUFFER_SIZE) 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buffer[in] = </a:t>
            </a:r>
            <a:r>
              <a:rPr lang="en-US" altLang="en-US" dirty="0" err="1"/>
              <a:t>next_produced</a:t>
            </a:r>
            <a:r>
              <a:rPr lang="en-US" altLang="en-US" dirty="0"/>
              <a:t>;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} 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3FF0A1-A904-4859-8F1B-2998B9B7BB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760" y="3429000"/>
            <a:ext cx="5138004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//consumer process</a:t>
            </a:r>
          </a:p>
          <a:p>
            <a:pPr marL="0" indent="0">
              <a:buNone/>
            </a:pPr>
            <a:r>
              <a:rPr lang="en-US" altLang="en-US" dirty="0"/>
              <a:t>while (true) {</a:t>
            </a:r>
          </a:p>
          <a:p>
            <a:pPr marL="0" indent="0">
              <a:buNone/>
            </a:pPr>
            <a:r>
              <a:rPr lang="en-US" altLang="en-US" dirty="0"/>
              <a:t>	while (counter == 0) </a:t>
            </a:r>
          </a:p>
          <a:p>
            <a:pPr marL="0" indent="0"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next_consumed</a:t>
            </a:r>
            <a:r>
              <a:rPr lang="en-US" altLang="en-US" dirty="0"/>
              <a:t> = buffer[out]; </a:t>
            </a:r>
          </a:p>
          <a:p>
            <a:pPr marL="0" indent="0">
              <a:buNone/>
            </a:pPr>
            <a:r>
              <a:rPr lang="en-US" altLang="en-US" dirty="0"/>
              <a:t>	out = (out + 1) % BUFFER_SIZE; 	</a:t>
            </a:r>
          </a:p>
          <a:p>
            <a:pPr marL="0" indent="0">
              <a:buNone/>
            </a:pPr>
            <a:r>
              <a:rPr lang="en-US" altLang="en-US" dirty="0"/>
              <a:t>        counter--; </a:t>
            </a:r>
          </a:p>
          <a:p>
            <a:pPr marL="0" indent="0">
              <a:buNone/>
            </a:pPr>
            <a:r>
              <a:rPr lang="en-US" altLang="en-US" dirty="0"/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D25B5-F82A-44DF-A5CA-45F640591BDC}"/>
              </a:ext>
            </a:extLst>
          </p:cNvPr>
          <p:cNvSpPr txBox="1"/>
          <p:nvPr/>
        </p:nvSpPr>
        <p:spPr>
          <a:xfrm>
            <a:off x="3150051" y="1546066"/>
            <a:ext cx="543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S5: consumer execute 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</a:t>
            </a:r>
            <a:r>
              <a:rPr lang="en-US" altLang="en-US" sz="1800" dirty="0"/>
              <a:t>{counter = 4} </a:t>
            </a: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7FD175C-BFC7-4A7A-80FD-A3189C9188DF}"/>
              </a:ext>
            </a:extLst>
          </p:cNvPr>
          <p:cNvGraphicFramePr>
            <a:graphicFrameLocks noGrp="1"/>
          </p:cNvGraphicFramePr>
          <p:nvPr/>
        </p:nvGraphicFramePr>
        <p:xfrm>
          <a:off x="10502484" y="1140460"/>
          <a:ext cx="14020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19689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1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96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8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80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059A56-21EA-40F1-9C79-0B9E4370DD17}"/>
              </a:ext>
            </a:extLst>
          </p:cNvPr>
          <p:cNvSpPr txBox="1"/>
          <p:nvPr/>
        </p:nvSpPr>
        <p:spPr>
          <a:xfrm>
            <a:off x="10210800" y="1229360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4D471-C79B-4BB4-8975-243D7AB8169E}"/>
              </a:ext>
            </a:extLst>
          </p:cNvPr>
          <p:cNvSpPr txBox="1"/>
          <p:nvPr/>
        </p:nvSpPr>
        <p:spPr>
          <a:xfrm>
            <a:off x="10210800" y="1598692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D325-E1E6-40F3-8BBD-41999A8FA55F}"/>
              </a:ext>
            </a:extLst>
          </p:cNvPr>
          <p:cNvSpPr txBox="1"/>
          <p:nvPr/>
        </p:nvSpPr>
        <p:spPr>
          <a:xfrm>
            <a:off x="10210800" y="1968024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8F356-B1A9-47E6-85AD-725CF431A1D2}"/>
              </a:ext>
            </a:extLst>
          </p:cNvPr>
          <p:cNvSpPr txBox="1"/>
          <p:nvPr/>
        </p:nvSpPr>
        <p:spPr>
          <a:xfrm>
            <a:off x="10210800" y="2337356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D88D-C4D5-42C8-A7C1-EB8A4572F9C9}"/>
              </a:ext>
            </a:extLst>
          </p:cNvPr>
          <p:cNvSpPr txBox="1"/>
          <p:nvPr/>
        </p:nvSpPr>
        <p:spPr>
          <a:xfrm>
            <a:off x="10210800" y="2706688"/>
            <a:ext cx="3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BB5D8-085A-45D0-83AF-C8B0C76F881D}"/>
              </a:ext>
            </a:extLst>
          </p:cNvPr>
          <p:cNvSpPr txBox="1"/>
          <p:nvPr/>
        </p:nvSpPr>
        <p:spPr>
          <a:xfrm>
            <a:off x="10210800" y="3076020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D7982-7080-43E8-A2C2-EB4BAF38874C}"/>
              </a:ext>
            </a:extLst>
          </p:cNvPr>
          <p:cNvSpPr txBox="1"/>
          <p:nvPr/>
        </p:nvSpPr>
        <p:spPr>
          <a:xfrm>
            <a:off x="10200189" y="341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99BB2-690E-419E-9DF0-7D142F21E749}"/>
              </a:ext>
            </a:extLst>
          </p:cNvPr>
          <p:cNvSpPr txBox="1"/>
          <p:nvPr/>
        </p:nvSpPr>
        <p:spPr>
          <a:xfrm>
            <a:off x="10210800" y="3782919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1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1322-6319-4408-BD4D-8D49BC4E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1B88-7D69-4F38-AF2B-01A3920A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counter++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register1 = register1 + 1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counter = register1</a:t>
            </a:r>
            <a:endParaRPr lang="en-US" altLang="en-US" sz="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counter--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register2 = register2 - 1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counter = register2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Consider this execution interleaving with </a:t>
            </a:r>
            <a:r>
              <a:rPr lang="ja-JP" altLang="en-US" sz="1600" dirty="0"/>
              <a:t>“</a:t>
            </a:r>
            <a:r>
              <a:rPr lang="en-US" altLang="ja-JP" sz="1600" dirty="0"/>
              <a:t>count = 5</a:t>
            </a:r>
            <a:r>
              <a:rPr lang="ja-JP" altLang="en-US" sz="1600" dirty="0"/>
              <a:t>”</a:t>
            </a:r>
            <a:r>
              <a:rPr lang="en-US" altLang="ja-JP" sz="1600" dirty="0"/>
              <a:t> initially: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/>
              <a:t>	S0: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 </a:t>
            </a:r>
            <a:r>
              <a:rPr lang="en-US" altLang="en-US" sz="1600" dirty="0"/>
              <a:t>{register1 = 5}</a:t>
            </a:r>
            <a:br>
              <a:rPr lang="en-US" altLang="en-US" sz="1600" dirty="0"/>
            </a:br>
            <a:r>
              <a:rPr lang="en-US" altLang="en-US" sz="1600" dirty="0"/>
              <a:t>S1: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 </a:t>
            </a:r>
            <a:r>
              <a:rPr lang="en-US" altLang="en-US" sz="1600" dirty="0"/>
              <a:t>{register1 = 6} </a:t>
            </a:r>
            <a:br>
              <a:rPr lang="en-US" altLang="en-US" sz="1600" dirty="0"/>
            </a:br>
            <a:r>
              <a:rPr lang="en-US" altLang="en-US" sz="1600" dirty="0"/>
              <a:t>S2: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/>
              <a:t>{register2 = 5} </a:t>
            </a:r>
            <a:br>
              <a:rPr lang="en-US" altLang="en-US" sz="1600" dirty="0"/>
            </a:br>
            <a:r>
              <a:rPr lang="en-US" altLang="en-US" sz="1600" dirty="0"/>
              <a:t>S3: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</a:t>
            </a:r>
            <a:r>
              <a:rPr lang="en-US" altLang="en-US" sz="1600" dirty="0"/>
              <a:t>{register2 = 4} </a:t>
            </a:r>
            <a:br>
              <a:rPr lang="en-US" altLang="en-US" sz="1600" dirty="0"/>
            </a:br>
            <a:r>
              <a:rPr lang="en-US" altLang="en-US" sz="1600" dirty="0"/>
              <a:t>S4: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counter = register1         </a:t>
            </a:r>
            <a:r>
              <a:rPr lang="en-US" altLang="en-US" sz="1600" dirty="0"/>
              <a:t>{counter = 6 } </a:t>
            </a:r>
            <a:br>
              <a:rPr lang="en-US" altLang="en-US" sz="1600" dirty="0"/>
            </a:br>
            <a:r>
              <a:rPr lang="en-US" altLang="en-US" sz="1600" dirty="0"/>
              <a:t>S5: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</a:t>
            </a:r>
            <a:r>
              <a:rPr lang="en-US" altLang="en-US" sz="1600" dirty="0"/>
              <a:t>{counter = 4}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25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FBC8-570F-4981-8C2E-3613FE25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650240"/>
            <a:ext cx="10072052" cy="5260982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Notice that we have arrived at the incorrect state "counter == 4", indicating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that four buffers are full, when, in fact, five buffers are full.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would arrive at this incorrect state because we allowed both processes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to manipulate the variable counter concurrently.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situation like this, where several processes access and manipulate the same data concurrently and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outcome of the execution depends on the particular order in which the access takes place, is called a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race condition.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guard against the race condition above,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we need to ensure that only one process at a time can be manipulating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the variable counter.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make such a guarantee, we require that the processes be synchronized in some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00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95D-D240-4420-8D0E-587DE1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624110"/>
            <a:ext cx="10302239" cy="48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241E-6837-470D-9E57-79F87964FE7A}"/>
              </a:ext>
            </a:extLst>
          </p:cNvPr>
          <p:cNvSpPr txBox="1"/>
          <p:nvPr/>
        </p:nvSpPr>
        <p:spPr>
          <a:xfrm>
            <a:off x="914400" y="1351280"/>
            <a:ext cx="222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//shared data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item,in,out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in=0;out=0;</a:t>
            </a:r>
          </a:p>
          <a:p>
            <a:pPr marL="0" indent="0">
              <a:buNone/>
            </a:pPr>
            <a:r>
              <a:rPr lang="en-US" dirty="0"/>
              <a:t>Int BUFFER_SIZE=4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BA81F-29BF-48D9-A9B2-DEC8C434B2E4}"/>
              </a:ext>
            </a:extLst>
          </p:cNvPr>
          <p:cNvSpPr txBox="1"/>
          <p:nvPr/>
        </p:nvSpPr>
        <p:spPr>
          <a:xfrm>
            <a:off x="287436" y="3292520"/>
            <a:ext cx="6174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//producer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while (((in + 1) % BUFFER_SIZE 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buffer[in]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3FF0A1-A904-4859-8F1B-2998B9B7BB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760" y="3367212"/>
            <a:ext cx="5138004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//consumer process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800" b="1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out = (out + 1) % BUFFER_SIZE;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IN" sz="1800" b="0" i="0" u="none" strike="noStrike" baseline="0" dirty="0">
              <a:latin typeface="TimesNewRomanPSMT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6D50754-2AFE-4B85-A097-03A40D15B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24935"/>
              </p:ext>
            </p:extLst>
          </p:nvPr>
        </p:nvGraphicFramePr>
        <p:xfrm>
          <a:off x="10170162" y="1599102"/>
          <a:ext cx="11074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38">
                  <a:extLst>
                    <a:ext uri="{9D8B030D-6E8A-4147-A177-3AD203B41FA5}">
                      <a16:colId xmlns:a16="http://schemas.microsoft.com/office/drawing/2014/main" val="169875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0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7762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75D872-EBBA-4603-8131-15276F71964A}"/>
              </a:ext>
            </a:extLst>
          </p:cNvPr>
          <p:cNvSpPr txBox="1"/>
          <p:nvPr/>
        </p:nvSpPr>
        <p:spPr>
          <a:xfrm>
            <a:off x="9900920" y="1539275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A473D-5DE8-4489-B232-C5BBD572C7F0}"/>
              </a:ext>
            </a:extLst>
          </p:cNvPr>
          <p:cNvSpPr txBox="1"/>
          <p:nvPr/>
        </p:nvSpPr>
        <p:spPr>
          <a:xfrm>
            <a:off x="9865360" y="1971450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BCD52-6280-4AE9-A1FC-796AAE99420B}"/>
              </a:ext>
            </a:extLst>
          </p:cNvPr>
          <p:cNvSpPr txBox="1"/>
          <p:nvPr/>
        </p:nvSpPr>
        <p:spPr>
          <a:xfrm>
            <a:off x="9865360" y="2342604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EDA8D-4310-421D-9DFA-3099FC1F2E61}"/>
              </a:ext>
            </a:extLst>
          </p:cNvPr>
          <p:cNvSpPr txBox="1"/>
          <p:nvPr/>
        </p:nvSpPr>
        <p:spPr>
          <a:xfrm>
            <a:off x="9880600" y="2783840"/>
            <a:ext cx="28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1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95D-D240-4420-8D0E-587DE1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624110"/>
            <a:ext cx="10302239" cy="48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241E-6837-470D-9E57-79F87964FE7A}"/>
              </a:ext>
            </a:extLst>
          </p:cNvPr>
          <p:cNvSpPr txBox="1"/>
          <p:nvPr/>
        </p:nvSpPr>
        <p:spPr>
          <a:xfrm>
            <a:off x="914400" y="1351280"/>
            <a:ext cx="222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//shared data</a:t>
            </a:r>
          </a:p>
          <a:p>
            <a:pPr marL="0" indent="0">
              <a:buNone/>
            </a:pPr>
            <a:r>
              <a:rPr lang="en-US" dirty="0"/>
              <a:t>Int n=4,item,in,out;</a:t>
            </a:r>
          </a:p>
          <a:p>
            <a:pPr marL="0" indent="0">
              <a:buNone/>
            </a:pPr>
            <a:r>
              <a:rPr lang="en-US" dirty="0"/>
              <a:t>in=0;out=0;</a:t>
            </a:r>
          </a:p>
          <a:p>
            <a:pPr marL="0" indent="0">
              <a:buNone/>
            </a:pPr>
            <a:r>
              <a:rPr lang="en-US" dirty="0"/>
              <a:t>Int BUFFER_SIZE=4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BA81F-29BF-48D9-A9B2-DEC8C434B2E4}"/>
              </a:ext>
            </a:extLst>
          </p:cNvPr>
          <p:cNvSpPr txBox="1"/>
          <p:nvPr/>
        </p:nvSpPr>
        <p:spPr>
          <a:xfrm>
            <a:off x="287436" y="3292520"/>
            <a:ext cx="6174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//producer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while (((in + 1) % BUFFER_SIZE 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buffer[in]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3FF0A1-A904-4859-8F1B-2998B9B7BB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760" y="3367212"/>
            <a:ext cx="5138004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//consumer process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800" b="1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out = (out + 1) % BUFFER_SIZE;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IN" sz="1800" b="0" i="0" u="none" strike="noStrike" baseline="0" dirty="0">
              <a:latin typeface="TimesNewRomanPSMT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6D50754-2AFE-4B85-A097-03A40D15B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41850"/>
              </p:ext>
            </p:extLst>
          </p:nvPr>
        </p:nvGraphicFramePr>
        <p:xfrm>
          <a:off x="10170162" y="1599102"/>
          <a:ext cx="11074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38">
                  <a:extLst>
                    <a:ext uri="{9D8B030D-6E8A-4147-A177-3AD203B41FA5}">
                      <a16:colId xmlns:a16="http://schemas.microsoft.com/office/drawing/2014/main" val="169875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0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7762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75D872-EBBA-4603-8131-15276F71964A}"/>
              </a:ext>
            </a:extLst>
          </p:cNvPr>
          <p:cNvSpPr txBox="1"/>
          <p:nvPr/>
        </p:nvSpPr>
        <p:spPr>
          <a:xfrm>
            <a:off x="9900920" y="1539275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A473D-5DE8-4489-B232-C5BBD572C7F0}"/>
              </a:ext>
            </a:extLst>
          </p:cNvPr>
          <p:cNvSpPr txBox="1"/>
          <p:nvPr/>
        </p:nvSpPr>
        <p:spPr>
          <a:xfrm>
            <a:off x="9865360" y="1971450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BCD52-6280-4AE9-A1FC-796AAE99420B}"/>
              </a:ext>
            </a:extLst>
          </p:cNvPr>
          <p:cNvSpPr txBox="1"/>
          <p:nvPr/>
        </p:nvSpPr>
        <p:spPr>
          <a:xfrm>
            <a:off x="9865360" y="2342604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EDA8D-4310-421D-9DFA-3099FC1F2E61}"/>
              </a:ext>
            </a:extLst>
          </p:cNvPr>
          <p:cNvSpPr txBox="1"/>
          <p:nvPr/>
        </p:nvSpPr>
        <p:spPr>
          <a:xfrm>
            <a:off x="9880600" y="2783840"/>
            <a:ext cx="28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F1488-8AB0-4AC7-A089-5C5F89D8F7F0}"/>
              </a:ext>
            </a:extLst>
          </p:cNvPr>
          <p:cNvSpPr txBox="1"/>
          <p:nvPr/>
        </p:nvSpPr>
        <p:spPr>
          <a:xfrm>
            <a:off x="579120" y="2783840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in=2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36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95D-D240-4420-8D0E-587DE1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624110"/>
            <a:ext cx="10302239" cy="48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241E-6837-470D-9E57-79F87964FE7A}"/>
              </a:ext>
            </a:extLst>
          </p:cNvPr>
          <p:cNvSpPr txBox="1"/>
          <p:nvPr/>
        </p:nvSpPr>
        <p:spPr>
          <a:xfrm>
            <a:off x="914400" y="1351280"/>
            <a:ext cx="222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//shared data</a:t>
            </a:r>
          </a:p>
          <a:p>
            <a:pPr marL="0" indent="0">
              <a:buNone/>
            </a:pPr>
            <a:r>
              <a:rPr lang="en-US" dirty="0"/>
              <a:t>Int n=4,item,in,out;</a:t>
            </a:r>
          </a:p>
          <a:p>
            <a:pPr marL="0" indent="0">
              <a:buNone/>
            </a:pPr>
            <a:r>
              <a:rPr lang="en-US" dirty="0"/>
              <a:t>in=0;out=0;</a:t>
            </a:r>
          </a:p>
          <a:p>
            <a:pPr marL="0" indent="0">
              <a:buNone/>
            </a:pPr>
            <a:r>
              <a:rPr lang="en-US" dirty="0"/>
              <a:t>Int BUFFER_SIZE=4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BA81F-29BF-48D9-A9B2-DEC8C434B2E4}"/>
              </a:ext>
            </a:extLst>
          </p:cNvPr>
          <p:cNvSpPr txBox="1"/>
          <p:nvPr/>
        </p:nvSpPr>
        <p:spPr>
          <a:xfrm>
            <a:off x="287436" y="3292520"/>
            <a:ext cx="6174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//producer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while (((in + 1) % BUFFER_SIZE 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buffer[in]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3FF0A1-A904-4859-8F1B-2998B9B7BB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760" y="3367212"/>
            <a:ext cx="5138004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//consumer process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800" b="1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out = (out + 1) % BUFFER_SIZE;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IN" sz="1800" b="0" i="0" u="none" strike="noStrike" baseline="0" dirty="0">
              <a:latin typeface="TimesNewRomanPSMT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6D50754-2AFE-4B85-A097-03A40D15B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08316"/>
              </p:ext>
            </p:extLst>
          </p:nvPr>
        </p:nvGraphicFramePr>
        <p:xfrm>
          <a:off x="10170162" y="1599102"/>
          <a:ext cx="11074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38">
                  <a:extLst>
                    <a:ext uri="{9D8B030D-6E8A-4147-A177-3AD203B41FA5}">
                      <a16:colId xmlns:a16="http://schemas.microsoft.com/office/drawing/2014/main" val="169875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0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7762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75D872-EBBA-4603-8131-15276F71964A}"/>
              </a:ext>
            </a:extLst>
          </p:cNvPr>
          <p:cNvSpPr txBox="1"/>
          <p:nvPr/>
        </p:nvSpPr>
        <p:spPr>
          <a:xfrm>
            <a:off x="9900920" y="1539275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A473D-5DE8-4489-B232-C5BBD572C7F0}"/>
              </a:ext>
            </a:extLst>
          </p:cNvPr>
          <p:cNvSpPr txBox="1"/>
          <p:nvPr/>
        </p:nvSpPr>
        <p:spPr>
          <a:xfrm>
            <a:off x="9865360" y="1971450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BCD52-6280-4AE9-A1FC-796AAE99420B}"/>
              </a:ext>
            </a:extLst>
          </p:cNvPr>
          <p:cNvSpPr txBox="1"/>
          <p:nvPr/>
        </p:nvSpPr>
        <p:spPr>
          <a:xfrm>
            <a:off x="9865360" y="2342604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EDA8D-4310-421D-9DFA-3099FC1F2E61}"/>
              </a:ext>
            </a:extLst>
          </p:cNvPr>
          <p:cNvSpPr txBox="1"/>
          <p:nvPr/>
        </p:nvSpPr>
        <p:spPr>
          <a:xfrm>
            <a:off x="9880600" y="2783840"/>
            <a:ext cx="28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F1488-8AB0-4AC7-A089-5C5F89D8F7F0}"/>
              </a:ext>
            </a:extLst>
          </p:cNvPr>
          <p:cNvSpPr txBox="1"/>
          <p:nvPr/>
        </p:nvSpPr>
        <p:spPr>
          <a:xfrm>
            <a:off x="579120" y="2783840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in=3   producer  waits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12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95D-D240-4420-8D0E-587DE1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624110"/>
            <a:ext cx="10302239" cy="48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241E-6837-470D-9E57-79F87964FE7A}"/>
              </a:ext>
            </a:extLst>
          </p:cNvPr>
          <p:cNvSpPr txBox="1"/>
          <p:nvPr/>
        </p:nvSpPr>
        <p:spPr>
          <a:xfrm>
            <a:off x="914400" y="1351280"/>
            <a:ext cx="222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//shared data</a:t>
            </a:r>
          </a:p>
          <a:p>
            <a:pPr marL="0" indent="0">
              <a:buNone/>
            </a:pPr>
            <a:r>
              <a:rPr lang="en-US" dirty="0"/>
              <a:t>Int n=4,item,in,out;</a:t>
            </a:r>
          </a:p>
          <a:p>
            <a:pPr marL="0" indent="0">
              <a:buNone/>
            </a:pPr>
            <a:r>
              <a:rPr lang="en-US" dirty="0"/>
              <a:t>in=0;out=0;</a:t>
            </a:r>
          </a:p>
          <a:p>
            <a:pPr marL="0" indent="0">
              <a:buNone/>
            </a:pPr>
            <a:r>
              <a:rPr lang="en-US" dirty="0"/>
              <a:t>Int BUFFER_SIZE=4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BA81F-29BF-48D9-A9B2-DEC8C434B2E4}"/>
              </a:ext>
            </a:extLst>
          </p:cNvPr>
          <p:cNvSpPr txBox="1"/>
          <p:nvPr/>
        </p:nvSpPr>
        <p:spPr>
          <a:xfrm>
            <a:off x="287436" y="3292520"/>
            <a:ext cx="6174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//producer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while (((in + 1) % BUFFER_SIZE 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buffer[in]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3FF0A1-A904-4859-8F1B-2998B9B7BB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760" y="3367212"/>
            <a:ext cx="5138004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//consumer process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(true) {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; /* do nothing */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800" b="1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out = (out + 1) % BUFFER_SIZE;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IN" sz="1800" b="0" i="0" u="none" strike="noStrike" baseline="0" dirty="0">
              <a:latin typeface="TimesNewRomanPSMT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6D50754-2AFE-4B85-A097-03A40D15B297}"/>
              </a:ext>
            </a:extLst>
          </p:cNvPr>
          <p:cNvGraphicFramePr>
            <a:graphicFrameLocks noGrp="1"/>
          </p:cNvGraphicFramePr>
          <p:nvPr/>
        </p:nvGraphicFramePr>
        <p:xfrm>
          <a:off x="10170162" y="1599102"/>
          <a:ext cx="11074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38">
                  <a:extLst>
                    <a:ext uri="{9D8B030D-6E8A-4147-A177-3AD203B41FA5}">
                      <a16:colId xmlns:a16="http://schemas.microsoft.com/office/drawing/2014/main" val="169875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0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7762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75D872-EBBA-4603-8131-15276F71964A}"/>
              </a:ext>
            </a:extLst>
          </p:cNvPr>
          <p:cNvSpPr txBox="1"/>
          <p:nvPr/>
        </p:nvSpPr>
        <p:spPr>
          <a:xfrm>
            <a:off x="9900920" y="1539275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A473D-5DE8-4489-B232-C5BBD572C7F0}"/>
              </a:ext>
            </a:extLst>
          </p:cNvPr>
          <p:cNvSpPr txBox="1"/>
          <p:nvPr/>
        </p:nvSpPr>
        <p:spPr>
          <a:xfrm>
            <a:off x="9865360" y="1971450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BCD52-6280-4AE9-A1FC-796AAE99420B}"/>
              </a:ext>
            </a:extLst>
          </p:cNvPr>
          <p:cNvSpPr txBox="1"/>
          <p:nvPr/>
        </p:nvSpPr>
        <p:spPr>
          <a:xfrm>
            <a:off x="9865360" y="2342604"/>
            <a:ext cx="30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EDA8D-4310-421D-9DFA-3099FC1F2E61}"/>
              </a:ext>
            </a:extLst>
          </p:cNvPr>
          <p:cNvSpPr txBox="1"/>
          <p:nvPr/>
        </p:nvSpPr>
        <p:spPr>
          <a:xfrm>
            <a:off x="9880600" y="2783840"/>
            <a:ext cx="28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F1488-8AB0-4AC7-A089-5C5F89D8F7F0}"/>
              </a:ext>
            </a:extLst>
          </p:cNvPr>
          <p:cNvSpPr txBox="1"/>
          <p:nvPr/>
        </p:nvSpPr>
        <p:spPr>
          <a:xfrm>
            <a:off x="579120" y="2783840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in=3   producer  waits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A3A67-FD49-4151-BB58-24EC89F7BB46}"/>
              </a:ext>
            </a:extLst>
          </p:cNvPr>
          <p:cNvSpPr txBox="1"/>
          <p:nvPr/>
        </p:nvSpPr>
        <p:spPr>
          <a:xfrm>
            <a:off x="6837680" y="2854960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consumer runs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BC348-CCED-43A6-A5A0-FED08C6AF6AB}"/>
              </a:ext>
            </a:extLst>
          </p:cNvPr>
          <p:cNvSpPr txBox="1"/>
          <p:nvPr/>
        </p:nvSpPr>
        <p:spPr>
          <a:xfrm>
            <a:off x="1859280" y="6217920"/>
            <a:ext cx="869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solution allowed at most BUFFER_SIZE - 1 items in the buffer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at the same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70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31BE-D2A9-423C-98A8-5C65509D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2EE-5922-4F50-9146-4DF7644E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can modify the algorithm to remedy this deficiency.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One possibility is to add an integer variable counter, initialized to 0.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counter is incremented every time we add a new item to the buffer and is decremented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every time we remove one item from the buffer.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10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95D-D240-4420-8D0E-587DE1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624110"/>
            <a:ext cx="10302239" cy="48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241E-6837-470D-9E57-79F87964FE7A}"/>
              </a:ext>
            </a:extLst>
          </p:cNvPr>
          <p:cNvSpPr txBox="1"/>
          <p:nvPr/>
        </p:nvSpPr>
        <p:spPr>
          <a:xfrm>
            <a:off x="914400" y="1351280"/>
            <a:ext cx="222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//shared data </a:t>
            </a:r>
          </a:p>
          <a:p>
            <a:pPr marL="0" indent="0">
              <a:buNone/>
            </a:pPr>
            <a:r>
              <a:rPr lang="en-US" dirty="0"/>
              <a:t>int count=0, n=8;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BA81F-29BF-48D9-A9B2-DEC8C434B2E4}"/>
              </a:ext>
            </a:extLst>
          </p:cNvPr>
          <p:cNvSpPr txBox="1"/>
          <p:nvPr/>
        </p:nvSpPr>
        <p:spPr>
          <a:xfrm>
            <a:off x="287436" y="3292520"/>
            <a:ext cx="5290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//producer process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while (true) {</a:t>
            </a:r>
            <a:br>
              <a:rPr lang="en-US" altLang="en-US" dirty="0"/>
            </a:br>
            <a:r>
              <a:rPr lang="en-US" altLang="en-US" dirty="0"/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while (counter == BUFFER_SIZE) 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buffer[in] = </a:t>
            </a:r>
            <a:r>
              <a:rPr lang="en-US" altLang="en-US" dirty="0" err="1"/>
              <a:t>next_produced</a:t>
            </a:r>
            <a:r>
              <a:rPr lang="en-US" altLang="en-US" dirty="0"/>
              <a:t>;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} 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3FF0A1-A904-4859-8F1B-2998B9B7BB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760" y="3429000"/>
            <a:ext cx="5138004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//consumer process</a:t>
            </a:r>
          </a:p>
          <a:p>
            <a:pPr marL="0" indent="0">
              <a:buNone/>
            </a:pPr>
            <a:r>
              <a:rPr lang="en-US" altLang="en-US" dirty="0"/>
              <a:t>while (true) {</a:t>
            </a:r>
          </a:p>
          <a:p>
            <a:pPr marL="0" indent="0">
              <a:buNone/>
            </a:pPr>
            <a:r>
              <a:rPr lang="en-US" altLang="en-US" dirty="0"/>
              <a:t>	while (counter == 0) </a:t>
            </a:r>
          </a:p>
          <a:p>
            <a:pPr marL="0" indent="0"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next_consumed</a:t>
            </a:r>
            <a:r>
              <a:rPr lang="en-US" altLang="en-US" dirty="0"/>
              <a:t> = buffer[out]; </a:t>
            </a:r>
          </a:p>
          <a:p>
            <a:pPr marL="0" indent="0">
              <a:buNone/>
            </a:pPr>
            <a:r>
              <a:rPr lang="en-US" altLang="en-US" dirty="0"/>
              <a:t>	out = (out + 1) % BUFFER_SIZE; 	</a:t>
            </a:r>
          </a:p>
          <a:p>
            <a:pPr marL="0" indent="0">
              <a:buNone/>
            </a:pPr>
            <a:r>
              <a:rPr lang="en-US" altLang="en-US" dirty="0"/>
              <a:t>        counter--; </a:t>
            </a:r>
          </a:p>
          <a:p>
            <a:pPr marL="0" indent="0">
              <a:buNone/>
            </a:pPr>
            <a:r>
              <a:rPr lang="en-US" altLang="en-US" dirty="0"/>
              <a:t>}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5B3AB5-A7C4-43CC-BE9A-70B724C19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75123"/>
              </p:ext>
            </p:extLst>
          </p:nvPr>
        </p:nvGraphicFramePr>
        <p:xfrm>
          <a:off x="10502484" y="1140460"/>
          <a:ext cx="14020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19689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1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96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8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800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F8AAC5-08F7-4AC1-A77B-31035AA0E9A9}"/>
              </a:ext>
            </a:extLst>
          </p:cNvPr>
          <p:cNvSpPr txBox="1"/>
          <p:nvPr/>
        </p:nvSpPr>
        <p:spPr>
          <a:xfrm>
            <a:off x="10119360" y="1229360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A49F8-A889-4CD5-9385-8C45BE6E9B6D}"/>
              </a:ext>
            </a:extLst>
          </p:cNvPr>
          <p:cNvSpPr txBox="1"/>
          <p:nvPr/>
        </p:nvSpPr>
        <p:spPr>
          <a:xfrm>
            <a:off x="10119360" y="3840480"/>
            <a:ext cx="38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33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95D-D240-4420-8D0E-587DE1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5" y="411832"/>
            <a:ext cx="10302239" cy="48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241E-6837-470D-9E57-79F87964FE7A}"/>
              </a:ext>
            </a:extLst>
          </p:cNvPr>
          <p:cNvSpPr txBox="1"/>
          <p:nvPr/>
        </p:nvSpPr>
        <p:spPr>
          <a:xfrm>
            <a:off x="914400" y="1351280"/>
            <a:ext cx="222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//shared data </a:t>
            </a:r>
          </a:p>
          <a:p>
            <a:pPr marL="0" indent="0">
              <a:buNone/>
            </a:pPr>
            <a:r>
              <a:rPr lang="en-US" dirty="0"/>
              <a:t>int count=0;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BA81F-29BF-48D9-A9B2-DEC8C434B2E4}"/>
              </a:ext>
            </a:extLst>
          </p:cNvPr>
          <p:cNvSpPr txBox="1"/>
          <p:nvPr/>
        </p:nvSpPr>
        <p:spPr>
          <a:xfrm>
            <a:off x="287436" y="3292520"/>
            <a:ext cx="5290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//producer process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while (true) {</a:t>
            </a:r>
            <a:br>
              <a:rPr lang="en-US" altLang="en-US" dirty="0"/>
            </a:br>
            <a:r>
              <a:rPr lang="en-US" altLang="en-US" dirty="0"/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while (counter == BUFFER_SIZE) 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buffer[in] = </a:t>
            </a:r>
            <a:r>
              <a:rPr lang="en-US" altLang="en-US" dirty="0" err="1"/>
              <a:t>next_produced</a:t>
            </a:r>
            <a:r>
              <a:rPr lang="en-US" altLang="en-US" dirty="0"/>
              <a:t>;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} 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3FF0A1-A904-4859-8F1B-2998B9B7BB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760" y="3429000"/>
            <a:ext cx="5138004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//consumer process</a:t>
            </a:r>
          </a:p>
          <a:p>
            <a:pPr marL="0" indent="0">
              <a:buNone/>
            </a:pPr>
            <a:r>
              <a:rPr lang="en-US" altLang="en-US" dirty="0"/>
              <a:t>while (true) {</a:t>
            </a:r>
          </a:p>
          <a:p>
            <a:pPr marL="0" indent="0">
              <a:buNone/>
            </a:pPr>
            <a:r>
              <a:rPr lang="en-US" altLang="en-US" dirty="0"/>
              <a:t>	while (counter == 0) </a:t>
            </a:r>
          </a:p>
          <a:p>
            <a:pPr marL="0" indent="0"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next_consumed</a:t>
            </a:r>
            <a:r>
              <a:rPr lang="en-US" altLang="en-US" dirty="0"/>
              <a:t> = buffer[out]; </a:t>
            </a:r>
          </a:p>
          <a:p>
            <a:pPr marL="0" indent="0">
              <a:buNone/>
            </a:pPr>
            <a:r>
              <a:rPr lang="en-US" altLang="en-US" dirty="0"/>
              <a:t>	out = (out + 1) % BUFFER_SIZE; 	</a:t>
            </a:r>
          </a:p>
          <a:p>
            <a:pPr marL="0" indent="0">
              <a:buNone/>
            </a:pPr>
            <a:r>
              <a:rPr lang="en-US" altLang="en-US" dirty="0"/>
              <a:t>        counter--; </a:t>
            </a:r>
          </a:p>
          <a:p>
            <a:pPr marL="0" indent="0">
              <a:buNone/>
            </a:pPr>
            <a:r>
              <a:rPr lang="en-US" altLang="en-US" dirty="0"/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D25B5-F82A-44DF-A5CA-45F640591BDC}"/>
              </a:ext>
            </a:extLst>
          </p:cNvPr>
          <p:cNvSpPr txBox="1"/>
          <p:nvPr/>
        </p:nvSpPr>
        <p:spPr>
          <a:xfrm>
            <a:off x="3281680" y="2194560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status  count=5</a:t>
            </a: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7FD175C-BFC7-4A7A-80FD-A3189C918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20986"/>
              </p:ext>
            </p:extLst>
          </p:nvPr>
        </p:nvGraphicFramePr>
        <p:xfrm>
          <a:off x="10502484" y="1140460"/>
          <a:ext cx="14020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19689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1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96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8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80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059A56-21EA-40F1-9C79-0B9E4370DD17}"/>
              </a:ext>
            </a:extLst>
          </p:cNvPr>
          <p:cNvSpPr txBox="1"/>
          <p:nvPr/>
        </p:nvSpPr>
        <p:spPr>
          <a:xfrm>
            <a:off x="10210800" y="1229360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4D471-C79B-4BB4-8975-243D7AB8169E}"/>
              </a:ext>
            </a:extLst>
          </p:cNvPr>
          <p:cNvSpPr txBox="1"/>
          <p:nvPr/>
        </p:nvSpPr>
        <p:spPr>
          <a:xfrm>
            <a:off x="10210800" y="1598692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D325-E1E6-40F3-8BBD-41999A8FA55F}"/>
              </a:ext>
            </a:extLst>
          </p:cNvPr>
          <p:cNvSpPr txBox="1"/>
          <p:nvPr/>
        </p:nvSpPr>
        <p:spPr>
          <a:xfrm>
            <a:off x="10210800" y="1968024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8F356-B1A9-47E6-85AD-725CF431A1D2}"/>
              </a:ext>
            </a:extLst>
          </p:cNvPr>
          <p:cNvSpPr txBox="1"/>
          <p:nvPr/>
        </p:nvSpPr>
        <p:spPr>
          <a:xfrm>
            <a:off x="10210800" y="2337356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D88D-C4D5-42C8-A7C1-EB8A4572F9C9}"/>
              </a:ext>
            </a:extLst>
          </p:cNvPr>
          <p:cNvSpPr txBox="1"/>
          <p:nvPr/>
        </p:nvSpPr>
        <p:spPr>
          <a:xfrm>
            <a:off x="10210800" y="2706688"/>
            <a:ext cx="3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BB5D8-085A-45D0-83AF-C8B0C76F881D}"/>
              </a:ext>
            </a:extLst>
          </p:cNvPr>
          <p:cNvSpPr txBox="1"/>
          <p:nvPr/>
        </p:nvSpPr>
        <p:spPr>
          <a:xfrm>
            <a:off x="10210800" y="3076020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D7982-7080-43E8-A2C2-EB4BAF38874C}"/>
              </a:ext>
            </a:extLst>
          </p:cNvPr>
          <p:cNvSpPr txBox="1"/>
          <p:nvPr/>
        </p:nvSpPr>
        <p:spPr>
          <a:xfrm>
            <a:off x="10200189" y="341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99BB2-690E-419E-9DF0-7D142F21E749}"/>
              </a:ext>
            </a:extLst>
          </p:cNvPr>
          <p:cNvSpPr txBox="1"/>
          <p:nvPr/>
        </p:nvSpPr>
        <p:spPr>
          <a:xfrm>
            <a:off x="10210800" y="3782919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EE2AF-ECD9-45FA-ADAA-1BE2038DF9ED}"/>
              </a:ext>
            </a:extLst>
          </p:cNvPr>
          <p:cNvSpPr txBox="1"/>
          <p:nvPr/>
        </p:nvSpPr>
        <p:spPr>
          <a:xfrm>
            <a:off x="1960880" y="5984240"/>
            <a:ext cx="450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 	 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b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register1 = register1 + 1</a:t>
            </a:r>
            <a:b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counter = register1</a:t>
            </a:r>
            <a:endParaRPr lang="en-US" altLang="en-US" sz="900" dirty="0">
              <a:solidFill>
                <a:srgbClr val="0000FF"/>
              </a:solidFill>
            </a:endParaRPr>
          </a:p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E7D58-2FC1-45FC-85F7-4E88EE10C48B}"/>
              </a:ext>
            </a:extLst>
          </p:cNvPr>
          <p:cNvSpPr txBox="1"/>
          <p:nvPr/>
        </p:nvSpPr>
        <p:spPr>
          <a:xfrm>
            <a:off x="8016240" y="5984240"/>
            <a:ext cx="404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register2 = counter</a:t>
            </a:r>
            <a:b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 register2 = register2 - 1</a:t>
            </a:r>
            <a:b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counter = register2</a:t>
            </a:r>
          </a:p>
          <a:p>
            <a:r>
              <a:rPr lang="en-US" dirty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58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95D-D240-4420-8D0E-587DE1BF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624110"/>
            <a:ext cx="10302239" cy="483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 consumer problem using shared memory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241E-6837-470D-9E57-79F87964FE7A}"/>
              </a:ext>
            </a:extLst>
          </p:cNvPr>
          <p:cNvSpPr txBox="1"/>
          <p:nvPr/>
        </p:nvSpPr>
        <p:spPr>
          <a:xfrm>
            <a:off x="914400" y="1351280"/>
            <a:ext cx="222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//shared data </a:t>
            </a:r>
          </a:p>
          <a:p>
            <a:pPr marL="0" indent="0">
              <a:buNone/>
            </a:pPr>
            <a:r>
              <a:rPr lang="en-US" dirty="0"/>
              <a:t>int count=0;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BA81F-29BF-48D9-A9B2-DEC8C434B2E4}"/>
              </a:ext>
            </a:extLst>
          </p:cNvPr>
          <p:cNvSpPr txBox="1"/>
          <p:nvPr/>
        </p:nvSpPr>
        <p:spPr>
          <a:xfrm>
            <a:off x="287436" y="3292520"/>
            <a:ext cx="5290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//producer process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while (true) {</a:t>
            </a:r>
            <a:br>
              <a:rPr lang="en-US" altLang="en-US" dirty="0"/>
            </a:br>
            <a:r>
              <a:rPr lang="en-US" altLang="en-US" dirty="0"/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while (counter == BUFFER_SIZE) 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buffer[in] = </a:t>
            </a:r>
            <a:r>
              <a:rPr lang="en-US" altLang="en-US" dirty="0" err="1"/>
              <a:t>next_produced</a:t>
            </a:r>
            <a:r>
              <a:rPr lang="en-US" altLang="en-US" dirty="0"/>
              <a:t>;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/>
              <a:t>} 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3FF0A1-A904-4859-8F1B-2998B9B7BB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61760" y="3429000"/>
            <a:ext cx="5138004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//consumer process</a:t>
            </a:r>
          </a:p>
          <a:p>
            <a:pPr marL="0" indent="0">
              <a:buNone/>
            </a:pPr>
            <a:r>
              <a:rPr lang="en-US" altLang="en-US" dirty="0"/>
              <a:t>while (true) {</a:t>
            </a:r>
          </a:p>
          <a:p>
            <a:pPr marL="0" indent="0">
              <a:buNone/>
            </a:pPr>
            <a:r>
              <a:rPr lang="en-US" altLang="en-US" dirty="0"/>
              <a:t>	while (counter == 0) </a:t>
            </a:r>
          </a:p>
          <a:p>
            <a:pPr marL="0" indent="0">
              <a:buNone/>
            </a:pPr>
            <a:r>
              <a:rPr lang="en-US" altLang="en-US" dirty="0"/>
              <a:t>		; /* do nothing */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next_consumed</a:t>
            </a:r>
            <a:r>
              <a:rPr lang="en-US" altLang="en-US" dirty="0"/>
              <a:t> = buffer[out]; </a:t>
            </a:r>
          </a:p>
          <a:p>
            <a:pPr marL="0" indent="0">
              <a:buNone/>
            </a:pPr>
            <a:r>
              <a:rPr lang="en-US" altLang="en-US" dirty="0"/>
              <a:t>	out = (out + 1) % BUFFER_SIZE; 	</a:t>
            </a:r>
          </a:p>
          <a:p>
            <a:pPr marL="0" indent="0">
              <a:buNone/>
            </a:pPr>
            <a:r>
              <a:rPr lang="en-US" altLang="en-US" dirty="0"/>
              <a:t>        counter--; </a:t>
            </a:r>
          </a:p>
          <a:p>
            <a:pPr marL="0" indent="0">
              <a:buNone/>
            </a:pPr>
            <a:r>
              <a:rPr lang="en-US" altLang="en-US" dirty="0"/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D25B5-F82A-44DF-A5CA-45F640591BDC}"/>
              </a:ext>
            </a:extLst>
          </p:cNvPr>
          <p:cNvSpPr txBox="1"/>
          <p:nvPr/>
        </p:nvSpPr>
        <p:spPr>
          <a:xfrm>
            <a:off x="3150051" y="1546066"/>
            <a:ext cx="543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 runs:</a:t>
            </a:r>
            <a:r>
              <a:rPr lang="en-US" altLang="en-US" sz="1800" dirty="0"/>
              <a:t> S0: producer execute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800" b="1" dirty="0">
                <a:latin typeface="Courier New" panose="02070309020205020404" pitchFamily="49" charset="0"/>
              </a:rPr>
              <a:t>     </a:t>
            </a:r>
            <a:r>
              <a:rPr lang="en-US" altLang="en-US" sz="1800" dirty="0"/>
              <a:t>{register1 = 5}</a:t>
            </a:r>
            <a:br>
              <a:rPr lang="en-US" altLang="en-US" sz="1800" dirty="0"/>
            </a:br>
            <a:r>
              <a:rPr lang="en-US" altLang="en-US" sz="1800" dirty="0"/>
              <a:t>S1: producer execute</a:t>
            </a:r>
          </a:p>
          <a:p>
            <a:r>
              <a:rPr lang="en-US" altLang="en-US" sz="1800" dirty="0"/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</a:t>
            </a:r>
            <a:r>
              <a:rPr lang="en-US" altLang="en-US" sz="1800" dirty="0"/>
              <a:t>{register1 = 6}</a:t>
            </a:r>
          </a:p>
          <a:p>
            <a:r>
              <a:rPr lang="en-US" dirty="0"/>
              <a:t>Process switch occurs</a:t>
            </a: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7FD175C-BFC7-4A7A-80FD-A3189C918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96538"/>
              </p:ext>
            </p:extLst>
          </p:nvPr>
        </p:nvGraphicFramePr>
        <p:xfrm>
          <a:off x="10502484" y="1140460"/>
          <a:ext cx="14020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19689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1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96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8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80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059A56-21EA-40F1-9C79-0B9E4370DD17}"/>
              </a:ext>
            </a:extLst>
          </p:cNvPr>
          <p:cNvSpPr txBox="1"/>
          <p:nvPr/>
        </p:nvSpPr>
        <p:spPr>
          <a:xfrm>
            <a:off x="10210800" y="1229360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4D471-C79B-4BB4-8975-243D7AB8169E}"/>
              </a:ext>
            </a:extLst>
          </p:cNvPr>
          <p:cNvSpPr txBox="1"/>
          <p:nvPr/>
        </p:nvSpPr>
        <p:spPr>
          <a:xfrm>
            <a:off x="10210800" y="1598692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D325-E1E6-40F3-8BBD-41999A8FA55F}"/>
              </a:ext>
            </a:extLst>
          </p:cNvPr>
          <p:cNvSpPr txBox="1"/>
          <p:nvPr/>
        </p:nvSpPr>
        <p:spPr>
          <a:xfrm>
            <a:off x="10210800" y="1968024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8F356-B1A9-47E6-85AD-725CF431A1D2}"/>
              </a:ext>
            </a:extLst>
          </p:cNvPr>
          <p:cNvSpPr txBox="1"/>
          <p:nvPr/>
        </p:nvSpPr>
        <p:spPr>
          <a:xfrm>
            <a:off x="10210800" y="2337356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D88D-C4D5-42C8-A7C1-EB8A4572F9C9}"/>
              </a:ext>
            </a:extLst>
          </p:cNvPr>
          <p:cNvSpPr txBox="1"/>
          <p:nvPr/>
        </p:nvSpPr>
        <p:spPr>
          <a:xfrm>
            <a:off x="10210800" y="2706688"/>
            <a:ext cx="3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BB5D8-085A-45D0-83AF-C8B0C76F881D}"/>
              </a:ext>
            </a:extLst>
          </p:cNvPr>
          <p:cNvSpPr txBox="1"/>
          <p:nvPr/>
        </p:nvSpPr>
        <p:spPr>
          <a:xfrm>
            <a:off x="10210800" y="3076020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D7982-7080-43E8-A2C2-EB4BAF38874C}"/>
              </a:ext>
            </a:extLst>
          </p:cNvPr>
          <p:cNvSpPr txBox="1"/>
          <p:nvPr/>
        </p:nvSpPr>
        <p:spPr>
          <a:xfrm>
            <a:off x="10200189" y="341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99BB2-690E-419E-9DF0-7D142F21E749}"/>
              </a:ext>
            </a:extLst>
          </p:cNvPr>
          <p:cNvSpPr txBox="1"/>
          <p:nvPr/>
        </p:nvSpPr>
        <p:spPr>
          <a:xfrm>
            <a:off x="10210800" y="3782919"/>
            <a:ext cx="2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8305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5974</TotalTime>
  <Words>1913</Words>
  <Application>Microsoft Office PowerPoint</Application>
  <PresentationFormat>Widescreen</PresentationFormat>
  <Paragraphs>339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Monotype Sorts</vt:lpstr>
      <vt:lpstr>Times New Roman</vt:lpstr>
      <vt:lpstr>TimesNewRomanPSMT</vt:lpstr>
      <vt:lpstr>Wingdings 3</vt:lpstr>
      <vt:lpstr>Wisp</vt:lpstr>
      <vt:lpstr>                 Module3_Part1    Textbook : Operating Systems Concepts by Silberschatz </vt:lpstr>
      <vt:lpstr>Producer consumer problem using shared memory</vt:lpstr>
      <vt:lpstr>Producer consumer problem using shared memory</vt:lpstr>
      <vt:lpstr>Producer consumer problem using shared memory</vt:lpstr>
      <vt:lpstr>Producer consumer problem using shared memory</vt:lpstr>
      <vt:lpstr>PowerPoint Presentation</vt:lpstr>
      <vt:lpstr>Producer consumer problem using shared memory</vt:lpstr>
      <vt:lpstr>Producer consumer problem using shared memory</vt:lpstr>
      <vt:lpstr>Producer consumer problem using shared memory</vt:lpstr>
      <vt:lpstr>Producer consumer problem using shared memory</vt:lpstr>
      <vt:lpstr>Producer consumer problem using shared memory</vt:lpstr>
      <vt:lpstr>Producer consumer problem using shared memory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jayasreek@mec.ac.in</cp:lastModifiedBy>
  <cp:revision>352</cp:revision>
  <dcterms:created xsi:type="dcterms:W3CDTF">2020-08-14T12:33:26Z</dcterms:created>
  <dcterms:modified xsi:type="dcterms:W3CDTF">2021-06-09T05:42:38Z</dcterms:modified>
</cp:coreProperties>
</file>