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4" Target="ppt/presentation.xml" Type="http://schemas.openxmlformats.org/officeDocument/2006/relationships/officeDocument"/><Relationship Id="rId3" Target="docProps/core.xml" Type="http://schemas.openxmlformats.org/package/2006/relationships/metadata/core-properties"/><Relationship Id="rId2" Target="docProps/app.xml" Type="http://schemas.openxmlformats.org/officeDocument/2006/relationships/extended-properties"/><Relationship Id="rId1" Target="docProps/thumbnail.jpeg" Type="http://schemas.openxmlformats.org/package/2006/relationships/metadata/thumbnai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autoAdjust="0" sz="7106"/>
    <p:restoredTop autoAdjust="0" sz="93842"/>
  </p:normalViewPr>
  <p:slideViewPr>
    <p:cSldViewPr snapToGrid="0">
      <p:cViewPr varScale="1">
        <p:scale>
          <a:sx d="100" n="81"/>
          <a:sy d="100" n="81"/>
        </p:scale>
        <p:origin x="1114" y="58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 standalone="yes"?><Relationships xmlns="http://schemas.openxmlformats.org/package/2006/relationships"><Relationship Id="rId19" Target="slides/slide13.xml" Type="http://schemas.openxmlformats.org/officeDocument/2006/relationships/slide"/><Relationship Id="rId18" Target="slides/slide12.xml" Type="http://schemas.openxmlformats.org/officeDocument/2006/relationships/slide"/><Relationship Id="rId17" Target="slides/slide11.xml" Type="http://schemas.openxmlformats.org/officeDocument/2006/relationships/slide"/><Relationship Id="rId16" Target="slides/slide10.xml" Type="http://schemas.openxmlformats.org/officeDocument/2006/relationships/slide"/><Relationship Id="rId15" Target="slides/slide9.xml" Type="http://schemas.openxmlformats.org/officeDocument/2006/relationships/slide"/><Relationship Id="rId14" Target="slides/slide8.xml" Type="http://schemas.openxmlformats.org/officeDocument/2006/relationships/slide"/><Relationship Id="rId13" Target="slides/slide7.xml" Type="http://schemas.openxmlformats.org/officeDocument/2006/relationships/slide"/><Relationship Id="rId12" Target="slides/slide6.xml" Type="http://schemas.openxmlformats.org/officeDocument/2006/relationships/slide"/><Relationship Id="rId11" Target="slides/slide5.xml" Type="http://schemas.openxmlformats.org/officeDocument/2006/relationships/slide"/><Relationship Id="rId10" Target="slides/slide4.xml" Type="http://schemas.openxmlformats.org/officeDocument/2006/relationships/slide"/><Relationship Id="rId9" Target="slides/slide3.xml" Type="http://schemas.openxmlformats.org/officeDocument/2006/relationships/slide"/><Relationship Id="rId8" Target="slides/slide2.xml" Type="http://schemas.openxmlformats.org/officeDocument/2006/relationships/slide"/><Relationship Id="rId7" Target="slides/slide1.xml" Type="http://schemas.openxmlformats.org/officeDocument/2006/relationships/slide"/><Relationship Id="rId6" Target="notesMasters/notesMaster1.xml" Type="http://schemas.openxmlformats.org/officeDocument/2006/relationships/notesMaster"/><Relationship Id="rId5" Target="slideMasters/slideMaster1.xml" Type="http://schemas.openxmlformats.org/officeDocument/2006/relationships/slideMaster"/><Relationship Id="rId4" Target="tableStyles.xml" Type="http://schemas.openxmlformats.org/officeDocument/2006/relationships/tableStyles"/><Relationship Id="rId3" Target="presProps.xml" Type="http://schemas.openxmlformats.org/officeDocument/2006/relationships/presProps"/><Relationship Id="rId2" Target="viewProps.xml" Type="http://schemas.openxmlformats.org/officeDocument/2006/relationships/viewProps"/><Relationship Id="rId1" Target="theme/theme2.xml" Type="http://schemas.openxmlformats.org/officeDocument/2006/relationships/theme"/></Relationships>
</file>

<file path=ppt/notesMasters/_rels/notesMaster1.xml.rels><?xml version="1.0" encoding="UTF-8" standalone="yes"?>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l">
              <a:defRPr sz="1200"/>
            </a:lvl1pPr>
          </a:lstStyle>
          <a:p>
            <a:endParaRPr altLang="en-IN" lang="en-IN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r">
              <a:defRPr sz="1200"/>
            </a:lvl1pPr>
          </a:lstStyle>
          <a:p>
            <a:fld id="{E2E66159-0BCE-4D6D-AD43-118E693D2859}" type="datetimeFigureOut">
              <a:rPr altLang="en-IN" lang="en-IN" smtClean="0"/>
              <a:t>15-06-2022</a:t>
            </a:fld>
            <a:endParaRPr altLang="en-IN" lang="en-IN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numCol="1" rIns="91440" rtlCol="0" tIns="45720" vert="horz"/>
          <a:lstStyle/>
          <a:p>
            <a:endParaRPr altLang="en-IN" lang="en-IN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numCol="1" rIns="91440" rtlCol="0" tIns="45720"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altLang="en-IN" lang="en-IN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l">
              <a:defRPr sz="1200"/>
            </a:lvl1pPr>
          </a:lstStyle>
          <a:p>
            <a:endParaRPr altLang="en-IN" lang="en-IN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r">
              <a:defRPr sz="1200"/>
            </a:lvl1pPr>
          </a:lstStyle>
          <a:p>
            <a:fld id="{1672A4C1-6DE6-40FD-9067-8DE3F50B930F}" type="slidenum">
              <a:rPr altLang="en-IN" lang="en-IN" smtClean="0"/>
              <a:t>‹#›</a:t>
            </a:fld>
            <a:endParaRPr altLang="en-IN" lang="en-IN"/>
          </a:p>
        </p:txBody>
      </p:sp>
    </p:spTree>
    <p:extLst>
      <p:ext uri="{BB962C8B-B14F-4D97-AF65-F5344CB8AC3E}">
        <p14:creationId xmlns:p14="http://schemas.microsoft.com/office/powerpoint/2010/main" val="376199675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 numCol="1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89213" y="4777379"/>
            <a:ext cx="8915399" cy="1126283"/>
          </a:xfrm>
        </p:spPr>
        <p:txBody>
          <a:bodyPr anchor="t" numCol="1"/>
          <a:lstStyle>
            <a:lvl1pPr algn="l" indent="0" marL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09B14A48-526A-4893-AB96-D36F3A2610AA}" type="datetimeFigureOut">
              <a:rPr altLang="en-IN" lang="en-IN" smtClean="0"/>
              <a:t>15-06-2022</a:t>
            </a:fld>
            <a:endParaRPr altLang="en-IN" lang="en-IN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en-IN" lang="en-IN"/>
          </a:p>
        </p:txBody>
      </p:sp>
      <p:sp>
        <p:nvSpPr>
          <p:cNvPr id="7" name="Freeform 6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b="b" l="0" r="r" t="0"/>
            <a:pathLst>
              <a:path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>
          <a:xfrm>
            <a:off x="531812" y="4529540"/>
            <a:ext cx="779767" cy="365125"/>
          </a:xfrm>
        </p:spPr>
        <p:txBody>
          <a:bodyPr numCol="1"/>
          <a:lstStyle/>
          <a:p>
            <a:fld id="{0D0CDBD1-AA30-4714-92CE-47967A8808C2}" type="slidenum">
              <a:rPr altLang="en-IN" lang="en-IN" smtClean="0"/>
              <a:t>‹#›</a:t>
            </a:fld>
            <a:endParaRPr altLang="en-IN" lang="en-IN"/>
          </a:p>
        </p:txBody>
      </p:sp>
    </p:spTree>
    <p:extLst>
      <p:ext uri="{BB962C8B-B14F-4D97-AF65-F5344CB8AC3E}">
        <p14:creationId xmlns:p14="http://schemas.microsoft.com/office/powerpoint/2010/main" val="934302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 numCol="1">
            <a:normAutofit/>
          </a:bodyPr>
          <a:lstStyle>
            <a:lvl1pPr algn="l">
              <a:defRPr b="0" cap="none"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2589212" y="4354046"/>
            <a:ext cx="8915399" cy="1555864"/>
          </a:xfrm>
        </p:spPr>
        <p:txBody>
          <a:bodyPr anchor="ctr" numCol="1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09B14A48-526A-4893-AB96-D36F3A2610AA}" type="datetimeFigureOut">
              <a:rPr altLang="en-IN" lang="en-IN" smtClean="0"/>
              <a:t>15-06-2022</a:t>
            </a:fld>
            <a:endParaRPr altLang="en-IN" lang="en-IN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en-IN" lang="en-IN"/>
          </a:p>
        </p:txBody>
      </p:sp>
      <p:sp>
        <p:nvSpPr>
          <p:cNvPr id="9" name="Freeform 11"/>
          <p:cNvSpPr/>
          <p:nvPr/>
        </p:nvSpPr>
        <p:spPr>
          <a:xfrm flipV="1">
            <a:off x="-4189" y="3178175"/>
            <a:ext cx="1588527" cy="507297"/>
          </a:xfrm>
          <a:custGeom>
            <a:avLst/>
            <a:gdLst/>
            <a:ahLst/>
            <a:cxnLst/>
            <a:rect b="b" l="l" r="r" t="t"/>
            <a:pathLst>
              <a:path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>
          <a:xfrm>
            <a:off x="531812" y="3244139"/>
            <a:ext cx="779767" cy="365125"/>
          </a:xfrm>
        </p:spPr>
        <p:txBody>
          <a:bodyPr numCol="1"/>
          <a:lstStyle/>
          <a:p>
            <a:fld id="{0D0CDBD1-AA30-4714-92CE-47967A8808C2}" type="slidenum">
              <a:rPr altLang="en-IN" lang="en-IN" smtClean="0"/>
              <a:t>‹#›</a:t>
            </a:fld>
            <a:endParaRPr altLang="en-IN" lang="en-IN"/>
          </a:p>
        </p:txBody>
      </p:sp>
    </p:spTree>
    <p:extLst>
      <p:ext uri="{BB962C8B-B14F-4D97-AF65-F5344CB8AC3E}">
        <p14:creationId xmlns:p14="http://schemas.microsoft.com/office/powerpoint/2010/main" val="383907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 numCol="1">
            <a:normAutofit/>
          </a:bodyPr>
          <a:lstStyle>
            <a:lvl1pPr algn="l">
              <a:defRPr b="0" cap="none"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3" name="Text Placeholder 9"/>
          <p:cNvSpPr>
            <a:spLocks noGrp="1"/>
          </p:cNvSpPr>
          <p:nvPr>
            <p:ph idx="13" sz="quarter" type="body"/>
          </p:nvPr>
        </p:nvSpPr>
        <p:spPr>
          <a:xfrm>
            <a:off x="3275012" y="3505200"/>
            <a:ext cx="7536554" cy="381000"/>
          </a:xfrm>
        </p:spPr>
        <p:txBody>
          <a:bodyPr anchor="ctr" numCol="1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  <a:defRPr/>
            </a:lvl2pPr>
            <a:lvl3pPr indent="0" marL="914400">
              <a:buFontTx/>
              <a:buNone/>
              <a:defRPr/>
            </a:lvl3pPr>
            <a:lvl4pPr indent="0" marL="1371600">
              <a:buFontTx/>
              <a:buNone/>
              <a:defRPr/>
            </a:lvl4pPr>
            <a:lvl5pPr indent="0" marL="182880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2589212" y="4354046"/>
            <a:ext cx="8915399" cy="1555864"/>
          </a:xfrm>
        </p:spPr>
        <p:txBody>
          <a:bodyPr anchor="ctr" numCol="1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09B14A48-526A-4893-AB96-D36F3A2610AA}" type="datetimeFigureOut">
              <a:rPr altLang="en-IN" lang="en-IN" smtClean="0"/>
              <a:t>15-06-2022</a:t>
            </a:fld>
            <a:endParaRPr altLang="en-IN" lang="en-IN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en-IN" lang="en-IN"/>
          </a:p>
        </p:txBody>
      </p:sp>
      <p:sp>
        <p:nvSpPr>
          <p:cNvPr id="11" name="Freeform 11"/>
          <p:cNvSpPr/>
          <p:nvPr/>
        </p:nvSpPr>
        <p:spPr>
          <a:xfrm flipV="1">
            <a:off x="-4189" y="3178175"/>
            <a:ext cx="1588527" cy="507297"/>
          </a:xfrm>
          <a:custGeom>
            <a:avLst/>
            <a:gdLst/>
            <a:ahLst/>
            <a:cxnLst/>
            <a:rect b="b" l="l" r="r" t="t"/>
            <a:pathLst>
              <a:path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>
          <a:xfrm>
            <a:off x="531812" y="3244139"/>
            <a:ext cx="779767" cy="365125"/>
          </a:xfrm>
        </p:spPr>
        <p:txBody>
          <a:bodyPr numCol="1"/>
          <a:lstStyle/>
          <a:p>
            <a:fld id="{0D0CDBD1-AA30-4714-92CE-47967A8808C2}" type="slidenum">
              <a:rPr altLang="en-IN" lang="en-IN" smtClean="0"/>
              <a:t>‹#›</a:t>
            </a:fld>
            <a:endParaRPr altLang="en-IN"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Autofit/>
          </a:bodyPr>
          <a:lstStyle/>
          <a:p>
            <a:pPr lvl="0"/>
            <a:r>
              <a:rPr baseline="0" dirty="0" lang="en-US" sz="8000">
                <a:ln cmpd="sng" w="3175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Autofit/>
          </a:bodyPr>
          <a:lstStyle/>
          <a:p>
            <a:pPr lvl="0"/>
            <a:r>
              <a:rPr baseline="0" dirty="0" lang="en-US" sz="8000">
                <a:ln cmpd="sng" w="3175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9914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 numCol="1">
            <a:normAutofit/>
          </a:bodyPr>
          <a:lstStyle>
            <a:lvl1pPr algn="l">
              <a:defRPr b="0"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2589213" y="5181600"/>
            <a:ext cx="8915400" cy="729622"/>
          </a:xfrm>
        </p:spPr>
        <p:txBody>
          <a:bodyPr anchor="t" bIns="45720" lIns="91440" numCol="1" rIns="91440" rtlCol="0" tIns="45720" vert="horz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indent="0" lvl="0" marL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09B14A48-526A-4893-AB96-D36F3A2610AA}" type="datetimeFigureOut">
              <a:rPr altLang="en-IN" lang="en-IN" smtClean="0"/>
              <a:t>15-06-2022</a:t>
            </a:fld>
            <a:endParaRPr altLang="en-IN" lang="en-IN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en-IN" lang="en-IN"/>
          </a:p>
        </p:txBody>
      </p:sp>
      <p:sp>
        <p:nvSpPr>
          <p:cNvPr id="9" name="Freeform 11"/>
          <p:cNvSpPr/>
          <p:nvPr/>
        </p:nvSpPr>
        <p:spPr>
          <a:xfrm flipV="1">
            <a:off x="-4189" y="4911725"/>
            <a:ext cx="1588527" cy="507297"/>
          </a:xfrm>
          <a:custGeom>
            <a:avLst/>
            <a:gdLst/>
            <a:ahLst/>
            <a:cxnLst/>
            <a:rect b="b" l="l" r="r" t="t"/>
            <a:pathLst>
              <a:path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>
          <a:xfrm>
            <a:off x="531812" y="4983087"/>
            <a:ext cx="779767" cy="365125"/>
          </a:xfrm>
        </p:spPr>
        <p:txBody>
          <a:bodyPr numCol="1"/>
          <a:lstStyle/>
          <a:p>
            <a:fld id="{0D0CDBD1-AA30-4714-92CE-47967A8808C2}" type="slidenum">
              <a:rPr altLang="en-IN" lang="en-IN" smtClean="0"/>
              <a:t>‹#›</a:t>
            </a:fld>
            <a:endParaRPr altLang="en-IN" lang="en-IN"/>
          </a:p>
        </p:txBody>
      </p:sp>
    </p:spTree>
    <p:extLst>
      <p:ext uri="{BB962C8B-B14F-4D97-AF65-F5344CB8AC3E}">
        <p14:creationId xmlns:p14="http://schemas.microsoft.com/office/powerpoint/2010/main" val="3096156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 numCol="1">
            <a:normAutofit/>
          </a:bodyPr>
          <a:lstStyle>
            <a:lvl1pPr algn="l">
              <a:defRPr b="0" cap="none"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21" name="Text Placeholder 9"/>
          <p:cNvSpPr>
            <a:spLocks noGrp="1"/>
          </p:cNvSpPr>
          <p:nvPr>
            <p:ph idx="13" sz="quarter" type="body"/>
          </p:nvPr>
        </p:nvSpPr>
        <p:spPr>
          <a:xfrm>
            <a:off x="2589212" y="4343400"/>
            <a:ext cx="8915400" cy="838200"/>
          </a:xfrm>
        </p:spPr>
        <p:txBody>
          <a:bodyPr anchor="b" numCol="1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  <a:defRPr/>
            </a:lvl2pPr>
            <a:lvl3pPr indent="0" marL="914400">
              <a:buFontTx/>
              <a:buNone/>
              <a:defRPr/>
            </a:lvl3pPr>
            <a:lvl4pPr indent="0" marL="1371600">
              <a:buFontTx/>
              <a:buNone/>
              <a:defRPr/>
            </a:lvl4pPr>
            <a:lvl5pPr indent="0" marL="182880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2589213" y="5181600"/>
            <a:ext cx="8915400" cy="729622"/>
          </a:xfrm>
        </p:spPr>
        <p:txBody>
          <a:bodyPr anchor="t" bIns="45720" lIns="91440" numCol="1" rIns="91440" rtlCol="0" tIns="45720" vert="horz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indent="0" lvl="0" marL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09B14A48-526A-4893-AB96-D36F3A2610AA}" type="datetimeFigureOut">
              <a:rPr altLang="en-IN" lang="en-IN" smtClean="0"/>
              <a:t>15-06-2022</a:t>
            </a:fld>
            <a:endParaRPr altLang="en-IN" lang="en-IN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en-IN" lang="en-IN"/>
          </a:p>
        </p:txBody>
      </p:sp>
      <p:sp>
        <p:nvSpPr>
          <p:cNvPr id="11" name="Freeform 11"/>
          <p:cNvSpPr/>
          <p:nvPr/>
        </p:nvSpPr>
        <p:spPr>
          <a:xfrm flipV="1">
            <a:off x="-4189" y="4911725"/>
            <a:ext cx="1588527" cy="507297"/>
          </a:xfrm>
          <a:custGeom>
            <a:avLst/>
            <a:gdLst/>
            <a:ahLst/>
            <a:cxnLst/>
            <a:rect b="b" l="l" r="r" t="t"/>
            <a:pathLst>
              <a:path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>
          <a:xfrm>
            <a:off x="531812" y="4983087"/>
            <a:ext cx="779767" cy="365125"/>
          </a:xfrm>
        </p:spPr>
        <p:txBody>
          <a:bodyPr numCol="1"/>
          <a:lstStyle/>
          <a:p>
            <a:fld id="{0D0CDBD1-AA30-4714-92CE-47967A8808C2}" type="slidenum">
              <a:rPr altLang="en-IN" lang="en-IN" smtClean="0"/>
              <a:t>‹#›</a:t>
            </a:fld>
            <a:endParaRPr altLang="en-IN"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Autofit/>
          </a:bodyPr>
          <a:lstStyle/>
          <a:p>
            <a:pPr lvl="0"/>
            <a:r>
              <a:rPr baseline="0" dirty="0" lang="en-US" sz="8000">
                <a:ln cmpd="sng" w="3175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Autofit/>
          </a:bodyPr>
          <a:lstStyle/>
          <a:p>
            <a:pPr lvl="0"/>
            <a:r>
              <a:rPr baseline="0" dirty="0" lang="en-US" sz="8000">
                <a:ln cmpd="sng" w="3175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4707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 numCol="1">
            <a:normAutofit/>
          </a:bodyPr>
          <a:lstStyle>
            <a:lvl1pPr algn="l">
              <a:defRPr b="0"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21" name="Text Placeholder 9"/>
          <p:cNvSpPr>
            <a:spLocks noGrp="1"/>
          </p:cNvSpPr>
          <p:nvPr>
            <p:ph idx="13" sz="quarter" type="body"/>
          </p:nvPr>
        </p:nvSpPr>
        <p:spPr>
          <a:xfrm>
            <a:off x="2589212" y="4343400"/>
            <a:ext cx="8915400" cy="838200"/>
          </a:xfrm>
        </p:spPr>
        <p:txBody>
          <a:bodyPr anchor="b" numCol="1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  <a:defRPr/>
            </a:lvl2pPr>
            <a:lvl3pPr indent="0" marL="914400">
              <a:buFontTx/>
              <a:buNone/>
              <a:defRPr/>
            </a:lvl3pPr>
            <a:lvl4pPr indent="0" marL="1371600">
              <a:buFontTx/>
              <a:buNone/>
              <a:defRPr/>
            </a:lvl4pPr>
            <a:lvl5pPr indent="0" marL="182880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2589213" y="5181600"/>
            <a:ext cx="8915400" cy="729622"/>
          </a:xfrm>
        </p:spPr>
        <p:txBody>
          <a:bodyPr anchor="t" bIns="45720" lIns="91440" numCol="1" rIns="91440" rtlCol="0" tIns="45720" vert="horz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indent="0" lvl="0" marL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09B14A48-526A-4893-AB96-D36F3A2610AA}" type="datetimeFigureOut">
              <a:rPr altLang="en-IN" lang="en-IN" smtClean="0"/>
              <a:t>15-06-2022</a:t>
            </a:fld>
            <a:endParaRPr altLang="en-IN" lang="en-IN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en-IN" lang="en-IN"/>
          </a:p>
        </p:txBody>
      </p:sp>
      <p:sp>
        <p:nvSpPr>
          <p:cNvPr id="9" name="Freeform 11"/>
          <p:cNvSpPr/>
          <p:nvPr/>
        </p:nvSpPr>
        <p:spPr>
          <a:xfrm flipV="1">
            <a:off x="-4189" y="4911725"/>
            <a:ext cx="1588527" cy="507297"/>
          </a:xfrm>
          <a:custGeom>
            <a:avLst/>
            <a:gdLst/>
            <a:ahLst/>
            <a:cxnLst/>
            <a:rect b="b" l="l" r="r" t="t"/>
            <a:pathLst>
              <a:path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>
          <a:xfrm>
            <a:off x="531812" y="4983087"/>
            <a:ext cx="779767" cy="365125"/>
          </a:xfrm>
        </p:spPr>
        <p:txBody>
          <a:bodyPr numCol="1"/>
          <a:lstStyle/>
          <a:p>
            <a:fld id="{0D0CDBD1-AA30-4714-92CE-47967A8808C2}" type="slidenum">
              <a:rPr altLang="en-IN" lang="en-IN" smtClean="0"/>
              <a:t>‹#›</a:t>
            </a:fld>
            <a:endParaRPr altLang="en-IN" lang="en-IN"/>
          </a:p>
        </p:txBody>
      </p:sp>
    </p:spTree>
    <p:extLst>
      <p:ext uri="{BB962C8B-B14F-4D97-AF65-F5344CB8AC3E}">
        <p14:creationId xmlns:p14="http://schemas.microsoft.com/office/powerpoint/2010/main" val="3787653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anchor="t" numCol="1"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09B14A48-526A-4893-AB96-D36F3A2610AA}" type="datetimeFigureOut">
              <a:rPr altLang="en-IN" lang="en-IN" smtClean="0"/>
              <a:t>15-06-2022</a:t>
            </a:fld>
            <a:endParaRPr altLang="en-IN" lang="en-IN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en-IN" lang="en-IN"/>
          </a:p>
        </p:txBody>
      </p:sp>
      <p:sp>
        <p:nvSpPr>
          <p:cNvPr id="8" name="Freeform 11"/>
          <p:cNvSpPr/>
          <p:nvPr/>
        </p:nvSpPr>
        <p:spPr>
          <a:xfrm flipV="1">
            <a:off x="-4189" y="714375"/>
            <a:ext cx="1588527" cy="507297"/>
          </a:xfrm>
          <a:custGeom>
            <a:avLst/>
            <a:gdLst/>
            <a:ahLst/>
            <a:cxnLst/>
            <a:rect b="b" l="l" r="r" t="t"/>
            <a:pathLst>
              <a:path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0D0CDBD1-AA30-4714-92CE-47967A8808C2}" type="slidenum">
              <a:rPr altLang="en-IN" lang="en-IN" smtClean="0"/>
              <a:t>‹#›</a:t>
            </a:fld>
            <a:endParaRPr altLang="en-IN" lang="en-IN"/>
          </a:p>
        </p:txBody>
      </p:sp>
    </p:spTree>
    <p:extLst>
      <p:ext uri="{BB962C8B-B14F-4D97-AF65-F5344CB8AC3E}">
        <p14:creationId xmlns:p14="http://schemas.microsoft.com/office/powerpoint/2010/main" val="3480387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9294812" y="627405"/>
            <a:ext cx="2207601" cy="5283817"/>
          </a:xfrm>
        </p:spPr>
        <p:txBody>
          <a:bodyPr anchor="ctr" numCol="1" vert="eaVert"/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2589212" y="627405"/>
            <a:ext cx="6477000" cy="5283817"/>
          </a:xfrm>
        </p:spPr>
        <p:txBody>
          <a:bodyPr numCol="1"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09B14A48-526A-4893-AB96-D36F3A2610AA}" type="datetimeFigureOut">
              <a:rPr altLang="en-IN" lang="en-IN" smtClean="0"/>
              <a:t>15-06-2022</a:t>
            </a:fld>
            <a:endParaRPr altLang="en-IN" lang="en-IN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en-IN" lang="en-IN"/>
          </a:p>
        </p:txBody>
      </p:sp>
      <p:sp>
        <p:nvSpPr>
          <p:cNvPr id="8" name="Freeform 11"/>
          <p:cNvSpPr/>
          <p:nvPr/>
        </p:nvSpPr>
        <p:spPr>
          <a:xfrm flipV="1">
            <a:off x="-4189" y="714375"/>
            <a:ext cx="1588527" cy="507297"/>
          </a:xfrm>
          <a:custGeom>
            <a:avLst/>
            <a:gdLst/>
            <a:ahLst/>
            <a:cxnLst/>
            <a:rect b="b" l="l" r="r" t="t"/>
            <a:pathLst>
              <a:path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0D0CDBD1-AA30-4714-92CE-47967A8808C2}" type="slidenum">
              <a:rPr altLang="en-IN" lang="en-IN" smtClean="0"/>
              <a:t>‹#›</a:t>
            </a:fld>
            <a:endParaRPr altLang="en-IN" lang="en-IN"/>
          </a:p>
        </p:txBody>
      </p:sp>
    </p:spTree>
    <p:extLst>
      <p:ext uri="{BB962C8B-B14F-4D97-AF65-F5344CB8AC3E}">
        <p14:creationId xmlns:p14="http://schemas.microsoft.com/office/powerpoint/2010/main" val="103652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 numCol="1"/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09B14A48-526A-4893-AB96-D36F3A2610AA}" type="datetimeFigureOut">
              <a:rPr altLang="en-IN" lang="en-IN" smtClean="0"/>
              <a:t>15-06-2022</a:t>
            </a:fld>
            <a:endParaRPr altLang="en-IN" lang="en-IN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en-IN" lang="en-IN"/>
          </a:p>
        </p:txBody>
      </p:sp>
      <p:sp>
        <p:nvSpPr>
          <p:cNvPr id="8" name="Freeform 11"/>
          <p:cNvSpPr/>
          <p:nvPr/>
        </p:nvSpPr>
        <p:spPr>
          <a:xfrm flipV="1">
            <a:off x="-4189" y="714375"/>
            <a:ext cx="1588527" cy="507297"/>
          </a:xfrm>
          <a:custGeom>
            <a:avLst/>
            <a:gdLst/>
            <a:ahLst/>
            <a:cxnLst/>
            <a:rect b="b" l="l" r="r" t="t"/>
            <a:pathLst>
              <a:path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0D0CDBD1-AA30-4714-92CE-47967A8808C2}" type="slidenum">
              <a:rPr altLang="en-IN" lang="en-IN" smtClean="0"/>
              <a:t>‹#›</a:t>
            </a:fld>
            <a:endParaRPr altLang="en-IN" lang="en-IN"/>
          </a:p>
        </p:txBody>
      </p:sp>
    </p:spTree>
    <p:extLst>
      <p:ext uri="{BB962C8B-B14F-4D97-AF65-F5344CB8AC3E}">
        <p14:creationId xmlns:p14="http://schemas.microsoft.com/office/powerpoint/2010/main" val="151443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 numCol="1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2589212" y="3530129"/>
            <a:ext cx="8915399" cy="860400"/>
          </a:xfrm>
        </p:spPr>
        <p:txBody>
          <a:bodyPr anchor="t" numCol="1"/>
          <a:lstStyle>
            <a:lvl1pPr algn="l" indent="0" marL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09B14A48-526A-4893-AB96-D36F3A2610AA}" type="datetimeFigureOut">
              <a:rPr altLang="en-IN" lang="en-IN" smtClean="0"/>
              <a:t>15-06-2022</a:t>
            </a:fld>
            <a:endParaRPr altLang="en-IN" lang="en-IN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en-IN" lang="en-IN"/>
          </a:p>
        </p:txBody>
      </p:sp>
      <p:sp>
        <p:nvSpPr>
          <p:cNvPr id="9" name="Freeform 11"/>
          <p:cNvSpPr/>
          <p:nvPr/>
        </p:nvSpPr>
        <p:spPr>
          <a:xfrm flipV="1">
            <a:off x="-4189" y="3178175"/>
            <a:ext cx="1588527" cy="507297"/>
          </a:xfrm>
          <a:custGeom>
            <a:avLst/>
            <a:gdLst/>
            <a:ahLst/>
            <a:cxnLst/>
            <a:rect b="b" l="l" r="r" t="t"/>
            <a:pathLst>
              <a:path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>
          <a:xfrm>
            <a:off x="531812" y="3244139"/>
            <a:ext cx="779767" cy="365125"/>
          </a:xfrm>
        </p:spPr>
        <p:txBody>
          <a:bodyPr numCol="1"/>
          <a:lstStyle/>
          <a:p>
            <a:fld id="{0D0CDBD1-AA30-4714-92CE-47967A8808C2}" type="slidenum">
              <a:rPr altLang="en-IN" lang="en-IN" smtClean="0"/>
              <a:t>‹#›</a:t>
            </a:fld>
            <a:endParaRPr altLang="en-IN" lang="en-IN"/>
          </a:p>
        </p:txBody>
      </p:sp>
    </p:spTree>
    <p:extLst>
      <p:ext uri="{BB962C8B-B14F-4D97-AF65-F5344CB8AC3E}">
        <p14:creationId xmlns:p14="http://schemas.microsoft.com/office/powerpoint/2010/main" val="246131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2589212" y="2133600"/>
            <a:ext cx="4313864" cy="3777622"/>
          </a:xfrm>
        </p:spPr>
        <p:txBody>
          <a:bodyPr num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7190747" y="2126222"/>
            <a:ext cx="4313864" cy="3777622"/>
          </a:xfrm>
        </p:spPr>
        <p:txBody>
          <a:bodyPr num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09B14A48-526A-4893-AB96-D36F3A2610AA}" type="datetimeFigureOut">
              <a:rPr altLang="en-IN" lang="en-IN" smtClean="0"/>
              <a:t>15-06-2022</a:t>
            </a:fld>
            <a:endParaRPr altLang="en-IN" lang="en-IN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en-IN" lang="en-IN"/>
          </a:p>
        </p:txBody>
      </p:sp>
      <p:sp>
        <p:nvSpPr>
          <p:cNvPr id="12" name="Freeform 11"/>
          <p:cNvSpPr/>
          <p:nvPr/>
        </p:nvSpPr>
        <p:spPr>
          <a:xfrm flipV="1">
            <a:off x="-4189" y="714375"/>
            <a:ext cx="1588527" cy="507297"/>
          </a:xfrm>
          <a:custGeom>
            <a:avLst/>
            <a:gdLst/>
            <a:ahLst/>
            <a:cxnLst/>
            <a:rect b="b" l="l" r="r" t="t"/>
            <a:pathLst>
              <a:path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idx="12" sz="quarter" type="sldNum"/>
          </p:nvPr>
        </p:nvSpPr>
        <p:spPr>
          <a:xfrm>
            <a:off x="531812" y="787782"/>
            <a:ext cx="779767" cy="365125"/>
          </a:xfrm>
        </p:spPr>
        <p:txBody>
          <a:bodyPr numCol="1"/>
          <a:lstStyle/>
          <a:p>
            <a:fld id="{0D0CDBD1-AA30-4714-92CE-47967A8808C2}" type="slidenum">
              <a:rPr altLang="en-IN" lang="en-IN" smtClean="0"/>
              <a:t>‹#›</a:t>
            </a:fld>
            <a:endParaRPr altLang="en-IN" lang="en-IN"/>
          </a:p>
        </p:txBody>
      </p:sp>
    </p:spTree>
    <p:extLst>
      <p:ext uri="{BB962C8B-B14F-4D97-AF65-F5344CB8AC3E}">
        <p14:creationId xmlns:p14="http://schemas.microsoft.com/office/powerpoint/2010/main" val="291786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2939373" y="1972703"/>
            <a:ext cx="3992732" cy="576262"/>
          </a:xfrm>
        </p:spPr>
        <p:txBody>
          <a:bodyPr anchor="b" numCol="1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2589212" y="2548966"/>
            <a:ext cx="4342893" cy="3354060"/>
          </a:xfrm>
        </p:spPr>
        <p:txBody>
          <a:bodyPr num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7506629" y="1969475"/>
            <a:ext cx="3999001" cy="576262"/>
          </a:xfrm>
        </p:spPr>
        <p:txBody>
          <a:bodyPr anchor="b" numCol="1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7166957" y="2545738"/>
            <a:ext cx="4338674" cy="3354060"/>
          </a:xfrm>
        </p:spPr>
        <p:txBody>
          <a:bodyPr num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09B14A48-526A-4893-AB96-D36F3A2610AA}" type="datetimeFigureOut">
              <a:rPr altLang="en-IN" lang="en-IN" smtClean="0"/>
              <a:t>15-06-2022</a:t>
            </a:fld>
            <a:endParaRPr altLang="en-IN" lang="en-IN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en-IN" lang="en-IN"/>
          </a:p>
        </p:txBody>
      </p:sp>
      <p:sp>
        <p:nvSpPr>
          <p:cNvPr id="12" name="Freeform 11"/>
          <p:cNvSpPr/>
          <p:nvPr/>
        </p:nvSpPr>
        <p:spPr>
          <a:xfrm flipV="1">
            <a:off x="-4189" y="714375"/>
            <a:ext cx="1588527" cy="507297"/>
          </a:xfrm>
          <a:custGeom>
            <a:avLst/>
            <a:gdLst/>
            <a:ahLst/>
            <a:cxnLst/>
            <a:rect b="b" l="l" r="r" t="t"/>
            <a:pathLst>
              <a:path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idx="12" sz="quarter" type="sldNum"/>
          </p:nvPr>
        </p:nvSpPr>
        <p:spPr>
          <a:xfrm>
            <a:off x="531812" y="787782"/>
            <a:ext cx="779767" cy="365125"/>
          </a:xfrm>
        </p:spPr>
        <p:txBody>
          <a:bodyPr numCol="1"/>
          <a:lstStyle/>
          <a:p>
            <a:fld id="{0D0CDBD1-AA30-4714-92CE-47967A8808C2}" type="slidenum">
              <a:rPr altLang="en-IN" lang="en-IN" smtClean="0"/>
              <a:t>‹#›</a:t>
            </a:fld>
            <a:endParaRPr altLang="en-IN" lang="en-IN"/>
          </a:p>
        </p:txBody>
      </p:sp>
    </p:spTree>
    <p:extLst>
      <p:ext uri="{BB962C8B-B14F-4D97-AF65-F5344CB8AC3E}">
        <p14:creationId xmlns:p14="http://schemas.microsoft.com/office/powerpoint/2010/main" val="18208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09B14A48-526A-4893-AB96-D36F3A2610AA}" type="datetimeFigureOut">
              <a:rPr altLang="en-IN" lang="en-IN" smtClean="0"/>
              <a:t>15-06-2022</a:t>
            </a:fld>
            <a:endParaRPr altLang="en-IN" lang="en-IN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en-IN" lang="en-IN"/>
          </a:p>
        </p:txBody>
      </p:sp>
      <p:sp>
        <p:nvSpPr>
          <p:cNvPr id="7" name="Freeform 11"/>
          <p:cNvSpPr/>
          <p:nvPr/>
        </p:nvSpPr>
        <p:spPr>
          <a:xfrm flipV="1">
            <a:off x="-4189" y="714375"/>
            <a:ext cx="1588527" cy="507297"/>
          </a:xfrm>
          <a:custGeom>
            <a:avLst/>
            <a:gdLst/>
            <a:ahLst/>
            <a:cxnLst/>
            <a:rect b="b" l="l" r="r" t="t"/>
            <a:pathLst>
              <a:path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0D0CDBD1-AA30-4714-92CE-47967A8808C2}" type="slidenum">
              <a:rPr altLang="en-IN" lang="en-IN" smtClean="0"/>
              <a:t>‹#›</a:t>
            </a:fld>
            <a:endParaRPr altLang="en-IN" lang="en-IN"/>
          </a:p>
        </p:txBody>
      </p:sp>
    </p:spTree>
    <p:extLst>
      <p:ext uri="{BB962C8B-B14F-4D97-AF65-F5344CB8AC3E}">
        <p14:creationId xmlns:p14="http://schemas.microsoft.com/office/powerpoint/2010/main" val="277114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09B14A48-526A-4893-AB96-D36F3A2610AA}" type="datetimeFigureOut">
              <a:rPr altLang="en-IN" lang="en-IN" smtClean="0"/>
              <a:t>15-06-2022</a:t>
            </a:fld>
            <a:endParaRPr altLang="en-IN" lang="en-IN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en-IN" lang="en-IN"/>
          </a:p>
        </p:txBody>
      </p:sp>
      <p:sp>
        <p:nvSpPr>
          <p:cNvPr id="6" name="Freeform 11"/>
          <p:cNvSpPr/>
          <p:nvPr/>
        </p:nvSpPr>
        <p:spPr>
          <a:xfrm flipV="1">
            <a:off x="-4189" y="714375"/>
            <a:ext cx="1588527" cy="507297"/>
          </a:xfrm>
          <a:custGeom>
            <a:avLst/>
            <a:gdLst/>
            <a:ahLst/>
            <a:cxnLst/>
            <a:rect b="b" l="l" r="r" t="t"/>
            <a:pathLst>
              <a:path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0D0CDBD1-AA30-4714-92CE-47967A8808C2}" type="slidenum">
              <a:rPr altLang="en-IN" lang="en-IN" smtClean="0"/>
              <a:t>‹#›</a:t>
            </a:fld>
            <a:endParaRPr altLang="en-IN" lang="en-IN"/>
          </a:p>
        </p:txBody>
      </p:sp>
    </p:spTree>
    <p:extLst>
      <p:ext uri="{BB962C8B-B14F-4D97-AF65-F5344CB8AC3E}">
        <p14:creationId xmlns:p14="http://schemas.microsoft.com/office/powerpoint/2010/main" val="7689360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 numCol="1"/>
          <a:lstStyle>
            <a:lvl1pPr algn="l">
              <a:defRPr b="0"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 num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2589212" y="1598613"/>
            <a:ext cx="3505199" cy="4262436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09B14A48-526A-4893-AB96-D36F3A2610AA}" type="datetimeFigureOut">
              <a:rPr altLang="en-IN" lang="en-IN" smtClean="0"/>
              <a:t>15-06-2022</a:t>
            </a:fld>
            <a:endParaRPr altLang="en-IN" lang="en-IN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en-IN" lang="en-IN"/>
          </a:p>
        </p:txBody>
      </p:sp>
      <p:sp>
        <p:nvSpPr>
          <p:cNvPr id="9" name="Freeform 11"/>
          <p:cNvSpPr/>
          <p:nvPr/>
        </p:nvSpPr>
        <p:spPr>
          <a:xfrm flipV="1">
            <a:off x="-4189" y="714375"/>
            <a:ext cx="1588527" cy="507297"/>
          </a:xfrm>
          <a:custGeom>
            <a:avLst/>
            <a:gdLst/>
            <a:ahLst/>
            <a:cxnLst/>
            <a:rect b="b" l="l" r="r" t="t"/>
            <a:pathLst>
              <a:path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0D0CDBD1-AA30-4714-92CE-47967A8808C2}" type="slidenum">
              <a:rPr altLang="en-IN" lang="en-IN" smtClean="0"/>
              <a:t>‹#›</a:t>
            </a:fld>
            <a:endParaRPr altLang="en-IN" lang="en-IN"/>
          </a:p>
        </p:txBody>
      </p:sp>
    </p:spTree>
    <p:extLst>
      <p:ext uri="{BB962C8B-B14F-4D97-AF65-F5344CB8AC3E}">
        <p14:creationId xmlns:p14="http://schemas.microsoft.com/office/powerpoint/2010/main" val="117127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 numCol="1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idx="1" type="pic"/>
          </p:nvPr>
        </p:nvSpPr>
        <p:spPr>
          <a:xfrm>
            <a:off x="2589212" y="634965"/>
            <a:ext cx="8915400" cy="3854970"/>
          </a:xfrm>
        </p:spPr>
        <p:txBody>
          <a:bodyPr anchor="t" numCol="1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2589213" y="5367338"/>
            <a:ext cx="8915400" cy="493712"/>
          </a:xfrm>
        </p:spPr>
        <p:txBody>
          <a:bodyPr numCol="1"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09B14A48-526A-4893-AB96-D36F3A2610AA}" type="datetimeFigureOut">
              <a:rPr altLang="en-IN" lang="en-IN" smtClean="0"/>
              <a:t>15-06-2022</a:t>
            </a:fld>
            <a:endParaRPr altLang="en-IN" lang="en-IN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en-IN" lang="en-IN"/>
          </a:p>
        </p:txBody>
      </p:sp>
      <p:sp>
        <p:nvSpPr>
          <p:cNvPr id="9" name="Freeform 11"/>
          <p:cNvSpPr/>
          <p:nvPr/>
        </p:nvSpPr>
        <p:spPr>
          <a:xfrm flipV="1">
            <a:off x="-4189" y="4911725"/>
            <a:ext cx="1588527" cy="507297"/>
          </a:xfrm>
          <a:custGeom>
            <a:avLst/>
            <a:gdLst/>
            <a:ahLst/>
            <a:cxnLst/>
            <a:rect b="b" l="l" r="r" t="t"/>
            <a:pathLst>
              <a:path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>
          <a:xfrm>
            <a:off x="531812" y="4983087"/>
            <a:ext cx="779767" cy="365125"/>
          </a:xfrm>
        </p:spPr>
        <p:txBody>
          <a:bodyPr numCol="1"/>
          <a:lstStyle/>
          <a:p>
            <a:fld id="{0D0CDBD1-AA30-4714-92CE-47967A8808C2}" type="slidenum">
              <a:rPr altLang="en-IN" lang="en-IN" smtClean="0"/>
              <a:t>‹#›</a:t>
            </a:fld>
            <a:endParaRPr altLang="en-IN" lang="en-IN"/>
          </a:p>
        </p:txBody>
      </p:sp>
    </p:spTree>
    <p:extLst>
      <p:ext uri="{BB962C8B-B14F-4D97-AF65-F5344CB8AC3E}">
        <p14:creationId xmlns:p14="http://schemas.microsoft.com/office/powerpoint/2010/main" val="3883794796"/>
      </p:ext>
    </p:extLst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7" Target="../slideLayouts/slideLayout16.xml" Type="http://schemas.openxmlformats.org/officeDocument/2006/relationships/slideLayout"/><Relationship Id="rId16" Target="../slideLayouts/slideLayout15.xml" Type="http://schemas.openxmlformats.org/officeDocument/2006/relationships/slideLayout"/><Relationship Id="rId15" Target="../slideLayouts/slideLayout14.xml" Type="http://schemas.openxmlformats.org/officeDocument/2006/relationships/slideLayout"/><Relationship Id="rId14" Target="../slideLayouts/slideLayout13.xml" Type="http://schemas.openxmlformats.org/officeDocument/2006/relationships/slideLayout"/><Relationship Id="rId13" Target="../slideLayouts/slideLayout12.xml" Type="http://schemas.openxmlformats.org/officeDocument/2006/relationships/slideLayout"/><Relationship Id="rId12" Target="../slideLayouts/slideLayout11.xml" Type="http://schemas.openxmlformats.org/officeDocument/2006/relationships/slideLayout"/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2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b="b" l="0" r="r" t="0"/>
              <a:pathLst>
                <a:path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b="b" l="0" r="r" t="0"/>
              <a:pathLst>
                <a:path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b="b" l="0" r="r" t="0"/>
              <a:pathLst>
                <a:path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b="b" l="0" r="r" t="0"/>
              <a:pathLst>
                <a:path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b="b" l="0" r="r" t="0"/>
              <a:pathLst>
                <a:path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b="b" l="0" r="r" t="0"/>
              <a:pathLst>
                <a:path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b="b" l="0" r="r" t="0"/>
              <a:pathLst>
                <a:path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b="b" l="0" r="r" t="0"/>
              <a:pathLst>
                <a:path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b="b" l="0" r="r" t="0"/>
              <a:pathLst>
                <a:path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b="b" l="0" r="r" t="0"/>
              <a:pathLst>
                <a:path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b="b" l="0" r="r" t="0"/>
              <a:pathLst>
                <a:path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b="b" l="0" r="r" t="0"/>
              <a:pathLst>
                <a:path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b="b" l="0" r="r" t="0"/>
              <a:pathLst>
                <a:path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b="b" l="0" r="r" t="0"/>
              <a:pathLst>
                <a:path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b="b" l="0" r="r" t="0"/>
              <a:pathLst>
                <a:path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b="b" l="0" r="r" t="0"/>
              <a:pathLst>
                <a:path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b="b" l="0" r="r" t="0"/>
              <a:pathLst>
                <a:path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b="b" l="0" r="r" t="0"/>
              <a:pathLst>
                <a:path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b="b" l="0" r="r" t="0"/>
              <a:pathLst>
                <a:path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b="b" l="0" r="r" t="0"/>
              <a:pathLst>
                <a:path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b="b" l="0" r="r" t="0"/>
              <a:pathLst>
                <a:path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b="b" l="0" r="r" t="0"/>
              <a:pathLst>
                <a:path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b="b" l="0" r="r" t="0"/>
              <a:pathLst>
                <a:path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b="b" l="0" r="r" t="0"/>
              <a:pathLst>
                <a:path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anchor="t" bIns="45720" lIns="91440" numCol="1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14A48-526A-4893-AB96-D36F3A2610AA}" type="datetimeFigureOut">
              <a:rPr altLang="en-IN" lang="en-IN" smtClean="0"/>
              <a:t>15-06-2022</a:t>
            </a:fld>
            <a:endParaRPr altLang="en-IN" lang="en-IN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IN" lang="en-IN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D0CDBD1-AA30-4714-92CE-47967A8808C2}" type="slidenum">
              <a:rPr altLang="en-IN" lang="en-IN" smtClean="0"/>
              <a:t>‹#›</a:t>
            </a:fld>
            <a:endParaRPr altLang="en-IN" lang="en-IN"/>
          </a:p>
        </p:txBody>
      </p:sp>
    </p:spTree>
    <p:extLst>
      <p:ext uri="{BB962C8B-B14F-4D97-AF65-F5344CB8AC3E}">
        <p14:creationId xmlns:p14="http://schemas.microsoft.com/office/powerpoint/2010/main" val="3036144918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xStyles>
    <p:titleStyle>
      <a:lvl1pPr algn="l" defTabSz="457200" eaLnBrk="1" hangingPunct="1" latinLnBrk="0" rtl="0">
        <a:spcBef>
          <a:spcPct val="0"/>
        </a:spcBef>
        <a:buNone/>
        <a:defRPr kern="1200" sz="36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Font charset="2" typeface="Wingdings 3"/>
        <a:buChar char="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Font charset="2" typeface="Wingdings 3"/>
        <a:buChar char=""/>
        <a:defRPr kern="1200"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Font charset="2" typeface="Wingdings 3"/>
        <a:buChar char="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Font charset="2" typeface="Wingdings 3"/>
        <a:buChar char=""/>
        <a:defRPr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Font charset="2" typeface="Wingdings 3"/>
        <a:buChar char=""/>
        <a:defRPr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Font charset="2" typeface="Wingdings 3"/>
        <a:buChar char=""/>
        <a:defRPr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Font charset="2" typeface="Wingdings 3"/>
        <a:buChar char=""/>
        <a:defRPr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Font charset="2" typeface="Wingdings 3"/>
        <a:buChar char=""/>
        <a:defRPr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Font charset="2" typeface="Wingdings 3"/>
        <a:buChar char=""/>
        <a:defRPr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2" Target="../media/image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A1EC4-9167-4D18-A7CA-183EC782E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>
            <a:noAutofit/>
          </a:bodyPr>
          <a:lstStyle/>
          <a:p>
            <a:pPr algn="l"/>
            <a:br>
              <a:rPr cap="none" dirty="0" lang="en-US" sz="2800">
                <a:latin charset="0" panose="02020603050405020304" pitchFamily="18" typeface="Times New Roman"/>
                <a:cs charset="0" panose="02020603050405020304" pitchFamily="18" typeface="Times New Roman"/>
              </a:rPr>
            </a:br>
            <a:br>
              <a:rPr cap="none" dirty="0" lang="en-US" sz="2800">
                <a:latin charset="0" panose="02020603050405020304" pitchFamily="18" typeface="Times New Roman"/>
                <a:cs charset="0" panose="02020603050405020304" pitchFamily="18" typeface="Times New Roman"/>
              </a:rPr>
            </a:br>
            <a:br>
              <a:rPr cap="none" dirty="0" lang="en-US" sz="2800">
                <a:latin charset="0" panose="02020603050405020304" pitchFamily="18" typeface="Times New Roman"/>
                <a:cs charset="0" panose="02020603050405020304" pitchFamily="18" typeface="Times New Roman"/>
              </a:rPr>
            </a:br>
            <a:r>
              <a:rPr cap="none" dirty="0" lang="en-US" sz="2800">
                <a:latin charset="0" panose="02020603050405020304" pitchFamily="18" typeface="Times New Roman"/>
                <a:cs charset="0" panose="02020603050405020304" pitchFamily="18" typeface="Times New Roman"/>
              </a:rPr>
              <a:t>														M</a:t>
            </a:r>
            <a:r>
              <a:rPr dirty="0" lang="en-US" sz="2800">
                <a:latin charset="0" panose="02020603050405020304" pitchFamily="18" typeface="Times New Roman"/>
                <a:cs charset="0" panose="02020603050405020304" pitchFamily="18" typeface="Times New Roman"/>
              </a:rPr>
              <a:t>odule3_Part2</a:t>
            </a:r>
            <a:br>
              <a:rPr dirty="0" lang="en-US" sz="2800">
                <a:latin charset="0" panose="02020603050405020304" pitchFamily="18" typeface="Times New Roman"/>
                <a:cs charset="0" panose="02020603050405020304" pitchFamily="18" typeface="Times New Roman"/>
              </a:rPr>
            </a:br>
            <a:br>
              <a:rPr dirty="0" lang="en-US" sz="2800">
                <a:latin charset="0" panose="02020603050405020304" pitchFamily="18" typeface="Times New Roman"/>
                <a:cs charset="0" panose="02020603050405020304" pitchFamily="18" typeface="Times New Roman"/>
              </a:rPr>
            </a:br>
            <a:br>
              <a:rPr dirty="0" lang="en-US" sz="2800">
                <a:latin charset="0" panose="02020603050405020304" pitchFamily="18" typeface="Times New Roman"/>
                <a:cs charset="0" panose="02020603050405020304" pitchFamily="18" typeface="Times New Roman"/>
              </a:rPr>
            </a:br>
            <a:br>
              <a:rPr cap="none" dirty="0" lang="en-US" sz="2800">
                <a:latin charset="0" panose="02020603050405020304" pitchFamily="18" typeface="Times New Roman"/>
                <a:cs charset="0" panose="02020603050405020304" pitchFamily="18" typeface="Times New Roman"/>
              </a:rPr>
            </a:br>
            <a:r>
              <a:rPr dirty="0" lang="en-US" sz="2800">
                <a:latin charset="0" panose="02020603050405020304" pitchFamily="18" typeface="Times New Roman"/>
                <a:cs charset="0" panose="02020603050405020304" pitchFamily="18" typeface="Times New Roman"/>
              </a:rPr>
              <a:t>Textbook : Operating Systems Concepts by </a:t>
            </a:r>
            <a:r>
              <a:rPr dirty="0" err="1" lang="en-US" sz="2800">
                <a:latin charset="0" panose="02020603050405020304" pitchFamily="18" typeface="Times New Roman"/>
                <a:cs charset="0" panose="02020603050405020304" pitchFamily="18" typeface="Times New Roman"/>
              </a:rPr>
              <a:t>Silberschatz</a:t>
            </a:r>
            <a:br>
              <a:rPr cap="none" dirty="0" lang="en-US" sz="2800">
                <a:latin charset="0" panose="02020603050405020304" pitchFamily="18" typeface="Times New Roman"/>
                <a:cs charset="0" panose="02020603050405020304" pitchFamily="18" typeface="Times New Roman"/>
              </a:rPr>
            </a:br>
            <a:endParaRPr altLang="en-IN" cap="none" dirty="0" lang="en-IN" sz="2800">
              <a:latin charset="0" panose="02020603050405020304" pitchFamily="18" typeface="Times New Roman"/>
              <a:cs charset="0" panose="02020603050405020304" pitchFamily="18" typeface="Times New Roman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5541A6-5910-428F-8B4C-CA078BC38E2E}"/>
              </a:ext>
            </a:extLst>
          </p:cNvPr>
          <p:cNvSpPr txBox="1">
            <a:spLocks/>
          </p:cNvSpPr>
          <p:nvPr/>
        </p:nvSpPr>
        <p:spPr>
          <a:xfrm>
            <a:off x="2286000" y="1965960"/>
            <a:ext cx="7991475" cy="1463040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rmAutofit lnSpcReduction="10000"/>
          </a:bodyPr>
          <a:lstStyle>
            <a:lvl1pPr algn="r" defTabSz="914400" eaLnBrk="1" hangingPunct="1" latinLnBrk="0" rtl="0">
              <a:lnSpc>
                <a:spcPct val="80000"/>
              </a:lnSpc>
              <a:spcBef>
                <a:spcPct val="0"/>
              </a:spcBef>
              <a:buNone/>
              <a:defRPr baseline="0" cap="all" kern="1200" spc="200" sz="5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dirty="0" lang="en-US" sz="6000">
                <a:latin charset="0" panose="02020603050405020304" pitchFamily="18" typeface="Times New Roman"/>
                <a:cs charset="0" panose="02020603050405020304" pitchFamily="18" typeface="Times New Roman"/>
              </a:rPr>
              <a:t>Operating SYSTEMS</a:t>
            </a:r>
            <a:endParaRPr altLang="en-IN" dirty="0" lang="en-IN" sz="6000">
              <a:latin charset="0" panose="02020603050405020304" pitchFamily="18" typeface="Times New Roman"/>
              <a:cs charset="0" panose="02020603050405020304" pitchFamily="18"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7446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9A49-3E03-44EA-9386-206733140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Peterson’s solution</a:t>
            </a:r>
            <a:endParaRPr altLang="en-IN" dirty="0"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2107D-8963-435E-88EC-C2B25AEEF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 numCol="1">
            <a:normAutofit/>
          </a:bodyPr>
          <a:lstStyle/>
          <a:p>
            <a:pPr algn="l" indent="0" marL="0">
              <a:buNone/>
            </a:pPr>
            <a:r>
              <a:rPr b="0" baseline="0" dirty="0" i="0" lang="en-US" strike="noStrike" sz="1800" u="none">
                <a:latin charset="0" panose="02020603050405020304" pitchFamily="18" typeface="Times New Roman"/>
              </a:rPr>
              <a:t>A solution to the critical-section problem must satisfy the following three </a:t>
            </a:r>
            <a:r>
              <a:rPr altLang="en-IN" b="0" baseline="0" dirty="0" i="0" lang="en-IN" strike="noStrike" sz="1800" u="none">
                <a:latin charset="0" panose="02020603050405020304" pitchFamily="18" typeface="Times New Roman"/>
              </a:rPr>
              <a:t>requirements:</a:t>
            </a:r>
          </a:p>
          <a:p>
            <a:pPr algn="l" indent="0" marL="0">
              <a:buNone/>
            </a:pPr>
            <a:endParaRPr altLang="en-IN" b="0" baseline="0" dirty="0" i="0" lang="en-IN" strike="noStrike" sz="1800" u="none">
              <a:latin charset="0" panose="02020603050405020304" pitchFamily="18" typeface="Times New Roman"/>
            </a:endParaRPr>
          </a:p>
          <a:p>
            <a:pPr algn="l" indent="0" marL="0">
              <a:buNone/>
            </a:pPr>
            <a:r>
              <a:rPr b="0" baseline="0" dirty="0" i="0" lang="en-US" strike="noStrike" sz="1800" u="none">
                <a:latin charset="0" panose="02020603050405020304" pitchFamily="18" typeface="Times New Roman"/>
              </a:rPr>
              <a:t>1. </a:t>
            </a:r>
            <a:r>
              <a:rPr b="1" baseline="0" dirty="0" i="0" lang="en-US" strike="noStrike" sz="1800" u="none">
                <a:latin charset="0" panose="02020603050405020304" pitchFamily="18" typeface="Times New Roman"/>
              </a:rPr>
              <a:t>Mutual exclusion.</a:t>
            </a:r>
            <a:endParaRPr b="0" baseline="0" dirty="0" i="0" lang="en-US" strike="noStrike" sz="1800" u="none">
              <a:latin charset="0" panose="02020603050405020304" pitchFamily="18" typeface="Times New Roman"/>
            </a:endParaRPr>
          </a:p>
          <a:p>
            <a:pPr algn="l" indent="0" marL="0">
              <a:buNone/>
            </a:pPr>
            <a:r>
              <a:rPr b="0" baseline="0" dirty="0" i="0" lang="en-US" strike="noStrike" sz="1800" u="none">
                <a:latin charset="0" panose="02020603050405020304" pitchFamily="18" typeface="Times New Roman"/>
              </a:rPr>
              <a:t>2. </a:t>
            </a:r>
            <a:r>
              <a:rPr b="1" baseline="0" dirty="0" i="0" lang="en-US" strike="noStrike" sz="1800" u="none">
                <a:latin charset="0" panose="02020603050405020304" pitchFamily="18" typeface="Times New Roman"/>
              </a:rPr>
              <a:t>Progress. </a:t>
            </a:r>
            <a:endParaRPr altLang="en-IN" b="0" baseline="0" dirty="0" i="0" lang="en-IN" strike="noStrike" sz="1800" u="none">
              <a:latin charset="0" panose="02020603050405020304" pitchFamily="18" typeface="Times New Roman"/>
            </a:endParaRPr>
          </a:p>
          <a:p>
            <a:pPr algn="l" indent="0" marL="0">
              <a:buNone/>
            </a:pPr>
            <a:r>
              <a:rPr b="1" baseline="0" dirty="0" i="0" lang="en-US" strike="noStrike" sz="1800" u="none">
                <a:latin charset="0" panose="02020603050405020304" pitchFamily="18" typeface="Times New Roman"/>
              </a:rPr>
              <a:t>3.Bounded waiting. </a:t>
            </a:r>
            <a:endParaRPr b="0" baseline="0" dirty="0" i="0" lang="en-US" strike="noStrike" sz="1800" u="none">
              <a:latin charset="0" panose="02020603050405020304" pitchFamily="18"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0288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7F77B-046B-487C-A18A-E54EF7F6B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040" y="624110"/>
            <a:ext cx="10549571" cy="1280890"/>
          </a:xfrm>
        </p:spPr>
        <p:txBody>
          <a:bodyPr numCol="1"/>
          <a:lstStyle/>
          <a:p>
            <a:r>
              <a:rPr dirty="0" lang="en-US"/>
              <a:t>Structure for p0                    structure for p1</a:t>
            </a:r>
            <a:endParaRPr altLang="en-IN" dirty="0"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290836-30EB-46D8-BB56-060B2A41928F}"/>
              </a:ext>
            </a:extLst>
          </p:cNvPr>
          <p:cNvSpPr txBox="1"/>
          <p:nvPr/>
        </p:nvSpPr>
        <p:spPr>
          <a:xfrm>
            <a:off x="690881" y="2225040"/>
            <a:ext cx="4643120" cy="3693319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while (true){</a:t>
            </a:r>
          </a:p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flag[0] = true; </a:t>
            </a:r>
          </a:p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turn = 1; </a:t>
            </a:r>
          </a:p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while (flag[1] &amp;&amp; turn = = 1)</a:t>
            </a:r>
          </a:p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	;</a:t>
            </a:r>
          </a:p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</a:t>
            </a:r>
          </a:p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/* critical section */</a:t>
            </a:r>
          </a:p>
          <a:p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</a:t>
            </a:r>
          </a:p>
          <a:p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flag[0] = false;</a:t>
            </a:r>
          </a:p>
          <a:p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 </a:t>
            </a:r>
          </a:p>
          <a:p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/* remainder section */</a:t>
            </a:r>
          </a:p>
          <a:p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}</a:t>
            </a:r>
          </a:p>
          <a:p>
            <a:pPr>
              <a:buFont charset="2" pitchFamily="-84" typeface="Monotype Sorts"/>
              <a:buNone/>
            </a:pPr>
            <a:endParaRPr b="1" dirty="0" lang="en-US">
              <a:solidFill>
                <a:srgbClr val="000000"/>
              </a:solidFill>
              <a:latin charset="0" panose="02070309020205020404" pitchFamily="49" typeface="Courier New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B290DF-1C7B-4B9F-BBAA-833B4AB87F38}"/>
              </a:ext>
            </a:extLst>
          </p:cNvPr>
          <p:cNvSpPr txBox="1"/>
          <p:nvPr/>
        </p:nvSpPr>
        <p:spPr>
          <a:xfrm>
            <a:off x="6229825" y="2225040"/>
            <a:ext cx="4643120" cy="3416320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while (true){</a:t>
            </a:r>
          </a:p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flag[1] = true; </a:t>
            </a:r>
          </a:p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turn = 0; </a:t>
            </a:r>
          </a:p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while (flag[0] &amp;&amp; turn = = 0)</a:t>
            </a:r>
          </a:p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	;</a:t>
            </a:r>
          </a:p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</a:t>
            </a:r>
          </a:p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/* critical section */</a:t>
            </a:r>
          </a:p>
          <a:p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</a:t>
            </a:r>
          </a:p>
          <a:p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flag[1] = false;</a:t>
            </a:r>
          </a:p>
          <a:p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 </a:t>
            </a:r>
          </a:p>
          <a:p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/* remainder section */</a:t>
            </a:r>
          </a:p>
          <a:p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9B833E-74A0-4D1C-92A8-414F55C9308C}"/>
              </a:ext>
            </a:extLst>
          </p:cNvPr>
          <p:cNvSpPr txBox="1"/>
          <p:nvPr/>
        </p:nvSpPr>
        <p:spPr>
          <a:xfrm>
            <a:off x="1330960" y="5801360"/>
            <a:ext cx="5080000" cy="1200329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/>
              <a:t>P0 and p1 willing</a:t>
            </a:r>
          </a:p>
          <a:p>
            <a:r>
              <a:rPr dirty="0" lang="en-US"/>
              <a:t>P1 in CS and p0 wants to enter</a:t>
            </a:r>
          </a:p>
          <a:p>
            <a:r>
              <a:rPr dirty="0" lang="en-US"/>
              <a:t>P0 in CS and p1 wants to enter</a:t>
            </a:r>
          </a:p>
          <a:p>
            <a:r>
              <a:rPr dirty="0" lang="en-US"/>
              <a:t>P0 wants to enter and P1 has no interest</a:t>
            </a:r>
            <a:endParaRPr altLang="en-IN" dirty="0" lang="en-IN"/>
          </a:p>
        </p:txBody>
      </p:sp>
    </p:spTree>
    <p:extLst>
      <p:ext uri="{BB962C8B-B14F-4D97-AF65-F5344CB8AC3E}">
        <p14:creationId xmlns:p14="http://schemas.microsoft.com/office/powerpoint/2010/main" val="657806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7F77B-046B-487C-A18A-E54EF7F6B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040" y="624110"/>
            <a:ext cx="10549571" cy="1280890"/>
          </a:xfrm>
        </p:spPr>
        <p:txBody>
          <a:bodyPr numCol="1"/>
          <a:lstStyle/>
          <a:p>
            <a:r>
              <a:rPr dirty="0" lang="en-US"/>
              <a:t>Structure for p0                    structure for p1</a:t>
            </a:r>
            <a:endParaRPr altLang="en-IN" dirty="0"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290836-30EB-46D8-BB56-060B2A41928F}"/>
              </a:ext>
            </a:extLst>
          </p:cNvPr>
          <p:cNvSpPr txBox="1"/>
          <p:nvPr/>
        </p:nvSpPr>
        <p:spPr>
          <a:xfrm>
            <a:off x="690881" y="2225040"/>
            <a:ext cx="4643120" cy="3693319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while (true){</a:t>
            </a:r>
          </a:p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flag[0] = true; </a:t>
            </a:r>
          </a:p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turn = 1; </a:t>
            </a:r>
          </a:p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while (flag[1] &amp;&amp; turn = = 1)</a:t>
            </a:r>
          </a:p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	;</a:t>
            </a:r>
          </a:p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</a:t>
            </a:r>
          </a:p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/* critical section */</a:t>
            </a:r>
          </a:p>
          <a:p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</a:t>
            </a:r>
          </a:p>
          <a:p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flag[0] = false;</a:t>
            </a:r>
          </a:p>
          <a:p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 </a:t>
            </a:r>
          </a:p>
          <a:p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/* remainder section */</a:t>
            </a:r>
          </a:p>
          <a:p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}</a:t>
            </a:r>
          </a:p>
          <a:p>
            <a:pPr>
              <a:buFont charset="2" pitchFamily="-84" typeface="Monotype Sorts"/>
              <a:buNone/>
            </a:pPr>
            <a:endParaRPr b="1" dirty="0" lang="en-US">
              <a:solidFill>
                <a:srgbClr val="000000"/>
              </a:solidFill>
              <a:latin charset="0" panose="02070309020205020404" pitchFamily="49" typeface="Courier New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B290DF-1C7B-4B9F-BBAA-833B4AB87F38}"/>
              </a:ext>
            </a:extLst>
          </p:cNvPr>
          <p:cNvSpPr txBox="1"/>
          <p:nvPr/>
        </p:nvSpPr>
        <p:spPr>
          <a:xfrm>
            <a:off x="6858000" y="2225040"/>
            <a:ext cx="4643120" cy="3416320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while (true){</a:t>
            </a:r>
          </a:p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flag[1] = true; </a:t>
            </a:r>
          </a:p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turn = 0; </a:t>
            </a:r>
          </a:p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while (flag[0] &amp;&amp; turn = = 0)</a:t>
            </a:r>
          </a:p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	;</a:t>
            </a:r>
          </a:p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</a:t>
            </a:r>
          </a:p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/* critical section */</a:t>
            </a:r>
          </a:p>
          <a:p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</a:t>
            </a:r>
          </a:p>
          <a:p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flag[1] = false;</a:t>
            </a:r>
          </a:p>
          <a:p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 </a:t>
            </a:r>
          </a:p>
          <a:p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/* remainder section */</a:t>
            </a:r>
          </a:p>
          <a:p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9B833E-74A0-4D1C-92A8-414F55C9308C}"/>
              </a:ext>
            </a:extLst>
          </p:cNvPr>
          <p:cNvSpPr txBox="1"/>
          <p:nvPr/>
        </p:nvSpPr>
        <p:spPr>
          <a:xfrm>
            <a:off x="1330960" y="5801360"/>
            <a:ext cx="5080000" cy="923330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/>
              <a:t>P0 wants to enter and P1 has no interest</a:t>
            </a:r>
          </a:p>
          <a:p>
            <a:r>
              <a:rPr dirty="0" lang="en-US"/>
              <a:t>If p0 wants to enter ,it is possible, we can say there is progress</a:t>
            </a:r>
            <a:endParaRPr altLang="en-IN" dirty="0" lang="en-IN"/>
          </a:p>
        </p:txBody>
      </p:sp>
    </p:spTree>
    <p:extLst>
      <p:ext uri="{BB962C8B-B14F-4D97-AF65-F5344CB8AC3E}">
        <p14:creationId xmlns:p14="http://schemas.microsoft.com/office/powerpoint/2010/main" val="801222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7F77B-046B-487C-A18A-E54EF7F6B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040" y="624110"/>
            <a:ext cx="10549571" cy="1280890"/>
          </a:xfrm>
        </p:spPr>
        <p:txBody>
          <a:bodyPr numCol="1"/>
          <a:lstStyle/>
          <a:p>
            <a:r>
              <a:rPr dirty="0" lang="en-US"/>
              <a:t>Structure for p0                    structure for p1</a:t>
            </a:r>
            <a:endParaRPr altLang="en-IN" dirty="0"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290836-30EB-46D8-BB56-060B2A41928F}"/>
              </a:ext>
            </a:extLst>
          </p:cNvPr>
          <p:cNvSpPr txBox="1"/>
          <p:nvPr/>
        </p:nvSpPr>
        <p:spPr>
          <a:xfrm>
            <a:off x="690881" y="2225040"/>
            <a:ext cx="4643120" cy="3693319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while (true){</a:t>
            </a:r>
          </a:p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flag[0] = true; </a:t>
            </a:r>
          </a:p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turn = 1; </a:t>
            </a:r>
          </a:p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while (flag[1] &amp;&amp; turn = = 1)</a:t>
            </a:r>
          </a:p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	;</a:t>
            </a:r>
          </a:p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</a:t>
            </a:r>
          </a:p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/* critical section */</a:t>
            </a:r>
          </a:p>
          <a:p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</a:t>
            </a:r>
          </a:p>
          <a:p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flag[0] = false;</a:t>
            </a:r>
          </a:p>
          <a:p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 </a:t>
            </a:r>
          </a:p>
          <a:p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/* remainder section */</a:t>
            </a:r>
          </a:p>
          <a:p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}</a:t>
            </a:r>
          </a:p>
          <a:p>
            <a:pPr>
              <a:buFont charset="2" pitchFamily="-84" typeface="Monotype Sorts"/>
              <a:buNone/>
            </a:pPr>
            <a:endParaRPr b="1" dirty="0" lang="en-US">
              <a:solidFill>
                <a:srgbClr val="000000"/>
              </a:solidFill>
              <a:latin charset="0" panose="02070309020205020404" pitchFamily="49" typeface="Courier New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B290DF-1C7B-4B9F-BBAA-833B4AB87F38}"/>
              </a:ext>
            </a:extLst>
          </p:cNvPr>
          <p:cNvSpPr txBox="1"/>
          <p:nvPr/>
        </p:nvSpPr>
        <p:spPr>
          <a:xfrm>
            <a:off x="6858000" y="2225040"/>
            <a:ext cx="4643120" cy="3416320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while (true){</a:t>
            </a:r>
          </a:p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flag[1] = true; </a:t>
            </a:r>
          </a:p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turn = 0; </a:t>
            </a:r>
          </a:p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while (flag[0] &amp;&amp; turn = = 0)</a:t>
            </a:r>
          </a:p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	;</a:t>
            </a:r>
          </a:p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</a:t>
            </a:r>
          </a:p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/* critical section */</a:t>
            </a:r>
          </a:p>
          <a:p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</a:t>
            </a:r>
          </a:p>
          <a:p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flag[1] = false;</a:t>
            </a:r>
          </a:p>
          <a:p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 </a:t>
            </a:r>
          </a:p>
          <a:p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/* remainder section */</a:t>
            </a:r>
          </a:p>
          <a:p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9B833E-74A0-4D1C-92A8-414F55C9308C}"/>
              </a:ext>
            </a:extLst>
          </p:cNvPr>
          <p:cNvSpPr txBox="1"/>
          <p:nvPr/>
        </p:nvSpPr>
        <p:spPr>
          <a:xfrm>
            <a:off x="1330960" y="5801360"/>
            <a:ext cx="5080000" cy="923330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/>
              <a:t>In Peterson algorithm a process will never wait longer than one turn for entrance to the critical section</a:t>
            </a:r>
            <a:endParaRPr altLang="en-IN" dirty="0" lang="en-IN"/>
          </a:p>
        </p:txBody>
      </p:sp>
    </p:spTree>
    <p:extLst>
      <p:ext uri="{BB962C8B-B14F-4D97-AF65-F5344CB8AC3E}">
        <p14:creationId xmlns:p14="http://schemas.microsoft.com/office/powerpoint/2010/main" val="346639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320A-8852-49F4-8937-7288701B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Process </a:t>
            </a:r>
            <a:r>
              <a:rPr dirty="0" err="1" lang="en-US"/>
              <a:t>synchronisation</a:t>
            </a:r>
            <a:endParaRPr altLang="en-IN" dirty="0"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BC974-B801-400A-92F2-3CFFDBEC9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algn="l"/>
            <a:r>
              <a:rPr b="0" baseline="0" dirty="0" i="0" lang="en-US" strike="noStrike" sz="2000" u="none">
                <a:latin charset="0" panose="02020603050405020304" pitchFamily="18" typeface="Times New Roman"/>
              </a:rPr>
              <a:t>when several processes access and manipulate the same data concurrently and the</a:t>
            </a:r>
          </a:p>
          <a:p>
            <a:pPr algn="l" indent="0" marL="0">
              <a:buNone/>
            </a:pPr>
            <a:r>
              <a:rPr b="0" baseline="0" dirty="0" i="0" lang="en-US" strike="noStrike" sz="2000" u="none">
                <a:latin charset="0" panose="02020603050405020304" pitchFamily="18" typeface="Times New Roman"/>
              </a:rPr>
              <a:t>	outcome of the execution depends on the particular order in which the access 	</a:t>
            </a:r>
          </a:p>
          <a:p>
            <a:pPr algn="l" indent="0" marL="0">
              <a:buNone/>
            </a:pPr>
            <a:r>
              <a:rPr dirty="0" lang="en-US" sz="2000">
                <a:latin charset="0" panose="02020603050405020304" pitchFamily="18" typeface="Times New Roman"/>
              </a:rPr>
              <a:t>	</a:t>
            </a:r>
            <a:r>
              <a:rPr b="0" baseline="0" dirty="0" i="0" lang="en-US" strike="noStrike" sz="2000" u="none">
                <a:latin charset="0" panose="02020603050405020304" pitchFamily="18" typeface="Times New Roman"/>
              </a:rPr>
              <a:t>takes place, is called a </a:t>
            </a:r>
            <a:r>
              <a:rPr b="1" dirty="0" lang="en-US" sz="2000">
                <a:latin charset="0" panose="02020603050405020304" pitchFamily="18" typeface="Times New Roman"/>
              </a:rPr>
              <a:t>race condition.</a:t>
            </a:r>
          </a:p>
          <a:p>
            <a:pPr algn="l" indent="0" marL="0">
              <a:buNone/>
            </a:pPr>
            <a:endParaRPr b="1" dirty="0" lang="en-US" sz="2000">
              <a:latin charset="0" panose="02020603050405020304" pitchFamily="18" typeface="Times New Roman"/>
            </a:endParaRPr>
          </a:p>
          <a:p>
            <a:pPr indent="0" marL="0">
              <a:buNone/>
            </a:pPr>
            <a:r>
              <a:rPr b="0" baseline="0" dirty="0" i="0" lang="en-US" strike="noStrike" sz="2000" u="none">
                <a:latin charset="0" panose="02020603050405020304" pitchFamily="18" typeface="Times New Roman"/>
              </a:rPr>
              <a:t> To avoid race condition, processes are to be synchronized in some way.</a:t>
            </a:r>
          </a:p>
          <a:p>
            <a:endParaRPr dirty="0" lang="en-US" sz="2000">
              <a:latin charset="0" panose="02020603050405020304" pitchFamily="18" typeface="Times New Roman"/>
            </a:endParaRPr>
          </a:p>
          <a:p>
            <a:pPr indent="0" marL="0">
              <a:buNone/>
            </a:pPr>
            <a:r>
              <a:rPr b="0" baseline="0" dirty="0" i="0" lang="en-US" strike="noStrike" sz="2000" u="none">
                <a:latin charset="0" panose="02020603050405020304" pitchFamily="18" typeface="Times New Roman"/>
              </a:rPr>
              <a:t>To do process synchronization, we should first to know what a </a:t>
            </a:r>
            <a:r>
              <a:rPr b="1" baseline="0" dirty="0" i="0" lang="en-US" strike="noStrike" sz="2000" u="none">
                <a:latin charset="0" panose="02020603050405020304" pitchFamily="18" typeface="Times New Roman"/>
              </a:rPr>
              <a:t>critical section </a:t>
            </a:r>
            <a:r>
              <a:rPr b="0" baseline="0" dirty="0" i="0" lang="en-US" strike="noStrike" sz="2000" u="none">
                <a:latin charset="0" panose="02020603050405020304" pitchFamily="18" typeface="Times New Roman"/>
              </a:rPr>
              <a:t>is.</a:t>
            </a:r>
          </a:p>
          <a:p>
            <a:pPr indent="0" marL="0">
              <a:buNone/>
            </a:pPr>
            <a:r>
              <a:rPr dirty="0" lang="en-US" sz="2000">
                <a:latin charset="0" panose="02020603050405020304" pitchFamily="18" typeface="Times New Roman"/>
              </a:rPr>
              <a:t>	</a:t>
            </a:r>
            <a:endParaRPr altLang="en-IN" dirty="0" lang="en-IN" sz="2000"/>
          </a:p>
        </p:txBody>
      </p:sp>
    </p:spTree>
    <p:extLst>
      <p:ext uri="{BB962C8B-B14F-4D97-AF65-F5344CB8AC3E}">
        <p14:creationId xmlns:p14="http://schemas.microsoft.com/office/powerpoint/2010/main" val="3291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40906-EF14-4E33-9878-ED1F2AE1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Critical section</a:t>
            </a:r>
            <a:endParaRPr altLang="en-IN" dirty="0"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430BE-E08B-4194-A748-1395397B0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 lnSpcReduction="10000"/>
          </a:bodyPr>
          <a:lstStyle/>
          <a:p>
            <a:pPr algn="l" indent="0" marL="0">
              <a:buNone/>
            </a:pPr>
            <a:r>
              <a:rPr b="0" baseline="0" dirty="0" i="0" lang="en-US" strike="noStrike" sz="1800" u="none">
                <a:latin charset="0" panose="02020603050405020304" pitchFamily="18" typeface="Times New Roman"/>
              </a:rPr>
              <a:t>Consider a system consisting of </a:t>
            </a:r>
            <a:r>
              <a:rPr b="0" baseline="0" dirty="0" i="1" lang="en-US" strike="noStrike" sz="1800" u="none">
                <a:latin charset="0" panose="02020603050405020304" pitchFamily="18" typeface="Times New Roman"/>
              </a:rPr>
              <a:t>n </a:t>
            </a:r>
            <a:r>
              <a:rPr b="0" baseline="0" dirty="0" i="0" lang="en-US" strike="noStrike" sz="1800" u="none">
                <a:latin charset="0" panose="02020603050405020304" pitchFamily="18" typeface="Times New Roman"/>
              </a:rPr>
              <a:t>processes </a:t>
            </a:r>
            <a:r>
              <a:rPr b="0" baseline="0" dirty="0" i="0" lang="en-US" strike="noStrike" sz="1800" u="none">
                <a:latin charset="0" panose="020B0604020202020204" pitchFamily="34" typeface="Arial"/>
              </a:rPr>
              <a:t>{Po, P1 , ... , </a:t>
            </a:r>
            <a:r>
              <a:rPr b="0" baseline="0" dirty="0" err="1" i="1" lang="en-US" strike="noStrike" sz="1800" u="none">
                <a:latin charset="0" panose="020B0604020202020204" pitchFamily="34" typeface="Arial"/>
              </a:rPr>
              <a:t>Pn</a:t>
            </a:r>
            <a:r>
              <a:rPr b="0" baseline="0" dirty="0" i="1" lang="en-US" strike="noStrike" sz="1800" u="none">
                <a:latin charset="0" panose="020B0604020202020204" pitchFamily="34" typeface="Arial"/>
              </a:rPr>
              <a:t> _ </a:t>
            </a:r>
            <a:r>
              <a:rPr b="0" baseline="0" dirty="0" i="0" lang="en-US" strike="noStrike" sz="1800" u="none">
                <a:latin charset="0" panose="020B0604020202020204" pitchFamily="34" typeface="Arial"/>
              </a:rPr>
              <a:t>I}. </a:t>
            </a:r>
          </a:p>
          <a:p>
            <a:pPr algn="l" indent="0" marL="0">
              <a:buNone/>
            </a:pPr>
            <a:r>
              <a:rPr b="0" baseline="0" dirty="0" i="0" lang="en-US" strike="noStrike" sz="1800" u="none">
                <a:latin charset="0" panose="02020603050405020304" pitchFamily="18" typeface="Times New Roman"/>
              </a:rPr>
              <a:t>	Each process has a segment of code, called a </a:t>
            </a:r>
            <a:r>
              <a:rPr b="0" baseline="0" dirty="0" i="0" lang="en-US" strike="noStrike" sz="1800" u="none">
                <a:latin charset="0" panose="020B0604020202020204" pitchFamily="34" typeface="Arial"/>
              </a:rPr>
              <a:t>critical section </a:t>
            </a:r>
            <a:r>
              <a:rPr b="0" baseline="0" dirty="0" i="0" lang="en-US" strike="noStrike" sz="1800" u="none">
                <a:latin charset="0" panose="02020603050405020304" pitchFamily="18" typeface="Times New Roman"/>
              </a:rPr>
              <a:t>in which the process may</a:t>
            </a:r>
          </a:p>
          <a:p>
            <a:pPr algn="l" indent="0" marL="0">
              <a:buNone/>
            </a:pPr>
            <a:r>
              <a:rPr b="0" baseline="0" dirty="0" i="0" lang="en-US" strike="noStrike" sz="1800" u="none">
                <a:latin charset="0" panose="02020603050405020304" pitchFamily="18" typeface="Times New Roman"/>
              </a:rPr>
              <a:t>	be changing common variables, updating a table, writing a file, and so on.(shared)</a:t>
            </a:r>
          </a:p>
          <a:p>
            <a:pPr algn="l" indent="0" marL="0">
              <a:buNone/>
            </a:pPr>
            <a:endParaRPr b="0" baseline="0" dirty="0" i="0" lang="en-US" strike="noStrike" sz="1800" u="none">
              <a:latin charset="0" panose="02020603050405020304" pitchFamily="18" typeface="Times New Roman"/>
            </a:endParaRPr>
          </a:p>
          <a:p>
            <a:pPr algn="l" indent="0" marL="0">
              <a:buNone/>
            </a:pPr>
            <a:r>
              <a:rPr dirty="0" lang="en-US">
                <a:latin charset="0" panose="02020603050405020304" pitchFamily="18" typeface="Times New Roman"/>
              </a:rPr>
              <a:t>	Part of the program where the shared memory is accessed is called </a:t>
            </a:r>
            <a:r>
              <a:rPr b="1" dirty="0" lang="en-US">
                <a:latin charset="0" panose="02020603050405020304" pitchFamily="18" typeface="Times New Roman"/>
              </a:rPr>
              <a:t>critical section</a:t>
            </a:r>
            <a:r>
              <a:rPr dirty="0" lang="en-US">
                <a:latin charset="0" panose="02020603050405020304" pitchFamily="18" typeface="Times New Roman"/>
              </a:rPr>
              <a:t> or 	</a:t>
            </a:r>
          </a:p>
          <a:p>
            <a:pPr algn="l" indent="0" marL="0">
              <a:buNone/>
            </a:pPr>
            <a:r>
              <a:rPr dirty="0" lang="en-US">
                <a:latin charset="0" panose="02020603050405020304" pitchFamily="18" typeface="Times New Roman"/>
              </a:rPr>
              <a:t>	critical region of </a:t>
            </a:r>
            <a:r>
              <a:rPr b="1" dirty="0" lang="en-US">
                <a:latin charset="0" panose="02020603050405020304" pitchFamily="18" typeface="Times New Roman"/>
              </a:rPr>
              <a:t>that process</a:t>
            </a:r>
          </a:p>
          <a:p>
            <a:pPr algn="l" indent="0" marL="0">
              <a:buNone/>
            </a:pPr>
            <a:endParaRPr dirty="0" lang="en-US">
              <a:latin charset="0" panose="02020603050405020304" pitchFamily="18" typeface="Times New Roman"/>
            </a:endParaRPr>
          </a:p>
          <a:p>
            <a:pPr algn="l" indent="0" marL="0">
              <a:buNone/>
            </a:pPr>
            <a:r>
              <a:rPr b="0" baseline="0" dirty="0" i="0" lang="en-US" strike="noStrike" sz="1800" u="none">
                <a:latin charset="0" panose="02020603050405020304" pitchFamily="18" typeface="Times New Roman"/>
              </a:rPr>
              <a:t>	when one process is executing in its critical section, no other process is to be allowed to </a:t>
            </a:r>
          </a:p>
          <a:p>
            <a:pPr algn="l" indent="0" marL="0">
              <a:buNone/>
            </a:pPr>
            <a:r>
              <a:rPr dirty="0" lang="en-US">
                <a:latin charset="0" panose="02020603050405020304" pitchFamily="18" typeface="Times New Roman"/>
              </a:rPr>
              <a:t>	</a:t>
            </a:r>
            <a:r>
              <a:rPr b="0" baseline="0" dirty="0" i="0" lang="en-US" strike="noStrike" sz="1800" u="none">
                <a:latin charset="0" panose="02020603050405020304" pitchFamily="18" typeface="Times New Roman"/>
              </a:rPr>
              <a:t>execute in its critical section. That is, no two processes are executing in their critical </a:t>
            </a:r>
          </a:p>
          <a:p>
            <a:pPr algn="l" indent="0" marL="0">
              <a:buNone/>
            </a:pPr>
            <a:r>
              <a:rPr dirty="0" lang="en-US">
                <a:latin charset="0" panose="02020603050405020304" pitchFamily="18" typeface="Times New Roman"/>
              </a:rPr>
              <a:t>	</a:t>
            </a:r>
            <a:r>
              <a:rPr b="0" baseline="0" dirty="0" i="0" lang="en-US" strike="noStrike" sz="1800" u="none">
                <a:latin charset="0" panose="02020603050405020304" pitchFamily="18" typeface="Times New Roman"/>
              </a:rPr>
              <a:t>sections at the </a:t>
            </a:r>
            <a:r>
              <a:rPr altLang="en-IN" b="0" baseline="0" dirty="0" i="0" lang="en-IN" strike="noStrike" sz="1800" u="none">
                <a:latin charset="0" panose="02020603050405020304" pitchFamily="18" typeface="Times New Roman"/>
              </a:rPr>
              <a:t>same time. If so we can avoid race conditions.</a:t>
            </a:r>
            <a:endParaRPr altLang="en-IN" dirty="0" lang="en-IN"/>
          </a:p>
        </p:txBody>
      </p:sp>
    </p:spTree>
    <p:extLst>
      <p:ext uri="{BB962C8B-B14F-4D97-AF65-F5344CB8AC3E}">
        <p14:creationId xmlns:p14="http://schemas.microsoft.com/office/powerpoint/2010/main" val="343186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B0CB-0098-4742-9937-03114D7DB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6370"/>
          </a:xfrm>
        </p:spPr>
        <p:txBody>
          <a:bodyPr numCol="1"/>
          <a:lstStyle/>
          <a:p>
            <a:r>
              <a:rPr dirty="0" lang="en-US"/>
              <a:t>Critical section</a:t>
            </a:r>
            <a:endParaRPr altLang="en-IN" dirty="0"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9F241-7CF7-4320-ABF7-CFD2F4E51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00480"/>
            <a:ext cx="8915400" cy="5618480"/>
          </a:xfrm>
        </p:spPr>
        <p:txBody>
          <a:bodyPr numCol="1"/>
          <a:lstStyle/>
          <a:p>
            <a:pPr algn="l"/>
            <a:r>
              <a:rPr b="0" baseline="0" dirty="0" i="0" lang="en-US" strike="noStrike" sz="1800" u="none">
                <a:latin charset="0" panose="02020603050405020304" pitchFamily="18" typeface="Times New Roman"/>
              </a:rPr>
              <a:t>The </a:t>
            </a:r>
            <a:r>
              <a:rPr b="0" baseline="0" dirty="0" i="1" lang="en-US" strike="noStrike" sz="1800" u="none">
                <a:latin charset="0" panose="02020603050405020304" pitchFamily="18" typeface="Times New Roman"/>
              </a:rPr>
              <a:t>critical-section problem </a:t>
            </a:r>
            <a:r>
              <a:rPr b="0" baseline="0" dirty="0" i="0" lang="en-US" strike="noStrike" sz="1800" u="none">
                <a:latin charset="0" panose="02020603050405020304" pitchFamily="18" typeface="Times New Roman"/>
              </a:rPr>
              <a:t>is to design a protocol that the processes can use to cooperate. </a:t>
            </a:r>
          </a:p>
          <a:p>
            <a:pPr algn="l" indent="0" marL="0">
              <a:buNone/>
            </a:pPr>
            <a:r>
              <a:rPr dirty="0" lang="en-US">
                <a:latin charset="0" panose="02020603050405020304" pitchFamily="18" typeface="Times New Roman"/>
              </a:rPr>
              <a:t>	</a:t>
            </a:r>
            <a:r>
              <a:rPr b="0" baseline="0" dirty="0" i="0" lang="en-US" strike="noStrike" sz="1800" u="none">
                <a:latin charset="0" panose="02020603050405020304" pitchFamily="18" typeface="Times New Roman"/>
              </a:rPr>
              <a:t>Each process must request permission to enter its critical section. The section of code </a:t>
            </a:r>
          </a:p>
          <a:p>
            <a:pPr algn="l" indent="0" marL="0">
              <a:buNone/>
            </a:pPr>
            <a:r>
              <a:rPr dirty="0" lang="en-US">
                <a:latin charset="0" panose="02020603050405020304" pitchFamily="18" typeface="Times New Roman"/>
              </a:rPr>
              <a:t>	</a:t>
            </a:r>
            <a:r>
              <a:rPr b="0" baseline="0" dirty="0" i="0" lang="en-US" strike="noStrike" sz="1800" u="none">
                <a:latin charset="0" panose="02020603050405020304" pitchFamily="18" typeface="Times New Roman"/>
              </a:rPr>
              <a:t>implementing this request is the </a:t>
            </a:r>
            <a:r>
              <a:rPr baseline="0" dirty="0" i="1" lang="en-US" strike="noStrike" sz="1800" u="none">
                <a:latin charset="0" panose="02020603050405020304" pitchFamily="18" typeface="Times New Roman"/>
              </a:rPr>
              <a:t>entry section</a:t>
            </a:r>
            <a:r>
              <a:rPr b="0" baseline="0" dirty="0" i="0" lang="en-US" strike="noStrike" sz="1800" u="none">
                <a:latin charset="0" panose="02020603050405020304" pitchFamily="18" typeface="Times New Roman"/>
              </a:rPr>
              <a:t>. The</a:t>
            </a:r>
            <a:r>
              <a:rPr dirty="0" lang="en-US">
                <a:latin charset="0" panose="02020603050405020304" pitchFamily="18" typeface="Times New Roman"/>
              </a:rPr>
              <a:t> </a:t>
            </a:r>
            <a:r>
              <a:rPr b="0" baseline="0" dirty="0" i="0" lang="en-US" strike="noStrike" sz="1800" u="none">
                <a:latin charset="0" panose="02020603050405020304" pitchFamily="18" typeface="Times New Roman"/>
              </a:rPr>
              <a:t>critical section may be followed by an 	</a:t>
            </a:r>
          </a:p>
          <a:p>
            <a:pPr algn="l" indent="0" marL="0">
              <a:buNone/>
            </a:pPr>
            <a:r>
              <a:rPr dirty="0" lang="en-US">
                <a:latin charset="0" panose="02020603050405020304" pitchFamily="18" typeface="Times New Roman"/>
              </a:rPr>
              <a:t>	</a:t>
            </a:r>
            <a:r>
              <a:rPr b="0" baseline="0" dirty="0" i="1" lang="en-US" strike="noStrike" sz="1800" u="none">
                <a:latin charset="0" panose="02020603050405020304" pitchFamily="18" typeface="Times New Roman"/>
              </a:rPr>
              <a:t>exit section</a:t>
            </a:r>
            <a:r>
              <a:rPr b="0" baseline="0" dirty="0" i="0" lang="en-US" strike="noStrike" sz="1800" u="none">
                <a:latin charset="0" panose="02020603050405020304" pitchFamily="18" typeface="Times New Roman"/>
              </a:rPr>
              <a:t>. The remaining code is the </a:t>
            </a:r>
            <a:r>
              <a:rPr b="0" baseline="0" dirty="0" i="1" lang="en-US" strike="noStrike" sz="1800" u="none">
                <a:latin charset="0" panose="02020603050405020304" pitchFamily="18" typeface="Times New Roman"/>
              </a:rPr>
              <a:t>remainder section</a:t>
            </a:r>
            <a:r>
              <a:rPr b="0" baseline="0" dirty="0" i="0" lang="en-US" strike="noStrike" sz="1800" u="none">
                <a:latin charset="0" panose="02020603050405020304" pitchFamily="18" typeface="Times New Roman"/>
              </a:rPr>
              <a:t>.</a:t>
            </a:r>
          </a:p>
          <a:p>
            <a:pPr algn="l"/>
            <a:r>
              <a:rPr b="0" baseline="0" dirty="0" i="0" lang="en-US" strike="noStrike" sz="1800" u="none">
                <a:latin charset="0" panose="02020603050405020304" pitchFamily="18" typeface="Times New Roman"/>
              </a:rPr>
              <a:t>The general structure of a typical process </a:t>
            </a:r>
            <a:r>
              <a:rPr b="0" baseline="0" dirty="0" i="1" lang="en-US" strike="noStrike" sz="1800" u="none">
                <a:latin charset="0" panose="02020603050405020304" pitchFamily="18" typeface="Times New Roman"/>
              </a:rPr>
              <a:t>Pi </a:t>
            </a:r>
            <a:r>
              <a:rPr b="0" baseline="0" dirty="0" i="0" lang="en-US" strike="noStrike" sz="1800" u="none">
                <a:latin charset="0" panose="02020603050405020304" pitchFamily="18" typeface="Times New Roman"/>
              </a:rPr>
              <a:t>is shown in</a:t>
            </a:r>
          </a:p>
          <a:p>
            <a:pPr indent="0" marL="0">
              <a:buNone/>
            </a:pPr>
            <a:endParaRPr altLang="en-IN" dirty="0"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D4C42-F817-4EB8-B80A-C78C0956F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901" y="3429000"/>
            <a:ext cx="2889398" cy="328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6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9A49-3E03-44EA-9386-206733140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Critical section</a:t>
            </a:r>
            <a:endParaRPr altLang="en-IN" dirty="0"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2107D-8963-435E-88EC-C2B25AEEF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 numCol="1">
            <a:normAutofit/>
          </a:bodyPr>
          <a:lstStyle/>
          <a:p>
            <a:pPr algn="l" indent="0" marL="0">
              <a:buNone/>
            </a:pPr>
            <a:r>
              <a:rPr b="0" baseline="0" dirty="0" i="0" lang="en-US" strike="noStrike" sz="1800" u="none">
                <a:latin charset="0" panose="02020603050405020304" pitchFamily="18" typeface="Times New Roman"/>
              </a:rPr>
              <a:t>A solution to the critical-section problem must satisfy the following three </a:t>
            </a:r>
            <a:r>
              <a:rPr altLang="en-IN" b="0" baseline="0" dirty="0" i="0" lang="en-IN" strike="noStrike" sz="1800" u="none">
                <a:latin charset="0" panose="02020603050405020304" pitchFamily="18" typeface="Times New Roman"/>
              </a:rPr>
              <a:t>requirements:</a:t>
            </a:r>
          </a:p>
          <a:p>
            <a:pPr algn="l" indent="0" marL="0">
              <a:buNone/>
            </a:pPr>
            <a:r>
              <a:rPr b="0" baseline="0" dirty="0" i="0" lang="en-US" strike="noStrike" sz="1800" u="none">
                <a:latin charset="0" panose="02020603050405020304" pitchFamily="18" typeface="Times New Roman"/>
              </a:rPr>
              <a:t>1. </a:t>
            </a:r>
            <a:r>
              <a:rPr b="1" baseline="0" dirty="0" i="0" lang="en-US" strike="noStrike" sz="1800" u="none">
                <a:latin charset="0" panose="02020603050405020304" pitchFamily="18" typeface="Times New Roman"/>
              </a:rPr>
              <a:t>Mutual exclusion. </a:t>
            </a:r>
            <a:r>
              <a:rPr b="0" baseline="0" dirty="0" i="0" lang="en-US" strike="noStrike" sz="1800" u="none">
                <a:latin charset="0" panose="020B0604020202020204" pitchFamily="34" typeface="Arial"/>
              </a:rPr>
              <a:t>If </a:t>
            </a:r>
            <a:r>
              <a:rPr b="0" baseline="0" dirty="0" i="0" lang="en-US" strike="noStrike" sz="1800" u="none">
                <a:latin charset="0" panose="02020603050405020304" pitchFamily="18" typeface="Times New Roman"/>
              </a:rPr>
              <a:t>process </a:t>
            </a:r>
            <a:r>
              <a:rPr b="0" baseline="0" dirty="0" i="1" lang="en-US" strike="noStrike" sz="1800" u="none">
                <a:latin charset="0" panose="02020603050405020304" pitchFamily="18" typeface="Times New Roman"/>
              </a:rPr>
              <a:t>Pi </a:t>
            </a:r>
            <a:r>
              <a:rPr b="0" baseline="0" dirty="0" i="0" lang="en-US" strike="noStrike" sz="1800" u="none">
                <a:latin charset="0" panose="02020603050405020304" pitchFamily="18" typeface="Times New Roman"/>
              </a:rPr>
              <a:t>is executing in its critical section, then no</a:t>
            </a:r>
          </a:p>
          <a:p>
            <a:pPr algn="l" indent="0" marL="0">
              <a:buNone/>
            </a:pPr>
            <a:r>
              <a:rPr b="0" baseline="0" dirty="0" i="0" lang="en-US" strike="noStrike" sz="1800" u="none">
                <a:latin charset="0" panose="02020603050405020304" pitchFamily="18" typeface="Times New Roman"/>
              </a:rPr>
              <a:t>	other processes can be executing in their critical sections.</a:t>
            </a:r>
          </a:p>
          <a:p>
            <a:pPr algn="l" indent="0" marL="0">
              <a:buNone/>
            </a:pPr>
            <a:r>
              <a:rPr b="0" baseline="0" dirty="0" i="0" lang="en-US" strike="noStrike" sz="1800" u="none">
                <a:latin charset="0" panose="02020603050405020304" pitchFamily="18" typeface="Times New Roman"/>
              </a:rPr>
              <a:t>2. </a:t>
            </a:r>
            <a:r>
              <a:rPr b="1" baseline="0" dirty="0" i="0" lang="en-US" strike="noStrike" sz="1800" u="none">
                <a:latin charset="0" panose="02020603050405020304" pitchFamily="18" typeface="Times New Roman"/>
              </a:rPr>
              <a:t>Progress. </a:t>
            </a:r>
            <a:r>
              <a:rPr b="0" baseline="0" dirty="0" i="0" lang="en-US" strike="noStrike" sz="1800" u="none">
                <a:latin charset="0" panose="020B0604020202020204" pitchFamily="34" typeface="Arial"/>
              </a:rPr>
              <a:t>If </a:t>
            </a:r>
            <a:r>
              <a:rPr b="0" baseline="0" dirty="0" i="0" lang="en-US" strike="noStrike" sz="1800" u="none">
                <a:latin charset="0" panose="02020603050405020304" pitchFamily="18" typeface="Times New Roman"/>
              </a:rPr>
              <a:t>no process is executing in its critical section</a:t>
            </a:r>
          </a:p>
          <a:p>
            <a:pPr algn="l" indent="0" marL="0">
              <a:buNone/>
            </a:pPr>
            <a:r>
              <a:rPr b="0" baseline="0" dirty="0" i="0" lang="en-US" strike="noStrike" sz="1800" u="none">
                <a:latin charset="0" panose="02020603050405020304" pitchFamily="18" typeface="Times New Roman"/>
              </a:rPr>
              <a:t>	some processes wish to enter their critical sections, </a:t>
            </a:r>
          </a:p>
          <a:p>
            <a:pPr algn="l" indent="0" marL="0">
              <a:buNone/>
            </a:pPr>
            <a:r>
              <a:rPr b="0" baseline="0" dirty="0" i="0" lang="en-US" strike="noStrike" sz="1800" u="none">
                <a:latin charset="0" panose="02020603050405020304" pitchFamily="18" typeface="Times New Roman"/>
              </a:rPr>
              <a:t>	then only those processes that are not executing in their remainder sections can participate 	in deciding which will enter its critical section next, </a:t>
            </a:r>
          </a:p>
          <a:p>
            <a:pPr algn="l" indent="0" marL="0">
              <a:buNone/>
            </a:pPr>
            <a:r>
              <a:rPr b="0" baseline="0" dirty="0" i="0" lang="en-US" strike="noStrike" sz="1800" u="none">
                <a:latin charset="0" panose="02020603050405020304" pitchFamily="18" typeface="Times New Roman"/>
              </a:rPr>
              <a:t>	 this selection cannot </a:t>
            </a:r>
            <a:r>
              <a:rPr altLang="en-IN" b="0" baseline="0" dirty="0" i="0" lang="en-IN" strike="noStrike" sz="1800" u="none">
                <a:latin charset="0" panose="02020603050405020304" pitchFamily="18" typeface="Times New Roman"/>
              </a:rPr>
              <a:t>be postponed indefinitely.</a:t>
            </a:r>
          </a:p>
          <a:p>
            <a:pPr algn="l" indent="0" marL="0">
              <a:buNone/>
            </a:pPr>
            <a:r>
              <a:rPr b="1" baseline="0" dirty="0" i="0" lang="en-US" strike="noStrike" sz="1800" u="none">
                <a:latin charset="0" panose="02020603050405020304" pitchFamily="18" typeface="Times New Roman"/>
              </a:rPr>
              <a:t>3.	Bounded waiting. </a:t>
            </a:r>
            <a:r>
              <a:rPr b="0" baseline="0" dirty="0" i="0" lang="en-US" strike="noStrike" sz="1800" u="none">
                <a:latin charset="0" panose="02020603050405020304" pitchFamily="18" typeface="Times New Roman"/>
              </a:rPr>
              <a:t>There exists a bound, or limit, on the number of times</a:t>
            </a:r>
          </a:p>
          <a:p>
            <a:pPr algn="l" indent="0" marL="0">
              <a:buNone/>
            </a:pPr>
            <a:r>
              <a:rPr b="0" baseline="0" dirty="0" i="0" lang="en-US" strike="noStrike" sz="1800" u="none">
                <a:latin charset="0" panose="02020603050405020304" pitchFamily="18" typeface="Times New Roman"/>
              </a:rPr>
              <a:t>	that other processes are allowed to enter their critical sections, after a</a:t>
            </a:r>
          </a:p>
          <a:p>
            <a:pPr algn="l" indent="0" marL="0">
              <a:buNone/>
            </a:pPr>
            <a:r>
              <a:rPr b="0" baseline="0" dirty="0" i="0" lang="en-US" strike="noStrike" sz="1800" u="none">
                <a:latin charset="0" panose="02020603050405020304" pitchFamily="18" typeface="Times New Roman"/>
              </a:rPr>
              <a:t>	process has made a request to enter its critical section and before that</a:t>
            </a:r>
          </a:p>
          <a:p>
            <a:pPr algn="l" indent="0" marL="0">
              <a:buNone/>
            </a:pPr>
            <a:r>
              <a:rPr altLang="en-IN" b="0" baseline="0" dirty="0" i="0" lang="en-IN" strike="noStrike" sz="1800" u="none">
                <a:latin charset="0" panose="02020603050405020304" pitchFamily="18" typeface="Times New Roman"/>
              </a:rPr>
              <a:t>	request is granted.</a:t>
            </a:r>
            <a:endParaRPr altLang="en-IN" dirty="0" lang="en-IN"/>
          </a:p>
        </p:txBody>
      </p:sp>
    </p:spTree>
    <p:extLst>
      <p:ext uri="{BB962C8B-B14F-4D97-AF65-F5344CB8AC3E}">
        <p14:creationId xmlns:p14="http://schemas.microsoft.com/office/powerpoint/2010/main" val="350798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C6C2E-4EA6-4376-BA14-EC3C6921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Peterson’s solution</a:t>
            </a:r>
            <a:endParaRPr altLang="en-IN" dirty="0"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C6D2E-0A23-4A9A-8B45-AB5245E5C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3840"/>
            <a:ext cx="8915400" cy="4397382"/>
          </a:xfrm>
        </p:spPr>
        <p:txBody>
          <a:bodyPr numCol="1"/>
          <a:lstStyle/>
          <a:p>
            <a:pPr indent="0" marL="0">
              <a:buNone/>
            </a:pPr>
            <a:r>
              <a:rPr b="0" baseline="0" dirty="0" i="0" lang="en-US" strike="noStrike" sz="1800" u="none">
                <a:latin charset="0" panose="02020603050405020304" pitchFamily="18" typeface="Times New Roman"/>
              </a:rPr>
              <a:t>One of the process synchronization mechanism</a:t>
            </a:r>
          </a:p>
          <a:p>
            <a:r>
              <a:rPr b="0" baseline="0" dirty="0" i="0" lang="en-US" strike="noStrike" sz="1800" u="none">
                <a:latin charset="0" panose="02020603050405020304" pitchFamily="18" typeface="Times New Roman"/>
              </a:rPr>
              <a:t> Peterson's solution is a classic software-based solution to the critical-section problem </a:t>
            </a:r>
            <a:endParaRPr dirty="0" lang="en-US">
              <a:latin charset="0" panose="02020603050405020304" pitchFamily="18" typeface="Times New Roman"/>
            </a:endParaRPr>
          </a:p>
          <a:p>
            <a:pPr indent="0" marL="0">
              <a:buNone/>
            </a:pPr>
            <a:endParaRPr b="0" baseline="0" dirty="0" i="0" lang="en-US" strike="noStrike" sz="1800" u="none">
              <a:latin charset="0" panose="02020603050405020304" pitchFamily="18" typeface="Times New Roman"/>
            </a:endParaRPr>
          </a:p>
          <a:p>
            <a:pPr algn="l"/>
            <a:r>
              <a:rPr altLang="en-IN" b="0" baseline="0" dirty="0" i="0" lang="en-IN" strike="noStrike" sz="1800" u="none">
                <a:latin charset="0" panose="02020603050405020304" pitchFamily="18" typeface="Times New Roman"/>
              </a:rPr>
              <a:t>it provides a good </a:t>
            </a:r>
            <a:r>
              <a:rPr b="0" baseline="0" dirty="0" i="0" lang="en-US" strike="noStrike" sz="1800" u="none">
                <a:latin charset="0" panose="02020603050405020304" pitchFamily="18" typeface="Times New Roman"/>
              </a:rPr>
              <a:t>algorithmic description of solving the critical-section problem</a:t>
            </a:r>
          </a:p>
          <a:p>
            <a:pPr algn="l" indent="0" marL="0">
              <a:buNone/>
            </a:pPr>
            <a:endParaRPr b="0" baseline="0" dirty="0" i="0" lang="en-US" strike="noStrike" sz="1800" u="none">
              <a:latin charset="0" panose="02020603050405020304" pitchFamily="18" typeface="Times New Roman"/>
            </a:endParaRPr>
          </a:p>
          <a:p>
            <a:pPr algn="l"/>
            <a:r>
              <a:rPr b="0" baseline="0" dirty="0" i="0" lang="en-US" strike="noStrike" sz="1800" u="none">
                <a:latin charset="0" panose="02020603050405020304" pitchFamily="18" typeface="Times New Roman"/>
              </a:rPr>
              <a:t>Peterson's solution is restricted to two processes that alternate execution between their </a:t>
            </a:r>
          </a:p>
          <a:p>
            <a:pPr algn="l" indent="0" marL="0">
              <a:buNone/>
            </a:pPr>
            <a:r>
              <a:rPr dirty="0" lang="en-US">
                <a:latin charset="0" panose="02020603050405020304" pitchFamily="18" typeface="Times New Roman"/>
              </a:rPr>
              <a:t>	</a:t>
            </a:r>
            <a:r>
              <a:rPr b="0" baseline="0" dirty="0" i="0" lang="en-US" strike="noStrike" sz="1800" u="none">
                <a:latin charset="0" panose="02020603050405020304" pitchFamily="18" typeface="Times New Roman"/>
              </a:rPr>
              <a:t>critical sections and remainder sections. </a:t>
            </a:r>
          </a:p>
          <a:p>
            <a:pPr algn="l" indent="0" marL="0">
              <a:buNone/>
            </a:pPr>
            <a:endParaRPr b="0" baseline="0" dirty="0" i="0" lang="en-US" strike="noStrike" sz="1800" u="none">
              <a:latin charset="0" panose="02020603050405020304" pitchFamily="18" typeface="Times New Roman"/>
            </a:endParaRPr>
          </a:p>
          <a:p>
            <a:pPr algn="l" indent="0" marL="0">
              <a:buNone/>
            </a:pPr>
            <a:r>
              <a:rPr b="0" baseline="0" dirty="0" i="0" lang="en-US" strike="noStrike" sz="1800" u="none">
                <a:latin charset="0" panose="02020603050405020304" pitchFamily="18" typeface="Times New Roman"/>
              </a:rPr>
              <a:t>The processes are numbered </a:t>
            </a:r>
            <a:r>
              <a:rPr b="0" baseline="0" dirty="0" i="1" lang="en-US" strike="noStrike" sz="1800" u="none">
                <a:latin charset="0" panose="02020603050405020304" pitchFamily="18" typeface="Times New Roman"/>
              </a:rPr>
              <a:t>Po </a:t>
            </a:r>
            <a:r>
              <a:rPr b="0" baseline="0" dirty="0" i="0" lang="en-US" strike="noStrike" sz="1800" u="none">
                <a:latin charset="0" panose="02020603050405020304" pitchFamily="18" typeface="Times New Roman"/>
              </a:rPr>
              <a:t>and P</a:t>
            </a:r>
            <a:r>
              <a:rPr b="0" baseline="0" dirty="0" i="0" lang="en-US" strike="noStrike" sz="1800" u="none">
                <a:latin charset="0" panose="020B0604020202020204" pitchFamily="34" typeface="Arial"/>
              </a:rPr>
              <a:t>1</a:t>
            </a:r>
            <a:r>
              <a:rPr b="0" baseline="0" i="0" lang="en-US" strike="noStrike" sz="1800" u="none">
                <a:latin charset="0" panose="020B0604020202020204" pitchFamily="34" typeface="Arial"/>
              </a:rPr>
              <a:t>. </a:t>
            </a:r>
            <a:endParaRPr altLang="en-IN" dirty="0" lang="en-IN"/>
          </a:p>
        </p:txBody>
      </p:sp>
    </p:spTree>
    <p:extLst>
      <p:ext uri="{BB962C8B-B14F-4D97-AF65-F5344CB8AC3E}">
        <p14:creationId xmlns:p14="http://schemas.microsoft.com/office/powerpoint/2010/main" val="299840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29DE-E553-4453-A4F3-71474308E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Peterson’s solution</a:t>
            </a:r>
            <a:endParaRPr altLang="en-IN" dirty="0"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AA35A-6069-471D-8256-F92CB147F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>
              <a:lnSpc>
                <a:spcPct val="90000"/>
              </a:lnSpc>
              <a:tabLst>
                <a:tab algn="l" pos="739775"/>
                <a:tab algn="l" pos="1020763"/>
                <a:tab algn="l" pos="1257300"/>
              </a:tabLst>
            </a:pPr>
            <a:r>
              <a:rPr dirty="0" lang="en-US">
                <a:solidFill>
                  <a:srgbClr val="000000"/>
                </a:solidFill>
              </a:rPr>
              <a:t>The two processes share two variables:</a:t>
            </a:r>
          </a:p>
          <a:p>
            <a:pPr lvl="1">
              <a:lnSpc>
                <a:spcPct val="90000"/>
              </a:lnSpc>
              <a:tabLst>
                <a:tab algn="l" pos="739775"/>
                <a:tab algn="l" pos="1020763"/>
                <a:tab algn="l" pos="1257300"/>
              </a:tabLst>
            </a:pPr>
            <a:r>
              <a:rPr b="1" dirty="0" lang="en-US">
                <a:latin charset="0" panose="02070309020205020404" pitchFamily="49" typeface="Courier New"/>
              </a:rPr>
              <a:t>int turn; </a:t>
            </a:r>
          </a:p>
          <a:p>
            <a:pPr lvl="1">
              <a:lnSpc>
                <a:spcPct val="90000"/>
              </a:lnSpc>
              <a:tabLst>
                <a:tab algn="l" pos="739775"/>
                <a:tab algn="l" pos="1020763"/>
                <a:tab algn="l" pos="1257300"/>
              </a:tabLst>
            </a:pPr>
            <a:r>
              <a:rPr b="1" dirty="0" err="1" lang="en-US">
                <a:latin charset="0" panose="02070309020205020404" pitchFamily="49" typeface="Courier New"/>
              </a:rPr>
              <a:t>boolean</a:t>
            </a:r>
            <a:r>
              <a:rPr b="1" dirty="0" lang="en-US">
                <a:latin charset="0" panose="02070309020205020404" pitchFamily="49" typeface="Courier New"/>
              </a:rPr>
              <a:t> flag[2]</a:t>
            </a:r>
          </a:p>
          <a:p>
            <a:pPr lvl="1">
              <a:lnSpc>
                <a:spcPct val="90000"/>
              </a:lnSpc>
              <a:tabLst>
                <a:tab algn="l" pos="739775"/>
                <a:tab algn="l" pos="1020763"/>
                <a:tab algn="l" pos="1257300"/>
              </a:tabLst>
            </a:pPr>
            <a:endParaRPr b="1" dirty="0" lang="en-US" sz="8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tabLst>
                <a:tab algn="l" pos="739775"/>
                <a:tab algn="l" pos="1020763"/>
                <a:tab algn="l" pos="1257300"/>
              </a:tabLst>
            </a:pPr>
            <a:r>
              <a:rPr dirty="0" lang="en-US">
                <a:solidFill>
                  <a:srgbClr val="000000"/>
                </a:solidFill>
              </a:rPr>
              <a:t>The variable </a:t>
            </a:r>
            <a:r>
              <a:rPr b="1" dirty="0" lang="en-US" sz="2000">
                <a:latin charset="0" panose="02070309020205020404" pitchFamily="49" typeface="Courier New"/>
              </a:rPr>
              <a:t>turn</a:t>
            </a:r>
            <a:r>
              <a:rPr dirty="0" lang="en-US">
                <a:solidFill>
                  <a:srgbClr val="000000"/>
                </a:solidFill>
              </a:rPr>
              <a:t> indicates whose turn it is to enter the critical section</a:t>
            </a:r>
            <a:endParaRPr dirty="0" lang="en-US" sz="8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tabLst>
                <a:tab algn="l" pos="739775"/>
                <a:tab algn="l" pos="1020763"/>
                <a:tab algn="l" pos="1257300"/>
              </a:tabLst>
            </a:pPr>
            <a:r>
              <a:rPr dirty="0" lang="en-US">
                <a:solidFill>
                  <a:srgbClr val="000000"/>
                </a:solidFill>
              </a:rPr>
              <a:t>The </a:t>
            </a:r>
            <a:r>
              <a:rPr b="1" dirty="0" lang="en-US">
                <a:latin charset="0" panose="02070309020205020404" pitchFamily="49" typeface="Courier New"/>
              </a:rPr>
              <a:t>flag </a:t>
            </a:r>
            <a:r>
              <a:rPr dirty="0" lang="en-US">
                <a:solidFill>
                  <a:srgbClr val="000000"/>
                </a:solidFill>
              </a:rPr>
              <a:t>array is used to indicate if a process is ready to enter the critical section. </a:t>
            </a:r>
          </a:p>
          <a:p>
            <a:pPr lvl="1">
              <a:lnSpc>
                <a:spcPct val="90000"/>
              </a:lnSpc>
              <a:tabLst>
                <a:tab algn="l" pos="739775"/>
                <a:tab algn="l" pos="1020763"/>
                <a:tab algn="l" pos="1257300"/>
              </a:tabLst>
            </a:pPr>
            <a:r>
              <a:rPr b="1" dirty="0" lang="en-US">
                <a:latin charset="0" panose="02070309020205020404" pitchFamily="49" typeface="Courier New"/>
              </a:rPr>
              <a:t>flag[</a:t>
            </a:r>
            <a:r>
              <a:rPr b="1" dirty="0" err="1" lang="en-US">
                <a:latin charset="0" panose="02070309020205020404" pitchFamily="49" typeface="Courier New"/>
              </a:rPr>
              <a:t>i</a:t>
            </a:r>
            <a:r>
              <a:rPr b="1" dirty="0" lang="en-US">
                <a:latin charset="0" panose="02070309020205020404" pitchFamily="49" typeface="Courier New"/>
              </a:rPr>
              <a:t>] = </a:t>
            </a:r>
            <a:r>
              <a:rPr b="1" dirty="0" i="1" lang="en-US">
                <a:latin charset="0" panose="02070309020205020404" pitchFamily="49" typeface="Courier New"/>
              </a:rPr>
              <a:t>true</a:t>
            </a:r>
            <a:r>
              <a:rPr dirty="0" lang="en-US">
                <a:solidFill>
                  <a:srgbClr val="000000"/>
                </a:solidFill>
              </a:rPr>
              <a:t>  implies that process </a:t>
            </a:r>
            <a:r>
              <a:rPr b="1" dirty="0" lang="en-US" sz="2000">
                <a:solidFill>
                  <a:srgbClr val="000000"/>
                </a:solidFill>
                <a:latin charset="0" panose="02070309020205020404" pitchFamily="49" typeface="Courier New"/>
              </a:rPr>
              <a:t>P</a:t>
            </a:r>
            <a:r>
              <a:rPr b="1" baseline="-25000" dirty="0" lang="en-US" sz="2000">
                <a:solidFill>
                  <a:srgbClr val="000000"/>
                </a:solidFill>
                <a:latin charset="0" panose="02070309020205020404" pitchFamily="49" typeface="Courier New"/>
              </a:rPr>
              <a:t>i</a:t>
            </a:r>
            <a:r>
              <a:rPr dirty="0" lang="en-US">
                <a:solidFill>
                  <a:srgbClr val="000000"/>
                </a:solidFill>
              </a:rPr>
              <a:t> is ready!</a:t>
            </a:r>
          </a:p>
          <a:p>
            <a:pPr indent="0" marL="0">
              <a:buNone/>
            </a:pPr>
            <a:endParaRPr altLang="en-IN" dirty="0" lang="en-IN"/>
          </a:p>
        </p:txBody>
      </p:sp>
    </p:spTree>
    <p:extLst>
      <p:ext uri="{BB962C8B-B14F-4D97-AF65-F5344CB8AC3E}">
        <p14:creationId xmlns:p14="http://schemas.microsoft.com/office/powerpoint/2010/main" val="1641106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>
            <a:extLst>
              <a:ext uri="{FF2B5EF4-FFF2-40B4-BE49-F238E27FC236}">
                <a16:creationId xmlns:a16="http://schemas.microsoft.com/office/drawing/2014/main" id="{CF2E98EB-3C6E-4D1F-A1AC-C71BB5758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50725"/>
            <a:ext cx="8229600" cy="576262"/>
          </a:xfrm>
        </p:spPr>
        <p:txBody>
          <a:bodyPr numCol="1">
            <a:normAutofit fontScale="90000"/>
          </a:bodyPr>
          <a:lstStyle/>
          <a:p>
            <a:r>
              <a:rPr dirty="0" lang="en-US"/>
              <a:t>Algorithm for Process </a:t>
            </a:r>
            <a:r>
              <a:rPr dirty="0" i="1" lang="en-US"/>
              <a:t>P</a:t>
            </a:r>
            <a:r>
              <a:rPr baseline="-25000" dirty="0" lang="en-US">
                <a:solidFill>
                  <a:srgbClr val="0000FF"/>
                </a:solidFill>
              </a:rPr>
              <a:t>i</a:t>
            </a:r>
            <a:endParaRPr dirty="0" lang="en-US"/>
          </a:p>
        </p:txBody>
      </p:sp>
      <p:sp>
        <p:nvSpPr>
          <p:cNvPr id="91138" name="Rectangle 3">
            <a:extLst>
              <a:ext uri="{FF2B5EF4-FFF2-40B4-BE49-F238E27FC236}">
                <a16:creationId xmlns:a16="http://schemas.microsoft.com/office/drawing/2014/main" id="{0E7B25F1-CD9F-4B9A-AC0F-4E9CAF051084}"/>
              </a:ext>
            </a:extLst>
          </p:cNvPr>
          <p:cNvSpPr>
            <a:spLocks noChangeArrowheads="1"/>
          </p:cNvSpPr>
          <p:nvPr/>
        </p:nvSpPr>
        <p:spPr>
          <a:xfrm>
            <a:off x="3371850" y="1344759"/>
            <a:ext cx="546735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square">
            <a:spAutoFit/>
          </a:bodyPr>
          <a:lstStyle/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while (true){ </a:t>
            </a:r>
          </a:p>
          <a:p>
            <a:pPr>
              <a:buFont charset="2" pitchFamily="-84" typeface="Monotype Sorts"/>
              <a:buNone/>
            </a:pPr>
            <a:endParaRPr b="1" dirty="0" lang="en-US">
              <a:solidFill>
                <a:srgbClr val="000000"/>
              </a:solidFill>
              <a:latin charset="0" panose="02070309020205020404" pitchFamily="49" typeface="Courier New"/>
            </a:endParaRPr>
          </a:p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flag[</a:t>
            </a:r>
            <a:r>
              <a:rPr b="1" dirty="0" err="1" lang="en-US">
                <a:solidFill>
                  <a:srgbClr val="000000"/>
                </a:solidFill>
                <a:latin charset="0" panose="02070309020205020404" pitchFamily="49" typeface="Courier New"/>
              </a:rPr>
              <a:t>i</a:t>
            </a: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] = true; </a:t>
            </a:r>
          </a:p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turn = j; </a:t>
            </a:r>
          </a:p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while (flag[j] &amp;&amp; turn = = j)</a:t>
            </a:r>
          </a:p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	;</a:t>
            </a:r>
          </a:p>
          <a:p>
            <a:pPr>
              <a:buFont charset="2" pitchFamily="-84" typeface="Monotype Sorts"/>
              <a:buNone/>
            </a:pPr>
            <a:endParaRPr b="1" dirty="0" lang="en-US">
              <a:solidFill>
                <a:srgbClr val="000000"/>
              </a:solidFill>
              <a:latin charset="0" panose="02070309020205020404" pitchFamily="49" typeface="Courier New"/>
            </a:endParaRPr>
          </a:p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   /* critical section */</a:t>
            </a:r>
          </a:p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 </a:t>
            </a:r>
          </a:p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flag[</a:t>
            </a:r>
            <a:r>
              <a:rPr b="1" dirty="0" err="1" lang="en-US">
                <a:solidFill>
                  <a:srgbClr val="000000"/>
                </a:solidFill>
                <a:latin charset="0" panose="02070309020205020404" pitchFamily="49" typeface="Courier New"/>
              </a:rPr>
              <a:t>i</a:t>
            </a: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] = false;</a:t>
            </a:r>
          </a:p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 </a:t>
            </a:r>
          </a:p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/* remainder section */</a:t>
            </a:r>
          </a:p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 </a:t>
            </a:r>
          </a:p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}</a:t>
            </a:r>
          </a:p>
        </p:txBody>
      </p:sp>
      <p:sp>
        <p:nvSpPr>
          <p:cNvPr id="91139" name="Rectangle 7">
            <a:extLst>
              <a:ext uri="{FF2B5EF4-FFF2-40B4-BE49-F238E27FC236}">
                <a16:creationId xmlns:a16="http://schemas.microsoft.com/office/drawing/2014/main" id="{B7B15958-F979-49E6-8F3B-FF38FC4EE216}"/>
              </a:ext>
            </a:extLst>
          </p:cNvPr>
          <p:cNvSpPr>
            <a:spLocks noChangeArrowheads="1"/>
          </p:cNvSpPr>
          <p:nvPr/>
        </p:nvSpPr>
        <p:spPr>
          <a:xfrm>
            <a:off x="3658870" y="1973322"/>
            <a:ext cx="4163868" cy="1091044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numCol="1" wrap="none"/>
          <a:lstStyle/>
          <a:p>
            <a:endParaRPr lang="en-US"/>
          </a:p>
        </p:txBody>
      </p:sp>
      <p:sp>
        <p:nvSpPr>
          <p:cNvPr id="91140" name="Rectangle 8">
            <a:extLst>
              <a:ext uri="{FF2B5EF4-FFF2-40B4-BE49-F238E27FC236}">
                <a16:creationId xmlns:a16="http://schemas.microsoft.com/office/drawing/2014/main" id="{027C69E9-7586-4613-8E76-0F65CBD365FF}"/>
              </a:ext>
            </a:extLst>
          </p:cNvPr>
          <p:cNvSpPr>
            <a:spLocks noChangeArrowheads="1"/>
          </p:cNvSpPr>
          <p:nvPr/>
        </p:nvSpPr>
        <p:spPr>
          <a:xfrm>
            <a:off x="3658870" y="3692929"/>
            <a:ext cx="3505200" cy="5730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numCol="1" wrap="none"/>
          <a:lstStyle/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1931689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7F77B-046B-487C-A18A-E54EF7F6B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040" y="624110"/>
            <a:ext cx="10549571" cy="1280890"/>
          </a:xfrm>
        </p:spPr>
        <p:txBody>
          <a:bodyPr numCol="1"/>
          <a:lstStyle/>
          <a:p>
            <a:r>
              <a:rPr dirty="0" lang="en-US"/>
              <a:t>Structure for p0                    structure for p1</a:t>
            </a:r>
            <a:endParaRPr altLang="en-IN" dirty="0"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290836-30EB-46D8-BB56-060B2A41928F}"/>
              </a:ext>
            </a:extLst>
          </p:cNvPr>
          <p:cNvSpPr txBox="1"/>
          <p:nvPr/>
        </p:nvSpPr>
        <p:spPr>
          <a:xfrm>
            <a:off x="690881" y="2225040"/>
            <a:ext cx="4643120" cy="3693319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while (true){</a:t>
            </a:r>
          </a:p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flag[0] = true; </a:t>
            </a:r>
          </a:p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turn = 1; </a:t>
            </a:r>
          </a:p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while (flag[1] &amp;&amp; turn = = 1)</a:t>
            </a:r>
          </a:p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	;</a:t>
            </a:r>
          </a:p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</a:t>
            </a:r>
          </a:p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/* critical section */</a:t>
            </a:r>
          </a:p>
          <a:p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</a:t>
            </a:r>
          </a:p>
          <a:p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flag[0] = false;</a:t>
            </a:r>
          </a:p>
          <a:p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 </a:t>
            </a:r>
          </a:p>
          <a:p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/* remainder section */</a:t>
            </a:r>
          </a:p>
          <a:p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}</a:t>
            </a:r>
          </a:p>
          <a:p>
            <a:pPr>
              <a:buFont charset="2" pitchFamily="-84" typeface="Monotype Sorts"/>
              <a:buNone/>
            </a:pPr>
            <a:endParaRPr b="1" dirty="0" lang="en-US">
              <a:solidFill>
                <a:srgbClr val="000000"/>
              </a:solidFill>
              <a:latin charset="0" panose="02070309020205020404" pitchFamily="49" typeface="Courier New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B290DF-1C7B-4B9F-BBAA-833B4AB87F38}"/>
              </a:ext>
            </a:extLst>
          </p:cNvPr>
          <p:cNvSpPr txBox="1"/>
          <p:nvPr/>
        </p:nvSpPr>
        <p:spPr>
          <a:xfrm>
            <a:off x="6858000" y="2225040"/>
            <a:ext cx="4643120" cy="3416320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while (true){</a:t>
            </a:r>
          </a:p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flag[1] = true; </a:t>
            </a:r>
          </a:p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turn = 0; </a:t>
            </a:r>
          </a:p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while (flag[0] &amp;&amp; turn = = 0)</a:t>
            </a:r>
          </a:p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	;</a:t>
            </a:r>
          </a:p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</a:t>
            </a:r>
          </a:p>
          <a:p>
            <a:pPr>
              <a:buFont charset="2" pitchFamily="-84" typeface="Monotype Sorts"/>
              <a:buNone/>
            </a:pPr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/* critical section */</a:t>
            </a:r>
          </a:p>
          <a:p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</a:t>
            </a:r>
          </a:p>
          <a:p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flag[1] = false;</a:t>
            </a:r>
          </a:p>
          <a:p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 </a:t>
            </a:r>
          </a:p>
          <a:p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	/* remainder section */</a:t>
            </a:r>
          </a:p>
          <a:p>
            <a:r>
              <a:rPr b="1" dirty="0" lang="en-US">
                <a:solidFill>
                  <a:srgbClr val="000000"/>
                </a:solidFill>
                <a:latin charset="0" panose="02070309020205020404" pitchFamily="49" typeface="Courier New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9B833E-74A0-4D1C-92A8-414F55C9308C}"/>
              </a:ext>
            </a:extLst>
          </p:cNvPr>
          <p:cNvSpPr txBox="1"/>
          <p:nvPr/>
        </p:nvSpPr>
        <p:spPr>
          <a:xfrm>
            <a:off x="1503680" y="1615440"/>
            <a:ext cx="5080000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/>
              <a:t>Initially flag[0] and flag[1] assigns false</a:t>
            </a:r>
          </a:p>
        </p:txBody>
      </p:sp>
    </p:spTree>
    <p:extLst>
      <p:ext uri="{BB962C8B-B14F-4D97-AF65-F5344CB8AC3E}">
        <p14:creationId xmlns:p14="http://schemas.microsoft.com/office/powerpoint/2010/main" val="1600307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panose="020F0502020204030204"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lastClr="000000" val="windowText"/>
      </a:dk1>
      <a:lt1>
        <a:sysClr lastClr="FFFFFF" val="window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panose="020B0502020202020204"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panose="020B0502020202020204"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algn="ctr" cap="rnd" cmpd="sng" w="9525">
          <a:solidFill>
            <a:schemeClr val="phClr">
              <a:shade val="90000"/>
            </a:schemeClr>
          </a:solidFill>
          <a:prstDash val="solid"/>
        </a:ln>
        <a:ln algn="ctr" cap="rnd" cmpd="sng" w="15875">
          <a:solidFill>
            <a:schemeClr val="phClr"/>
          </a:solidFill>
          <a:prstDash val="solid"/>
        </a:ln>
        <a:ln algn="ctr" cap="rnd" cmpd="sng" w="22225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b="100000" l="50000" r="100000" t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7CB32D59-10C0-40DD-B7BD-2E94284A981C}" name="Wisp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Words>1222</Words>
  <Paragraphs>187</Paragraphs>
  <Slides>13</Slides>
  <Notes>0</Notes>
  <TotalTime>6360</TotalTime>
  <HiddenSlides>0</HiddenSlides>
  <MMClips>0</MMClips>
  <ScaleCrop>false</ScaleCrop>
  <HeadingPairs>
    <vt:vector baseType="variant" size="6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21">
      <vt:lpstr>Arial</vt:lpstr>
      <vt:lpstr>Calibri</vt:lpstr>
      <vt:lpstr>Century Gothic</vt:lpstr>
      <vt:lpstr>Courier New</vt:lpstr>
      <vt:lpstr>Monotype Sorts</vt:lpstr>
      <vt:lpstr>Times New Roman</vt:lpstr>
      <vt:lpstr>Wingdings 3</vt:lpstr>
      <vt:lpstr>Wisp</vt:lpstr>
      <vt:lpstr>Module3_Part2    Textbook : Operating Systems Concepts by Silberschatz</vt:lpstr>
      <vt:lpstr>Process synchronisation</vt:lpstr>
      <vt:lpstr>Critical section</vt:lpstr>
      <vt:lpstr>Critical section</vt:lpstr>
      <vt:lpstr>Critical section</vt:lpstr>
      <vt:lpstr>Peterson’s solution</vt:lpstr>
      <vt:lpstr>Peterson’s solution</vt:lpstr>
      <vt:lpstr>Algorithm for Process Pi</vt:lpstr>
      <vt:lpstr>Structure for p0                    structure for p1</vt:lpstr>
      <vt:lpstr>Peterson’s solution</vt:lpstr>
      <vt:lpstr>Structure for p0                    structure for p1</vt:lpstr>
      <vt:lpstr>Structure for p0                    structure for p1</vt:lpstr>
      <vt:lpstr>Structure for p0                    structure for p1</vt:lpstr>
    </vt:vector>
  </TitlesOfParts>
  <LinksUpToDate>false</LinksUpToDate>
  <SharedDoc>false</SharedDoc>
  <HyperlinksChanged>false</HyperlinksChanged>
  <Application>Microsoft Office PowerPoint</Application>
  <AppVersion>16.0000</AppVersion>
  <PresentationFormat>Widescreen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2020-08-14T12:33:26Z</dcterms:created>
  <dc:creator>Santhosh VT</dc:creator>
  <cp:lastModifiedBy>DELL</cp:lastModifiedBy>
  <dcterms:modified xsi:type="dcterms:W3CDTF">2022-06-15T05:19:38Z</dcterms:modified>
  <cp:revision>374</cp:revision>
  <dc:title>System Software</dc:title>
</cp:coreProperties>
</file>