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7" r:id="rId7"/>
    <p:sldId id="257" r:id="rId8"/>
    <p:sldId id="258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3842" autoAdjust="0"/>
  </p:normalViewPr>
  <p:slideViewPr>
    <p:cSldViewPr snapToGrid="0">
      <p:cViewPr varScale="1">
        <p:scale>
          <a:sx n="81" d="100"/>
          <a:sy n="81" d="100"/>
        </p:scale>
        <p:origin x="11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66159-0BCE-4D6D-AD43-118E693D2859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2A4C1-6DE6-40FD-9067-8DE3F50B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2A4C1-6DE6-40FD-9067-8DE3F50B930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77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odule3_Part3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: Operating Systems Concepts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21DD-0907-4DD8-89CE-B0701AC8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semaphore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DABC-B72F-440E-8F31-5F143DF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can use binary semaphores to deal with the critical-section problem £or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multiple processes. Then processes share a semaphore, mutex, initialized to 1.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Each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organized as shown </a:t>
            </a:r>
            <a:r>
              <a:rPr lang="en-US" dirty="0">
                <a:latin typeface="Times New Roman" panose="02020603050405020304" pitchFamily="18" charset="0"/>
              </a:rPr>
              <a:t>below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8F3CD-897F-4305-B580-5D509F37D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16" y="3429000"/>
            <a:ext cx="3806264" cy="2920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B5BF52-72A9-4349-8B93-81A14FEAB9F0}"/>
              </a:ext>
            </a:extLst>
          </p:cNvPr>
          <p:cNvSpPr txBox="1"/>
          <p:nvPr/>
        </p:nvSpPr>
        <p:spPr>
          <a:xfrm>
            <a:off x="4348480" y="6532880"/>
            <a:ext cx="699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>
                <a:latin typeface="Arial" panose="020B0604020202020204" pitchFamily="34" charset="0"/>
              </a:rPr>
              <a:t>Mutual-exclusion implementation with semaphores.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35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1786-85F8-48FC-99A8-B0EBD5FE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semaphore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9910-5164-432E-9EE3-FBA6D33F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Counting semaphores can be used to control access to a given resource consisting of a finite number o£ instances.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semaphore is initialized to the number of resources available.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Each process that wishes to use a resource performs a wait() operation on the semaphore (thereby decrementing the count).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When a process releases a resource, it performs a signal() operation (incrementing the count).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When the count for the semaphore goes to 0, all resources are being used. After that,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processes that wish to use a resource will block until the count becomes greater than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60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BCFA-8517-4955-80BB-3A8128F5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 fontScale="90000"/>
          </a:bodyPr>
          <a:lstStyle/>
          <a:p>
            <a:r>
              <a:rPr lang="en-US" dirty="0"/>
              <a:t>Semaphore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C472-39D3-47E6-985B-39A698FC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1280"/>
            <a:ext cx="8915400" cy="53035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can also use semaphores to solve various synchronization problems.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For example, consider two concurrently </a:t>
            </a:r>
            <a:r>
              <a:rPr lang="en-US" dirty="0">
                <a:latin typeface="Times New Roman" panose="02020603050405020304" pitchFamily="18" charset="0"/>
              </a:rPr>
              <a:t>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unning processes: P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with a statement </a:t>
            </a:r>
            <a:r>
              <a:rPr lang="en-US" dirty="0">
                <a:latin typeface="Times New Roman" panose="02020603050405020304" pitchFamily="18" charset="0"/>
              </a:rPr>
              <a:t>S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 and P2 with a statement S2 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Suppose we require that S2 be executed only after S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has completed.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can implement this scheme readily by letting P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P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share a common semaphore synch, initialized to 0, and by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inserting the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statements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		S1;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		signal(synch) 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					in process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P1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and the statements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		wait(synch);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		S2;                  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process P2.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Because synch is initialized to 0, P2 will execute S2 only after P1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has invoked signal (synch), which is after statement S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has been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412-ECE4-42E3-8587-0592087F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 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62E8-72B1-4408-A2FC-F5A302A7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72000"/>
          </a:xfrm>
        </p:spPr>
        <p:txBody>
          <a:bodyPr>
            <a:normAutofit/>
          </a:bodyPr>
          <a:lstStyle/>
          <a:p>
            <a:r>
              <a:rPr lang="en-US" dirty="0"/>
              <a:t>The hard ware based solution Test and Set Lock for critical section problem</a:t>
            </a:r>
          </a:p>
          <a:p>
            <a:pPr marL="0" indent="0">
              <a:buNone/>
            </a:pPr>
            <a:r>
              <a:rPr lang="en-US" dirty="0"/>
              <a:t>	is complicated and inaccessible to programmers.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Another software tool used to solve critical section problem is Mutex Locks.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use murex locks to protect critical regions and avoid race conditions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Process must acquire lock before entering the critical region and release the lock when it exits.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acquire function() acquire the lock and release function() releases the lock</a:t>
            </a:r>
          </a:p>
        </p:txBody>
      </p:sp>
    </p:spTree>
    <p:extLst>
      <p:ext uri="{BB962C8B-B14F-4D97-AF65-F5344CB8AC3E}">
        <p14:creationId xmlns:p14="http://schemas.microsoft.com/office/powerpoint/2010/main" val="146557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06C6-2DF6-41EA-BAF0-7E1C70A5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 locks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1283-C6F4-4B1E-8006-6835E9073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29360"/>
            <a:ext cx="8915400" cy="552704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Mutex has  a boolean variable available whose value  indicates lock is available or not</a:t>
            </a:r>
          </a:p>
          <a:p>
            <a:pPr marL="0" indent="0">
              <a:buNone/>
            </a:pPr>
            <a:r>
              <a:rPr lang="en-IN" dirty="0"/>
              <a:t>		if lock is available call to acquire() succeeds; the lock is then 						considered unavailable</a:t>
            </a:r>
          </a:p>
          <a:p>
            <a:pPr marL="0" indent="0">
              <a:buNone/>
            </a:pPr>
            <a:r>
              <a:rPr lang="en-IN" dirty="0"/>
              <a:t>		the process attempt to acquire unavailable lock is blocked until the 				lock is available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acquire() {</a:t>
            </a:r>
          </a:p>
          <a:p>
            <a:pPr marL="0" indent="0">
              <a:buNone/>
            </a:pPr>
            <a:r>
              <a:rPr lang="en-US" dirty="0"/>
              <a:t>	while(!available)</a:t>
            </a:r>
          </a:p>
          <a:p>
            <a:pPr marL="0" indent="0">
              <a:buNone/>
            </a:pPr>
            <a:r>
              <a:rPr lang="en-US" dirty="0"/>
              <a:t>	;/* busy wait*/</a:t>
            </a:r>
          </a:p>
          <a:p>
            <a:pPr marL="0" indent="0">
              <a:buNone/>
            </a:pPr>
            <a:r>
              <a:rPr lang="en-US" dirty="0"/>
              <a:t>	available:=false;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The definition of release() as follows</a:t>
            </a:r>
          </a:p>
          <a:p>
            <a:pPr marL="0" indent="0">
              <a:buNone/>
            </a:pPr>
            <a:r>
              <a:rPr lang="en-US" dirty="0"/>
              <a:t>	release() {</a:t>
            </a:r>
          </a:p>
          <a:p>
            <a:pPr marL="0" indent="0">
              <a:buNone/>
            </a:pPr>
            <a:r>
              <a:rPr lang="en-US" dirty="0"/>
              <a:t>		available=true;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91150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67C1-D6FD-4466-9981-1D1DEC1B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Mutex locks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6BDC-C7D4-4BF2-81A9-1EB3C542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 {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26A697-A274-4107-AFF0-AC53C8192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13684"/>
              </p:ext>
            </p:extLst>
          </p:nvPr>
        </p:nvGraphicFramePr>
        <p:xfrm>
          <a:off x="2814320" y="2822786"/>
          <a:ext cx="193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510243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Acquire lock</a:t>
                      </a:r>
                      <a:endParaRPr lang="en-IN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640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EF9035-6C69-4613-957B-5EEBF095F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19287"/>
              </p:ext>
            </p:extLst>
          </p:nvPr>
        </p:nvGraphicFramePr>
        <p:xfrm>
          <a:off x="2814320" y="4367004"/>
          <a:ext cx="193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510243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Release lock</a:t>
                      </a:r>
                      <a:endParaRPr lang="en-IN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640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C062A7-461A-49C5-9D07-69E54EC90C09}"/>
              </a:ext>
            </a:extLst>
          </p:cNvPr>
          <p:cNvSpPr txBox="1"/>
          <p:nvPr/>
        </p:nvSpPr>
        <p:spPr>
          <a:xfrm>
            <a:off x="2814320" y="3554770"/>
            <a:ext cx="209296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Critical section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23697-347E-4A62-A004-D671EA36861F}"/>
              </a:ext>
            </a:extLst>
          </p:cNvPr>
          <p:cNvSpPr txBox="1"/>
          <p:nvPr/>
        </p:nvSpPr>
        <p:spPr>
          <a:xfrm>
            <a:off x="2814320" y="5181600"/>
            <a:ext cx="27940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noncritical section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668BD-C49C-4794-8417-3923417A4E31}"/>
              </a:ext>
            </a:extLst>
          </p:cNvPr>
          <p:cNvSpPr txBox="1"/>
          <p:nvPr/>
        </p:nvSpPr>
        <p:spPr>
          <a:xfrm>
            <a:off x="2814320" y="5893313"/>
            <a:ext cx="774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}  while(true);</a:t>
            </a:r>
          </a:p>
          <a:p>
            <a:endParaRPr lang="en-US" dirty="0"/>
          </a:p>
          <a:p>
            <a:r>
              <a:rPr lang="en-US" dirty="0"/>
              <a:t>Solution to critical section problem using mutex locks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49F83D-6D47-49A7-BEE3-26F1EBD0BEDC}"/>
              </a:ext>
            </a:extLst>
          </p:cNvPr>
          <p:cNvSpPr txBox="1"/>
          <p:nvPr/>
        </p:nvSpPr>
        <p:spPr>
          <a:xfrm>
            <a:off x="8310880" y="2631440"/>
            <a:ext cx="303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to either acquire() or release() must be performed atomically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35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A60-D972-4E49-9119-024711D8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 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A92C-3EB6-4A0F-9F68-4F31C679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133600"/>
            <a:ext cx="8863012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disadvantage of mutex locks is </a:t>
            </a:r>
            <a:r>
              <a:rPr lang="en-US" b="1" dirty="0"/>
              <a:t>busy waiting</a:t>
            </a:r>
          </a:p>
          <a:p>
            <a:pPr marL="0" indent="0">
              <a:buNone/>
            </a:pPr>
            <a:r>
              <a:rPr lang="en-US" dirty="0"/>
              <a:t>	while a process is in its critical section, any other process that tries to enter </a:t>
            </a:r>
          </a:p>
          <a:p>
            <a:pPr marL="0" indent="0">
              <a:buNone/>
            </a:pPr>
            <a:r>
              <a:rPr lang="en-US" dirty="0"/>
              <a:t>	its critical section loops continuously in the call to acquire()</a:t>
            </a:r>
          </a:p>
          <a:p>
            <a:pPr marL="0" indent="0">
              <a:buNone/>
            </a:pPr>
            <a:r>
              <a:rPr lang="en-US" dirty="0"/>
              <a:t>	This type mutex lock is also called spin lock ,since  the process spins while </a:t>
            </a:r>
          </a:p>
          <a:p>
            <a:pPr marL="0" indent="0">
              <a:buNone/>
            </a:pPr>
            <a:r>
              <a:rPr lang="en-US" dirty="0"/>
              <a:t>	waiting for the lock to become available</a:t>
            </a:r>
          </a:p>
          <a:p>
            <a:pPr marL="0" indent="0">
              <a:buNone/>
            </a:pPr>
            <a:r>
              <a:rPr lang="en-IN" dirty="0"/>
              <a:t>The spin locks do have advantage that </a:t>
            </a:r>
            <a:r>
              <a:rPr lang="en-IN" b="1" dirty="0"/>
              <a:t>no context switch</a:t>
            </a:r>
            <a:r>
              <a:rPr lang="en-IN" dirty="0"/>
              <a:t> is required when </a:t>
            </a:r>
          </a:p>
          <a:p>
            <a:pPr marL="0" indent="0">
              <a:buNone/>
            </a:pPr>
            <a:r>
              <a:rPr lang="en-IN" dirty="0"/>
              <a:t>process wait on a lock(context switch may take considerable time)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When locks are expected to be held for short times spin locks are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3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B2CA-C3F9-4B6C-9A9A-17CDF6F0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525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synchronization using semaphore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7328-7CE1-4C0B-9E83-501D3D7F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1760"/>
            <a:ext cx="8915400" cy="4094480"/>
          </a:xfrm>
        </p:spPr>
        <p:txBody>
          <a:bodyPr>
            <a:normAutofit/>
          </a:bodyPr>
          <a:lstStyle/>
          <a:p>
            <a:r>
              <a:rPr lang="en-IN" sz="2400" b="0" i="0" u="none" strike="noStrike" baseline="0" dirty="0">
                <a:latin typeface="New Times Roman"/>
              </a:rPr>
              <a:t>A </a:t>
            </a:r>
            <a:r>
              <a:rPr lang="en-IN" sz="2400" b="1" i="0" u="none" strike="noStrike" baseline="0" dirty="0">
                <a:latin typeface="New Times Roman"/>
              </a:rPr>
              <a:t>semaphore </a:t>
            </a:r>
            <a:r>
              <a:rPr lang="en-IN" sz="2400" i="0" u="none" strike="noStrike" baseline="0" dirty="0">
                <a:latin typeface="New Times Roman"/>
              </a:rPr>
              <a:t>is a</a:t>
            </a:r>
            <a:r>
              <a:rPr lang="en-IN" sz="2400" b="1" dirty="0">
                <a:latin typeface="New Times Roman"/>
              </a:rPr>
              <a:t> </a:t>
            </a:r>
            <a:r>
              <a:rPr lang="en-IN" sz="2400" b="0" i="0" u="none" strike="noStrike" baseline="0" dirty="0">
                <a:latin typeface="New Times Roman"/>
              </a:rPr>
              <a:t>synchronization tool</a:t>
            </a:r>
            <a:r>
              <a:rPr lang="en-US" altLang="en-US" sz="2400" dirty="0">
                <a:latin typeface="New Times Roman"/>
              </a:rPr>
              <a:t> that provides more sophisticated ways (than Mutex locks)  for processes to synchronize their activities.</a:t>
            </a:r>
            <a:r>
              <a:rPr lang="en-IN" sz="2400" b="0" i="0" u="none" strike="noStrike" baseline="0" dirty="0">
                <a:latin typeface="New Times Roman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New Times Roman"/>
              </a:rPr>
              <a:t>A semaphore S is an integer variable that, apart from initialization, is accessed only </a:t>
            </a:r>
          </a:p>
          <a:p>
            <a:pPr marL="0" indent="0" algn="l">
              <a:buNone/>
            </a:pPr>
            <a:r>
              <a:rPr lang="en-US" sz="2400" dirty="0">
                <a:latin typeface="New Times Roman"/>
              </a:rPr>
              <a:t>	</a:t>
            </a:r>
            <a:r>
              <a:rPr lang="en-US" sz="2400" b="0" i="0" u="none" strike="noStrike" baseline="0" dirty="0">
                <a:latin typeface="New Times Roman"/>
              </a:rPr>
              <a:t>through two standard atomic operations: wait () and signal ().</a:t>
            </a:r>
          </a:p>
          <a:p>
            <a:pPr marL="0" indent="0" algn="l">
              <a:buNone/>
            </a:pPr>
            <a:r>
              <a:rPr lang="en-US" sz="2400" dirty="0">
                <a:latin typeface="New Times Roman"/>
              </a:rPr>
              <a:t>			</a:t>
            </a:r>
            <a:r>
              <a:rPr lang="en-US" sz="2400" b="0" i="0" u="none" strike="noStrike" baseline="0" dirty="0">
                <a:latin typeface="New Times Roman"/>
              </a:rPr>
              <a:t>wait () operation was originally termed P; 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New Times Roman"/>
              </a:rPr>
              <a:t>			signal() was originally called V. </a:t>
            </a:r>
          </a:p>
        </p:txBody>
      </p:sp>
    </p:spTree>
    <p:extLst>
      <p:ext uri="{BB962C8B-B14F-4D97-AF65-F5344CB8AC3E}">
        <p14:creationId xmlns:p14="http://schemas.microsoft.com/office/powerpoint/2010/main" val="98868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B2CA-C3F9-4B6C-9A9A-17CDF6F0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525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synchronization using semaphore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7328-7CE1-4C0B-9E83-501D3D7F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1760"/>
            <a:ext cx="8915400" cy="562864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New Times Roman"/>
              </a:rPr>
              <a:t>The </a:t>
            </a:r>
            <a:r>
              <a:rPr lang="en-US" sz="2400" dirty="0">
                <a:latin typeface="New Times Roman"/>
              </a:rPr>
              <a:t>D</a:t>
            </a:r>
            <a:r>
              <a:rPr lang="en-US" sz="2400" b="0" i="0" u="none" strike="noStrike" baseline="0" dirty="0">
                <a:latin typeface="New Times Roman"/>
              </a:rPr>
              <a:t>efinition of wait () is as follows: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New Times Roman"/>
              </a:rPr>
              <a:t>			wait(S) {	</a:t>
            </a:r>
          </a:p>
          <a:p>
            <a:pPr marL="0" indent="0" algn="l">
              <a:buNone/>
            </a:pPr>
            <a:r>
              <a:rPr lang="en-IN" sz="2400" dirty="0">
                <a:latin typeface="New Times Roman"/>
              </a:rPr>
              <a:t>					</a:t>
            </a:r>
            <a:r>
              <a:rPr lang="en-IN" sz="2400" b="0" i="0" u="none" strike="noStrike" baseline="0" dirty="0">
                <a:latin typeface="New Times Roman"/>
              </a:rPr>
              <a:t>while S &lt;= 0</a:t>
            </a:r>
          </a:p>
          <a:p>
            <a:pPr marL="0" indent="0" algn="l">
              <a:buNone/>
            </a:pPr>
            <a:r>
              <a:rPr lang="en-IN" sz="2400" b="0" i="1" u="none" strike="noStrike" baseline="0" dirty="0">
                <a:latin typeface="New Times Roman"/>
              </a:rPr>
              <a:t>					; II </a:t>
            </a:r>
            <a:r>
              <a:rPr lang="en-IN" sz="2400" b="0" i="0" u="none" strike="noStrike" baseline="0" dirty="0">
                <a:latin typeface="New Times Roman"/>
              </a:rPr>
              <a:t>no-op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New Times Roman"/>
              </a:rPr>
              <a:t>					s--;</a:t>
            </a:r>
          </a:p>
          <a:p>
            <a:pPr marL="0" indent="0" algn="l">
              <a:buNone/>
            </a:pPr>
            <a:r>
              <a:rPr lang="en-IN" sz="2400" dirty="0">
                <a:latin typeface="New Times Roman"/>
              </a:rPr>
              <a:t>					}</a:t>
            </a:r>
            <a:endParaRPr lang="en-IN" sz="2400" b="0" i="0" u="none" strike="noStrike" baseline="0" dirty="0">
              <a:latin typeface="New Times 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New Times Roman"/>
              </a:rPr>
              <a:t>The definition of signal() is as follows: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New Times Roman"/>
              </a:rPr>
              <a:t>			signal(S) {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New Times Roman"/>
              </a:rPr>
              <a:t>					S++;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New Times Roman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27405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DCCD-38A2-4982-B79D-2DB5F3BB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5570"/>
          </a:xfrm>
        </p:spPr>
        <p:txBody>
          <a:bodyPr>
            <a:normAutofit fontScale="90000"/>
          </a:bodyPr>
          <a:lstStyle/>
          <a:p>
            <a:r>
              <a:rPr lang="en-US" dirty="0"/>
              <a:t>semaphore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B016-90BF-4A54-9CB9-6B13E0D6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346" y="1645920"/>
            <a:ext cx="8780266" cy="3501115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All modifications to the integer value of the semaphore in the wait () and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	signal() operations must be executed indivisibly.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That is, when one process modifies the semaphore value, no other process can 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</a:rPr>
              <a:t>	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simultaneously modify that same semaphore value.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In addition, in the case of wait (S), the testing of the integer value of S (S &lt;= 0), 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</a:rPr>
              <a:t>	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as well as its possible modification (S--), must be executed without interruption</a:t>
            </a:r>
          </a:p>
        </p:txBody>
      </p:sp>
    </p:spTree>
    <p:extLst>
      <p:ext uri="{BB962C8B-B14F-4D97-AF65-F5344CB8AC3E}">
        <p14:creationId xmlns:p14="http://schemas.microsoft.com/office/powerpoint/2010/main" val="313911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AF20-F096-4046-41E2-CA84FAB0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7064-1E41-7C7C-2C45-198FA8AA6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latin typeface=" Times new Roman"/>
              </a:rPr>
              <a:t>Usage</a:t>
            </a:r>
          </a:p>
          <a:p>
            <a:pPr marL="0" indent="0">
              <a:buNone/>
            </a:pPr>
            <a:r>
              <a:rPr lang="en-IN" sz="2000" i="0" u="none" strike="noStrike" baseline="0" dirty="0">
                <a:latin typeface=" Times new Roman"/>
              </a:rPr>
              <a:t>Two types of semaphores</a:t>
            </a:r>
          </a:p>
          <a:p>
            <a:pPr marL="0" indent="0" algn="l">
              <a:buNone/>
            </a:pPr>
            <a:r>
              <a:rPr lang="en-IN" sz="2000" dirty="0">
                <a:latin typeface=" Times new Roman"/>
              </a:rPr>
              <a:t>	counting semaphore: </a:t>
            </a:r>
            <a:r>
              <a:rPr lang="en-US" sz="2000" b="0" i="0" u="none" strike="noStrike" baseline="0" dirty="0">
                <a:latin typeface=" Times new Roman"/>
              </a:rPr>
              <a:t>The value can range over an unrestricted domain.</a:t>
            </a:r>
          </a:p>
          <a:p>
            <a:pPr marL="0" indent="0">
              <a:buNone/>
            </a:pPr>
            <a:r>
              <a:rPr lang="en-IN" sz="2000" i="0" u="none" strike="noStrike" baseline="0" dirty="0">
                <a:latin typeface=" Times new Roman"/>
              </a:rPr>
              <a:t>	binary semaphore:</a:t>
            </a:r>
            <a:r>
              <a:rPr lang="en-US" sz="2000" b="0" i="0" u="none" strike="noStrike" baseline="0" dirty="0">
                <a:latin typeface=" Times new Roman"/>
              </a:rPr>
              <a:t>The value  can range only between 0 and 1.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 Times new Roman"/>
              </a:rPr>
              <a:t>	binary semaphores are </a:t>
            </a:r>
            <a:r>
              <a:rPr lang="en-US" sz="2000" dirty="0">
                <a:latin typeface=" Times new Roman"/>
              </a:rPr>
              <a:t>kn</a:t>
            </a:r>
            <a:r>
              <a:rPr lang="en-US" sz="2000" b="0" i="0" u="none" strike="noStrike" baseline="0" dirty="0">
                <a:latin typeface=" Times new Roman"/>
              </a:rPr>
              <a:t>own as mutex locks, as they are locks that </a:t>
            </a:r>
            <a:r>
              <a:rPr lang="en-IN" sz="2000" b="0" i="0" u="none" strike="noStrike" baseline="0" dirty="0">
                <a:latin typeface=" Times new Roman"/>
              </a:rPr>
              <a:t>provide 	</a:t>
            </a:r>
          </a:p>
          <a:p>
            <a:pPr marL="0" indent="0" algn="l">
              <a:buNone/>
            </a:pPr>
            <a:r>
              <a:rPr lang="en-IN" sz="2000" dirty="0">
                <a:latin typeface=" Times new Roman"/>
              </a:rPr>
              <a:t>	</a:t>
            </a:r>
            <a:r>
              <a:rPr lang="en-IN" sz="2000" b="0" i="0" u="none" strike="noStrike" baseline="0" dirty="0">
                <a:latin typeface=" Times new Roman"/>
              </a:rPr>
              <a:t>mutual exclusion.</a:t>
            </a:r>
            <a:endParaRPr lang="en-IN" sz="2000" dirty="0">
              <a:latin typeface=" 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0057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7195</TotalTime>
  <Words>962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                 Module3_Part3    Textbook : Operating Systems Concepts by Silberschatz </vt:lpstr>
      <vt:lpstr>Mutex Locks</vt:lpstr>
      <vt:lpstr>Mutex locks </vt:lpstr>
      <vt:lpstr>Mutex locks</vt:lpstr>
      <vt:lpstr>Mutex locks</vt:lpstr>
      <vt:lpstr>Process synchronization using semaphore </vt:lpstr>
      <vt:lpstr>Process synchronization using semaphore </vt:lpstr>
      <vt:lpstr>semaphore</vt:lpstr>
      <vt:lpstr>semaphore</vt:lpstr>
      <vt:lpstr>Binary semaphore</vt:lpstr>
      <vt:lpstr>Counting semaphore</vt:lpstr>
      <vt:lpstr>Semaphore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Divya Kannan</cp:lastModifiedBy>
  <cp:revision>414</cp:revision>
  <dcterms:created xsi:type="dcterms:W3CDTF">2020-08-14T12:33:26Z</dcterms:created>
  <dcterms:modified xsi:type="dcterms:W3CDTF">2023-04-23T14:33:10Z</dcterms:modified>
</cp:coreProperties>
</file>