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851404" cy="685799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323588"/>
            <a:ext cx="1743075" cy="779145"/>
          </a:xfrm>
          <a:custGeom>
            <a:avLst/>
            <a:gdLst/>
            <a:ahLst/>
            <a:cxnLst/>
            <a:rect l="l" t="t" r="r" b="b"/>
            <a:pathLst>
              <a:path w="1743075" h="779145">
                <a:moveTo>
                  <a:pt x="1346200" y="0"/>
                </a:moveTo>
                <a:lnTo>
                  <a:pt x="0" y="0"/>
                </a:lnTo>
                <a:lnTo>
                  <a:pt x="0" y="778763"/>
                </a:lnTo>
                <a:lnTo>
                  <a:pt x="1346200" y="778763"/>
                </a:lnTo>
                <a:lnTo>
                  <a:pt x="1355891" y="777956"/>
                </a:lnTo>
                <a:lnTo>
                  <a:pt x="1363821" y="775827"/>
                </a:lnTo>
                <a:lnTo>
                  <a:pt x="1369988" y="772816"/>
                </a:lnTo>
                <a:lnTo>
                  <a:pt x="1374394" y="769366"/>
                </a:lnTo>
                <a:lnTo>
                  <a:pt x="1374394" y="764667"/>
                </a:lnTo>
                <a:lnTo>
                  <a:pt x="1379093" y="764667"/>
                </a:lnTo>
                <a:lnTo>
                  <a:pt x="1735582" y="408178"/>
                </a:lnTo>
                <a:lnTo>
                  <a:pt x="1740868" y="399587"/>
                </a:lnTo>
                <a:lnTo>
                  <a:pt x="1742630" y="388794"/>
                </a:lnTo>
                <a:lnTo>
                  <a:pt x="1740868" y="377120"/>
                </a:lnTo>
                <a:lnTo>
                  <a:pt x="1735582" y="365887"/>
                </a:lnTo>
                <a:lnTo>
                  <a:pt x="1379093" y="14097"/>
                </a:lnTo>
                <a:lnTo>
                  <a:pt x="1379093" y="9398"/>
                </a:lnTo>
                <a:lnTo>
                  <a:pt x="1374394" y="9398"/>
                </a:lnTo>
                <a:lnTo>
                  <a:pt x="1369988" y="5947"/>
                </a:lnTo>
                <a:lnTo>
                  <a:pt x="1363821" y="2936"/>
                </a:lnTo>
                <a:lnTo>
                  <a:pt x="1355891" y="807"/>
                </a:lnTo>
                <a:lnTo>
                  <a:pt x="134620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94175" y="1753565"/>
            <a:ext cx="4803648" cy="1581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78DB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78DB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78DB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2851404" cy="685799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81632" y="646252"/>
            <a:ext cx="8428735" cy="112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78DB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67459" y="2033752"/>
            <a:ext cx="9657080" cy="4222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69705" y="2147061"/>
            <a:ext cx="2238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178DBA"/>
                </a:solidFill>
                <a:latin typeface="Times New Roman"/>
                <a:cs typeface="Times New Roman"/>
              </a:rPr>
              <a:t>Module3_Part5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270" y="3854322"/>
            <a:ext cx="80137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0" dirty="0">
                <a:solidFill>
                  <a:srgbClr val="178DBA"/>
                </a:solidFill>
                <a:latin typeface="Times New Roman"/>
                <a:cs typeface="Times New Roman"/>
              </a:rPr>
              <a:t>Textbook</a:t>
            </a:r>
            <a:r>
              <a:rPr sz="2800" spc="-5" dirty="0">
                <a:solidFill>
                  <a:srgbClr val="178DBA"/>
                </a:solidFill>
                <a:latin typeface="Times New Roman"/>
                <a:cs typeface="Times New Roman"/>
              </a:rPr>
              <a:t> :</a:t>
            </a:r>
            <a:r>
              <a:rPr sz="2800" spc="5" dirty="0">
                <a:solidFill>
                  <a:srgbClr val="178DB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78DBA"/>
                </a:solidFill>
                <a:latin typeface="Times New Roman"/>
                <a:cs typeface="Times New Roman"/>
              </a:rPr>
              <a:t>Operating</a:t>
            </a:r>
            <a:r>
              <a:rPr sz="2800" dirty="0">
                <a:solidFill>
                  <a:srgbClr val="178DB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78DBA"/>
                </a:solidFill>
                <a:latin typeface="Times New Roman"/>
                <a:cs typeface="Times New Roman"/>
              </a:rPr>
              <a:t>Systems</a:t>
            </a:r>
            <a:r>
              <a:rPr sz="2800" spc="20" dirty="0">
                <a:solidFill>
                  <a:srgbClr val="178DB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78DBA"/>
                </a:solidFill>
                <a:latin typeface="Times New Roman"/>
                <a:cs typeface="Times New Roman"/>
              </a:rPr>
              <a:t>Concepts</a:t>
            </a:r>
            <a:r>
              <a:rPr sz="2800" dirty="0">
                <a:solidFill>
                  <a:srgbClr val="178DB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78DBA"/>
                </a:solidFill>
                <a:latin typeface="Times New Roman"/>
                <a:cs typeface="Times New Roman"/>
              </a:rPr>
              <a:t>by</a:t>
            </a:r>
            <a:r>
              <a:rPr sz="2800" spc="35" dirty="0">
                <a:solidFill>
                  <a:srgbClr val="178DB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78DBA"/>
                </a:solidFill>
                <a:latin typeface="Times New Roman"/>
                <a:cs typeface="Times New Roman"/>
              </a:rPr>
              <a:t>Silberschatz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6314" y="1753565"/>
            <a:ext cx="4461510" cy="1581150"/>
          </a:xfrm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440690" marR="5080" indent="-428625">
              <a:lnSpc>
                <a:spcPct val="70000"/>
              </a:lnSpc>
              <a:spcBef>
                <a:spcPts val="2260"/>
              </a:spcBef>
            </a:pPr>
            <a:r>
              <a:rPr sz="6000" spc="195" dirty="0">
                <a:solidFill>
                  <a:srgbClr val="181818"/>
                </a:solidFill>
                <a:latin typeface="Times New Roman"/>
                <a:cs typeface="Times New Roman"/>
              </a:rPr>
              <a:t>OP</a:t>
            </a:r>
            <a:r>
              <a:rPr sz="6000" spc="190" dirty="0">
                <a:solidFill>
                  <a:srgbClr val="181818"/>
                </a:solidFill>
                <a:latin typeface="Times New Roman"/>
                <a:cs typeface="Times New Roman"/>
              </a:rPr>
              <a:t>ER</a:t>
            </a:r>
            <a:r>
              <a:rPr sz="6000" spc="-459" dirty="0">
                <a:solidFill>
                  <a:srgbClr val="181818"/>
                </a:solidFill>
                <a:latin typeface="Times New Roman"/>
                <a:cs typeface="Times New Roman"/>
              </a:rPr>
              <a:t>A</a:t>
            </a:r>
            <a:r>
              <a:rPr sz="6000" spc="190" dirty="0">
                <a:solidFill>
                  <a:srgbClr val="181818"/>
                </a:solidFill>
                <a:latin typeface="Times New Roman"/>
                <a:cs typeface="Times New Roman"/>
              </a:rPr>
              <a:t>T</a:t>
            </a:r>
            <a:r>
              <a:rPr sz="6000" spc="200" dirty="0">
                <a:solidFill>
                  <a:srgbClr val="181818"/>
                </a:solidFill>
                <a:latin typeface="Times New Roman"/>
                <a:cs typeface="Times New Roman"/>
              </a:rPr>
              <a:t>I</a:t>
            </a:r>
            <a:r>
              <a:rPr sz="6000" spc="195" dirty="0">
                <a:solidFill>
                  <a:srgbClr val="181818"/>
                </a:solidFill>
                <a:latin typeface="Times New Roman"/>
                <a:cs typeface="Times New Roman"/>
              </a:rPr>
              <a:t>N</a:t>
            </a:r>
            <a:r>
              <a:rPr sz="6000" dirty="0">
                <a:solidFill>
                  <a:srgbClr val="181818"/>
                </a:solidFill>
                <a:latin typeface="Times New Roman"/>
                <a:cs typeface="Times New Roman"/>
              </a:rPr>
              <a:t>G  </a:t>
            </a:r>
            <a:r>
              <a:rPr sz="6000" spc="165" dirty="0">
                <a:solidFill>
                  <a:srgbClr val="181818"/>
                </a:solidFill>
                <a:latin typeface="Times New Roman"/>
                <a:cs typeface="Times New Roman"/>
              </a:rPr>
              <a:t>SYSTEMS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264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Producer</a:t>
            </a:r>
            <a:r>
              <a:rPr spc="-285" dirty="0"/>
              <a:t> </a:t>
            </a:r>
            <a:r>
              <a:rPr spc="-55" dirty="0"/>
              <a:t>consumer</a:t>
            </a:r>
            <a:r>
              <a:rPr spc="-260" dirty="0"/>
              <a:t> </a:t>
            </a:r>
            <a:r>
              <a:rPr spc="-15" dirty="0"/>
              <a:t>problem</a:t>
            </a:r>
            <a:r>
              <a:rPr spc="-295" dirty="0"/>
              <a:t> </a:t>
            </a:r>
            <a:r>
              <a:rPr spc="-155" dirty="0"/>
              <a:t>using </a:t>
            </a:r>
            <a:r>
              <a:rPr spc="-1250" dirty="0"/>
              <a:t> </a:t>
            </a:r>
            <a:r>
              <a:rPr spc="-60" dirty="0"/>
              <a:t>semaphores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33142"/>
            <a:ext cx="8736330" cy="323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856615" indent="-457200">
              <a:lnSpc>
                <a:spcPct val="1461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353535"/>
                </a:solidFill>
                <a:latin typeface="Microsoft Sans Serif"/>
                <a:cs typeface="Microsoft Sans Serif"/>
              </a:rPr>
              <a:t>🠶	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we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present a general structure of this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scheme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without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committing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ourselves to any </a:t>
            </a:r>
            <a:r>
              <a:rPr sz="1800" spc="-43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particular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implementation;</a:t>
            </a:r>
            <a:endParaRPr sz="18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46200"/>
              </a:lnSpc>
              <a:spcBef>
                <a:spcPts val="10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353535"/>
                </a:solidFill>
                <a:latin typeface="Microsoft Sans Serif"/>
                <a:cs typeface="Microsoft Sans Serif"/>
              </a:rPr>
              <a:t>🠶	</a:t>
            </a:r>
            <a:r>
              <a:rPr sz="1800" spc="-80" dirty="0">
                <a:solidFill>
                  <a:srgbClr val="404040"/>
                </a:solidFill>
                <a:latin typeface="Times New Roman"/>
                <a:cs typeface="Times New Roman"/>
              </a:rPr>
              <a:t>We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assume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pool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consists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1800" i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buffers,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each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capable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holding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one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item.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mutex </a:t>
            </a:r>
            <a:r>
              <a:rPr sz="1800" spc="-43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semaphore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provides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mutual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exclusion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accesses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 the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buffer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pool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initialized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value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1.</a:t>
            </a:r>
            <a:endParaRPr sz="1800">
              <a:latin typeface="Times New Roman"/>
              <a:cs typeface="Times New Roman"/>
            </a:endParaRPr>
          </a:p>
          <a:p>
            <a:pPr marL="469900" marR="590550" indent="53340">
              <a:lnSpc>
                <a:spcPct val="146500"/>
              </a:lnSpc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 empty and full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semaphores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count the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number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 empty and full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buffers.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semaphore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empty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initialized to the value n; the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semaphore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full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initialized to the </a:t>
            </a:r>
            <a:r>
              <a:rPr sz="1800" spc="-43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value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0.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264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Producer</a:t>
            </a:r>
            <a:r>
              <a:rPr spc="-285" dirty="0"/>
              <a:t> </a:t>
            </a:r>
            <a:r>
              <a:rPr spc="-55" dirty="0"/>
              <a:t>consumer</a:t>
            </a:r>
            <a:r>
              <a:rPr spc="-260" dirty="0"/>
              <a:t> </a:t>
            </a:r>
            <a:r>
              <a:rPr spc="-15" dirty="0"/>
              <a:t>problem</a:t>
            </a:r>
            <a:r>
              <a:rPr spc="-295" dirty="0"/>
              <a:t> </a:t>
            </a:r>
            <a:r>
              <a:rPr spc="-155" dirty="0"/>
              <a:t>using </a:t>
            </a:r>
            <a:r>
              <a:rPr spc="-1250" dirty="0"/>
              <a:t> </a:t>
            </a:r>
            <a:r>
              <a:rPr spc="-60" dirty="0"/>
              <a:t>semaphores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4908" y="2031490"/>
            <a:ext cx="5256276" cy="47000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264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Producer</a:t>
            </a:r>
            <a:r>
              <a:rPr spc="-285" dirty="0"/>
              <a:t> </a:t>
            </a:r>
            <a:r>
              <a:rPr spc="-55" dirty="0"/>
              <a:t>consumer</a:t>
            </a:r>
            <a:r>
              <a:rPr spc="-260" dirty="0"/>
              <a:t> </a:t>
            </a:r>
            <a:r>
              <a:rPr spc="-15" dirty="0"/>
              <a:t>problem</a:t>
            </a:r>
            <a:r>
              <a:rPr spc="-295" dirty="0"/>
              <a:t> </a:t>
            </a:r>
            <a:r>
              <a:rPr spc="-155" dirty="0"/>
              <a:t>using </a:t>
            </a:r>
            <a:r>
              <a:rPr spc="-1250" dirty="0"/>
              <a:t> </a:t>
            </a:r>
            <a:r>
              <a:rPr spc="-60" dirty="0"/>
              <a:t>semaphores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0544" y="1650492"/>
            <a:ext cx="5768340" cy="413156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99285" y="6089091"/>
            <a:ext cx="8355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Times New Roman"/>
                <a:cs typeface="Times New Roman"/>
              </a:rPr>
              <a:t>We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interpret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code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producer producing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full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buffers</a:t>
            </a:r>
            <a:r>
              <a:rPr sz="1800" dirty="0">
                <a:latin typeface="Times New Roman"/>
                <a:cs typeface="Times New Roman"/>
              </a:rPr>
              <a:t> for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consumer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consumer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producing </a:t>
            </a:r>
            <a:r>
              <a:rPr sz="1800" spc="-5" dirty="0">
                <a:latin typeface="Times New Roman"/>
                <a:cs typeface="Times New Roman"/>
              </a:rPr>
              <a:t>empty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buffers</a:t>
            </a:r>
            <a:r>
              <a:rPr sz="1800" dirty="0">
                <a:latin typeface="Times New Roman"/>
                <a:cs typeface="Times New Roman"/>
              </a:rPr>
              <a:t> for the </a:t>
            </a:r>
            <a:r>
              <a:rPr sz="1800" spc="-15" dirty="0">
                <a:latin typeface="Times New Roman"/>
                <a:cs typeface="Times New Roman"/>
              </a:rPr>
              <a:t>producer.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7776"/>
            <a:ext cx="4747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MT"/>
                <a:cs typeface="Arial MT"/>
              </a:rPr>
              <a:t>The Readers-Writers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Problem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270" y="2033142"/>
            <a:ext cx="8665210" cy="418719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353535"/>
                </a:solidFill>
                <a:latin typeface="Microsoft Sans Serif"/>
                <a:cs typeface="Microsoft Sans Serif"/>
              </a:rPr>
              <a:t>🠶	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Suppose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 database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 be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shared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among several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concurrent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processes.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353535"/>
                </a:solidFill>
                <a:latin typeface="Microsoft Sans Serif"/>
                <a:cs typeface="Microsoft Sans Serif"/>
              </a:rPr>
              <a:t>🠶	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Some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of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these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processes may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want only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read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 database,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whereas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others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may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want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update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(that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is, to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read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write)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the database.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353535"/>
                </a:solidFill>
                <a:latin typeface="Microsoft Sans Serif"/>
                <a:cs typeface="Microsoft Sans Serif"/>
              </a:rPr>
              <a:t>🠶	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former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called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readers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 the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latter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called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writers.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411480" algn="l"/>
              </a:tabLst>
            </a:pPr>
            <a:r>
              <a:rPr sz="1800" spc="-60" dirty="0">
                <a:solidFill>
                  <a:srgbClr val="353535"/>
                </a:solidFill>
                <a:latin typeface="Microsoft Sans Serif"/>
                <a:cs typeface="Microsoft Sans Serif"/>
              </a:rPr>
              <a:t>🠶	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if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two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readers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access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 shared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data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simultaneously,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no adverse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effects will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result.</a:t>
            </a:r>
            <a:endParaRPr sz="1800">
              <a:latin typeface="Times New Roman"/>
              <a:cs typeface="Times New Roman"/>
            </a:endParaRPr>
          </a:p>
          <a:p>
            <a:pPr marL="355600" marR="757555" indent="-3429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353535"/>
                </a:solidFill>
                <a:latin typeface="Microsoft Sans Serif"/>
                <a:cs typeface="Microsoft Sans Serif"/>
              </a:rPr>
              <a:t>🠶	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However,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if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writer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some</a:t>
            </a:r>
            <a:r>
              <a:rPr sz="1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other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process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(either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reader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writer) access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1800" spc="-43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database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simultaneously,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chaos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may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ensue.</a:t>
            </a:r>
            <a:endParaRPr sz="1800">
              <a:latin typeface="Times New Roman"/>
              <a:cs typeface="Times New Roman"/>
            </a:endParaRPr>
          </a:p>
          <a:p>
            <a:pPr marL="469900" marR="1369060" indent="-457200">
              <a:lnSpc>
                <a:spcPct val="146100"/>
              </a:lnSpc>
              <a:spcBef>
                <a:spcPts val="5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353535"/>
                </a:solidFill>
                <a:latin typeface="Microsoft Sans Serif"/>
                <a:cs typeface="Microsoft Sans Serif"/>
              </a:rPr>
              <a:t>🠶	</a:t>
            </a:r>
            <a:r>
              <a:rPr sz="1800" spc="-6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ensure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that these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difficulties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do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not</a:t>
            </a:r>
            <a:r>
              <a:rPr sz="1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arise,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we</a:t>
            </a:r>
            <a:r>
              <a:rPr sz="1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require that</a:t>
            </a:r>
            <a:r>
              <a:rPr sz="1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writers 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have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exclusive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access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shared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database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while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writing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database.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353535"/>
                </a:solidFill>
                <a:latin typeface="Microsoft Sans Serif"/>
                <a:cs typeface="Microsoft Sans Serif"/>
              </a:rPr>
              <a:t>🠶	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no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reader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kept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waiting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unless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writer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has already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obtained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permission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to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use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 shared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object.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76434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S</a:t>
            </a:r>
            <a:r>
              <a:rPr spc="-250" dirty="0"/>
              <a:t>o</a:t>
            </a:r>
            <a:r>
              <a:rPr spc="-125" dirty="0"/>
              <a:t>luti</a:t>
            </a:r>
            <a:r>
              <a:rPr spc="-195" dirty="0"/>
              <a:t>o</a:t>
            </a:r>
            <a:r>
              <a:rPr spc="-85" dirty="0"/>
              <a:t>n</a:t>
            </a:r>
            <a:r>
              <a:rPr spc="-229" dirty="0"/>
              <a:t> </a:t>
            </a:r>
            <a:r>
              <a:rPr spc="-15" dirty="0"/>
              <a:t>to</a:t>
            </a:r>
            <a:r>
              <a:rPr spc="-270" dirty="0"/>
              <a:t> </a:t>
            </a:r>
            <a:r>
              <a:rPr spc="-70" dirty="0"/>
              <a:t>readers</a:t>
            </a:r>
            <a:r>
              <a:rPr spc="-270" dirty="0"/>
              <a:t> </a:t>
            </a:r>
            <a:r>
              <a:rPr spc="-200" dirty="0"/>
              <a:t>write</a:t>
            </a:r>
            <a:r>
              <a:rPr spc="-180" dirty="0"/>
              <a:t>r</a:t>
            </a:r>
            <a:r>
              <a:rPr spc="-480" dirty="0"/>
              <a:t>s</a:t>
            </a:r>
            <a:r>
              <a:rPr spc="-245" dirty="0"/>
              <a:t> </a:t>
            </a:r>
            <a:r>
              <a:rPr spc="-15" dirty="0"/>
              <a:t>problem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0710" marR="1741170" indent="-457200">
              <a:lnSpc>
                <a:spcPct val="138800"/>
              </a:lnSpc>
              <a:spcBef>
                <a:spcPts val="100"/>
              </a:spcBef>
              <a:tabLst>
                <a:tab pos="1755775" algn="l"/>
              </a:tabLst>
            </a:pPr>
            <a:r>
              <a:rPr spc="-55" dirty="0">
                <a:solidFill>
                  <a:srgbClr val="353535"/>
                </a:solidFill>
                <a:latin typeface="Microsoft Sans Serif"/>
                <a:cs typeface="Microsoft Sans Serif"/>
              </a:rPr>
              <a:t>🠶	</a:t>
            </a:r>
            <a:r>
              <a:rPr dirty="0"/>
              <a:t>In the </a:t>
            </a:r>
            <a:r>
              <a:rPr spc="-5" dirty="0"/>
              <a:t>solution to </a:t>
            </a:r>
            <a:r>
              <a:rPr dirty="0"/>
              <a:t>the </a:t>
            </a:r>
            <a:r>
              <a:rPr spc="-5" dirty="0"/>
              <a:t>first readers-writers problem, </a:t>
            </a:r>
            <a:r>
              <a:rPr dirty="0"/>
              <a:t>the reader processes </a:t>
            </a:r>
            <a:r>
              <a:rPr spc="-409" dirty="0"/>
              <a:t> </a:t>
            </a:r>
            <a:r>
              <a:rPr spc="-5" dirty="0"/>
              <a:t>share</a:t>
            </a:r>
            <a:r>
              <a:rPr spc="-20" dirty="0"/>
              <a:t> </a:t>
            </a:r>
            <a:r>
              <a:rPr dirty="0"/>
              <a:t>the </a:t>
            </a:r>
            <a:r>
              <a:rPr spc="-5" dirty="0"/>
              <a:t>following</a:t>
            </a:r>
            <a:r>
              <a:rPr spc="-10" dirty="0"/>
              <a:t> </a:t>
            </a:r>
            <a:r>
              <a:rPr spc="-5" dirty="0"/>
              <a:t>data</a:t>
            </a:r>
            <a:r>
              <a:rPr spc="-10" dirty="0"/>
              <a:t> </a:t>
            </a:r>
            <a:r>
              <a:rPr spc="-5" dirty="0"/>
              <a:t>structures:</a:t>
            </a:r>
          </a:p>
          <a:p>
            <a:pPr marL="3242310">
              <a:lnSpc>
                <a:spcPct val="100000"/>
              </a:lnSpc>
              <a:spcBef>
                <a:spcPts val="800"/>
              </a:spcBef>
            </a:pPr>
            <a:r>
              <a:rPr dirty="0"/>
              <a:t>semaphore</a:t>
            </a:r>
            <a:r>
              <a:rPr spc="-50" dirty="0"/>
              <a:t> </a:t>
            </a:r>
            <a:r>
              <a:rPr spc="-5" dirty="0"/>
              <a:t>mutex,</a:t>
            </a:r>
            <a:r>
              <a:rPr spc="-30" dirty="0"/>
              <a:t> </a:t>
            </a:r>
            <a:r>
              <a:rPr dirty="0"/>
              <a:t>wrt;</a:t>
            </a:r>
          </a:p>
          <a:p>
            <a:pPr marL="3242310">
              <a:lnSpc>
                <a:spcPct val="100000"/>
              </a:lnSpc>
              <a:spcBef>
                <a:spcPts val="795"/>
              </a:spcBef>
            </a:pPr>
            <a:r>
              <a:rPr spc="-5" dirty="0"/>
              <a:t>int</a:t>
            </a:r>
            <a:r>
              <a:rPr spc="-40" dirty="0"/>
              <a:t> </a:t>
            </a:r>
            <a:r>
              <a:rPr dirty="0"/>
              <a:t>readcount;</a:t>
            </a:r>
          </a:p>
          <a:p>
            <a:pPr marL="1413510">
              <a:lnSpc>
                <a:spcPct val="100000"/>
              </a:lnSpc>
              <a:spcBef>
                <a:spcPts val="795"/>
              </a:spcBef>
              <a:tabLst>
                <a:tab pos="1755775" algn="l"/>
              </a:tabLst>
            </a:pPr>
            <a:r>
              <a:rPr spc="-55" dirty="0">
                <a:solidFill>
                  <a:srgbClr val="353535"/>
                </a:solidFill>
                <a:latin typeface="Microsoft Sans Serif"/>
                <a:cs typeface="Microsoft Sans Serif"/>
              </a:rPr>
              <a:t>🠶	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semaphores</a:t>
            </a:r>
            <a:r>
              <a:rPr spc="-20" dirty="0"/>
              <a:t> </a:t>
            </a:r>
            <a:r>
              <a:rPr spc="-5" dirty="0"/>
              <a:t>mutex</a:t>
            </a:r>
            <a:r>
              <a:rPr dirty="0"/>
              <a:t> and wrt</a:t>
            </a:r>
            <a:r>
              <a:rPr spc="-20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spc="-5" dirty="0"/>
              <a:t>initialized</a:t>
            </a:r>
            <a:r>
              <a:rPr spc="20" dirty="0"/>
              <a:t> </a:t>
            </a:r>
            <a:r>
              <a:rPr spc="-5" dirty="0"/>
              <a:t>to</a:t>
            </a:r>
            <a:r>
              <a:rPr spc="10" dirty="0"/>
              <a:t> </a:t>
            </a:r>
            <a:r>
              <a:rPr dirty="0"/>
              <a:t>1; readcount</a:t>
            </a:r>
            <a:r>
              <a:rPr spc="-30" dirty="0"/>
              <a:t> </a:t>
            </a:r>
            <a:r>
              <a:rPr spc="-5" dirty="0"/>
              <a:t>is</a:t>
            </a:r>
            <a:r>
              <a:rPr dirty="0"/>
              <a:t> </a:t>
            </a:r>
            <a:r>
              <a:rPr spc="-5" dirty="0"/>
              <a:t>initializedto</a:t>
            </a:r>
            <a:r>
              <a:rPr spc="35" dirty="0"/>
              <a:t> </a:t>
            </a:r>
            <a:r>
              <a:rPr dirty="0"/>
              <a:t>0.</a:t>
            </a:r>
          </a:p>
          <a:p>
            <a:pPr marL="1413510">
              <a:lnSpc>
                <a:spcPct val="100000"/>
              </a:lnSpc>
              <a:spcBef>
                <a:spcPts val="800"/>
              </a:spcBef>
              <a:tabLst>
                <a:tab pos="1755775" algn="l"/>
              </a:tabLst>
            </a:pPr>
            <a:r>
              <a:rPr spc="-55" dirty="0">
                <a:solidFill>
                  <a:srgbClr val="353535"/>
                </a:solidFill>
                <a:latin typeface="Microsoft Sans Serif"/>
                <a:cs typeface="Microsoft Sans Serif"/>
              </a:rPr>
              <a:t>🠶	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semaphore</a:t>
            </a:r>
            <a:r>
              <a:rPr spc="-20" dirty="0"/>
              <a:t> </a:t>
            </a:r>
            <a:r>
              <a:rPr dirty="0"/>
              <a:t>wrt</a:t>
            </a:r>
            <a:r>
              <a:rPr spc="-15" dirty="0"/>
              <a:t> </a:t>
            </a:r>
            <a:r>
              <a:rPr spc="-5" dirty="0"/>
              <a:t>is</a:t>
            </a:r>
            <a:r>
              <a:rPr spc="5" dirty="0"/>
              <a:t> </a:t>
            </a:r>
            <a:r>
              <a:rPr dirty="0"/>
              <a:t>common</a:t>
            </a:r>
            <a:r>
              <a:rPr spc="5" dirty="0"/>
              <a:t> </a:t>
            </a:r>
            <a:r>
              <a:rPr spc="-5" dirty="0"/>
              <a:t>to both</a:t>
            </a:r>
            <a:r>
              <a:rPr spc="5" dirty="0"/>
              <a:t> </a:t>
            </a:r>
            <a:r>
              <a:rPr dirty="0"/>
              <a:t>reader</a:t>
            </a:r>
            <a:r>
              <a:rPr spc="-30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-5" dirty="0"/>
              <a:t>writer processes.</a:t>
            </a:r>
          </a:p>
          <a:p>
            <a:pPr marL="1413510">
              <a:lnSpc>
                <a:spcPts val="1939"/>
              </a:lnSpc>
              <a:spcBef>
                <a:spcPts val="795"/>
              </a:spcBef>
              <a:tabLst>
                <a:tab pos="1755775" algn="l"/>
              </a:tabLst>
            </a:pPr>
            <a:r>
              <a:rPr spc="-55" dirty="0">
                <a:solidFill>
                  <a:srgbClr val="353535"/>
                </a:solidFill>
                <a:latin typeface="Microsoft Sans Serif"/>
                <a:cs typeface="Microsoft Sans Serif"/>
              </a:rPr>
              <a:t>🠶	</a:t>
            </a:r>
            <a:r>
              <a:rPr dirty="0"/>
              <a:t>The</a:t>
            </a:r>
            <a:r>
              <a:rPr spc="-15" dirty="0"/>
              <a:t> </a:t>
            </a:r>
            <a:r>
              <a:rPr spc="-5" dirty="0"/>
              <a:t>mutex</a:t>
            </a:r>
            <a:r>
              <a:rPr spc="5" dirty="0"/>
              <a:t> </a:t>
            </a:r>
            <a:r>
              <a:rPr dirty="0"/>
              <a:t>semaphore</a:t>
            </a:r>
            <a:r>
              <a:rPr spc="-15" dirty="0"/>
              <a:t> </a:t>
            </a:r>
            <a:r>
              <a:rPr spc="-5" dirty="0"/>
              <a:t>is</a:t>
            </a:r>
            <a:r>
              <a:rPr spc="5" dirty="0"/>
              <a:t> </a:t>
            </a:r>
            <a:r>
              <a:rPr dirty="0"/>
              <a:t>used</a:t>
            </a:r>
            <a:r>
              <a:rPr spc="-5" dirty="0"/>
              <a:t> to</a:t>
            </a:r>
            <a:r>
              <a:rPr spc="5" dirty="0"/>
              <a:t> </a:t>
            </a:r>
            <a:r>
              <a:rPr dirty="0"/>
              <a:t>ensure</a:t>
            </a:r>
            <a:r>
              <a:rPr spc="-10" dirty="0"/>
              <a:t> </a:t>
            </a:r>
            <a:r>
              <a:rPr spc="-5" dirty="0"/>
              <a:t>mutual</a:t>
            </a:r>
            <a:r>
              <a:rPr dirty="0"/>
              <a:t> </a:t>
            </a:r>
            <a:r>
              <a:rPr spc="-5" dirty="0"/>
              <a:t>exclusion </a:t>
            </a:r>
            <a:r>
              <a:rPr dirty="0"/>
              <a:t>when</a:t>
            </a:r>
            <a:r>
              <a:rPr spc="-10" dirty="0"/>
              <a:t> </a:t>
            </a:r>
            <a:r>
              <a:rPr spc="-5" dirty="0"/>
              <a:t>the variable</a:t>
            </a:r>
            <a:r>
              <a:rPr spc="15" dirty="0"/>
              <a:t> </a:t>
            </a:r>
            <a:r>
              <a:rPr dirty="0"/>
              <a:t>readcount</a:t>
            </a:r>
            <a:r>
              <a:rPr spc="-35" dirty="0"/>
              <a:t> </a:t>
            </a:r>
            <a:r>
              <a:rPr spc="-5" dirty="0"/>
              <a:t>is</a:t>
            </a:r>
          </a:p>
          <a:p>
            <a:pPr marL="1756410">
              <a:lnSpc>
                <a:spcPts val="1939"/>
              </a:lnSpc>
            </a:pPr>
            <a:r>
              <a:rPr dirty="0"/>
              <a:t>updated.</a:t>
            </a:r>
          </a:p>
          <a:p>
            <a:pPr marL="1413510">
              <a:lnSpc>
                <a:spcPct val="100000"/>
              </a:lnSpc>
              <a:spcBef>
                <a:spcPts val="790"/>
              </a:spcBef>
              <a:tabLst>
                <a:tab pos="1755775" algn="l"/>
              </a:tabLst>
            </a:pPr>
            <a:r>
              <a:rPr spc="-55" dirty="0">
                <a:solidFill>
                  <a:srgbClr val="353535"/>
                </a:solidFill>
                <a:latin typeface="Microsoft Sans Serif"/>
                <a:cs typeface="Microsoft Sans Serif"/>
              </a:rPr>
              <a:t>🠶	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readcount</a:t>
            </a:r>
            <a:r>
              <a:rPr spc="-15" dirty="0"/>
              <a:t> </a:t>
            </a:r>
            <a:r>
              <a:rPr spc="-5" dirty="0"/>
              <a:t>variable </a:t>
            </a:r>
            <a:r>
              <a:rPr dirty="0"/>
              <a:t>keeps</a:t>
            </a:r>
            <a:r>
              <a:rPr spc="-25" dirty="0"/>
              <a:t> </a:t>
            </a:r>
            <a:r>
              <a:rPr dirty="0"/>
              <a:t>track</a:t>
            </a:r>
            <a:r>
              <a:rPr spc="-5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how</a:t>
            </a:r>
            <a:r>
              <a:rPr spc="-15" dirty="0"/>
              <a:t> </a:t>
            </a:r>
            <a:r>
              <a:rPr dirty="0"/>
              <a:t>many</a:t>
            </a:r>
            <a:r>
              <a:rPr spc="-5" dirty="0"/>
              <a:t> </a:t>
            </a:r>
            <a:r>
              <a:rPr dirty="0"/>
              <a:t>processes</a:t>
            </a:r>
            <a:r>
              <a:rPr spc="-20" dirty="0"/>
              <a:t> </a:t>
            </a:r>
            <a:r>
              <a:rPr dirty="0"/>
              <a:t>are</a:t>
            </a:r>
            <a:r>
              <a:rPr spc="-25" dirty="0"/>
              <a:t> </a:t>
            </a:r>
            <a:r>
              <a:rPr spc="-5" dirty="0"/>
              <a:t>currently reading</a:t>
            </a:r>
            <a:r>
              <a:rPr spc="-1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dirty="0"/>
              <a:t>object.</a:t>
            </a:r>
          </a:p>
          <a:p>
            <a:pPr marL="1413510">
              <a:lnSpc>
                <a:spcPct val="100000"/>
              </a:lnSpc>
              <a:spcBef>
                <a:spcPts val="805"/>
              </a:spcBef>
              <a:tabLst>
                <a:tab pos="1755775" algn="l"/>
              </a:tabLst>
            </a:pPr>
            <a:r>
              <a:rPr spc="-55" dirty="0">
                <a:solidFill>
                  <a:srgbClr val="353535"/>
                </a:solidFill>
                <a:latin typeface="Microsoft Sans Serif"/>
                <a:cs typeface="Microsoft Sans Serif"/>
              </a:rPr>
              <a:t>🠶	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semaphore</a:t>
            </a:r>
            <a:r>
              <a:rPr spc="-20" dirty="0"/>
              <a:t> </a:t>
            </a:r>
            <a:r>
              <a:rPr dirty="0"/>
              <a:t>wrt</a:t>
            </a:r>
            <a:r>
              <a:rPr spc="-10" dirty="0"/>
              <a:t> </a:t>
            </a:r>
            <a:r>
              <a:rPr spc="-5" dirty="0"/>
              <a:t>functions</a:t>
            </a:r>
            <a:r>
              <a:rPr spc="5" dirty="0"/>
              <a:t> </a:t>
            </a:r>
            <a:r>
              <a:rPr dirty="0"/>
              <a:t>as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mutual-exclusion</a:t>
            </a:r>
            <a:r>
              <a:rPr spc="5" dirty="0"/>
              <a:t> </a:t>
            </a:r>
            <a:r>
              <a:rPr dirty="0"/>
              <a:t>semaphore</a:t>
            </a:r>
            <a:r>
              <a:rPr spc="-15" dirty="0"/>
              <a:t> </a:t>
            </a:r>
            <a:r>
              <a:rPr dirty="0"/>
              <a:t>for</a:t>
            </a:r>
            <a:r>
              <a:rPr spc="-5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dirty="0"/>
              <a:t>writers.</a:t>
            </a:r>
          </a:p>
          <a:p>
            <a:pPr marL="1413510">
              <a:lnSpc>
                <a:spcPct val="100000"/>
              </a:lnSpc>
              <a:spcBef>
                <a:spcPts val="790"/>
              </a:spcBef>
              <a:tabLst>
                <a:tab pos="1755775" algn="l"/>
              </a:tabLst>
            </a:pPr>
            <a:r>
              <a:rPr spc="-55" dirty="0">
                <a:solidFill>
                  <a:srgbClr val="353535"/>
                </a:solidFill>
                <a:latin typeface="Microsoft Sans Serif"/>
                <a:cs typeface="Microsoft Sans Serif"/>
              </a:rPr>
              <a:t>🠶	</a:t>
            </a:r>
            <a:r>
              <a:rPr spc="-5" dirty="0">
                <a:latin typeface="Arial MT"/>
                <a:cs typeface="Arial MT"/>
              </a:rPr>
              <a:t>It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/>
              <a:t>is</a:t>
            </a:r>
            <a:r>
              <a:rPr spc="5" dirty="0"/>
              <a:t> </a:t>
            </a:r>
            <a:r>
              <a:rPr dirty="0"/>
              <a:t>also</a:t>
            </a:r>
            <a:r>
              <a:rPr spc="-10" dirty="0"/>
              <a:t> </a:t>
            </a:r>
            <a:r>
              <a:rPr dirty="0"/>
              <a:t>used</a:t>
            </a:r>
            <a:r>
              <a:rPr spc="-5" dirty="0"/>
              <a:t> </a:t>
            </a:r>
            <a:r>
              <a:rPr dirty="0"/>
              <a:t>by</a:t>
            </a:r>
            <a:r>
              <a:rPr spc="-5" dirty="0"/>
              <a:t> the</a:t>
            </a:r>
            <a:r>
              <a:rPr dirty="0"/>
              <a:t> </a:t>
            </a:r>
            <a:r>
              <a:rPr spc="-5" dirty="0"/>
              <a:t>first</a:t>
            </a:r>
            <a:r>
              <a:rPr dirty="0"/>
              <a:t> or</a:t>
            </a:r>
            <a:r>
              <a:rPr spc="-10" dirty="0"/>
              <a:t> </a:t>
            </a:r>
            <a:r>
              <a:rPr spc="-5" dirty="0"/>
              <a:t>last</a:t>
            </a:r>
            <a:r>
              <a:rPr spc="15" dirty="0"/>
              <a:t> </a:t>
            </a:r>
            <a:r>
              <a:rPr dirty="0"/>
              <a:t>reader</a:t>
            </a:r>
            <a:r>
              <a:rPr spc="-35" dirty="0"/>
              <a:t> </a:t>
            </a:r>
            <a:r>
              <a:rPr spc="-5" dirty="0"/>
              <a:t>that </a:t>
            </a:r>
            <a:r>
              <a:rPr dirty="0"/>
              <a:t>enters</a:t>
            </a:r>
            <a:r>
              <a:rPr spc="-5" dirty="0"/>
              <a:t> </a:t>
            </a:r>
            <a:r>
              <a:rPr dirty="0"/>
              <a:t>or</a:t>
            </a:r>
            <a:r>
              <a:rPr spc="-10" dirty="0"/>
              <a:t> </a:t>
            </a:r>
            <a:r>
              <a:rPr spc="-5" dirty="0"/>
              <a:t>exits</a:t>
            </a:r>
            <a:r>
              <a:rPr spc="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spc="-5" dirty="0"/>
              <a:t>critical</a:t>
            </a:r>
            <a:r>
              <a:rPr spc="-10" dirty="0"/>
              <a:t> </a:t>
            </a:r>
            <a:r>
              <a:rPr spc="-5" dirty="0"/>
              <a:t>section.</a:t>
            </a:r>
          </a:p>
          <a:p>
            <a:pPr marL="1413510">
              <a:lnSpc>
                <a:spcPct val="100000"/>
              </a:lnSpc>
              <a:spcBef>
                <a:spcPts val="810"/>
              </a:spcBef>
              <a:tabLst>
                <a:tab pos="1755775" algn="l"/>
              </a:tabLst>
            </a:pPr>
            <a:r>
              <a:rPr spc="-55" dirty="0">
                <a:solidFill>
                  <a:srgbClr val="353535"/>
                </a:solidFill>
                <a:latin typeface="Microsoft Sans Serif"/>
                <a:cs typeface="Microsoft Sans Serif"/>
              </a:rPr>
              <a:t>🠶	</a:t>
            </a:r>
            <a:r>
              <a:rPr spc="-5" dirty="0">
                <a:latin typeface="Arial MT"/>
                <a:cs typeface="Arial MT"/>
              </a:rPr>
              <a:t>It</a:t>
            </a:r>
            <a:r>
              <a:rPr spc="15" dirty="0">
                <a:latin typeface="Arial MT"/>
                <a:cs typeface="Arial MT"/>
              </a:rPr>
              <a:t> </a:t>
            </a:r>
            <a:r>
              <a:rPr spc="-5" dirty="0"/>
              <a:t>is</a:t>
            </a:r>
            <a:r>
              <a:rPr spc="5" dirty="0"/>
              <a:t> </a:t>
            </a:r>
            <a:r>
              <a:rPr dirty="0"/>
              <a:t>not</a:t>
            </a:r>
            <a:r>
              <a:rPr spc="10" dirty="0"/>
              <a:t> </a:t>
            </a:r>
            <a:r>
              <a:rPr dirty="0"/>
              <a:t>used</a:t>
            </a:r>
            <a:r>
              <a:rPr spc="-15" dirty="0"/>
              <a:t> </a:t>
            </a:r>
            <a:r>
              <a:rPr dirty="0"/>
              <a:t>by</a:t>
            </a:r>
            <a:r>
              <a:rPr spc="-5" dirty="0"/>
              <a:t> </a:t>
            </a:r>
            <a:r>
              <a:rPr dirty="0"/>
              <a:t>readers</a:t>
            </a:r>
            <a:r>
              <a:rPr spc="-20" dirty="0"/>
              <a:t> </a:t>
            </a:r>
            <a:r>
              <a:rPr dirty="0"/>
              <a:t>who</a:t>
            </a:r>
            <a:r>
              <a:rPr spc="-10" dirty="0"/>
              <a:t> </a:t>
            </a:r>
            <a:r>
              <a:rPr spc="-5" dirty="0"/>
              <a:t>enter </a:t>
            </a:r>
            <a:r>
              <a:rPr dirty="0"/>
              <a:t>or</a:t>
            </a:r>
            <a:r>
              <a:rPr spc="-5" dirty="0"/>
              <a:t> exit</a:t>
            </a:r>
            <a:r>
              <a:rPr spc="10" dirty="0"/>
              <a:t> </a:t>
            </a:r>
            <a:r>
              <a:rPr spc="-5" dirty="0"/>
              <a:t>while other </a:t>
            </a:r>
            <a:r>
              <a:rPr dirty="0"/>
              <a:t>readers</a:t>
            </a:r>
            <a:r>
              <a:rPr spc="-20" dirty="0"/>
              <a:t> </a:t>
            </a:r>
            <a:r>
              <a:rPr dirty="0"/>
              <a:t>are</a:t>
            </a:r>
            <a:r>
              <a:rPr spc="-15" dirty="0"/>
              <a:t> </a:t>
            </a:r>
            <a:r>
              <a:rPr spc="-5" dirty="0"/>
              <a:t>in</a:t>
            </a:r>
            <a:r>
              <a:rPr spc="10" dirty="0"/>
              <a:t> </a:t>
            </a:r>
            <a:r>
              <a:rPr spc="-5" dirty="0"/>
              <a:t>their</a:t>
            </a:r>
            <a:r>
              <a:rPr spc="5" dirty="0"/>
              <a:t> </a:t>
            </a:r>
            <a:r>
              <a:rPr spc="-5" dirty="0"/>
              <a:t>critical</a:t>
            </a:r>
            <a:r>
              <a:rPr spc="5" dirty="0"/>
              <a:t> </a:t>
            </a:r>
            <a:r>
              <a:rPr spc="-5" dirty="0"/>
              <a:t>sections.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4728"/>
            <a:ext cx="77914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 MT"/>
                <a:cs typeface="Arial MT"/>
              </a:rPr>
              <a:t>The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Readers-Writers</a:t>
            </a:r>
            <a:r>
              <a:rPr spc="-5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Problem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solution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9728" y="3448811"/>
            <a:ext cx="3715512" cy="27843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23157" y="6439306"/>
            <a:ext cx="2171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80" dirty="0">
                <a:latin typeface="Verdana"/>
                <a:cs typeface="Verdana"/>
              </a:rPr>
              <a:t>S</a:t>
            </a:r>
            <a:r>
              <a:rPr sz="1800" spc="-170" dirty="0">
                <a:latin typeface="Verdana"/>
                <a:cs typeface="Verdana"/>
              </a:rPr>
              <a:t>t</a:t>
            </a:r>
            <a:r>
              <a:rPr sz="1800" spc="-40" dirty="0">
                <a:latin typeface="Verdana"/>
                <a:cs typeface="Verdana"/>
              </a:rPr>
              <a:t>ruc</a:t>
            </a:r>
            <a:r>
              <a:rPr sz="1800" spc="-45" dirty="0">
                <a:latin typeface="Verdana"/>
                <a:cs typeface="Verdana"/>
              </a:rPr>
              <a:t>t</a:t>
            </a:r>
            <a:r>
              <a:rPr sz="1800" spc="-60" dirty="0">
                <a:latin typeface="Verdana"/>
                <a:cs typeface="Verdana"/>
              </a:rPr>
              <a:t>ure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145" dirty="0">
                <a:latin typeface="Verdana"/>
                <a:cs typeface="Verdana"/>
              </a:rPr>
              <a:t>a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w</a:t>
            </a:r>
            <a:r>
              <a:rPr sz="1800" spc="-220" dirty="0">
                <a:latin typeface="Verdana"/>
                <a:cs typeface="Verdana"/>
              </a:rPr>
              <a:t>r</a:t>
            </a:r>
            <a:r>
              <a:rPr sz="1800" spc="-125" dirty="0">
                <a:latin typeface="Verdana"/>
                <a:cs typeface="Verdana"/>
              </a:rPr>
              <a:t>i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229" dirty="0">
                <a:latin typeface="Verdana"/>
                <a:cs typeface="Verdana"/>
              </a:rPr>
              <a:t>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4157" y="2001773"/>
            <a:ext cx="26269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5" dirty="0">
                <a:latin typeface="Verdana"/>
                <a:cs typeface="Verdana"/>
              </a:rPr>
              <a:t>y</a:t>
            </a:r>
            <a:r>
              <a:rPr sz="1800" spc="-10" dirty="0">
                <a:latin typeface="Verdana"/>
                <a:cs typeface="Verdana"/>
              </a:rPr>
              <a:t>p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45" dirty="0">
                <a:latin typeface="Verdana"/>
                <a:cs typeface="Verdana"/>
              </a:rPr>
              <a:t>de</a:t>
            </a:r>
            <a:r>
              <a:rPr sz="1800" spc="30" dirty="0">
                <a:latin typeface="Verdana"/>
                <a:cs typeface="Verdana"/>
              </a:rPr>
              <a:t>f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100" dirty="0">
                <a:latin typeface="Verdana"/>
                <a:cs typeface="Verdana"/>
              </a:rPr>
              <a:t>t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s</a:t>
            </a:r>
            <a:r>
              <a:rPr sz="1800" spc="-90" dirty="0">
                <a:latin typeface="Verdana"/>
                <a:cs typeface="Verdana"/>
              </a:rPr>
              <a:t>e</a:t>
            </a:r>
            <a:r>
              <a:rPr sz="1800" spc="65" dirty="0">
                <a:latin typeface="Verdana"/>
                <a:cs typeface="Verdana"/>
              </a:rPr>
              <a:t>ma</a:t>
            </a:r>
            <a:r>
              <a:rPr sz="1800" spc="40" dirty="0">
                <a:latin typeface="Verdana"/>
                <a:cs typeface="Verdana"/>
              </a:rPr>
              <a:t>p</a:t>
            </a:r>
            <a:r>
              <a:rPr sz="1800" spc="-55" dirty="0">
                <a:latin typeface="Verdana"/>
                <a:cs typeface="Verdana"/>
              </a:rPr>
              <a:t>h</a:t>
            </a:r>
            <a:r>
              <a:rPr sz="1800" spc="-15" dirty="0">
                <a:latin typeface="Verdana"/>
                <a:cs typeface="Verdana"/>
              </a:rPr>
              <a:t>or</a:t>
            </a:r>
            <a:r>
              <a:rPr sz="1800" spc="-35" dirty="0">
                <a:latin typeface="Verdana"/>
                <a:cs typeface="Verdana"/>
              </a:rPr>
              <a:t>e</a:t>
            </a:r>
            <a:r>
              <a:rPr sz="1800" spc="-275" dirty="0">
                <a:latin typeface="Verdana"/>
                <a:cs typeface="Verdana"/>
              </a:rPr>
              <a:t>;  </a:t>
            </a:r>
            <a:r>
              <a:rPr sz="1800" spc="-10" dirty="0">
                <a:latin typeface="Verdana"/>
                <a:cs typeface="Verdana"/>
              </a:rPr>
              <a:t>semaphore </a:t>
            </a:r>
            <a:r>
              <a:rPr sz="1800" spc="-150" dirty="0">
                <a:latin typeface="Verdana"/>
                <a:cs typeface="Verdana"/>
              </a:rPr>
              <a:t>mutex=1; 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semaphore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200" dirty="0">
                <a:latin typeface="Verdana"/>
                <a:cs typeface="Verdana"/>
              </a:rPr>
              <a:t>wrt=1;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100" dirty="0">
                <a:latin typeface="Verdana"/>
                <a:cs typeface="Verdana"/>
              </a:rPr>
              <a:t>t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r</a:t>
            </a:r>
            <a:r>
              <a:rPr sz="1800" spc="-90" dirty="0">
                <a:latin typeface="Verdana"/>
                <a:cs typeface="Verdana"/>
              </a:rPr>
              <a:t>e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60" dirty="0">
                <a:latin typeface="Verdana"/>
                <a:cs typeface="Verdana"/>
              </a:rPr>
              <a:t>dcoun</a:t>
            </a:r>
            <a:r>
              <a:rPr sz="1800" spc="-110" dirty="0">
                <a:latin typeface="Verdana"/>
                <a:cs typeface="Verdana"/>
              </a:rPr>
              <a:t>t</a:t>
            </a:r>
            <a:r>
              <a:rPr sz="1800" spc="-285" dirty="0">
                <a:latin typeface="Verdana"/>
                <a:cs typeface="Verdana"/>
              </a:rPr>
              <a:t>=0;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4728"/>
            <a:ext cx="80467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 MT"/>
                <a:cs typeface="Arial MT"/>
              </a:rPr>
              <a:t>Solution--The</a:t>
            </a:r>
            <a:r>
              <a:rPr spc="-6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Readers-Writers</a:t>
            </a:r>
            <a:r>
              <a:rPr spc="-4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Problem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3364" y="1464563"/>
            <a:ext cx="3674364" cy="47244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37738" y="6406388"/>
            <a:ext cx="2320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80" dirty="0">
                <a:latin typeface="Verdana"/>
                <a:cs typeface="Verdana"/>
              </a:rPr>
              <a:t>S</a:t>
            </a:r>
            <a:r>
              <a:rPr sz="1800" spc="-170" dirty="0">
                <a:latin typeface="Verdana"/>
                <a:cs typeface="Verdana"/>
              </a:rPr>
              <a:t>t</a:t>
            </a:r>
            <a:r>
              <a:rPr sz="1800" spc="-40" dirty="0">
                <a:latin typeface="Verdana"/>
                <a:cs typeface="Verdana"/>
              </a:rPr>
              <a:t>ruc</a:t>
            </a:r>
            <a:r>
              <a:rPr sz="1800" spc="-45" dirty="0">
                <a:latin typeface="Verdana"/>
                <a:cs typeface="Verdana"/>
              </a:rPr>
              <a:t>t</a:t>
            </a:r>
            <a:r>
              <a:rPr sz="1800" spc="-60" dirty="0">
                <a:latin typeface="Verdana"/>
                <a:cs typeface="Verdana"/>
              </a:rPr>
              <a:t>ure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145" dirty="0">
                <a:latin typeface="Verdana"/>
                <a:cs typeface="Verdana"/>
              </a:rPr>
              <a:t>a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r</a:t>
            </a:r>
            <a:r>
              <a:rPr sz="1800" spc="-90" dirty="0">
                <a:latin typeface="Verdana"/>
                <a:cs typeface="Verdana"/>
              </a:rPr>
              <a:t>e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15" dirty="0">
                <a:latin typeface="Verdana"/>
                <a:cs typeface="Verdana"/>
              </a:rPr>
              <a:t>der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01610" y="1767966"/>
            <a:ext cx="474916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Verdana"/>
                <a:cs typeface="Verdana"/>
              </a:rPr>
              <a:t>/</a:t>
            </a:r>
            <a:r>
              <a:rPr sz="1800" spc="-30" dirty="0">
                <a:latin typeface="Verdana"/>
                <a:cs typeface="Verdana"/>
              </a:rPr>
              <a:t>/</a:t>
            </a:r>
            <a:r>
              <a:rPr sz="1800" spc="40" dirty="0">
                <a:latin typeface="Verdana"/>
                <a:cs typeface="Verdana"/>
              </a:rPr>
              <a:t>ga</a:t>
            </a:r>
            <a:r>
              <a:rPr sz="1800" spc="30" dirty="0">
                <a:latin typeface="Verdana"/>
                <a:cs typeface="Verdana"/>
              </a:rPr>
              <a:t>i</a:t>
            </a:r>
            <a:r>
              <a:rPr sz="1800" spc="-45" dirty="0">
                <a:latin typeface="Verdana"/>
                <a:cs typeface="Verdana"/>
              </a:rPr>
              <a:t>n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175" dirty="0">
                <a:latin typeface="Verdana"/>
                <a:cs typeface="Verdana"/>
              </a:rPr>
              <a:t>cc</a:t>
            </a:r>
            <a:r>
              <a:rPr sz="1800" spc="190" dirty="0">
                <a:latin typeface="Verdana"/>
                <a:cs typeface="Verdana"/>
              </a:rPr>
              <a:t>e</a:t>
            </a:r>
            <a:r>
              <a:rPr sz="1800" spc="-245" dirty="0">
                <a:latin typeface="Verdana"/>
                <a:cs typeface="Verdana"/>
              </a:rPr>
              <a:t>s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85" dirty="0">
                <a:latin typeface="Verdana"/>
                <a:cs typeface="Verdana"/>
              </a:rPr>
              <a:t>o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r</a:t>
            </a:r>
            <a:r>
              <a:rPr sz="1800" spc="-90" dirty="0">
                <a:latin typeface="Verdana"/>
                <a:cs typeface="Verdana"/>
              </a:rPr>
              <a:t>e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60" dirty="0">
                <a:latin typeface="Verdana"/>
                <a:cs typeface="Verdana"/>
              </a:rPr>
              <a:t>dcoun</a:t>
            </a:r>
            <a:r>
              <a:rPr sz="1800" spc="-100" dirty="0"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35" dirty="0">
                <a:latin typeface="Verdana"/>
                <a:cs typeface="Verdana"/>
              </a:rPr>
              <a:t>/</a:t>
            </a:r>
            <a:r>
              <a:rPr sz="1800" spc="-30" dirty="0">
                <a:latin typeface="Verdana"/>
                <a:cs typeface="Verdana"/>
              </a:rPr>
              <a:t>/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30" dirty="0">
                <a:latin typeface="Verdana"/>
                <a:cs typeface="Verdana"/>
              </a:rPr>
              <a:t>cr</a:t>
            </a:r>
            <a:r>
              <a:rPr sz="1800" spc="25" dirty="0">
                <a:latin typeface="Verdana"/>
                <a:cs typeface="Verdana"/>
              </a:rPr>
              <a:t>e</a:t>
            </a:r>
            <a:r>
              <a:rPr sz="1800" spc="-5" dirty="0">
                <a:latin typeface="Verdana"/>
                <a:cs typeface="Verdana"/>
              </a:rPr>
              <a:t>me</a:t>
            </a:r>
            <a:r>
              <a:rPr sz="1800" spc="-15" dirty="0">
                <a:latin typeface="Verdana"/>
                <a:cs typeface="Verdana"/>
              </a:rPr>
              <a:t>n</a:t>
            </a:r>
            <a:r>
              <a:rPr sz="1800" spc="-100" dirty="0">
                <a:latin typeface="Verdana"/>
                <a:cs typeface="Verdana"/>
              </a:rPr>
              <a:t>t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r</a:t>
            </a:r>
            <a:r>
              <a:rPr sz="1800" spc="-90" dirty="0">
                <a:latin typeface="Verdana"/>
                <a:cs typeface="Verdana"/>
              </a:rPr>
              <a:t>e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60" dirty="0">
                <a:latin typeface="Verdana"/>
                <a:cs typeface="Verdana"/>
              </a:rPr>
              <a:t>dcoun</a:t>
            </a:r>
            <a:r>
              <a:rPr sz="1800" spc="-100" dirty="0"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30" dirty="0">
                <a:latin typeface="Verdana"/>
                <a:cs typeface="Verdana"/>
              </a:rPr>
              <a:t>/</a:t>
            </a:r>
            <a:r>
              <a:rPr sz="1800" spc="-25" dirty="0">
                <a:latin typeface="Verdana"/>
                <a:cs typeface="Verdana"/>
              </a:rPr>
              <a:t>/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70" dirty="0">
                <a:latin typeface="Verdana"/>
                <a:cs typeface="Verdana"/>
              </a:rPr>
              <a:t>f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50" dirty="0">
                <a:latin typeface="Verdana"/>
                <a:cs typeface="Verdana"/>
              </a:rPr>
              <a:t>h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50" dirty="0">
                <a:latin typeface="Verdana"/>
                <a:cs typeface="Verdana"/>
              </a:rPr>
              <a:t>h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14" dirty="0">
                <a:latin typeface="Verdana"/>
                <a:cs typeface="Verdana"/>
              </a:rPr>
              <a:t> f</a:t>
            </a:r>
            <a:r>
              <a:rPr sz="1800" spc="-75" dirty="0">
                <a:latin typeface="Verdana"/>
                <a:cs typeface="Verdana"/>
              </a:rPr>
              <a:t>i</a:t>
            </a:r>
            <a:r>
              <a:rPr sz="1800" spc="-210" dirty="0">
                <a:latin typeface="Verdana"/>
                <a:cs typeface="Verdana"/>
              </a:rPr>
              <a:t>r</a:t>
            </a:r>
            <a:r>
              <a:rPr sz="1800" spc="-265" dirty="0">
                <a:latin typeface="Verdana"/>
                <a:cs typeface="Verdana"/>
              </a:rPr>
              <a:t>s</a:t>
            </a:r>
            <a:r>
              <a:rPr sz="1800" spc="-100" dirty="0">
                <a:latin typeface="Verdana"/>
                <a:cs typeface="Verdana"/>
              </a:rPr>
              <a:t>t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p</a:t>
            </a:r>
            <a:r>
              <a:rPr sz="1800" spc="-60" dirty="0">
                <a:latin typeface="Verdana"/>
                <a:cs typeface="Verdana"/>
              </a:rPr>
              <a:t>r</a:t>
            </a:r>
            <a:r>
              <a:rPr sz="1800" spc="170" dirty="0">
                <a:latin typeface="Verdana"/>
                <a:cs typeface="Verdana"/>
              </a:rPr>
              <a:t>o</a:t>
            </a:r>
            <a:r>
              <a:rPr sz="1800" spc="135" dirty="0">
                <a:latin typeface="Verdana"/>
                <a:cs typeface="Verdana"/>
              </a:rPr>
              <a:t>c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245" dirty="0">
                <a:latin typeface="Verdana"/>
                <a:cs typeface="Verdana"/>
              </a:rPr>
              <a:t>s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85" dirty="0">
                <a:latin typeface="Verdana"/>
                <a:cs typeface="Verdana"/>
              </a:rPr>
              <a:t>o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r</a:t>
            </a:r>
            <a:r>
              <a:rPr sz="1800" spc="-90" dirty="0">
                <a:latin typeface="Verdana"/>
                <a:cs typeface="Verdana"/>
              </a:rPr>
              <a:t>e</a:t>
            </a:r>
            <a:r>
              <a:rPr sz="1800" spc="140" dirty="0">
                <a:latin typeface="Verdana"/>
                <a:cs typeface="Verdana"/>
              </a:rPr>
              <a:t>a</a:t>
            </a:r>
            <a:r>
              <a:rPr sz="1800" spc="110" dirty="0">
                <a:latin typeface="Verdana"/>
                <a:cs typeface="Verdana"/>
              </a:rPr>
              <a:t>d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110" dirty="0">
                <a:latin typeface="Verdana"/>
                <a:cs typeface="Verdana"/>
              </a:rPr>
              <a:t>db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35" dirty="0">
                <a:latin typeface="Verdana"/>
                <a:cs typeface="Verdana"/>
              </a:rPr>
              <a:t>/</a:t>
            </a:r>
            <a:r>
              <a:rPr sz="1800" spc="-30" dirty="0">
                <a:latin typeface="Verdana"/>
                <a:cs typeface="Verdana"/>
              </a:rPr>
              <a:t>/</a:t>
            </a:r>
            <a:r>
              <a:rPr sz="1800" spc="-15" dirty="0">
                <a:latin typeface="Verdana"/>
                <a:cs typeface="Verdana"/>
              </a:rPr>
              <a:t>pr</a:t>
            </a:r>
            <a:r>
              <a:rPr sz="1800" spc="-25" dirty="0">
                <a:latin typeface="Verdana"/>
                <a:cs typeface="Verdana"/>
              </a:rPr>
              <a:t>e</a:t>
            </a:r>
            <a:r>
              <a:rPr sz="1800" spc="-50" dirty="0">
                <a:latin typeface="Verdana"/>
                <a:cs typeface="Verdana"/>
              </a:rPr>
              <a:t>v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100" dirty="0">
                <a:latin typeface="Verdana"/>
                <a:cs typeface="Verdana"/>
              </a:rPr>
              <a:t>t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w</a:t>
            </a:r>
            <a:r>
              <a:rPr sz="1800" spc="-220" dirty="0">
                <a:latin typeface="Verdana"/>
                <a:cs typeface="Verdana"/>
              </a:rPr>
              <a:t>r</a:t>
            </a:r>
            <a:r>
              <a:rPr sz="1800" spc="-125" dirty="0">
                <a:latin typeface="Verdana"/>
                <a:cs typeface="Verdana"/>
              </a:rPr>
              <a:t>i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229" dirty="0">
                <a:latin typeface="Verdana"/>
                <a:cs typeface="Verdana"/>
              </a:rPr>
              <a:t>r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pr</a:t>
            </a:r>
            <a:r>
              <a:rPr sz="1800" spc="-25" dirty="0">
                <a:latin typeface="Verdana"/>
                <a:cs typeface="Verdana"/>
              </a:rPr>
              <a:t>o</a:t>
            </a:r>
            <a:r>
              <a:rPr sz="1800" spc="150" dirty="0">
                <a:latin typeface="Verdana"/>
                <a:cs typeface="Verdana"/>
              </a:rPr>
              <a:t>c</a:t>
            </a:r>
            <a:r>
              <a:rPr sz="1800" spc="160" dirty="0">
                <a:latin typeface="Verdana"/>
                <a:cs typeface="Verdana"/>
              </a:rPr>
              <a:t>e</a:t>
            </a:r>
            <a:r>
              <a:rPr sz="1800" spc="-245" dirty="0">
                <a:latin typeface="Verdana"/>
                <a:cs typeface="Verdana"/>
              </a:rPr>
              <a:t>s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85" dirty="0">
                <a:latin typeface="Verdana"/>
                <a:cs typeface="Verdana"/>
              </a:rPr>
              <a:t>o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175" dirty="0">
                <a:latin typeface="Verdana"/>
                <a:cs typeface="Verdana"/>
              </a:rPr>
              <a:t>cc</a:t>
            </a:r>
            <a:r>
              <a:rPr sz="1800" spc="190" dirty="0">
                <a:latin typeface="Verdana"/>
                <a:cs typeface="Verdana"/>
              </a:rPr>
              <a:t>e</a:t>
            </a:r>
            <a:r>
              <a:rPr sz="1800" spc="-245" dirty="0">
                <a:latin typeface="Verdana"/>
                <a:cs typeface="Verdana"/>
              </a:rPr>
              <a:t>s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105" dirty="0">
                <a:latin typeface="Verdana"/>
                <a:cs typeface="Verdana"/>
              </a:rPr>
              <a:t>db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35" dirty="0">
                <a:latin typeface="Verdana"/>
                <a:cs typeface="Verdana"/>
              </a:rPr>
              <a:t>/</a:t>
            </a:r>
            <a:r>
              <a:rPr sz="1800" spc="-30" dirty="0">
                <a:latin typeface="Verdana"/>
                <a:cs typeface="Verdana"/>
              </a:rPr>
              <a:t>/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125" dirty="0">
                <a:latin typeface="Verdana"/>
                <a:cs typeface="Verdana"/>
              </a:rPr>
              <a:t>ll</a:t>
            </a:r>
            <a:r>
              <a:rPr sz="1800" spc="50" dirty="0">
                <a:latin typeface="Verdana"/>
                <a:cs typeface="Verdana"/>
              </a:rPr>
              <a:t>ow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o</a:t>
            </a:r>
            <a:r>
              <a:rPr sz="1800" spc="-20" dirty="0">
                <a:latin typeface="Verdana"/>
                <a:cs typeface="Verdana"/>
              </a:rPr>
              <a:t>t</a:t>
            </a:r>
            <a:r>
              <a:rPr sz="1800" spc="-55" dirty="0">
                <a:latin typeface="Verdana"/>
                <a:cs typeface="Verdana"/>
              </a:rPr>
              <a:t>h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229" dirty="0">
                <a:latin typeface="Verdana"/>
                <a:cs typeface="Verdana"/>
              </a:rPr>
              <a:t>r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pr</a:t>
            </a:r>
            <a:r>
              <a:rPr sz="1800" spc="-25" dirty="0">
                <a:latin typeface="Verdana"/>
                <a:cs typeface="Verdana"/>
              </a:rPr>
              <a:t>o</a:t>
            </a:r>
            <a:r>
              <a:rPr sz="1800" spc="150" dirty="0">
                <a:latin typeface="Verdana"/>
                <a:cs typeface="Verdana"/>
              </a:rPr>
              <a:t>c</a:t>
            </a:r>
            <a:r>
              <a:rPr sz="1800" spc="160" dirty="0">
                <a:latin typeface="Verdana"/>
                <a:cs typeface="Verdana"/>
              </a:rPr>
              <a:t>e</a:t>
            </a:r>
            <a:r>
              <a:rPr sz="1800" spc="-245" dirty="0">
                <a:latin typeface="Verdana"/>
                <a:cs typeface="Verdana"/>
              </a:rPr>
              <a:t>s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85" dirty="0">
                <a:latin typeface="Verdana"/>
                <a:cs typeface="Verdana"/>
              </a:rPr>
              <a:t>o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175" dirty="0">
                <a:latin typeface="Verdana"/>
                <a:cs typeface="Verdana"/>
              </a:rPr>
              <a:t>cc</a:t>
            </a:r>
            <a:r>
              <a:rPr sz="1800" spc="190" dirty="0">
                <a:latin typeface="Verdana"/>
                <a:cs typeface="Verdana"/>
              </a:rPr>
              <a:t>e</a:t>
            </a:r>
            <a:r>
              <a:rPr sz="1800" spc="-245" dirty="0">
                <a:latin typeface="Verdana"/>
                <a:cs typeface="Verdana"/>
              </a:rPr>
              <a:t>s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r</a:t>
            </a:r>
            <a:r>
              <a:rPr sz="1800" spc="-90" dirty="0">
                <a:latin typeface="Verdana"/>
                <a:cs typeface="Verdana"/>
              </a:rPr>
              <a:t>e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60" dirty="0">
                <a:latin typeface="Verdana"/>
                <a:cs typeface="Verdana"/>
              </a:rPr>
              <a:t>dcoun</a:t>
            </a:r>
            <a:r>
              <a:rPr sz="1800" spc="-100" dirty="0"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01610" y="4237482"/>
            <a:ext cx="474916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Verdana"/>
                <a:cs typeface="Verdana"/>
              </a:rPr>
              <a:t>/</a:t>
            </a:r>
            <a:r>
              <a:rPr sz="1800" spc="-30" dirty="0">
                <a:latin typeface="Verdana"/>
                <a:cs typeface="Verdana"/>
              </a:rPr>
              <a:t>/</a:t>
            </a:r>
            <a:r>
              <a:rPr sz="1800" spc="40" dirty="0">
                <a:latin typeface="Verdana"/>
                <a:cs typeface="Verdana"/>
              </a:rPr>
              <a:t>ga</a:t>
            </a:r>
            <a:r>
              <a:rPr sz="1800" spc="30" dirty="0">
                <a:latin typeface="Verdana"/>
                <a:cs typeface="Verdana"/>
              </a:rPr>
              <a:t>i</a:t>
            </a:r>
            <a:r>
              <a:rPr sz="1800" spc="-45" dirty="0">
                <a:latin typeface="Verdana"/>
                <a:cs typeface="Verdana"/>
              </a:rPr>
              <a:t>n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175" dirty="0">
                <a:latin typeface="Verdana"/>
                <a:cs typeface="Verdana"/>
              </a:rPr>
              <a:t>cc</a:t>
            </a:r>
            <a:r>
              <a:rPr sz="1800" spc="190" dirty="0">
                <a:latin typeface="Verdana"/>
                <a:cs typeface="Verdana"/>
              </a:rPr>
              <a:t>e</a:t>
            </a:r>
            <a:r>
              <a:rPr sz="1800" spc="-245" dirty="0">
                <a:latin typeface="Verdana"/>
                <a:cs typeface="Verdana"/>
              </a:rPr>
              <a:t>s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85" dirty="0">
                <a:latin typeface="Verdana"/>
                <a:cs typeface="Verdana"/>
              </a:rPr>
              <a:t>o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r</a:t>
            </a:r>
            <a:r>
              <a:rPr sz="1800" spc="-90" dirty="0">
                <a:latin typeface="Verdana"/>
                <a:cs typeface="Verdana"/>
              </a:rPr>
              <a:t>e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60" dirty="0">
                <a:latin typeface="Verdana"/>
                <a:cs typeface="Verdana"/>
              </a:rPr>
              <a:t>dcoun</a:t>
            </a:r>
            <a:r>
              <a:rPr sz="1800" spc="-100" dirty="0"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latin typeface="Verdana"/>
                <a:cs typeface="Verdana"/>
              </a:rPr>
              <a:t>//decrement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readcounter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30" dirty="0">
                <a:latin typeface="Verdana"/>
                <a:cs typeface="Verdana"/>
              </a:rPr>
              <a:t>/</a:t>
            </a:r>
            <a:r>
              <a:rPr sz="1800" spc="-25" dirty="0">
                <a:latin typeface="Verdana"/>
                <a:cs typeface="Verdana"/>
              </a:rPr>
              <a:t>/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50" dirty="0">
                <a:latin typeface="Verdana"/>
                <a:cs typeface="Verdana"/>
              </a:rPr>
              <a:t>h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50" dirty="0">
                <a:latin typeface="Verdana"/>
                <a:cs typeface="Verdana"/>
              </a:rPr>
              <a:t>h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130" dirty="0">
                <a:latin typeface="Verdana"/>
                <a:cs typeface="Verdana"/>
              </a:rPr>
              <a:t>l</a:t>
            </a:r>
            <a:r>
              <a:rPr sz="1800" spc="140" dirty="0">
                <a:latin typeface="Verdana"/>
                <a:cs typeface="Verdana"/>
              </a:rPr>
              <a:t>a</a:t>
            </a: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45" dirty="0">
                <a:latin typeface="Verdana"/>
                <a:cs typeface="Verdana"/>
              </a:rPr>
              <a:t>t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pr</a:t>
            </a:r>
            <a:r>
              <a:rPr sz="1800" spc="-25" dirty="0">
                <a:latin typeface="Verdana"/>
                <a:cs typeface="Verdana"/>
              </a:rPr>
              <a:t>o</a:t>
            </a:r>
            <a:r>
              <a:rPr sz="1800" spc="150" dirty="0">
                <a:latin typeface="Verdana"/>
                <a:cs typeface="Verdana"/>
              </a:rPr>
              <a:t>c</a:t>
            </a:r>
            <a:r>
              <a:rPr sz="1800" spc="160" dirty="0">
                <a:latin typeface="Verdana"/>
                <a:cs typeface="Verdana"/>
              </a:rPr>
              <a:t>e</a:t>
            </a:r>
            <a:r>
              <a:rPr sz="1800" spc="-245" dirty="0">
                <a:latin typeface="Verdana"/>
                <a:cs typeface="Verdana"/>
              </a:rPr>
              <a:t>s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85" dirty="0">
                <a:latin typeface="Verdana"/>
                <a:cs typeface="Verdana"/>
              </a:rPr>
              <a:t>o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r</a:t>
            </a:r>
            <a:r>
              <a:rPr sz="1800" spc="-90" dirty="0">
                <a:latin typeface="Verdana"/>
                <a:cs typeface="Verdana"/>
              </a:rPr>
              <a:t>e</a:t>
            </a:r>
            <a:r>
              <a:rPr sz="1800" spc="140" dirty="0">
                <a:latin typeface="Verdana"/>
                <a:cs typeface="Verdana"/>
              </a:rPr>
              <a:t>a</a:t>
            </a:r>
            <a:r>
              <a:rPr sz="1800" spc="110" dirty="0">
                <a:latin typeface="Verdana"/>
                <a:cs typeface="Verdana"/>
              </a:rPr>
              <a:t>d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110" dirty="0">
                <a:latin typeface="Verdana"/>
                <a:cs typeface="Verdana"/>
              </a:rPr>
              <a:t>db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latin typeface="Verdana"/>
                <a:cs typeface="Verdana"/>
              </a:rPr>
              <a:t>//leave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control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db,allow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writer </a:t>
            </a:r>
            <a:r>
              <a:rPr sz="1800" spc="-35" dirty="0">
                <a:latin typeface="Verdana"/>
                <a:cs typeface="Verdana"/>
              </a:rPr>
              <a:t>process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35" dirty="0">
                <a:latin typeface="Verdana"/>
                <a:cs typeface="Verdana"/>
              </a:rPr>
              <a:t>/</a:t>
            </a:r>
            <a:r>
              <a:rPr sz="1800" spc="-30" dirty="0">
                <a:latin typeface="Verdana"/>
                <a:cs typeface="Verdana"/>
              </a:rPr>
              <a:t>/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125" dirty="0">
                <a:latin typeface="Verdana"/>
                <a:cs typeface="Verdana"/>
              </a:rPr>
              <a:t>ll</a:t>
            </a:r>
            <a:r>
              <a:rPr sz="1800" spc="50" dirty="0">
                <a:latin typeface="Verdana"/>
                <a:cs typeface="Verdana"/>
              </a:rPr>
              <a:t>ow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o</a:t>
            </a:r>
            <a:r>
              <a:rPr sz="1800" spc="-20" dirty="0">
                <a:latin typeface="Verdana"/>
                <a:cs typeface="Verdana"/>
              </a:rPr>
              <a:t>t</a:t>
            </a:r>
            <a:r>
              <a:rPr sz="1800" spc="-55" dirty="0">
                <a:latin typeface="Verdana"/>
                <a:cs typeface="Verdana"/>
              </a:rPr>
              <a:t>h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229" dirty="0">
                <a:latin typeface="Verdana"/>
                <a:cs typeface="Verdana"/>
              </a:rPr>
              <a:t>r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pr</a:t>
            </a:r>
            <a:r>
              <a:rPr sz="1800" spc="-25" dirty="0">
                <a:latin typeface="Verdana"/>
                <a:cs typeface="Verdana"/>
              </a:rPr>
              <a:t>o</a:t>
            </a:r>
            <a:r>
              <a:rPr sz="1800" spc="150" dirty="0">
                <a:latin typeface="Verdana"/>
                <a:cs typeface="Verdana"/>
              </a:rPr>
              <a:t>c</a:t>
            </a:r>
            <a:r>
              <a:rPr sz="1800" spc="160" dirty="0">
                <a:latin typeface="Verdana"/>
                <a:cs typeface="Verdana"/>
              </a:rPr>
              <a:t>e</a:t>
            </a:r>
            <a:r>
              <a:rPr sz="1800" spc="-245" dirty="0">
                <a:latin typeface="Verdana"/>
                <a:cs typeface="Verdana"/>
              </a:rPr>
              <a:t>s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85" dirty="0">
                <a:latin typeface="Verdana"/>
                <a:cs typeface="Verdana"/>
              </a:rPr>
              <a:t>o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175" dirty="0">
                <a:latin typeface="Verdana"/>
                <a:cs typeface="Verdana"/>
              </a:rPr>
              <a:t>cc</a:t>
            </a:r>
            <a:r>
              <a:rPr sz="1800" spc="190" dirty="0">
                <a:latin typeface="Verdana"/>
                <a:cs typeface="Verdana"/>
              </a:rPr>
              <a:t>e</a:t>
            </a:r>
            <a:r>
              <a:rPr sz="1800" spc="-245" dirty="0">
                <a:latin typeface="Verdana"/>
                <a:cs typeface="Verdana"/>
              </a:rPr>
              <a:t>s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r</a:t>
            </a:r>
            <a:r>
              <a:rPr sz="1800" spc="-90" dirty="0">
                <a:latin typeface="Verdana"/>
                <a:cs typeface="Verdana"/>
              </a:rPr>
              <a:t>e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60" dirty="0">
                <a:latin typeface="Verdana"/>
                <a:cs typeface="Verdana"/>
              </a:rPr>
              <a:t>dcoun</a:t>
            </a:r>
            <a:r>
              <a:rPr sz="1800" spc="-100" dirty="0"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154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 MT</vt:lpstr>
      <vt:lpstr>Calibri</vt:lpstr>
      <vt:lpstr>Microsoft Sans Serif</vt:lpstr>
      <vt:lpstr>Times New Roman</vt:lpstr>
      <vt:lpstr>Verdana</vt:lpstr>
      <vt:lpstr>Office Theme</vt:lpstr>
      <vt:lpstr>PowerPoint Presentation</vt:lpstr>
      <vt:lpstr>Producer consumer problem using  semaphores</vt:lpstr>
      <vt:lpstr>Producer consumer problem using  semaphores</vt:lpstr>
      <vt:lpstr>Producer consumer problem using  semaphores</vt:lpstr>
      <vt:lpstr>The Readers-Writers Problem</vt:lpstr>
      <vt:lpstr>Solution to readers writers problem</vt:lpstr>
      <vt:lpstr>The Readers-Writers Problem solution</vt:lpstr>
      <vt:lpstr>Solution--The Readers-Writers Problem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Software</dc:title>
  <dc:creator>Santhosh VT</dc:creator>
  <cp:lastModifiedBy>Divya Kannan</cp:lastModifiedBy>
  <cp:revision>2</cp:revision>
  <dcterms:created xsi:type="dcterms:W3CDTF">2023-04-25T06:30:58Z</dcterms:created>
  <dcterms:modified xsi:type="dcterms:W3CDTF">2023-04-25T06:35:22Z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2021-06-17T00:00:00Z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2023-04-25T00:00:00Z</vt:filetime>
  </property>
</Properties>
</file>