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8" r:id="rId1"/>
  </p:sldMasterIdLst>
  <p:notesMasterIdLst>
    <p:notesMasterId r:id="rId11"/>
  </p:notesMasterIdLst>
  <p:sldIdLst>
    <p:sldId id="256" r:id="rId2"/>
    <p:sldId id="257" r:id="rId3"/>
    <p:sldId id="265" r:id="rId4"/>
    <p:sldId id="261" r:id="rId5"/>
    <p:sldId id="258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6" autoAdjust="0"/>
    <p:restoredTop sz="93842" autoAdjust="0"/>
  </p:normalViewPr>
  <p:slideViewPr>
    <p:cSldViewPr snapToGrid="0">
      <p:cViewPr varScale="1">
        <p:scale>
          <a:sx n="81" d="100"/>
          <a:sy n="81" d="100"/>
        </p:scale>
        <p:origin x="11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66159-0BCE-4D6D-AD43-118E693D2859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2A4C1-6DE6-40FD-9067-8DE3F50B9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9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30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07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914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156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707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653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387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52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43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1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86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8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14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936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27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9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14A48-526A-4893-AB96-D36F3A2610AA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14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9" r:id="rId1"/>
    <p:sldLayoutId id="2147484360" r:id="rId2"/>
    <p:sldLayoutId id="2147484361" r:id="rId3"/>
    <p:sldLayoutId id="2147484362" r:id="rId4"/>
    <p:sldLayoutId id="2147484363" r:id="rId5"/>
    <p:sldLayoutId id="2147484364" r:id="rId6"/>
    <p:sldLayoutId id="2147484365" r:id="rId7"/>
    <p:sldLayoutId id="2147484366" r:id="rId8"/>
    <p:sldLayoutId id="2147484367" r:id="rId9"/>
    <p:sldLayoutId id="2147484368" r:id="rId10"/>
    <p:sldLayoutId id="2147484369" r:id="rId11"/>
    <p:sldLayoutId id="2147484370" r:id="rId12"/>
    <p:sldLayoutId id="2147484371" r:id="rId13"/>
    <p:sldLayoutId id="2147484372" r:id="rId14"/>
    <p:sldLayoutId id="2147484373" r:id="rId15"/>
    <p:sldLayoutId id="21474843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1EC4-9167-4D18-A7CA-183EC782E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odule3_Part6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Textbook : Operating Systems Concepts by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Silberschatz</a:t>
            </a: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5541A6-5910-428F-8B4C-CA078BC38E2E}"/>
              </a:ext>
            </a:extLst>
          </p:cNvPr>
          <p:cNvSpPr txBox="1">
            <a:spLocks/>
          </p:cNvSpPr>
          <p:nvPr/>
        </p:nvSpPr>
        <p:spPr>
          <a:xfrm>
            <a:off x="2286000" y="1965960"/>
            <a:ext cx="7991475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44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6105-0717-42C5-B03F-30811FB6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28D15-64E8-4C03-A59B-65CCB210E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many applications a process  needs exclusive access to not one resource, but several.</a:t>
            </a:r>
          </a:p>
          <a:p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: There are two process each want to record a scanned document on a CD.</a:t>
            </a:r>
          </a:p>
          <a:p>
            <a:r>
              <a:rPr lang="en-US" dirty="0"/>
              <a:t>Process A request permission to use the scanner and granted it. Process B programmed differently and requests CD recorder first and it also granted</a:t>
            </a:r>
          </a:p>
          <a:p>
            <a:r>
              <a:rPr lang="en-US" dirty="0"/>
              <a:t>Now A asks for CD recorder, but request is denied until B releases it</a:t>
            </a:r>
          </a:p>
          <a:p>
            <a:r>
              <a:rPr lang="en-US" dirty="0"/>
              <a:t>Instead of releasing the CD recorder B asks for scanner</a:t>
            </a:r>
          </a:p>
          <a:p>
            <a:r>
              <a:rPr lang="en-US" dirty="0"/>
              <a:t>At this point both processes are blocked and remaining so forever.</a:t>
            </a:r>
          </a:p>
          <a:p>
            <a:r>
              <a:rPr lang="en-US" dirty="0"/>
              <a:t>This  situation is called </a:t>
            </a:r>
            <a:r>
              <a:rPr lang="en-US" b="1" dirty="0"/>
              <a:t>Deadlock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083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25B2-05D5-40FF-8D19-EF001F25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AA52C6-39A9-48F4-AF91-D056A0F40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00" y="1794933"/>
            <a:ext cx="6426200" cy="4614333"/>
          </a:xfrm>
        </p:spPr>
      </p:pic>
    </p:spTree>
    <p:extLst>
      <p:ext uri="{BB962C8B-B14F-4D97-AF65-F5344CB8AC3E}">
        <p14:creationId xmlns:p14="http://schemas.microsoft.com/office/powerpoint/2010/main" val="129649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CB72-1C3E-4BB0-AB4D-0D33294E6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7064E-0C9D-4579-BFE6-5E6520880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Deadlock definition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 set of processes is in a deadlocked state when every process in the set is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waiting for an event that can be caused only by another process in the set. 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events with which we are mainly concerned here are resource acquisition and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release.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resources may be either physical resources (for example, printers, tape drives, memory 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space, and CPU cycles) or logical resources (for example, 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files, semaphores, and 	</a:t>
            </a:r>
          </a:p>
          <a:p>
            <a:pPr marL="0" indent="0" algn="l">
              <a:buNone/>
            </a:pPr>
            <a:r>
              <a:rPr lang="en-IN" dirty="0">
                <a:latin typeface="Times New Roman" panose="02020603050405020304" pitchFamily="18" charset="0"/>
              </a:rPr>
              <a:t>	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monitors).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635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354AC-DC19-45DC-AEA7-009C98AA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E5727-F4C5-4823-9DEF-F47F0F1D0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 system consists of a finite number of resources to be distributed among a number of competing processes.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resources are partitioned into several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types, each consisting of some number of identical instances.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Memory space, CPU cycles, files, and I/0 devices (such as printers and DVD drives) are 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examples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of resource types.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 process must request a resource before using it and must release the resource after using it. A 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process may request as many resources as it requires to carry out its designated task.</a:t>
            </a:r>
          </a:p>
          <a:p>
            <a:pPr algn="l"/>
            <a:r>
              <a:rPr lang="en-US" dirty="0">
                <a:latin typeface="Times New Roman" panose="02020603050405020304" pitchFamily="18" charset="0"/>
              </a:rPr>
              <a:t>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he number of resources requested may not exceed the total number of resources available in the system.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 other words, a process cannot request three printers if the system has only two.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82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FCB7-9C24-4F97-9FF6-A3985998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97F79-B4D8-4077-9DB4-F7B572B7C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433" y="1282045"/>
            <a:ext cx="9242179" cy="462917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Process utilization of resource in following sequence only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Request. The process requests the resource.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If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request cannot be granted immediately (for example,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if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resource is being used by another process), then the requesting process must wait until it can acquire the 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resource.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Use. The process can operate on the resource (for example, if the resource is a printer, the process can print on the printer).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Release. The process releases the resource.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request and release of resources are system calls,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150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23BA6-8B7A-4C62-BD27-36BD156E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5A3A1-F5C5-46A7-9676-602ABC97E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 system table records whether each resource is free or allocated;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for each resource that is allocated, the table also records the process to which it is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allocated. </a:t>
            </a: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If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 process requests a resource that is currently allocated to another process, it can be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added to a queue of processes waiting for this resource.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037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1993-1DE2-48A6-B1AD-85ABF5D7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conditions for a deadlock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4D8B6-7CE5-48B4-A84B-305CF38C9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1800" b="1" i="0" u="none" strike="noStrike" baseline="0" dirty="0">
                <a:latin typeface="Times New Roman" panose="02020603050405020304" pitchFamily="18" charset="0"/>
              </a:rPr>
              <a:t>features that characterize deadlocks.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 deadlock situation can arise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if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following four conditions hold simultaneously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	in a system: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1.Mutual exclusion.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Each resource is exactly assigned to one process or is available. that is, 	only one process at a time can use the resource.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If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another process requests that resource, 	the requesting process must be delayed until the resource has been released.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2. Hold and wait.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 process must be holding at least one resource and waiting to acquire 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additional resources that are currently being held by 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other processes.</a:t>
            </a:r>
          </a:p>
          <a:p>
            <a:pPr marL="0" indent="0" algn="l">
              <a:buNone/>
            </a:pPr>
            <a:r>
              <a:rPr lang="en-IN" dirty="0">
                <a:latin typeface="Times New Roman" panose="02020603050405020304" pitchFamily="18" charset="0"/>
              </a:rPr>
              <a:t>	</a:t>
            </a:r>
            <a:r>
              <a:rPr lang="en-IN" dirty="0" err="1">
                <a:latin typeface="Times New Roman" panose="02020603050405020304" pitchFamily="18" charset="0"/>
              </a:rPr>
              <a:t>ie</a:t>
            </a:r>
            <a:r>
              <a:rPr lang="en-IN" dirty="0">
                <a:latin typeface="Times New Roman" panose="02020603050405020304" pitchFamily="18" charset="0"/>
              </a:rPr>
              <a:t>  a process holding a resource can request for some other resource without releasing it.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305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3EE7-9F52-4964-B3D3-64D25D68C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conditions for a deadlock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AF355-1612-40BB-A53C-43B250D69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AutoNum type="arabicPeriod" startAt="3"/>
            </a:pP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No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preemption.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Resources cannot be preempted; that is, a resource can be released only 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voluntarily by the process holding it, after that process 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has completed its task.</a:t>
            </a:r>
          </a:p>
          <a:p>
            <a:pPr marL="0" indent="0" algn="l">
              <a:buNone/>
            </a:pPr>
            <a:endParaRPr lang="en-IN" sz="1800" b="0" i="0" u="none" strike="noStrike" baseline="0" dirty="0">
              <a:latin typeface="Times New Roman" panose="02020603050405020304" pitchFamily="18" charset="0"/>
            </a:endParaRPr>
          </a:p>
          <a:p>
            <a:pPr algn="l">
              <a:buAutoNum type="arabicPeriod" startAt="4"/>
            </a:pP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Circular wait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 A set {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P0 ,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Pl, ... ,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P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n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} of waiting processes must exist such that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Po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waiting for a resource held by P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1,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P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1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waiting for a resource held by P2, ... , Pn-1 is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waiting for a resource held by </a:t>
            </a:r>
            <a:r>
              <a:rPr lang="en-US" sz="1800" b="0" i="1" u="none" strike="noStrike" baseline="0" dirty="0" err="1">
                <a:latin typeface="Arial" panose="020B0604020202020204" pitchFamily="34" charset="0"/>
              </a:rPr>
              <a:t>Pn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Pn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is waiting for a resource held by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Po.</a:t>
            </a:r>
          </a:p>
          <a:p>
            <a:pPr marL="0" indent="0" algn="l">
              <a:buNone/>
            </a:pPr>
            <a:r>
              <a:rPr lang="en-US" i="1" dirty="0">
                <a:latin typeface="Times New Roman" panose="02020603050405020304" pitchFamily="18" charset="0"/>
              </a:rPr>
              <a:t>	There should be a circular chain of processes </a:t>
            </a:r>
            <a:r>
              <a:rPr lang="en-US" i="1">
                <a:latin typeface="Times New Roman" panose="02020603050405020304" pitchFamily="18" charset="0"/>
              </a:rPr>
              <a:t>and resources.</a:t>
            </a:r>
            <a:endParaRPr lang="en-US" sz="1800" b="0" i="1" u="none" strike="noStrike" baseline="0" dirty="0"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i="1" dirty="0"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i="1" dirty="0">
                <a:latin typeface="Times New Roman" panose="02020603050405020304" pitchFamily="18" charset="0"/>
              </a:rPr>
              <a:t>	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 all four conditions must hold for a deadlock to </a:t>
            </a:r>
            <a:r>
              <a:rPr lang="en-IN" sz="1800" b="1" i="0" u="none" strike="noStrike" baseline="0" dirty="0">
                <a:latin typeface="Times New Roman" panose="02020603050405020304" pitchFamily="18" charset="0"/>
              </a:rPr>
              <a:t>occur.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901771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8107</TotalTime>
  <Words>780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Wisp</vt:lpstr>
      <vt:lpstr>                 Module3_Part6    Textbook : Operating Systems Concepts by Silberschatz </vt:lpstr>
      <vt:lpstr>Deadlocks</vt:lpstr>
      <vt:lpstr>Deadlock</vt:lpstr>
      <vt:lpstr>Deadlock</vt:lpstr>
      <vt:lpstr>Resources</vt:lpstr>
      <vt:lpstr>Resources</vt:lpstr>
      <vt:lpstr>Resources</vt:lpstr>
      <vt:lpstr>Necessary conditions for a deadlock</vt:lpstr>
      <vt:lpstr>Necessary conditions for a deadlock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Software</dc:title>
  <dc:creator>Santhosh VT</dc:creator>
  <cp:lastModifiedBy>DELL</cp:lastModifiedBy>
  <cp:revision>464</cp:revision>
  <dcterms:created xsi:type="dcterms:W3CDTF">2020-08-14T12:33:26Z</dcterms:created>
  <dcterms:modified xsi:type="dcterms:W3CDTF">2022-06-19T16:01:33Z</dcterms:modified>
</cp:coreProperties>
</file>