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3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odule3_Part7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7681-0677-4115-8FBA-C4B2FDF1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B874-30C4-4771-99BA-56F102B8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Processes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P1, P2,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deadlocked.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waiting for the resource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R3,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which is held by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P3.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waiting for either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or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release resource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2. 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addition,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waiting for process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release resource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34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C026-9F7D-4953-906F-C6D77F97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en-US"/>
              <a:t>Resource 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6E2C-A55B-44EF-AF81-FBC33266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54356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Now consider the resource-allocation graph </a:t>
            </a:r>
            <a:r>
              <a:rPr lang="en-US" dirty="0">
                <a:latin typeface="Times New Roman" panose="02020603050405020304" pitchFamily="18" charset="0"/>
              </a:rPr>
              <a:t>below.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example,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also have a cycle: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P1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 R1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P3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 R2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 P1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0FECC-AD89-4BD6-AAD6-51FA3227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41" y="1904921"/>
            <a:ext cx="3556183" cy="3048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E2508-D649-4A22-89EE-A5193F172824}"/>
              </a:ext>
            </a:extLst>
          </p:cNvPr>
          <p:cNvSpPr txBox="1"/>
          <p:nvPr/>
        </p:nvSpPr>
        <p:spPr>
          <a:xfrm>
            <a:off x="2777067" y="5088467"/>
            <a:ext cx="8727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However, there is no deadlock. Observe that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P4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may release its instance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resource type R2. That resource can then be allocated to P3, breaking the cycle.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summary, if a resource-allocation graph does not have a cycle, then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system is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not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a deadlocked state.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there is a cycle, then the system may or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may not be in a deadlocked state. This observation is important when we deal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with the deadlock problem.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FA9B6-3FD3-4039-A0B8-9AFA4D48B02C}"/>
              </a:ext>
            </a:extLst>
          </p:cNvPr>
          <p:cNvSpPr txBox="1"/>
          <p:nvPr/>
        </p:nvSpPr>
        <p:spPr>
          <a:xfrm>
            <a:off x="9355667" y="3027803"/>
            <a:ext cx="237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allocation graph with cycle and no 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8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3155-DE16-4F44-92A4-217E028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9D3C-45DA-4AAC-998D-612C0B4D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Deadlocks can be described more precisely in terms of a directed graph called a system resource allocation graph. </a:t>
            </a:r>
            <a:endParaRPr lang="en-US" sz="18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graph consists of a set of vertices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V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a set of edges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E.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set of vertices V is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partitioned into two different types of nodes: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== {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P2, ... 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}, the set consisting of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all the active processes in the system,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== {R1, R2, ... 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Rm}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set consisting of all resource types in the 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6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04A-9312-47F6-8ED5-DB45E8A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E567-800C-4702-BCE3-5AD46752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directed edge from process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to resource type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j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denoted by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 </a:t>
            </a:r>
            <a:r>
              <a:rPr lang="en-US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j;</a:t>
            </a:r>
            <a:endParaRPr lang="en-US" sz="1800" b="0" i="1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it signifies that process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requested an instance of resource type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is currently waiting for that resource.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directed edge from resource type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is  denoted by </a:t>
            </a:r>
            <a:r>
              <a:rPr lang="en-US" sz="1800" b="0" i="1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 </a:t>
            </a:r>
            <a:r>
              <a:rPr lang="en-US" i="1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</a:rPr>
              <a:t> ;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signifies that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 instance of resource type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been allocated to process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; </a:t>
            </a:r>
          </a:p>
          <a:p>
            <a:pPr marL="0" indent="0" algn="l">
              <a:buNone/>
            </a:pPr>
            <a:endParaRPr lang="en-US" sz="1800" b="0" i="1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 directed edge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 </a:t>
            </a:r>
            <a:r>
              <a:rPr lang="en-US" i="1" dirty="0">
                <a:latin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</a:t>
            </a:r>
            <a:r>
              <a:rPr lang="en-US" sz="1800" b="0" i="1" u="none" strike="noStrike" baseline="-25000" dirty="0" err="1"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is called a </a:t>
            </a:r>
            <a:r>
              <a:rPr lang="en-US" dirty="0"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equest edge;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 directed edge </a:t>
            </a:r>
            <a:r>
              <a:rPr lang="en-US" sz="1800" b="0" i="1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 </a:t>
            </a:r>
            <a:r>
              <a:rPr lang="en-US" i="1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;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called an 	assignment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30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DE46-96A2-4818-AEAB-2EDC88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8421-FEB8-485F-97BB-E757AAA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4200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Pictorially we represent each process 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a circle and each resource type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Arial" panose="020B0604020202020204" pitchFamily="34" charset="0"/>
              </a:rPr>
              <a:t>	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a rectangle.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resource type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may have more than one instance, we represent each such instance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a dot within the rectangle.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Note that a request edge points to only the rectangle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whereas an assignment edge must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lso designate one of the dots in the rectangle.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process 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an instance of resource type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Rj,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request edge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is inserted in the resource-allocation graph. When this request can be fulfilled,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request edge is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instantaneously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transformed to an assignment edge. When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process no longer needs access to the resource, it releases the resource; as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result, the assignment edge is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32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8454-1A6B-425A-B784-2A8C782B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5635-352B-4C10-B8B3-68415280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Consider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the current situation in the system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sets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P, </a:t>
            </a:r>
            <a:r>
              <a:rPr lang="en-US" dirty="0"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E: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 </a:t>
            </a:r>
            <a:r>
              <a:rPr lang="en-IN" sz="1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== {P1, P2, P3}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R== {R1, R2, R3, </a:t>
            </a:r>
            <a:r>
              <a:rPr lang="en-IN" dirty="0">
                <a:latin typeface="HiddenHorzOCR"/>
              </a:rPr>
              <a:t>R4</a:t>
            </a:r>
            <a:r>
              <a:rPr lang="en-IN" sz="1800" b="0" i="0" u="none" strike="noStrike" baseline="0" dirty="0">
                <a:latin typeface="HiddenHorzOCR"/>
              </a:rPr>
              <a:t>}</a:t>
            </a:r>
          </a:p>
          <a:p>
            <a:pPr marL="0" indent="0" algn="l">
              <a:buNone/>
            </a:pP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	E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== {Pl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Rl, p2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R3,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Rl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p2,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R2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p2,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R2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Pl, R3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P3}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Resource instances: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One instance of resource type R1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Two instances of resource type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One instance of resource type R3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Three instances of resource type </a:t>
            </a:r>
            <a:r>
              <a:rPr lang="en-US" dirty="0">
                <a:latin typeface="HiddenHorzOCR"/>
              </a:rPr>
              <a:t>R4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6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907-A42F-4975-B95D-4A56DD0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736A7-56A8-4458-B6A7-D79876D6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94" y="2166330"/>
            <a:ext cx="3188306" cy="3035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FDB4E-8609-4535-9948-6CA6942CEB7B}"/>
              </a:ext>
            </a:extLst>
          </p:cNvPr>
          <p:cNvSpPr txBox="1"/>
          <p:nvPr/>
        </p:nvSpPr>
        <p:spPr>
          <a:xfrm>
            <a:off x="6570132" y="2235200"/>
            <a:ext cx="4934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Process states: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Process P1 is holding an instance of resource type R2 and is waiting for an instance of resource type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1 .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Process P2 is holding an instance of R1 and an instance of R2 and is waiting for an instance of R3.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holding an instance of R3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0F9A-5CD9-41E4-97B9-34A0E92C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485-37DD-4A8E-A562-9EA5AD98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Given the definition of a resource-allocation graph, it can be shown that, if the graph contains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 cycles, then no process in the system is deadlocked.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graph does contain a cycle, then a deadlock may exist.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resource type has exactly one instance, then a cycle implies that a deadlock has 	occurred.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cycle involves only a set of resource types, each of which has only a single instance,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 a deadlock has occurred. Each process involved in the cycle is deadlocked.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case, a cycle in the graph is both a necessary and a sufficient condition for the existence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deadlock.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3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48DD-6664-4B27-B795-C0543CAC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66F5-4D05-41B4-963C-50118FFA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resource type has several instances, then a cycle does not necessarily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imply that a deadlock has occurred. In this case, a cycle in the graph is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necessary but not a sufficient condition for the existence of deadlock.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illustrate this concept, we return to the resource-allocation graph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depicted in Figure. Suppose that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an instance of resource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type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no resource instance is currently available, a request edge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added to the previous graph. At this point, two minimal cycles exist in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the system: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73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0F49-06E9-4547-BC62-D2D2CB21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C8B4-C9F4-46B4-8461-C93A1832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995333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P1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R3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pt-BR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R2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P1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P2 </a:t>
            </a:r>
            <a:r>
              <a:rPr lang="pt-BR" sz="1800" b="0" i="0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R3 </a:t>
            </a:r>
            <a:r>
              <a:rPr lang="pt-BR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P3 </a:t>
            </a:r>
            <a:r>
              <a:rPr lang="pt-BR" sz="1800" b="0" i="0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R2 </a:t>
            </a:r>
            <a:r>
              <a:rPr lang="pt-BR" sz="1800" b="0" i="0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E9758-8B16-4BEB-B7BE-8FF21DA0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19" y="3224659"/>
            <a:ext cx="3124361" cy="321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F5212-8EF6-4ACC-9974-17780372EABA}"/>
              </a:ext>
            </a:extLst>
          </p:cNvPr>
          <p:cNvSpPr txBox="1"/>
          <p:nvPr/>
        </p:nvSpPr>
        <p:spPr>
          <a:xfrm>
            <a:off x="4114800" y="6527800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Resource-allocation graph with a 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63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8185</TotalTime>
  <Words>1007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HiddenHorzOCR</vt:lpstr>
      <vt:lpstr>Times New Roman</vt:lpstr>
      <vt:lpstr>Wingdings 3</vt:lpstr>
      <vt:lpstr>Wisp</vt:lpstr>
      <vt:lpstr>                 Module3_Part7    Textbook : Operating Systems Concepts by Silberschatz </vt:lpstr>
      <vt:lpstr>Resource-Allocation Graph</vt:lpstr>
      <vt:lpstr>Resource-Allocation Graph</vt:lpstr>
      <vt:lpstr>Resource-Allocation Graph</vt:lpstr>
      <vt:lpstr>Resource-Allocation Graph</vt:lpstr>
      <vt:lpstr>Resource allocation graph</vt:lpstr>
      <vt:lpstr>Resource allocation graph</vt:lpstr>
      <vt:lpstr>Resource allocation graph</vt:lpstr>
      <vt:lpstr>Resource allocation graph</vt:lpstr>
      <vt:lpstr>Resource allocation graph</vt:lpstr>
      <vt:lpstr>Resource allocation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473</cp:revision>
  <dcterms:created xsi:type="dcterms:W3CDTF">2020-08-14T12:33:26Z</dcterms:created>
  <dcterms:modified xsi:type="dcterms:W3CDTF">2022-06-19T16:27:46Z</dcterms:modified>
</cp:coreProperties>
</file>