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8" r:id="rId18"/>
    <p:sldId id="272" r:id="rId19"/>
    <p:sldId id="289" r:id="rId20"/>
    <p:sldId id="290" r:id="rId21"/>
    <p:sldId id="273" r:id="rId22"/>
    <p:sldId id="274" r:id="rId23"/>
    <p:sldId id="291" r:id="rId24"/>
    <p:sldId id="293" r:id="rId25"/>
    <p:sldId id="294" r:id="rId26"/>
    <p:sldId id="292" r:id="rId27"/>
    <p:sldId id="275" r:id="rId28"/>
    <p:sldId id="276" r:id="rId29"/>
    <p:sldId id="277" r:id="rId30"/>
    <p:sldId id="278" r:id="rId31"/>
    <p:sldId id="280" r:id="rId32"/>
    <p:sldId id="295" r:id="rId33"/>
    <p:sldId id="281" r:id="rId34"/>
    <p:sldId id="296" r:id="rId35"/>
    <p:sldId id="297" r:id="rId36"/>
    <p:sldId id="298" r:id="rId37"/>
    <p:sldId id="282" r:id="rId38"/>
    <p:sldId id="299" r:id="rId39"/>
    <p:sldId id="283" r:id="rId40"/>
    <p:sldId id="300" r:id="rId41"/>
    <p:sldId id="301" r:id="rId42"/>
    <p:sldId id="284" r:id="rId43"/>
    <p:sldId id="285" r:id="rId44"/>
    <p:sldId id="302" r:id="rId45"/>
    <p:sldId id="286" r:id="rId46"/>
    <p:sldId id="28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Christ College of Engineering , IJK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DF6C6-C04F-4250-9C1D-356FE35ACD1F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CC95C-7D15-4BEB-B3E1-256707A0F0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27920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Christ College of Engineering , IJK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B5ABE-667E-4B5D-BF3B-734CA062EC3D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D1004-C858-43E0-B11B-DD758437F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70513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Christ College of Engineering , IJK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Christ College of Engineering , IJK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A2FE-AE8B-4ACA-8092-175E6D7FF9C4}" type="datetime1">
              <a:rPr lang="en-US" smtClean="0"/>
              <a:t>5/10/2021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CEC3-D65F-445E-A3B5-FE2EBA00F12C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8FAB-CC95-4A43-AE9E-7AF9D45A6971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038D-8E2B-4D66-9BA9-4686DD3A7C0E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8A1A-327B-4A43-B0CF-47CD847AFC8E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152F-0384-4647-A4B3-E4CB26B86769}" type="datetime1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DA77-4259-4DF3-A12D-AD6ED973EA2C}" type="datetime1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EF75-DA15-4F0C-BF0C-1C96D26441B8}" type="datetime1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8903-0152-4DAC-BC95-16615689316C}" type="datetime1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1E87-9D87-48E9-A1EE-40B624DCCCBA}" type="datetime1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AB4A-4B58-49AB-9A77-46A2995C0A2F}" type="datetime1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E49CEC-A725-4DEE-8FEB-BD6EDC20476B}" type="datetime1">
              <a:rPr lang="en-US" smtClean="0"/>
              <a:t>5/10/2021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Sinu T S (Assistant Professor ) , MEC 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abit_(psychology)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6670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sz="8000" b="1" dirty="0" smtClean="0"/>
              <a:t/>
            </a:r>
            <a:br>
              <a:rPr lang="en-US" sz="8000" b="1" dirty="0" smtClean="0"/>
            </a:br>
            <a:r>
              <a:rPr lang="en-US" sz="8000" b="1" dirty="0" smtClean="0"/>
              <a:t>Module 1</a:t>
            </a:r>
            <a:br>
              <a:rPr lang="en-US" sz="8000" b="1" dirty="0" smtClean="0"/>
            </a:br>
            <a:r>
              <a:rPr lang="en-US" sz="8000" b="1" u="sng" dirty="0" smtClean="0"/>
              <a:t>Human Values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600" b="1" u="sng" dirty="0">
                <a:solidFill>
                  <a:schemeClr val="tx2"/>
                </a:solidFill>
              </a:rPr>
              <a:t>WORK ETHICS</a:t>
            </a:r>
            <a:r>
              <a:rPr lang="en-US" sz="3600" b="1" dirty="0">
                <a:solidFill>
                  <a:schemeClr val="tx2"/>
                </a:solidFill>
              </a:rPr>
              <a:t/>
            </a:r>
            <a:br>
              <a:rPr lang="en-US" sz="3600" b="1" dirty="0">
                <a:solidFill>
                  <a:schemeClr val="tx2"/>
                </a:solidFill>
              </a:rPr>
            </a:b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Work ethics has been understood as a value based on hard work and diligence.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u="sng" dirty="0" smtClean="0"/>
              <a:t>Importance of Work Ethic 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Productive Work </a:t>
            </a:r>
          </a:p>
          <a:p>
            <a:r>
              <a:rPr lang="en-US" b="1" dirty="0" smtClean="0"/>
              <a:t>Cooperation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Basic Work Ethic for an Organization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Uniform rules and regulations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Communication of the rules and regulation to all employees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Allow a degree of freedom to employees  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Clear and uniform holiday schedule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How to develop strong work ethic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u="sng" dirty="0" smtClean="0"/>
              <a:t>Step 1: Be professional about your work</a:t>
            </a:r>
          </a:p>
          <a:p>
            <a:r>
              <a:rPr lang="en-US" dirty="0" smtClean="0"/>
              <a:t>Reliability and honesty</a:t>
            </a:r>
          </a:p>
          <a:p>
            <a:r>
              <a:rPr lang="en-US" dirty="0" smtClean="0"/>
              <a:t>Deliver best outputs</a:t>
            </a:r>
          </a:p>
          <a:p>
            <a:r>
              <a:rPr lang="en-US" dirty="0" smtClean="0"/>
              <a:t>Be consistent in delivering good quality work and earn good reputation</a:t>
            </a:r>
          </a:p>
          <a:p>
            <a:pPr>
              <a:buNone/>
            </a:pPr>
            <a:r>
              <a:rPr lang="en-US" b="1" u="sng" dirty="0" smtClean="0"/>
              <a:t>Step 2: Manage your time</a:t>
            </a:r>
          </a:p>
          <a:p>
            <a:r>
              <a:rPr lang="en-US" dirty="0" smtClean="0"/>
              <a:t>Know your strength and weaknesses </a:t>
            </a:r>
          </a:p>
          <a:p>
            <a:r>
              <a:rPr lang="en-US" dirty="0" smtClean="0"/>
              <a:t>Set yourself deadlines for delivering even small tasks</a:t>
            </a:r>
          </a:p>
          <a:p>
            <a:r>
              <a:rPr lang="en-US" dirty="0" smtClean="0"/>
              <a:t>Prioritize tasks </a:t>
            </a:r>
          </a:p>
          <a:p>
            <a:r>
              <a:rPr lang="en-US" dirty="0" smtClean="0"/>
              <a:t>Avoid procrastination</a:t>
            </a:r>
          </a:p>
          <a:p>
            <a:r>
              <a:rPr lang="en-US" dirty="0" smtClean="0"/>
              <a:t>Avoid negative talk and gossip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</a:t>
            </a:r>
            <a:r>
              <a:rPr lang="en-US" b="1" u="sng" dirty="0" smtClean="0"/>
              <a:t>Step 3: Keep a balance and deliver consistent high performance work</a:t>
            </a:r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u="sng" dirty="0" smtClean="0"/>
              <a:t>Step 4: Develop good work habits</a:t>
            </a:r>
          </a:p>
          <a:p>
            <a:r>
              <a:rPr lang="en-US" dirty="0" smtClean="0"/>
              <a:t>Create and learn habits</a:t>
            </a:r>
          </a:p>
          <a:p>
            <a:r>
              <a:rPr lang="en-US" dirty="0" smtClean="0"/>
              <a:t>“Do it now” habit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Elements of a strong work ethic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b="1" dirty="0" smtClean="0"/>
              <a:t>Honesty &amp; Integrity</a:t>
            </a:r>
          </a:p>
          <a:p>
            <a:r>
              <a:rPr lang="en-US" b="1" dirty="0" smtClean="0"/>
              <a:t>Alertness</a:t>
            </a:r>
          </a:p>
          <a:p>
            <a:r>
              <a:rPr lang="en-US" b="1" dirty="0" smtClean="0"/>
              <a:t>Openness</a:t>
            </a:r>
          </a:p>
          <a:p>
            <a:r>
              <a:rPr lang="en-US" b="1" dirty="0" smtClean="0"/>
              <a:t>Respect for others</a:t>
            </a:r>
          </a:p>
          <a:p>
            <a:r>
              <a:rPr lang="en-US" b="1" dirty="0" smtClean="0"/>
              <a:t>Reliability and Dependability</a:t>
            </a:r>
          </a:p>
          <a:p>
            <a:r>
              <a:rPr lang="en-US" b="1" dirty="0" smtClean="0"/>
              <a:t>Determination &amp; Dedication</a:t>
            </a:r>
          </a:p>
          <a:p>
            <a:r>
              <a:rPr lang="en-US" b="1" dirty="0" smtClean="0"/>
              <a:t>Accountability &amp; Responsibility</a:t>
            </a:r>
          </a:p>
          <a:p>
            <a:r>
              <a:rPr lang="en-US" b="1" dirty="0" smtClean="0"/>
              <a:t>Confidentiality</a:t>
            </a:r>
          </a:p>
          <a:p>
            <a:r>
              <a:rPr lang="en-US" b="1" dirty="0" smtClean="0"/>
              <a:t>Initiative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r>
              <a:rPr lang="en-US" b="1" u="sng" dirty="0" smtClean="0"/>
              <a:t>Service Learning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Service-learning refers to learning that actively involves students in a wide range of experiences, which often benefit others and the community, while also advancing the goals of a given curriculum</a:t>
            </a:r>
          </a:p>
          <a:p>
            <a:pPr>
              <a:buNone/>
            </a:pPr>
            <a:r>
              <a:rPr lang="en-US" b="1" u="sng" dirty="0" smtClean="0"/>
              <a:t>Qualities of service-learning</a:t>
            </a:r>
            <a:r>
              <a:rPr lang="en-US" b="1" dirty="0" smtClean="0"/>
              <a:t> </a:t>
            </a:r>
          </a:p>
          <a:p>
            <a:pPr lvl="0"/>
            <a:r>
              <a:rPr lang="en-US" b="1" dirty="0" smtClean="0"/>
              <a:t>Integrative</a:t>
            </a:r>
          </a:p>
          <a:p>
            <a:pPr lvl="0"/>
            <a:r>
              <a:rPr lang="en-US" b="1" dirty="0" smtClean="0"/>
              <a:t>Reflective</a:t>
            </a:r>
          </a:p>
          <a:p>
            <a:pPr lvl="0"/>
            <a:r>
              <a:rPr lang="en-US" b="1" dirty="0" smtClean="0"/>
              <a:t>Contextualized</a:t>
            </a:r>
          </a:p>
          <a:p>
            <a:pPr lvl="0"/>
            <a:r>
              <a:rPr lang="en-US" b="1" dirty="0" smtClean="0"/>
              <a:t>Strength-Based</a:t>
            </a:r>
          </a:p>
          <a:p>
            <a:pPr lvl="0"/>
            <a:r>
              <a:rPr lang="en-US" b="1" dirty="0" smtClean="0"/>
              <a:t>Reciprocal</a:t>
            </a:r>
          </a:p>
          <a:p>
            <a:pPr lvl="0"/>
            <a:r>
              <a:rPr lang="en-US" b="1" dirty="0" smtClean="0"/>
              <a:t>Lifelong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Benefits of Social Learning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Learning Outcomes</a:t>
            </a:r>
            <a:r>
              <a:rPr lang="en-US" dirty="0" smtClean="0"/>
              <a:t> </a:t>
            </a:r>
          </a:p>
          <a:p>
            <a:r>
              <a:rPr lang="en-US" b="1" dirty="0" smtClean="0"/>
              <a:t>Personal Outcomes</a:t>
            </a:r>
          </a:p>
          <a:p>
            <a:r>
              <a:rPr lang="en-US" b="1" dirty="0" smtClean="0"/>
              <a:t>Social Outcomes</a:t>
            </a:r>
          </a:p>
          <a:p>
            <a:r>
              <a:rPr lang="en-US" b="1" dirty="0" smtClean="0"/>
              <a:t>Career Development</a:t>
            </a:r>
          </a:p>
          <a:p>
            <a:r>
              <a:rPr lang="en-US" b="1" dirty="0" smtClean="0"/>
              <a:t>Relationship with the Institution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VIRTUES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Virtues </a:t>
            </a:r>
            <a:r>
              <a:rPr lang="en-GB" dirty="0"/>
              <a:t>are </a:t>
            </a:r>
            <a:r>
              <a:rPr lang="en-GB" i="1" dirty="0"/>
              <a:t>positive </a:t>
            </a:r>
            <a:r>
              <a:rPr lang="en-GB" dirty="0"/>
              <a:t>and </a:t>
            </a:r>
            <a:r>
              <a:rPr lang="en-GB" i="1" dirty="0"/>
              <a:t>preferred </a:t>
            </a:r>
            <a:r>
              <a:rPr lang="en-GB" dirty="0"/>
              <a:t>values</a:t>
            </a:r>
            <a:r>
              <a:rPr lang="en-GB" dirty="0" smtClean="0"/>
              <a:t>.</a:t>
            </a:r>
          </a:p>
          <a:p>
            <a:r>
              <a:rPr lang="en-GB" dirty="0"/>
              <a:t>Virtues are desirable attitudes or character traits, motives </a:t>
            </a:r>
            <a:r>
              <a:rPr lang="en-GB" dirty="0" smtClean="0"/>
              <a:t>and emotions </a:t>
            </a:r>
            <a:r>
              <a:rPr lang="en-GB" dirty="0"/>
              <a:t>that enable us to be successful and to act in ways that develop our highest potential</a:t>
            </a:r>
            <a:r>
              <a:rPr lang="en-GB" dirty="0" smtClean="0"/>
              <a:t>.</a:t>
            </a:r>
          </a:p>
          <a:p>
            <a:r>
              <a:rPr lang="en-GB" dirty="0"/>
              <a:t>They are </a:t>
            </a:r>
            <a:r>
              <a:rPr lang="en-GB" dirty="0" smtClean="0"/>
              <a:t>like habits</a:t>
            </a:r>
            <a:r>
              <a:rPr lang="en-GB" dirty="0"/>
              <a:t>, once acquired, they become characteristics of a person.</a:t>
            </a:r>
            <a:endParaRPr lang="en-GB" dirty="0" smtClean="0"/>
          </a:p>
          <a:p>
            <a:r>
              <a:rPr lang="en-GB" dirty="0"/>
              <a:t>Honesty, courage, </a:t>
            </a:r>
            <a:r>
              <a:rPr lang="en-GB" dirty="0" smtClean="0"/>
              <a:t>compassion, generosity</a:t>
            </a:r>
            <a:r>
              <a:rPr lang="en-GB" dirty="0"/>
              <a:t>, fidelity, </a:t>
            </a:r>
            <a:r>
              <a:rPr lang="en-GB" dirty="0" smtClean="0"/>
              <a:t>integrity are all examples of virtues.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1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Civic Virtue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Civic virtue is morality or a standard of righteous behavior in relationship to a citizen's involvement in society</a:t>
            </a:r>
          </a:p>
          <a:p>
            <a:endParaRPr lang="en-US" b="1" dirty="0" smtClean="0"/>
          </a:p>
          <a:p>
            <a:r>
              <a:rPr lang="en-US" b="1" dirty="0" smtClean="0"/>
              <a:t>Civic virtue is the harvesting of habits</a:t>
            </a:r>
            <a:r>
              <a:rPr lang="en-US" b="1" dirty="0" smtClean="0">
                <a:hlinkClick r:id="rId2"/>
              </a:rPr>
              <a:t> </a:t>
            </a:r>
            <a:r>
              <a:rPr lang="en-US" b="1" dirty="0" smtClean="0"/>
              <a:t>important for the success of the community. </a:t>
            </a:r>
          </a:p>
          <a:p>
            <a:r>
              <a:rPr lang="en-US" b="1" dirty="0" smtClean="0"/>
              <a:t>Eg.  Voting 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800"/>
          </a:xfrm>
        </p:spPr>
        <p:txBody>
          <a:bodyPr>
            <a:normAutofit/>
          </a:bodyPr>
          <a:lstStyle/>
          <a:p>
            <a:r>
              <a:rPr lang="en-GB" dirty="0"/>
              <a:t>The duties are:</a:t>
            </a:r>
          </a:p>
          <a:p>
            <a:pPr marL="0" indent="0">
              <a:buNone/>
            </a:pPr>
            <a:r>
              <a:rPr lang="en-GB" dirty="0"/>
              <a:t>1. To pay taxes to the local government and state, in time.</a:t>
            </a:r>
          </a:p>
          <a:p>
            <a:pPr marL="0" indent="0">
              <a:buNone/>
            </a:pPr>
            <a:r>
              <a:rPr lang="en-GB" dirty="0"/>
              <a:t>2. To keep the surroundings clean and green.</a:t>
            </a:r>
          </a:p>
          <a:p>
            <a:pPr marL="0" indent="0">
              <a:buNone/>
            </a:pPr>
            <a:r>
              <a:rPr lang="en-GB" dirty="0"/>
              <a:t>3. Not to pollute the water, land, and air by following hygiene and proper garbage disposal.</a:t>
            </a:r>
          </a:p>
          <a:p>
            <a:pPr marL="0" indent="0">
              <a:buNone/>
            </a:pPr>
            <a:r>
              <a:rPr lang="en-GB" dirty="0"/>
              <a:t>For example, not to burn wood, tyres, plastic materials, spit in the open, even not to </a:t>
            </a:r>
            <a:r>
              <a:rPr lang="en-GB" dirty="0" smtClean="0"/>
              <a:t>smoke in </a:t>
            </a:r>
            <a:r>
              <a:rPr lang="en-GB" dirty="0"/>
              <a:t>the open, and not to cause nuisance to the public, are some of the civic (duties) virtues.</a:t>
            </a:r>
          </a:p>
          <a:p>
            <a:pPr marL="0" indent="0">
              <a:buNone/>
            </a:pPr>
            <a:r>
              <a:rPr lang="en-GB" dirty="0"/>
              <a:t>4. To follow the road safety rules.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0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b="1" u="sng" dirty="0" smtClean="0"/>
              <a:t>VALUES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term ‘VALUE’ comes from the Latin word ‘VALERE’ which means ‘to be of worth’.</a:t>
            </a:r>
          </a:p>
          <a:p>
            <a:r>
              <a:rPr lang="en-US" dirty="0" smtClean="0"/>
              <a:t>Values are defined as something which are desirable and worthy of esteem for their own sake. </a:t>
            </a:r>
          </a:p>
          <a:p>
            <a:r>
              <a:rPr lang="en-US" dirty="0" smtClean="0"/>
              <a:t>Human values are defined as those values which help man to live in harmony with the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On the other hand, the rights are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1. To vote the local or state government.</a:t>
            </a:r>
          </a:p>
          <a:p>
            <a:pPr marL="0" indent="0">
              <a:buNone/>
            </a:pPr>
            <a:r>
              <a:rPr lang="en-GB" dirty="0"/>
              <a:t>2. To contest in the elections to the local or state government.</a:t>
            </a:r>
          </a:p>
          <a:p>
            <a:pPr marL="0" indent="0">
              <a:buNone/>
            </a:pPr>
            <a:r>
              <a:rPr lang="en-GB" dirty="0"/>
              <a:t>3. To seek a public welfare facility such as a school, hospital or a community hall or </a:t>
            </a:r>
            <a:r>
              <a:rPr lang="en-GB" dirty="0" smtClean="0"/>
              <a:t>transport or </a:t>
            </a:r>
            <a:r>
              <a:rPr lang="en-GB" dirty="0"/>
              <a:t>communication facility, for the residents.</a:t>
            </a:r>
          </a:p>
          <a:p>
            <a:pPr marL="0" indent="0">
              <a:buNone/>
            </a:pPr>
            <a:r>
              <a:rPr lang="en-GB" dirty="0"/>
              <a:t>4. To establish a green and safe environment, pollution free, corruption free, and to </a:t>
            </a:r>
            <a:r>
              <a:rPr lang="en-GB" dirty="0" smtClean="0"/>
              <a:t>follow ethical </a:t>
            </a:r>
            <a:r>
              <a:rPr lang="en-GB" dirty="0"/>
              <a:t>principles. People are said to have the right to breathe in fresh air, by not </a:t>
            </a:r>
            <a:r>
              <a:rPr lang="en-GB" dirty="0" smtClean="0"/>
              <a:t>allowing smoking </a:t>
            </a:r>
            <a:r>
              <a:rPr lang="en-GB" dirty="0"/>
              <a:t>in public.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7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32688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sz="4400" b="1" u="sng" dirty="0" smtClean="0">
                <a:solidFill>
                  <a:schemeClr val="tx2"/>
                </a:solidFill>
              </a:rPr>
              <a:t>RESPECT FOR OTHERS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Respect, also called esteem, is a  positive feeling or action shown towards someone or something considered important, or held in high esteem or regard</a:t>
            </a:r>
          </a:p>
          <a:p>
            <a:r>
              <a:rPr lang="en-US" b="1" dirty="0" smtClean="0"/>
              <a:t>It is also the process of honoring someone by exhibiting care, concern, or consideration for their needs or feelings.</a:t>
            </a:r>
          </a:p>
          <a:p>
            <a:endParaRPr lang="en-US" b="1" dirty="0" smtClean="0"/>
          </a:p>
          <a:p>
            <a:r>
              <a:rPr lang="en-US" b="1" dirty="0" smtClean="0"/>
              <a:t>"Thank you” / "</a:t>
            </a:r>
            <a:r>
              <a:rPr lang="en-US" b="1" i="1" dirty="0" smtClean="0"/>
              <a:t>Namaste”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How to Respect Others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 smtClean="0"/>
              <a:t>Listening to the other person.</a:t>
            </a:r>
          </a:p>
          <a:p>
            <a:pPr lvl="0"/>
            <a:r>
              <a:rPr lang="en-US" b="1" dirty="0" smtClean="0"/>
              <a:t>Being empathetic, understanding each other and putting ourselves in their shoes.</a:t>
            </a:r>
          </a:p>
          <a:p>
            <a:pPr lvl="0"/>
            <a:r>
              <a:rPr lang="en-US" b="1" dirty="0" smtClean="0"/>
              <a:t>Apologizing to each other when we make mistakes.</a:t>
            </a:r>
          </a:p>
          <a:p>
            <a:pPr lvl="0"/>
            <a:r>
              <a:rPr lang="en-US" b="1" dirty="0" smtClean="0"/>
              <a:t>Keeping other people’s secrets.</a:t>
            </a:r>
          </a:p>
          <a:p>
            <a:pPr lvl="0"/>
            <a:r>
              <a:rPr lang="en-US" b="1" dirty="0" smtClean="0"/>
              <a:t>Complying with and respecting laws and regulations</a:t>
            </a:r>
          </a:p>
          <a:p>
            <a:pPr lvl="0"/>
            <a:r>
              <a:rPr lang="en-US" b="1" dirty="0" smtClean="0"/>
              <a:t>Respecting the privacy and intimacy of others.</a:t>
            </a:r>
          </a:p>
          <a:p>
            <a:pPr lvl="0"/>
            <a:r>
              <a:rPr lang="en-US" b="1" dirty="0" smtClean="0"/>
              <a:t>Being grateful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4000" b="1" u="sng" dirty="0">
                <a:solidFill>
                  <a:schemeClr val="tx2"/>
                </a:solidFill>
              </a:rPr>
              <a:t>LIVING PEACEFULLY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/>
              <a:t>To live peacefully, one should start install peace within (self). </a:t>
            </a:r>
            <a:endParaRPr lang="en-GB" dirty="0" smtClean="0"/>
          </a:p>
          <a:p>
            <a:r>
              <a:rPr lang="en-US" b="1" dirty="0" smtClean="0"/>
              <a:t>Self </a:t>
            </a:r>
            <a:r>
              <a:rPr lang="en-US" b="1" dirty="0"/>
              <a:t>&gt; Family &gt; Workspace &gt; Society </a:t>
            </a:r>
            <a:endParaRPr lang="en-GB" dirty="0" smtClean="0"/>
          </a:p>
          <a:p>
            <a:r>
              <a:rPr lang="en-GB" dirty="0" smtClean="0"/>
              <a:t>Charity </a:t>
            </a:r>
            <a:r>
              <a:rPr lang="en-GB" dirty="0"/>
              <a:t>begins at home. </a:t>
            </a:r>
            <a:endParaRPr lang="en-GB" dirty="0" smtClean="0"/>
          </a:p>
          <a:p>
            <a:r>
              <a:rPr lang="en-GB" dirty="0" smtClean="0"/>
              <a:t>Then </a:t>
            </a:r>
            <a:r>
              <a:rPr lang="en-GB" dirty="0"/>
              <a:t>one </a:t>
            </a:r>
            <a:r>
              <a:rPr lang="en-GB" dirty="0" smtClean="0"/>
              <a:t>can spread </a:t>
            </a:r>
            <a:r>
              <a:rPr lang="en-GB" dirty="0"/>
              <a:t>peace to family, organisation where one works, and then to the world, including the environment.</a:t>
            </a:r>
          </a:p>
          <a:p>
            <a:r>
              <a:rPr lang="en-GB" dirty="0"/>
              <a:t>Only who are at peace can spread peace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7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05400"/>
          </a:xfrm>
        </p:spPr>
        <p:txBody>
          <a:bodyPr>
            <a:normAutofit/>
          </a:bodyPr>
          <a:lstStyle/>
          <a:p>
            <a:r>
              <a:rPr lang="en-GB" dirty="0"/>
              <a:t>One should adopt the following means to live peacefully, in the world</a:t>
            </a:r>
            <a:r>
              <a:rPr lang="en-GB" dirty="0" smtClean="0"/>
              <a:t>:</a:t>
            </a:r>
          </a:p>
          <a:p>
            <a:r>
              <a:rPr lang="en-GB" b="1" dirty="0" smtClean="0"/>
              <a:t>Nurture</a:t>
            </a:r>
          </a:p>
          <a:p>
            <a:pPr marL="0" indent="0">
              <a:buNone/>
            </a:pPr>
            <a:r>
              <a:rPr lang="en-GB" dirty="0" smtClean="0"/>
              <a:t>1.Order </a:t>
            </a:r>
            <a:r>
              <a:rPr lang="en-GB" dirty="0"/>
              <a:t>in one’s life (self-regulation, discipline, and duty).</a:t>
            </a:r>
          </a:p>
          <a:p>
            <a:pPr marL="0" indent="0">
              <a:buNone/>
            </a:pPr>
            <a:r>
              <a:rPr lang="en-GB" dirty="0"/>
              <a:t>2. Pure thoughts in one’s soul (loving others, blessing others, friendly, and not criticizing</a:t>
            </a:r>
          </a:p>
          <a:p>
            <a:pPr marL="0" indent="0">
              <a:buNone/>
            </a:pPr>
            <a:r>
              <a:rPr lang="en-GB" dirty="0"/>
              <a:t>or hurting others by thought, word or deed).</a:t>
            </a:r>
          </a:p>
          <a:p>
            <a:pPr marL="0" indent="0">
              <a:buNone/>
            </a:pPr>
            <a:r>
              <a:rPr lang="en-GB" dirty="0"/>
              <a:t>3. Creativity in one’s head (useful and constructive).</a:t>
            </a:r>
          </a:p>
          <a:p>
            <a:pPr marL="0" indent="0">
              <a:buNone/>
            </a:pPr>
            <a:r>
              <a:rPr lang="en-GB" dirty="0"/>
              <a:t>4. Beauty in one’s heart (love, service, happiness, and peace).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7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Get</a:t>
            </a:r>
          </a:p>
          <a:p>
            <a:pPr marL="0" indent="0">
              <a:buNone/>
            </a:pPr>
            <a:r>
              <a:rPr lang="en-GB" dirty="0" smtClean="0"/>
              <a:t>5.Good </a:t>
            </a:r>
            <a:r>
              <a:rPr lang="en-GB" dirty="0"/>
              <a:t>health/body (physical strength for service</a:t>
            </a:r>
            <a:r>
              <a:rPr lang="en-GB" dirty="0" smtClean="0"/>
              <a:t>).</a:t>
            </a:r>
          </a:p>
          <a:p>
            <a:r>
              <a:rPr lang="en-GB" b="1" dirty="0"/>
              <a:t>Act</a:t>
            </a:r>
          </a:p>
          <a:p>
            <a:pPr marL="0" indent="0">
              <a:buNone/>
            </a:pPr>
            <a:r>
              <a:rPr lang="en-GB" dirty="0"/>
              <a:t>6. Help the needy with head, heart, and hands (charity). Service to the poor is </a:t>
            </a:r>
            <a:r>
              <a:rPr lang="en-GB" dirty="0" smtClean="0"/>
              <a:t>considered holier </a:t>
            </a:r>
            <a:r>
              <a:rPr lang="en-GB" dirty="0"/>
              <a:t>than the service to God.</a:t>
            </a:r>
          </a:p>
          <a:p>
            <a:pPr marL="0" indent="0">
              <a:buNone/>
            </a:pPr>
            <a:r>
              <a:rPr lang="en-GB" dirty="0"/>
              <a:t>7. Not hurting and torturing others either physically, verbally, or mentally.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Factors </a:t>
            </a:r>
            <a:r>
              <a:rPr lang="en-US" b="1" u="sng" dirty="0"/>
              <a:t>that promote Peaceful living</a:t>
            </a:r>
          </a:p>
          <a:p>
            <a:r>
              <a:rPr lang="en-US" b="1" dirty="0"/>
              <a:t>Conducive environment </a:t>
            </a:r>
          </a:p>
          <a:p>
            <a:pPr lvl="0"/>
            <a:r>
              <a:rPr lang="en-US" b="1" dirty="0"/>
              <a:t>Absence of unnecessary interference or disturbance, except as guidelines.</a:t>
            </a:r>
          </a:p>
          <a:p>
            <a:pPr lvl="0"/>
            <a:r>
              <a:rPr lang="en-US" b="1" dirty="0"/>
              <a:t>Healthy labor relations and family situations.</a:t>
            </a:r>
          </a:p>
          <a:p>
            <a:r>
              <a:rPr lang="en-US" b="1" dirty="0"/>
              <a:t>Secured job and motivated with ‘recognition and reward’ etc., 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8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CARING AND SHARING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Caring </a:t>
            </a:r>
            <a:r>
              <a:rPr lang="en-US" dirty="0" smtClean="0"/>
              <a:t>includes feelings, relationship, protecting  others  and  causing  least   damage   to   others.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Caring is feeling for others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includes showing respect to the feelings of others, and also respecting and preserving the interests of all others concerned.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486400"/>
          </a:xfrm>
        </p:spPr>
        <p:txBody>
          <a:bodyPr/>
          <a:lstStyle/>
          <a:p>
            <a:r>
              <a:rPr lang="en-US" b="1" dirty="0" smtClean="0"/>
              <a:t>Sharing </a:t>
            </a:r>
            <a:r>
              <a:rPr lang="en-US" dirty="0" smtClean="0"/>
              <a:t>means ‘sharing’ of feelings, ideas thoughts, resources and profits. Sharing is always mutually beneficial.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Sharing is voluntary and it cannot be driven by force, but motivated successfully through ethical principles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Sharing should be genuine, legal, positive, voluntary, and without any expectation in return.</a:t>
            </a:r>
          </a:p>
          <a:p>
            <a:endParaRPr lang="en-US" dirty="0" smtClean="0"/>
          </a:p>
          <a:p>
            <a:r>
              <a:rPr lang="en-GB" dirty="0" smtClean="0"/>
              <a:t> </a:t>
            </a:r>
            <a:r>
              <a:rPr lang="en-GB" dirty="0"/>
              <a:t>In short, sharing is ‘charity</a:t>
            </a:r>
            <a:r>
              <a:rPr lang="en-GB" dirty="0" smtClean="0"/>
              <a:t>’.</a:t>
            </a:r>
          </a:p>
          <a:p>
            <a:r>
              <a:rPr lang="en-GB" dirty="0"/>
              <a:t>For the humanity, ‘sharing’ is a </a:t>
            </a:r>
            <a:r>
              <a:rPr lang="en-GB" i="1" dirty="0"/>
              <a:t>culture</a:t>
            </a:r>
            <a:r>
              <a:rPr lang="en-GB" dirty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4000" b="1" u="sng" dirty="0">
                <a:solidFill>
                  <a:schemeClr val="tx2"/>
                </a:solidFill>
              </a:rPr>
              <a:t>HONESTLY</a:t>
            </a:r>
            <a:r>
              <a:rPr lang="en-US" b="1" dirty="0">
                <a:solidFill>
                  <a:schemeClr val="tx2"/>
                </a:solidFill>
              </a:rPr>
              <a:t/>
            </a:r>
            <a:br>
              <a:rPr lang="en-US" b="1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Honesty is speaking the truth.</a:t>
            </a:r>
          </a:p>
          <a:p>
            <a:r>
              <a:rPr lang="en-US" dirty="0" smtClean="0"/>
              <a:t>Being honest means   you   act   in   a   way   that   you   know   is   the   right   thing   to   do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smtClean="0"/>
              <a:t>Examples of what speaking the honest truth means:</a:t>
            </a:r>
          </a:p>
          <a:p>
            <a:r>
              <a:rPr lang="en-US" dirty="0" smtClean="0"/>
              <a:t>Honesty means you don't say things about people that aren't true</a:t>
            </a:r>
          </a:p>
          <a:p>
            <a:r>
              <a:rPr lang="en-US" dirty="0" smtClean="0"/>
              <a:t>Being honest means you admit to your actions, even if you'll get in trouble. </a:t>
            </a:r>
          </a:p>
          <a:p>
            <a:r>
              <a:rPr lang="en-US" dirty="0" smtClean="0"/>
              <a:t>Honesty means you explain how a situation really happened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Sources of Values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Family Factor</a:t>
            </a:r>
          </a:p>
          <a:p>
            <a:r>
              <a:rPr lang="en-US" dirty="0" smtClean="0"/>
              <a:t>Social Factors</a:t>
            </a:r>
          </a:p>
          <a:p>
            <a:r>
              <a:rPr lang="en-US" dirty="0" smtClean="0"/>
              <a:t>Personal Factors</a:t>
            </a:r>
          </a:p>
          <a:p>
            <a:r>
              <a:rPr lang="en-US" dirty="0" smtClean="0"/>
              <a:t>Cultural Factors</a:t>
            </a:r>
          </a:p>
          <a:p>
            <a:r>
              <a:rPr lang="en-US" dirty="0" smtClean="0"/>
              <a:t>Religious Factors</a:t>
            </a:r>
          </a:p>
          <a:p>
            <a:r>
              <a:rPr lang="en-US" dirty="0" smtClean="0"/>
              <a:t>Life Experiences</a:t>
            </a:r>
          </a:p>
          <a:p>
            <a:r>
              <a:rPr lang="en-US" dirty="0" smtClean="0"/>
              <a:t>Role Demands</a:t>
            </a:r>
          </a:p>
          <a:p>
            <a:r>
              <a:rPr lang="en-US" dirty="0" smtClean="0"/>
              <a:t>Halo Effect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Honesty is a virtue, and it is exhibited in two aspects namely,</a:t>
            </a:r>
          </a:p>
          <a:p>
            <a:pPr>
              <a:buNone/>
            </a:pPr>
            <a:endParaRPr lang="en-US" b="1" dirty="0" smtClean="0"/>
          </a:p>
          <a:p>
            <a:pPr lvl="0">
              <a:buNone/>
            </a:pPr>
            <a:r>
              <a:rPr lang="en-US" b="1" dirty="0" smtClean="0"/>
              <a:t>1.)</a:t>
            </a:r>
            <a:r>
              <a:rPr lang="en-US" b="1" u="sng" dirty="0" smtClean="0"/>
              <a:t> Truthfulness </a:t>
            </a:r>
          </a:p>
          <a:p>
            <a:pPr lvl="0">
              <a:buNone/>
            </a:pPr>
            <a:r>
              <a:rPr lang="en-US" b="1" dirty="0" smtClean="0"/>
              <a:t>    </a:t>
            </a:r>
            <a:r>
              <a:rPr lang="en-US" dirty="0" smtClean="0"/>
              <a:t>Truthfulness is to face the responsibilities upon telling truth</a:t>
            </a:r>
          </a:p>
          <a:p>
            <a:pPr lvl="0">
              <a:buNone/>
            </a:pPr>
            <a:endParaRPr lang="en-US" b="1" dirty="0" smtClean="0"/>
          </a:p>
          <a:p>
            <a:pPr lvl="0">
              <a:buNone/>
            </a:pPr>
            <a:r>
              <a:rPr lang="en-US" b="1" dirty="0" smtClean="0"/>
              <a:t>2.) </a:t>
            </a:r>
            <a:r>
              <a:rPr lang="en-US" b="1" u="sng" dirty="0" smtClean="0"/>
              <a:t>Trustworthiness</a:t>
            </a:r>
            <a:r>
              <a:rPr lang="en-US" b="1" dirty="0" smtClean="0"/>
              <a:t> </a:t>
            </a:r>
          </a:p>
          <a:p>
            <a:pPr lvl="0">
              <a:buNone/>
            </a:pPr>
            <a:r>
              <a:rPr lang="en-US" b="1" dirty="0" smtClean="0"/>
              <a:t>   </a:t>
            </a:r>
            <a:r>
              <a:rPr lang="en-US" dirty="0" smtClean="0"/>
              <a:t>Trustworthiness is maintaining integrity and taking responsibility for personal performance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US" sz="4400" b="1" u="sng" dirty="0">
                <a:solidFill>
                  <a:schemeClr val="tx2"/>
                </a:solidFill>
              </a:rPr>
              <a:t>COURAGE</a:t>
            </a:r>
            <a:r>
              <a:rPr lang="en-US" b="1" dirty="0">
                <a:solidFill>
                  <a:schemeClr val="tx2"/>
                </a:solidFill>
              </a:rPr>
              <a:t/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sz="2000" b="1" dirty="0"/>
              <a:t> </a:t>
            </a:r>
            <a:r>
              <a:rPr lang="en-US" sz="1600" dirty="0"/>
              <a:t/>
            </a:r>
            <a:br>
              <a:rPr lang="en-US" sz="16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US" b="1" dirty="0" smtClean="0"/>
              <a:t>Courage </a:t>
            </a:r>
            <a:r>
              <a:rPr lang="en-US" dirty="0" smtClean="0"/>
              <a:t>is the tendency to accept and face risks and difficult tasks in rational ways. Self-confidence is the basic requirement to nurture courage.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b="1" u="sng" dirty="0" smtClean="0"/>
              <a:t>Courage is classified into three types, based on the types of risks, namely</a:t>
            </a:r>
          </a:p>
          <a:p>
            <a:pPr lvl="0">
              <a:buNone/>
            </a:pPr>
            <a:r>
              <a:rPr lang="en-US" b="1" dirty="0" smtClean="0"/>
              <a:t>1.) Physical courage ( </a:t>
            </a:r>
            <a:r>
              <a:rPr lang="en-US" dirty="0" smtClean="0"/>
              <a:t>Physical strength, including the muscle power </a:t>
            </a:r>
            <a:r>
              <a:rPr lang="en-US" b="1" dirty="0" smtClean="0"/>
              <a:t>)</a:t>
            </a:r>
          </a:p>
          <a:p>
            <a:pPr lvl="0">
              <a:buNone/>
            </a:pPr>
            <a:r>
              <a:rPr lang="en-US" b="1" dirty="0" smtClean="0"/>
              <a:t>2.) Social courage  (</a:t>
            </a:r>
            <a:r>
              <a:rPr lang="en-US" dirty="0" smtClean="0"/>
              <a:t>Leadership abilities 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b="1" dirty="0" smtClean="0"/>
              <a:t>3.) Intellectual courage   (</a:t>
            </a:r>
            <a:r>
              <a:rPr lang="en-US" dirty="0" smtClean="0"/>
              <a:t>Empathy and Sacrifice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courageous people own and have shown the following characteristics, in their professions:</a:t>
            </a:r>
          </a:p>
          <a:p>
            <a:r>
              <a:rPr lang="en-GB" dirty="0"/>
              <a:t>(</a:t>
            </a:r>
            <a:r>
              <a:rPr lang="en-GB" i="1" dirty="0"/>
              <a:t>a</a:t>
            </a:r>
            <a:r>
              <a:rPr lang="en-GB" dirty="0"/>
              <a:t>) Perseverance (sustained hard work),</a:t>
            </a:r>
          </a:p>
          <a:p>
            <a:r>
              <a:rPr lang="en-GB" dirty="0"/>
              <a:t>(</a:t>
            </a:r>
            <a:r>
              <a:rPr lang="en-GB" i="1" dirty="0"/>
              <a:t>b</a:t>
            </a:r>
            <a:r>
              <a:rPr lang="en-GB" dirty="0"/>
              <a:t>) Experimentation (preparedness to face the challenges, that is, unexpected or unintended</a:t>
            </a:r>
          </a:p>
          <a:p>
            <a:r>
              <a:rPr lang="en-GB" dirty="0"/>
              <a:t>results),</a:t>
            </a:r>
          </a:p>
          <a:p>
            <a:r>
              <a:rPr lang="en-GB" dirty="0"/>
              <a:t>(</a:t>
            </a:r>
            <a:r>
              <a:rPr lang="en-GB" i="1" dirty="0"/>
              <a:t>c</a:t>
            </a:r>
            <a:r>
              <a:rPr lang="en-GB" dirty="0"/>
              <a:t>) Involvement (attitude, clear and firm resolve to act), and</a:t>
            </a:r>
          </a:p>
          <a:p>
            <a:r>
              <a:rPr lang="en-GB" dirty="0"/>
              <a:t>(</a:t>
            </a:r>
            <a:r>
              <a:rPr lang="en-GB" i="1" dirty="0"/>
              <a:t>d</a:t>
            </a:r>
            <a:r>
              <a:rPr lang="en-GB" dirty="0"/>
              <a:t>) Commitment (willing to get into action and to reach the desired goals by any alternative but</a:t>
            </a:r>
          </a:p>
          <a:p>
            <a:r>
              <a:rPr lang="en-GB" dirty="0"/>
              <a:t>ethical means).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7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4400" b="1" u="sng" dirty="0">
                <a:solidFill>
                  <a:schemeClr val="tx2"/>
                </a:solidFill>
              </a:rPr>
              <a:t>COOPERATION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It is a team-spirit present with every individual</a:t>
            </a:r>
          </a:p>
          <a:p>
            <a:r>
              <a:rPr lang="en-US" b="1" dirty="0" smtClean="0"/>
              <a:t>Cooperation</a:t>
            </a:r>
            <a:r>
              <a:rPr lang="en-US" dirty="0" smtClean="0"/>
              <a:t> is activity between two persons or sectors that aims at integration of operations (synergy), while not sacrificing the autonomy of either party</a:t>
            </a:r>
          </a:p>
          <a:p>
            <a:r>
              <a:rPr lang="en-US" dirty="0" smtClean="0"/>
              <a:t>Cooperation promotes collinearity, coherence (blend), co-ordination and the synergy.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According to professional ethics, cooperation should exist or be developed, and maintained, </a:t>
            </a:r>
            <a:r>
              <a:rPr lang="en-GB" dirty="0" smtClean="0"/>
              <a:t>at several </a:t>
            </a:r>
            <a:r>
              <a:rPr lang="en-GB" dirty="0"/>
              <a:t>levels; </a:t>
            </a:r>
            <a:endParaRPr lang="en-GB" dirty="0" smtClean="0"/>
          </a:p>
          <a:p>
            <a:r>
              <a:rPr lang="en-GB" dirty="0" smtClean="0"/>
              <a:t>between </a:t>
            </a:r>
            <a:r>
              <a:rPr lang="en-GB" dirty="0"/>
              <a:t>the employers and employees, between the superiors and subordinates, </a:t>
            </a:r>
            <a:r>
              <a:rPr lang="en-GB" dirty="0" smtClean="0"/>
              <a:t>among the </a:t>
            </a:r>
            <a:r>
              <a:rPr lang="en-GB" dirty="0"/>
              <a:t>colleagues, between the producers and the suppliers (spare parts), and between the organisation </a:t>
            </a:r>
            <a:r>
              <a:rPr lang="en-GB" dirty="0" smtClean="0"/>
              <a:t>and its </a:t>
            </a:r>
            <a:r>
              <a:rPr lang="en-GB" dirty="0"/>
              <a:t>customers.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2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absence of cooperation leads to lack of communication, misinformation, void </a:t>
            </a:r>
            <a:r>
              <a:rPr lang="en-GB" dirty="0" smtClean="0"/>
              <a:t>in communication</a:t>
            </a:r>
            <a:r>
              <a:rPr lang="en-GB" dirty="0"/>
              <a:t>, and undue delay between supply, production, marketing, and </a:t>
            </a:r>
            <a:r>
              <a:rPr lang="en-GB"/>
              <a:t>consumption</a:t>
            </a:r>
            <a:r>
              <a:rPr lang="en-GB" smtClean="0"/>
              <a:t>.</a:t>
            </a:r>
          </a:p>
          <a:p>
            <a:pPr marL="0" indent="0">
              <a:buNone/>
            </a:pPr>
            <a:r>
              <a:rPr lang="en-GB" smtClean="0"/>
              <a:t> </a:t>
            </a:r>
            <a:endParaRPr lang="en-GB" dirty="0" smtClean="0"/>
          </a:p>
          <a:p>
            <a:r>
              <a:rPr lang="en-GB" dirty="0" smtClean="0"/>
              <a:t>This is likely </a:t>
            </a:r>
            <a:r>
              <a:rPr lang="en-GB" dirty="0"/>
              <a:t>to demoralize and frustrate the employees, leading to collapse of the industry over time and </a:t>
            </a:r>
            <a:r>
              <a:rPr lang="en-GB" dirty="0" smtClean="0"/>
              <a:t>an economic </a:t>
            </a:r>
            <a:r>
              <a:rPr lang="en-GB" dirty="0"/>
              <a:t>loss to the society.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impediments to successful cooperation are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dirty="0" smtClean="0"/>
              <a:t>1.Clash </a:t>
            </a:r>
            <a:r>
              <a:rPr lang="en-GB" dirty="0"/>
              <a:t>of ego of individuals.</a:t>
            </a:r>
          </a:p>
          <a:p>
            <a:pPr marL="0" indent="0">
              <a:buNone/>
            </a:pPr>
            <a:r>
              <a:rPr lang="en-GB" dirty="0"/>
              <a:t>2. Lack of leadership and motivation.</a:t>
            </a:r>
          </a:p>
          <a:p>
            <a:pPr marL="0" indent="0">
              <a:buNone/>
            </a:pPr>
            <a:r>
              <a:rPr lang="en-GB" dirty="0"/>
              <a:t>3. Conflicts of interests, based on region, religion, language, and caste.</a:t>
            </a:r>
          </a:p>
          <a:p>
            <a:pPr marL="0" indent="0">
              <a:buNone/>
            </a:pPr>
            <a:r>
              <a:rPr lang="en-GB" dirty="0"/>
              <a:t>4. Ignorance and lack of interest.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0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3600" b="1" u="sng" dirty="0">
                <a:solidFill>
                  <a:schemeClr val="tx2"/>
                </a:solidFill>
              </a:rPr>
              <a:t>COMMITMENT</a:t>
            </a:r>
            <a:r>
              <a:rPr lang="en-US" b="1" dirty="0">
                <a:solidFill>
                  <a:schemeClr val="tx2"/>
                </a:solidFill>
              </a:rPr>
              <a:t/>
            </a:r>
            <a:br>
              <a:rPr lang="en-US" b="1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Commitment </a:t>
            </a:r>
            <a:r>
              <a:rPr lang="en-US" dirty="0" smtClean="0"/>
              <a:t>means acceptance of the responsibilities and duties</a:t>
            </a:r>
          </a:p>
          <a:p>
            <a:r>
              <a:rPr lang="en-US" dirty="0" smtClean="0"/>
              <a:t>Commitment means alignment to goals and adherence to ethical principles during the activities. </a:t>
            </a:r>
          </a:p>
          <a:p>
            <a:r>
              <a:rPr lang="en-GB" dirty="0"/>
              <a:t>This is a basic requirement for any profession.</a:t>
            </a:r>
          </a:p>
          <a:p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Commitment </a:t>
            </a:r>
            <a:r>
              <a:rPr lang="en-US" u="sng" dirty="0"/>
              <a:t>helps :</a:t>
            </a:r>
          </a:p>
          <a:p>
            <a:pPr lvl="0">
              <a:buNone/>
            </a:pPr>
            <a:r>
              <a:rPr lang="en-US" dirty="0"/>
              <a:t>1.) Maintain quality</a:t>
            </a:r>
          </a:p>
          <a:p>
            <a:pPr lvl="0">
              <a:buNone/>
            </a:pPr>
            <a:r>
              <a:rPr lang="en-US" dirty="0"/>
              <a:t>2.) Attain production targets</a:t>
            </a:r>
          </a:p>
          <a:p>
            <a:pPr lvl="0">
              <a:buNone/>
            </a:pPr>
            <a:r>
              <a:rPr lang="en-US" dirty="0"/>
              <a:t>3.) Decreasing complaints from team members</a:t>
            </a:r>
          </a:p>
          <a:p>
            <a:pPr lvl="0">
              <a:buNone/>
            </a:pPr>
            <a:r>
              <a:rPr lang="en-US" dirty="0"/>
              <a:t>4.) Limited conflict between team members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32688"/>
          </a:xfrm>
        </p:spPr>
        <p:txBody>
          <a:bodyPr>
            <a:normAutofit fontScale="90000"/>
          </a:bodyPr>
          <a:lstStyle/>
          <a:p>
            <a:pPr lvl="1"/>
            <a:r>
              <a:rPr lang="en-US" sz="4800" b="1" u="sng" dirty="0">
                <a:solidFill>
                  <a:schemeClr val="tx2"/>
                </a:solidFill>
              </a:rPr>
              <a:t>EMPATHY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2000" b="1" dirty="0"/>
              <a:t> </a:t>
            </a:r>
            <a:r>
              <a:rPr lang="en-US" sz="1600" dirty="0"/>
              <a:t/>
            </a:r>
            <a:br>
              <a:rPr lang="en-US" sz="16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GB" dirty="0"/>
              <a:t>Empathy is social radar. </a:t>
            </a:r>
            <a:endParaRPr lang="en-GB" dirty="0" smtClean="0"/>
          </a:p>
          <a:p>
            <a:r>
              <a:rPr lang="en-US" dirty="0" smtClean="0"/>
              <a:t>Sensing what others feel about, without their open talk, is the essence of empathy.</a:t>
            </a:r>
          </a:p>
          <a:p>
            <a:r>
              <a:rPr lang="en-US" b="1" dirty="0" smtClean="0"/>
              <a:t>Empathy</a:t>
            </a:r>
            <a:r>
              <a:rPr lang="en-US" dirty="0" smtClean="0"/>
              <a:t> begins with showing concern, and then obtaining and understanding the feelings of others, from others‘ point of view</a:t>
            </a:r>
          </a:p>
          <a:p>
            <a:r>
              <a:rPr lang="en-GB" dirty="0"/>
              <a:t>Empathy assists one in </a:t>
            </a:r>
            <a:r>
              <a:rPr lang="en-GB" dirty="0" smtClean="0"/>
              <a:t>developing courage </a:t>
            </a:r>
            <a:r>
              <a:rPr lang="en-GB" dirty="0"/>
              <a:t>leading to </a:t>
            </a:r>
            <a:r>
              <a:rPr lang="en-GB" dirty="0" smtClean="0"/>
              <a:t>success.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Types of Values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Ultimate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Democratic Values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Educational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Subjective (Or Internal)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Objective (Or External) Values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practice ‘Empathy’, a leader must have or develop in him, the following </a:t>
            </a:r>
            <a:r>
              <a:rPr lang="en-GB" dirty="0" smtClean="0"/>
              <a:t>characteristics:</a:t>
            </a:r>
          </a:p>
          <a:p>
            <a:r>
              <a:rPr lang="en-GB" b="1" i="1" dirty="0"/>
              <a:t>Understanding </a:t>
            </a:r>
            <a:r>
              <a:rPr lang="en-GB" b="1" i="1" dirty="0" smtClean="0"/>
              <a:t>others</a:t>
            </a:r>
          </a:p>
          <a:p>
            <a:r>
              <a:rPr lang="en-GB" b="1" i="1" dirty="0"/>
              <a:t>Developing </a:t>
            </a:r>
            <a:r>
              <a:rPr lang="en-GB" b="1" i="1" dirty="0" smtClean="0"/>
              <a:t>others</a:t>
            </a:r>
            <a:endParaRPr lang="en-GB" dirty="0" smtClean="0"/>
          </a:p>
          <a:p>
            <a:r>
              <a:rPr lang="en-GB" b="1" i="1" dirty="0"/>
              <a:t>Political awareness</a:t>
            </a:r>
            <a:r>
              <a:rPr lang="en-GB" dirty="0"/>
              <a:t>: It is the ability to read political and social currents in an organization.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4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/>
              <a:t>The benefits of empathy includes:</a:t>
            </a:r>
          </a:p>
          <a:p>
            <a:pPr lvl="0">
              <a:buNone/>
            </a:pPr>
            <a:r>
              <a:rPr lang="en-US" dirty="0"/>
              <a:t>1.) Good customer relations</a:t>
            </a:r>
          </a:p>
          <a:p>
            <a:pPr lvl="0">
              <a:buNone/>
            </a:pPr>
            <a:r>
              <a:rPr lang="en-US" dirty="0"/>
              <a:t>2.) Harmonious labor relations</a:t>
            </a:r>
          </a:p>
          <a:p>
            <a:pPr lvl="0">
              <a:buNone/>
            </a:pPr>
            <a:r>
              <a:rPr lang="en-US" dirty="0"/>
              <a:t>3.) Good vendor-producer relationship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 </a:t>
            </a:r>
            <a:br>
              <a:rPr lang="en-US" dirty="0" smtClean="0"/>
            </a:br>
            <a:r>
              <a:rPr lang="en-US" b="1" u="sng" dirty="0" smtClean="0"/>
              <a:t>SELF-CONFIDENCE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Self-confidence </a:t>
            </a:r>
            <a:r>
              <a:rPr lang="en-US" dirty="0" smtClean="0"/>
              <a:t>is positive attitude, wherein the individual has some positive and realistic view of himself, with respect to the situations in which one gets involved. </a:t>
            </a:r>
          </a:p>
          <a:p>
            <a:r>
              <a:rPr lang="en-US" dirty="0" smtClean="0"/>
              <a:t>The people with self- confidence exhibit courage to get into action and unshakable faith in their abilities, whatever may be their positions</a:t>
            </a:r>
          </a:p>
          <a:p>
            <a:r>
              <a:rPr lang="en-US" dirty="0" smtClean="0"/>
              <a:t>The self-confidence in a person develops a sense of partnership, respect, and accountability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b="1" u="sng" dirty="0"/>
          </a:p>
          <a:p>
            <a:pPr>
              <a:buNone/>
            </a:pPr>
            <a:r>
              <a:rPr lang="en-US" b="1" u="sng" dirty="0" smtClean="0"/>
              <a:t>The people with self-confidence have the following characteristics:</a:t>
            </a:r>
          </a:p>
          <a:p>
            <a:pPr lvl="0"/>
            <a:r>
              <a:rPr lang="en-US" dirty="0" smtClean="0"/>
              <a:t>A self-assured standing,</a:t>
            </a:r>
          </a:p>
          <a:p>
            <a:pPr lvl="0"/>
            <a:r>
              <a:rPr lang="en-US" dirty="0" smtClean="0"/>
              <a:t>Willing to listen, to learn from others and adopt</a:t>
            </a:r>
          </a:p>
          <a:p>
            <a:pPr lvl="0"/>
            <a:r>
              <a:rPr lang="en-US" dirty="0" smtClean="0"/>
              <a:t>Frank to speak the truth, and</a:t>
            </a:r>
          </a:p>
          <a:p>
            <a:pPr lvl="0"/>
            <a:r>
              <a:rPr lang="en-US" dirty="0" smtClean="0"/>
              <a:t>Respect others’ efforts and give due credit.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/>
              <a:t>Sources of self-confidence </a:t>
            </a:r>
          </a:p>
          <a:p>
            <a:pPr lvl="1"/>
            <a:r>
              <a:rPr lang="en-US" b="1" dirty="0"/>
              <a:t>Heredity</a:t>
            </a:r>
            <a:endParaRPr lang="en-US" sz="2000" b="1" dirty="0"/>
          </a:p>
          <a:p>
            <a:pPr lvl="1"/>
            <a:r>
              <a:rPr lang="en-US" b="1" dirty="0"/>
              <a:t>Friendship </a:t>
            </a:r>
            <a:endParaRPr lang="en-US" sz="2000" b="1" dirty="0"/>
          </a:p>
          <a:p>
            <a:pPr lvl="1"/>
            <a:r>
              <a:rPr lang="en-US" b="1" dirty="0"/>
              <a:t>Influence of superiors/role models</a:t>
            </a:r>
          </a:p>
          <a:p>
            <a:pPr lvl="1"/>
            <a:r>
              <a:rPr lang="en-US" b="1" dirty="0"/>
              <a:t>Training in the organization </a:t>
            </a:r>
          </a:p>
          <a:p>
            <a:r>
              <a:rPr lang="en-US" b="1" dirty="0"/>
              <a:t>Self-talk  &amp; SWOT analysis (</a:t>
            </a:r>
            <a:r>
              <a:rPr lang="en-GB" sz="2800" dirty="0"/>
              <a:t>One should perform Strengths, Weakness, Opportunities, and </a:t>
            </a:r>
            <a:r>
              <a:rPr lang="en-GB" sz="2800" dirty="0" smtClean="0"/>
              <a:t>Threat)</a:t>
            </a:r>
            <a:endParaRPr lang="en-US" b="1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4400" b="1" u="sng" dirty="0">
                <a:solidFill>
                  <a:schemeClr val="tx2"/>
                </a:solidFill>
              </a:rPr>
              <a:t>SOCIAL EXPECTATIONS</a:t>
            </a:r>
            <a:r>
              <a:rPr lang="en-US" b="1" dirty="0">
                <a:solidFill>
                  <a:schemeClr val="tx2"/>
                </a:solidFill>
              </a:rPr>
              <a:t/>
            </a:r>
            <a:br>
              <a:rPr lang="en-US" b="1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657600"/>
          </a:xfrm>
        </p:spPr>
        <p:txBody>
          <a:bodyPr/>
          <a:lstStyle/>
          <a:p>
            <a:r>
              <a:rPr lang="en-US" sz="3200" b="1" dirty="0" smtClean="0"/>
              <a:t>Social expectations </a:t>
            </a:r>
            <a:r>
              <a:rPr lang="en-US" sz="3200" dirty="0" smtClean="0"/>
              <a:t>are ideas that how someone in our social surroundings will behave in the future or in a specific situation.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Thank you….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MORALS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Morals are the prevailing standards of behavior that enable people to live cooperatively in groups. </a:t>
            </a:r>
          </a:p>
          <a:p>
            <a:r>
              <a:rPr lang="en-US" dirty="0" smtClean="0"/>
              <a:t>Moral refers to what societies sanction as right and acceptable.</a:t>
            </a:r>
          </a:p>
          <a:p>
            <a:r>
              <a:rPr lang="en-US" dirty="0" smtClean="0"/>
              <a:t>Morality often requires that people sacrifice their own short-term interests for the benefit of society.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ETHICS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Oxford Dictionary defines ethics as </a:t>
            </a:r>
            <a:r>
              <a:rPr lang="en-US" b="1" dirty="0" smtClean="0"/>
              <a:t>“system of moral principles, rules and conduct.” </a:t>
            </a:r>
          </a:p>
          <a:p>
            <a:r>
              <a:rPr lang="en-US" dirty="0" smtClean="0"/>
              <a:t>Ethics is a “science of morals.”</a:t>
            </a:r>
          </a:p>
          <a:p>
            <a:r>
              <a:rPr lang="en-US" dirty="0" smtClean="0"/>
              <a:t> The words ethics has emerged from Latin ‘</a:t>
            </a:r>
            <a:r>
              <a:rPr lang="en-US" dirty="0" err="1" smtClean="0"/>
              <a:t>Ethicus</a:t>
            </a:r>
            <a:r>
              <a:rPr lang="en-US" dirty="0" smtClean="0"/>
              <a:t>’ or in Greek ‘</a:t>
            </a:r>
            <a:r>
              <a:rPr lang="en-US" dirty="0" err="1" smtClean="0"/>
              <a:t>Ethicos</a:t>
            </a:r>
            <a:r>
              <a:rPr lang="en-US" dirty="0" smtClean="0"/>
              <a:t>’.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Importance of Ethics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of Society</a:t>
            </a:r>
          </a:p>
          <a:p>
            <a:r>
              <a:rPr lang="en-US" dirty="0" smtClean="0"/>
              <a:t>Expectations of Public</a:t>
            </a:r>
          </a:p>
          <a:p>
            <a:r>
              <a:rPr lang="en-US" dirty="0" smtClean="0"/>
              <a:t>Trust of Employees</a:t>
            </a:r>
          </a:p>
          <a:p>
            <a:r>
              <a:rPr lang="en-US" dirty="0" smtClean="0"/>
              <a:t>Image</a:t>
            </a:r>
          </a:p>
          <a:p>
            <a:r>
              <a:rPr lang="en-US" dirty="0" smtClean="0"/>
              <a:t>Overall Benefit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b="1" u="sng" dirty="0"/>
              <a:t>INTEGRITY</a:t>
            </a:r>
            <a:br>
              <a:rPr lang="en-US" sz="3200" b="1" u="sng" dirty="0"/>
            </a:b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Integrity </a:t>
            </a:r>
            <a:r>
              <a:rPr lang="en-US" dirty="0" smtClean="0"/>
              <a:t>is a term used to describe a person's level of honesty, moral commitments, and willingness to do what's right.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b="1" u="sng" dirty="0"/>
              <a:t>ACADEMIC INTEGRITY</a:t>
            </a:r>
            <a:br>
              <a:rPr lang="en-US" sz="3200" b="1" u="sng" dirty="0"/>
            </a:b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Academic integrity is the commitment to and demonstration of honest and moral behavior in an academic setting. </a:t>
            </a:r>
          </a:p>
          <a:p>
            <a:r>
              <a:rPr lang="en-US" dirty="0" smtClean="0"/>
              <a:t>The International Center for Academic Integrity (ICAI) has identified five pillars of academic integrity</a:t>
            </a:r>
          </a:p>
          <a:p>
            <a:pPr>
              <a:buNone/>
            </a:pPr>
            <a:r>
              <a:rPr lang="en-US" u="sng" dirty="0" smtClean="0"/>
              <a:t>Five Pillars of Academic Integrity: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/>
              <a:t>Pillar 1 : Honesty 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/>
              <a:t>Pillar 2 : Trust 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/>
              <a:t>Pillar 3 : Fairness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/>
              <a:t>Pillar 4 : Respect 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/>
              <a:t>Pillar 5 : Responsibility 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Sinu T S (Assistant Professor ) , MEC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5234</TotalTime>
  <Words>2553</Words>
  <Application>Microsoft Office PowerPoint</Application>
  <PresentationFormat>On-screen Show (4:3)</PresentationFormat>
  <Paragraphs>358</Paragraphs>
  <Slides>46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Flow</vt:lpstr>
      <vt:lpstr> Module 1 Human Values   </vt:lpstr>
      <vt:lpstr>VALUES </vt:lpstr>
      <vt:lpstr>Sources of Values </vt:lpstr>
      <vt:lpstr>Types of Values </vt:lpstr>
      <vt:lpstr>MORALS </vt:lpstr>
      <vt:lpstr>ETHICS</vt:lpstr>
      <vt:lpstr>Importance of Ethics</vt:lpstr>
      <vt:lpstr>INTEGRITY </vt:lpstr>
      <vt:lpstr>ACADEMIC INTEGRITY </vt:lpstr>
      <vt:lpstr>WORK ETHICS </vt:lpstr>
      <vt:lpstr>Basic Work Ethic for an Organization</vt:lpstr>
      <vt:lpstr>How to develop strong work ethic</vt:lpstr>
      <vt:lpstr>PowerPoint Presentation</vt:lpstr>
      <vt:lpstr>Elements of a strong work ethic</vt:lpstr>
      <vt:lpstr>Service Learning </vt:lpstr>
      <vt:lpstr>Benefits of Social Learning</vt:lpstr>
      <vt:lpstr>VIRTUES</vt:lpstr>
      <vt:lpstr>Civic Virtue</vt:lpstr>
      <vt:lpstr>PowerPoint Presentation</vt:lpstr>
      <vt:lpstr>PowerPoint Presentation</vt:lpstr>
      <vt:lpstr>RESPECT FOR OTHERS  </vt:lpstr>
      <vt:lpstr>How to Respect Others</vt:lpstr>
      <vt:lpstr>LIVING PEACEFULLY </vt:lpstr>
      <vt:lpstr>PowerPoint Presentation</vt:lpstr>
      <vt:lpstr>PowerPoint Presentation</vt:lpstr>
      <vt:lpstr>PowerPoint Presentation</vt:lpstr>
      <vt:lpstr>CARING AND SHARING</vt:lpstr>
      <vt:lpstr>PowerPoint Presentation</vt:lpstr>
      <vt:lpstr>HONESTLY </vt:lpstr>
      <vt:lpstr>PowerPoint Presentation</vt:lpstr>
      <vt:lpstr>COURAGE   </vt:lpstr>
      <vt:lpstr>PowerPoint Presentation</vt:lpstr>
      <vt:lpstr>COOPERATION </vt:lpstr>
      <vt:lpstr>PowerPoint Presentation</vt:lpstr>
      <vt:lpstr>PowerPoint Presentation</vt:lpstr>
      <vt:lpstr>PowerPoint Presentation</vt:lpstr>
      <vt:lpstr>COMMITMENT </vt:lpstr>
      <vt:lpstr>PowerPoint Presentation</vt:lpstr>
      <vt:lpstr>EMPATHY   </vt:lpstr>
      <vt:lpstr>PowerPoint Presentation</vt:lpstr>
      <vt:lpstr>PowerPoint Presentation</vt:lpstr>
      <vt:lpstr>  SELF-CONFIDENCE </vt:lpstr>
      <vt:lpstr>PowerPoint Presentation</vt:lpstr>
      <vt:lpstr>PowerPoint Presentation</vt:lpstr>
      <vt:lpstr>SOCIAL EXPECTATIONS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Human Values   </dc:title>
  <dc:creator>HX</dc:creator>
  <cp:lastModifiedBy>User</cp:lastModifiedBy>
  <cp:revision>104</cp:revision>
  <dcterms:created xsi:type="dcterms:W3CDTF">2006-08-16T00:00:00Z</dcterms:created>
  <dcterms:modified xsi:type="dcterms:W3CDTF">2021-05-10T06:58:24Z</dcterms:modified>
</cp:coreProperties>
</file>