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88" r:id="rId3"/>
    <p:sldId id="257" r:id="rId4"/>
    <p:sldId id="258" r:id="rId5"/>
    <p:sldId id="286" r:id="rId6"/>
    <p:sldId id="287" r:id="rId7"/>
    <p:sldId id="259" r:id="rId8"/>
    <p:sldId id="260" r:id="rId9"/>
    <p:sldId id="261" r:id="rId10"/>
    <p:sldId id="262" r:id="rId11"/>
    <p:sldId id="263" r:id="rId12"/>
    <p:sldId id="264" r:id="rId13"/>
    <p:sldId id="289" r:id="rId14"/>
    <p:sldId id="265" r:id="rId15"/>
    <p:sldId id="266" r:id="rId16"/>
    <p:sldId id="267" r:id="rId17"/>
    <p:sldId id="291" r:id="rId18"/>
    <p:sldId id="268" r:id="rId19"/>
    <p:sldId id="269" r:id="rId20"/>
    <p:sldId id="270" r:id="rId21"/>
    <p:sldId id="271" r:id="rId22"/>
    <p:sldId id="272" r:id="rId23"/>
    <p:sldId id="273" r:id="rId24"/>
    <p:sldId id="290" r:id="rId25"/>
    <p:sldId id="275" r:id="rId26"/>
    <p:sldId id="276" r:id="rId27"/>
    <p:sldId id="277" r:id="rId28"/>
    <p:sldId id="278" r:id="rId29"/>
    <p:sldId id="279" r:id="rId30"/>
    <p:sldId id="280" r:id="rId31"/>
    <p:sldId id="281" r:id="rId32"/>
    <p:sldId id="282" r:id="rId33"/>
    <p:sldId id="283" r:id="rId34"/>
    <p:sldId id="284" r:id="rId35"/>
    <p:sldId id="28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53" autoAdjust="0"/>
    <p:restoredTop sz="94660"/>
  </p:normalViewPr>
  <p:slideViewPr>
    <p:cSldViewPr>
      <p:cViewPr>
        <p:scale>
          <a:sx n="76" d="100"/>
          <a:sy n="76" d="100"/>
        </p:scale>
        <p:origin x="-1032"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3/23/2023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3/23/2023</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3/23/2023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3/23/2023</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3/23/2023</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3/23/2023</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3/23/2023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3886200"/>
          </a:xfrm>
        </p:spPr>
        <p:txBody>
          <a:bodyPr>
            <a:normAutofit/>
          </a:bodyPr>
          <a:lstStyle/>
          <a:p>
            <a:pPr algn="ctr"/>
            <a:r>
              <a:rPr lang="en-IN" sz="3600" b="1" dirty="0" smtClean="0">
                <a:solidFill>
                  <a:schemeClr val="tx1"/>
                </a:solidFill>
                <a:latin typeface="Times New Roman" pitchFamily="18" charset="0"/>
                <a:cs typeface="Times New Roman" pitchFamily="18" charset="0"/>
              </a:rPr>
              <a:t>Module – 2</a:t>
            </a:r>
            <a:br>
              <a:rPr lang="en-IN" sz="3600" b="1" dirty="0" smtClean="0">
                <a:solidFill>
                  <a:schemeClr val="tx1"/>
                </a:solidFill>
                <a:latin typeface="Times New Roman" pitchFamily="18" charset="0"/>
                <a:cs typeface="Times New Roman" pitchFamily="18" charset="0"/>
              </a:rPr>
            </a:br>
            <a:r>
              <a:rPr lang="en-IN" sz="3600" b="1" dirty="0" smtClean="0">
                <a:solidFill>
                  <a:schemeClr val="tx1"/>
                </a:solidFill>
                <a:latin typeface="Times New Roman" pitchFamily="18" charset="0"/>
                <a:cs typeface="Times New Roman" pitchFamily="18" charset="0"/>
              </a:rPr>
              <a:t>Engineering Ethics &amp; Professionalism</a:t>
            </a:r>
            <a:r>
              <a:rPr lang="en-IN" sz="3600" b="1" dirty="0" smtClean="0">
                <a:latin typeface="Times New Roman" pitchFamily="18" charset="0"/>
                <a:cs typeface="Times New Roman" pitchFamily="18" charset="0"/>
              </a:rPr>
              <a:t> </a:t>
            </a:r>
            <a:endParaRPr lang="en-IN" sz="3600" b="1"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4648200"/>
            <a:ext cx="6400800" cy="1752600"/>
          </a:xfrm>
        </p:spPr>
        <p:txBody>
          <a:bodyPr>
            <a:normAutofit/>
          </a:bodyPr>
          <a:lstStyle/>
          <a:p>
            <a:endParaRPr lang="en-IN"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Normative Inquiries</a:t>
            </a:r>
            <a:r>
              <a:rPr lang="en-IN" b="1" u="sng" dirty="0"/>
              <a:t/>
            </a:r>
            <a:br>
              <a:rPr lang="en-IN" b="1" u="sng" dirty="0"/>
            </a:br>
            <a:endParaRPr lang="en-IN" u="sng" dirty="0"/>
          </a:p>
        </p:txBody>
      </p:sp>
      <p:sp>
        <p:nvSpPr>
          <p:cNvPr id="3" name="Content Placeholder 2"/>
          <p:cNvSpPr>
            <a:spLocks noGrp="1"/>
          </p:cNvSpPr>
          <p:nvPr>
            <p:ph sz="quarter" idx="1"/>
          </p:nvPr>
        </p:nvSpPr>
        <p:spPr/>
        <p:txBody>
          <a:bodyPr>
            <a:normAutofit/>
          </a:bodyPr>
          <a:lstStyle/>
          <a:p>
            <a:pPr algn="just">
              <a:lnSpc>
                <a:spcPct val="150000"/>
              </a:lnSpc>
            </a:pPr>
            <a:r>
              <a:rPr lang="en-US" sz="2000" dirty="0"/>
              <a:t>These inquiries are mostly helpful to identify the values which guide  the  individuals and groups in taking a </a:t>
            </a:r>
            <a:r>
              <a:rPr lang="en-US" sz="2000" dirty="0" smtClean="0"/>
              <a:t>decision</a:t>
            </a:r>
          </a:p>
          <a:p>
            <a:pPr algn="just">
              <a:lnSpc>
                <a:spcPct val="150000"/>
              </a:lnSpc>
            </a:pPr>
            <a:endParaRPr lang="en-US" sz="2000" dirty="0" smtClean="0"/>
          </a:p>
          <a:p>
            <a:pPr algn="just">
              <a:lnSpc>
                <a:spcPct val="150000"/>
              </a:lnSpc>
            </a:pPr>
            <a:r>
              <a:rPr lang="en-US" sz="2000" dirty="0"/>
              <a:t>I</a:t>
            </a:r>
            <a:r>
              <a:rPr lang="en-US" sz="2000" dirty="0" smtClean="0"/>
              <a:t>dentifying </a:t>
            </a:r>
            <a:r>
              <a:rPr lang="en-US" sz="2000" dirty="0"/>
              <a:t>and justifying some norms and standards of morally desirable nature for guiding individuals as well as groups.</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20762"/>
          </a:xfrm>
        </p:spPr>
        <p:txBody>
          <a:bodyPr>
            <a:normAutofit/>
          </a:bodyPr>
          <a:lstStyle/>
          <a:p>
            <a:pPr algn="l"/>
            <a:r>
              <a:rPr lang="en-US" b="1" u="sng" dirty="0"/>
              <a:t>Conceptual Inquiries</a:t>
            </a:r>
            <a:r>
              <a:rPr lang="en-IN" b="1" dirty="0"/>
              <a:t/>
            </a:r>
            <a:br>
              <a:rPr lang="en-IN" b="1" dirty="0"/>
            </a:br>
            <a:endParaRPr lang="en-IN" dirty="0"/>
          </a:p>
        </p:txBody>
      </p:sp>
      <p:sp>
        <p:nvSpPr>
          <p:cNvPr id="3" name="Content Placeholder 2"/>
          <p:cNvSpPr>
            <a:spLocks noGrp="1"/>
          </p:cNvSpPr>
          <p:nvPr>
            <p:ph sz="quarter" idx="1"/>
          </p:nvPr>
        </p:nvSpPr>
        <p:spPr>
          <a:xfrm>
            <a:off x="457200" y="1143000"/>
            <a:ext cx="8229600" cy="5257800"/>
          </a:xfrm>
        </p:spPr>
        <p:txBody>
          <a:bodyPr>
            <a:normAutofit/>
          </a:bodyPr>
          <a:lstStyle/>
          <a:p>
            <a:pPr marL="0" indent="0">
              <a:buNone/>
            </a:pPr>
            <a:endParaRPr lang="en-US" b="1" dirty="0" smtClean="0"/>
          </a:p>
          <a:p>
            <a:pPr>
              <a:lnSpc>
                <a:spcPct val="150000"/>
              </a:lnSpc>
            </a:pPr>
            <a:r>
              <a:rPr lang="en-US" sz="2000" dirty="0" smtClean="0"/>
              <a:t>These </a:t>
            </a:r>
            <a:r>
              <a:rPr lang="en-US" sz="2000" dirty="0"/>
              <a:t>are meant for describing the meaning of concepts, principles, and issues related to Engineering </a:t>
            </a:r>
            <a:r>
              <a:rPr lang="en-US" sz="2000" dirty="0" smtClean="0"/>
              <a:t>Ethics</a:t>
            </a:r>
          </a:p>
          <a:p>
            <a:pPr marL="0" indent="0">
              <a:buNone/>
            </a:pPr>
            <a:endParaRPr lang="en-US" sz="2800" b="1" u="sng" dirty="0" smtClean="0">
              <a:solidFill>
                <a:schemeClr val="accent6">
                  <a:lumMod val="75000"/>
                </a:schemeClr>
              </a:solidFill>
            </a:endParaRPr>
          </a:p>
          <a:p>
            <a:pPr marL="0" indent="0">
              <a:buNone/>
            </a:pPr>
            <a:r>
              <a:rPr lang="en-US" sz="2800" b="1" u="sng" dirty="0" smtClean="0">
                <a:solidFill>
                  <a:schemeClr val="accent6">
                    <a:lumMod val="75000"/>
                  </a:schemeClr>
                </a:solidFill>
              </a:rPr>
              <a:t>Factual </a:t>
            </a:r>
            <a:r>
              <a:rPr lang="en-US" sz="2800" b="1" u="sng" dirty="0">
                <a:solidFill>
                  <a:schemeClr val="accent6">
                    <a:lumMod val="75000"/>
                  </a:schemeClr>
                </a:solidFill>
              </a:rPr>
              <a:t>/ Descriptive </a:t>
            </a:r>
            <a:r>
              <a:rPr lang="en-US" sz="2800" b="1" u="sng" dirty="0" smtClean="0">
                <a:solidFill>
                  <a:schemeClr val="accent6">
                    <a:lumMod val="75000"/>
                  </a:schemeClr>
                </a:solidFill>
              </a:rPr>
              <a:t>Inquiries</a:t>
            </a:r>
          </a:p>
          <a:p>
            <a:pPr algn="just">
              <a:lnSpc>
                <a:spcPct val="150000"/>
              </a:lnSpc>
            </a:pPr>
            <a:r>
              <a:rPr lang="en-US" sz="2000" dirty="0"/>
              <a:t>These help to provide fact for understanding and finding solutions to value based issues. </a:t>
            </a:r>
          </a:p>
          <a:p>
            <a:pPr marL="0" indent="0">
              <a:lnSpc>
                <a:spcPct val="150000"/>
              </a:lnSpc>
              <a:buNone/>
            </a:pPr>
            <a:r>
              <a:rPr lang="en-IN" sz="2000" u="sng" dirty="0">
                <a:solidFill>
                  <a:schemeClr val="accent6">
                    <a:lumMod val="75000"/>
                  </a:schemeClr>
                </a:solidFill>
              </a:rPr>
              <a:t/>
            </a:r>
            <a:br>
              <a:rPr lang="en-IN" sz="2000" u="sng" dirty="0">
                <a:solidFill>
                  <a:schemeClr val="accent6">
                    <a:lumMod val="75000"/>
                  </a:schemeClr>
                </a:solidFill>
              </a:rPr>
            </a:br>
            <a:endParaRPr lang="en-US" sz="2000" u="sng" dirty="0" smtClean="0">
              <a:solidFill>
                <a:schemeClr val="accent6">
                  <a:lumMod val="75000"/>
                </a:schemeClr>
              </a:solidFill>
            </a:endParaRPr>
          </a:p>
          <a:p>
            <a:pPr>
              <a:buNone/>
            </a:pPr>
            <a:endParaRPr lang="en-US" b="1"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MORAL DILEMMAS</a:t>
            </a:r>
            <a:endParaRPr lang="en-IN" b="1" u="sng" dirty="0"/>
          </a:p>
        </p:txBody>
      </p:sp>
      <p:sp>
        <p:nvSpPr>
          <p:cNvPr id="3" name="Content Placeholder 2"/>
          <p:cNvSpPr>
            <a:spLocks noGrp="1"/>
          </p:cNvSpPr>
          <p:nvPr>
            <p:ph sz="quarter" idx="1"/>
          </p:nvPr>
        </p:nvSpPr>
        <p:spPr/>
        <p:txBody>
          <a:bodyPr>
            <a:normAutofit/>
          </a:bodyPr>
          <a:lstStyle/>
          <a:p>
            <a:pPr>
              <a:lnSpc>
                <a:spcPct val="150000"/>
              </a:lnSpc>
            </a:pPr>
            <a:r>
              <a:rPr lang="en-US" sz="2000" dirty="0"/>
              <a:t>Moral dilemmas are situations in which two or more moral obligations, duties, rights, goods, or ideals come into conflict with each </a:t>
            </a:r>
            <a:r>
              <a:rPr lang="en-US" sz="2000" dirty="0" smtClean="0"/>
              <a:t>other</a:t>
            </a:r>
          </a:p>
          <a:p>
            <a:pPr>
              <a:lnSpc>
                <a:spcPct val="150000"/>
              </a:lnSpc>
            </a:pPr>
            <a:r>
              <a:rPr lang="en-GB" sz="2000" dirty="0"/>
              <a:t>These situations do not mean that </a:t>
            </a:r>
            <a:r>
              <a:rPr lang="en-GB" sz="2000" dirty="0" smtClean="0"/>
              <a:t>things had </a:t>
            </a:r>
            <a:r>
              <a:rPr lang="en-GB" sz="2000" dirty="0"/>
              <a:t>gone wrong, but they only indicate the presence of moral complexity. </a:t>
            </a:r>
            <a:endParaRPr lang="en-GB" sz="2000" dirty="0" smtClean="0"/>
          </a:p>
          <a:p>
            <a:pPr>
              <a:lnSpc>
                <a:spcPct val="150000"/>
              </a:lnSpc>
            </a:pPr>
            <a:r>
              <a:rPr lang="en-GB" sz="2000" dirty="0" smtClean="0"/>
              <a:t>This </a:t>
            </a:r>
            <a:r>
              <a:rPr lang="en-GB" sz="2000" dirty="0"/>
              <a:t>makes the </a:t>
            </a:r>
            <a:r>
              <a:rPr lang="en-GB" sz="2000" dirty="0" smtClean="0"/>
              <a:t>decision making </a:t>
            </a:r>
            <a:r>
              <a:rPr lang="en-GB" sz="2000" dirty="0"/>
              <a:t>complex</a:t>
            </a:r>
            <a:r>
              <a:rPr lang="en-GB" sz="2000" dirty="0" smtClean="0"/>
              <a:t>.</a:t>
            </a:r>
          </a:p>
          <a:p>
            <a:pPr>
              <a:lnSpc>
                <a:spcPct val="150000"/>
              </a:lnSpc>
            </a:pPr>
            <a:r>
              <a:rPr lang="en-GB" sz="2000" dirty="0"/>
              <a:t>For example, a person promised to meet a friend and dine, but he has to help </a:t>
            </a:r>
            <a:r>
              <a:rPr lang="en-GB" sz="2000" dirty="0" smtClean="0"/>
              <a:t>his uncle </a:t>
            </a:r>
            <a:r>
              <a:rPr lang="en-GB" sz="2000" dirty="0"/>
              <a:t>who is involved in an accident </a:t>
            </a:r>
            <a:r>
              <a:rPr lang="en-GB" sz="2000" dirty="0" smtClean="0"/>
              <a:t>one </a:t>
            </a:r>
            <a:r>
              <a:rPr lang="en-GB" sz="2000" dirty="0"/>
              <a:t>has to fix the priority.</a:t>
            </a:r>
            <a:endParaRPr lang="en-US" sz="20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pPr>
              <a:buNone/>
            </a:pPr>
            <a:r>
              <a:rPr lang="en-US" b="1" u="sng" dirty="0"/>
              <a:t>Causes of Moral Dilemmas</a:t>
            </a:r>
            <a:endParaRPr lang="en-IN" b="1" dirty="0"/>
          </a:p>
          <a:p>
            <a:pPr lvl="0">
              <a:lnSpc>
                <a:spcPct val="150000"/>
              </a:lnSpc>
            </a:pPr>
            <a:r>
              <a:rPr lang="en-US" dirty="0">
                <a:solidFill>
                  <a:srgbClr val="002060"/>
                </a:solidFill>
              </a:rPr>
              <a:t>Problem of vagueness</a:t>
            </a:r>
            <a:endParaRPr lang="en-IN" dirty="0">
              <a:solidFill>
                <a:srgbClr val="002060"/>
              </a:solidFill>
            </a:endParaRPr>
          </a:p>
          <a:p>
            <a:pPr lvl="0">
              <a:lnSpc>
                <a:spcPct val="150000"/>
              </a:lnSpc>
            </a:pPr>
            <a:r>
              <a:rPr lang="en-US" dirty="0">
                <a:solidFill>
                  <a:srgbClr val="002060"/>
                </a:solidFill>
              </a:rPr>
              <a:t>Problem of conflicting reasons</a:t>
            </a:r>
            <a:endParaRPr lang="en-IN" dirty="0">
              <a:solidFill>
                <a:srgbClr val="002060"/>
              </a:solidFill>
            </a:endParaRPr>
          </a:p>
          <a:p>
            <a:pPr lvl="0">
              <a:lnSpc>
                <a:spcPct val="150000"/>
              </a:lnSpc>
            </a:pPr>
            <a:r>
              <a:rPr lang="en-US" dirty="0">
                <a:solidFill>
                  <a:srgbClr val="002060"/>
                </a:solidFill>
              </a:rPr>
              <a:t>Problem of disagreement.</a:t>
            </a:r>
            <a:endParaRPr lang="en-IN" dirty="0">
              <a:solidFill>
                <a:srgbClr val="002060"/>
              </a:solidFill>
            </a:endParaRPr>
          </a:p>
          <a:p>
            <a:endParaRPr lang="en-GB" dirty="0"/>
          </a:p>
        </p:txBody>
      </p:sp>
    </p:spTree>
    <p:extLst>
      <p:ext uri="{BB962C8B-B14F-4D97-AF65-F5344CB8AC3E}">
        <p14:creationId xmlns:p14="http://schemas.microsoft.com/office/powerpoint/2010/main" val="2154262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normAutofit fontScale="90000"/>
          </a:bodyPr>
          <a:lstStyle/>
          <a:p>
            <a:r>
              <a:rPr lang="en-US" b="1" u="sng" dirty="0"/>
              <a:t>Steps / Procedures in facing </a:t>
            </a:r>
            <a:r>
              <a:rPr lang="en-US" b="1" u="sng" dirty="0" smtClean="0"/>
              <a:t>moral dilemma</a:t>
            </a:r>
            <a:r>
              <a:rPr lang="en-US" b="1" dirty="0"/>
              <a:t> </a:t>
            </a:r>
            <a:r>
              <a:rPr lang="en-IN" dirty="0"/>
              <a:t/>
            </a:r>
            <a:br>
              <a:rPr lang="en-IN" dirty="0"/>
            </a:br>
            <a:endParaRPr lang="en-IN" dirty="0"/>
          </a:p>
        </p:txBody>
      </p:sp>
      <p:sp>
        <p:nvSpPr>
          <p:cNvPr id="3" name="Content Placeholder 2"/>
          <p:cNvSpPr>
            <a:spLocks noGrp="1"/>
          </p:cNvSpPr>
          <p:nvPr>
            <p:ph sz="quarter" idx="1"/>
          </p:nvPr>
        </p:nvSpPr>
        <p:spPr>
          <a:xfrm>
            <a:off x="457200" y="1143000"/>
            <a:ext cx="8229600" cy="5715000"/>
          </a:xfrm>
        </p:spPr>
        <p:txBody>
          <a:bodyPr>
            <a:normAutofit/>
          </a:bodyPr>
          <a:lstStyle/>
          <a:p>
            <a:pPr>
              <a:lnSpc>
                <a:spcPct val="150000"/>
              </a:lnSpc>
            </a:pPr>
            <a:r>
              <a:rPr lang="en-US" sz="2000" dirty="0"/>
              <a:t>Identifying the relevant moral factors and </a:t>
            </a:r>
            <a:r>
              <a:rPr lang="en-US" sz="2000" dirty="0" smtClean="0"/>
              <a:t>reasons</a:t>
            </a:r>
          </a:p>
          <a:p>
            <a:pPr>
              <a:lnSpc>
                <a:spcPct val="150000"/>
              </a:lnSpc>
            </a:pPr>
            <a:r>
              <a:rPr lang="en-US" sz="2000" dirty="0"/>
              <a:t>Collecting </a:t>
            </a:r>
            <a:r>
              <a:rPr lang="en-US" sz="2000" dirty="0" smtClean="0"/>
              <a:t>all </a:t>
            </a:r>
            <a:r>
              <a:rPr lang="en-US" sz="2000" dirty="0"/>
              <a:t>the available facts which are relevant to the moral </a:t>
            </a:r>
            <a:r>
              <a:rPr lang="en-US" sz="2000" dirty="0" smtClean="0"/>
              <a:t>factors</a:t>
            </a:r>
            <a:endParaRPr lang="en-IN" sz="2000" dirty="0"/>
          </a:p>
          <a:p>
            <a:pPr>
              <a:lnSpc>
                <a:spcPct val="150000"/>
              </a:lnSpc>
            </a:pPr>
            <a:r>
              <a:rPr lang="en-US" sz="2000" dirty="0"/>
              <a:t>Ranking the moral considerations or principles on the basis of importance as applicable to the </a:t>
            </a:r>
            <a:r>
              <a:rPr lang="en-US" sz="2000" dirty="0" smtClean="0"/>
              <a:t>situation</a:t>
            </a:r>
          </a:p>
          <a:p>
            <a:pPr>
              <a:lnSpc>
                <a:spcPct val="150000"/>
              </a:lnSpc>
            </a:pPr>
            <a:r>
              <a:rPr lang="en-US" sz="2000" dirty="0"/>
              <a:t>Considering alternative courses of action for resolving the problems </a:t>
            </a:r>
            <a:endParaRPr lang="en-US" sz="2000" dirty="0" smtClean="0"/>
          </a:p>
          <a:p>
            <a:pPr>
              <a:lnSpc>
                <a:spcPct val="150000"/>
              </a:lnSpc>
            </a:pPr>
            <a:r>
              <a:rPr lang="en-US" sz="2000" dirty="0" smtClean="0"/>
              <a:t>Suggestions </a:t>
            </a:r>
            <a:r>
              <a:rPr lang="en-US" sz="2000" dirty="0"/>
              <a:t>and alternative ideas on resolving that dilemma </a:t>
            </a:r>
            <a:r>
              <a:rPr lang="en-US" sz="2000" dirty="0" smtClean="0"/>
              <a:t>from </a:t>
            </a:r>
            <a:r>
              <a:rPr lang="en-US" sz="2000" dirty="0"/>
              <a:t>colleagues, friend </a:t>
            </a:r>
            <a:r>
              <a:rPr lang="en-US" sz="2000" dirty="0" smtClean="0"/>
              <a:t>etc., </a:t>
            </a:r>
          </a:p>
          <a:p>
            <a:pPr>
              <a:lnSpc>
                <a:spcPct val="150000"/>
              </a:lnSpc>
            </a:pPr>
            <a:r>
              <a:rPr lang="en-US" sz="2000" dirty="0"/>
              <a:t>Arriving at </a:t>
            </a:r>
            <a:r>
              <a:rPr lang="en-US" sz="2000" dirty="0" smtClean="0"/>
              <a:t>solution </a:t>
            </a:r>
            <a:r>
              <a:rPr lang="en-US" sz="2000" dirty="0"/>
              <a:t>by taking into consideration of all important moral factors </a:t>
            </a:r>
            <a:endParaRPr lang="en-IN"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4000" b="1" u="sng" dirty="0"/>
              <a:t>MORAL AUTONOMY</a:t>
            </a:r>
            <a:r>
              <a:rPr lang="en-IN" b="1" dirty="0"/>
              <a:t/>
            </a:r>
            <a:br>
              <a:rPr lang="en-IN" b="1" dirty="0"/>
            </a:br>
            <a:endParaRPr lang="en-IN" dirty="0"/>
          </a:p>
        </p:txBody>
      </p:sp>
      <p:sp>
        <p:nvSpPr>
          <p:cNvPr id="3" name="Content Placeholder 2"/>
          <p:cNvSpPr>
            <a:spLocks noGrp="1"/>
          </p:cNvSpPr>
          <p:nvPr>
            <p:ph sz="quarter" idx="1"/>
          </p:nvPr>
        </p:nvSpPr>
        <p:spPr>
          <a:xfrm>
            <a:off x="457200" y="1295400"/>
            <a:ext cx="8229600" cy="5334000"/>
          </a:xfrm>
        </p:spPr>
        <p:txBody>
          <a:bodyPr>
            <a:normAutofit/>
          </a:bodyPr>
          <a:lstStyle/>
          <a:p>
            <a:pPr algn="just">
              <a:lnSpc>
                <a:spcPct val="150000"/>
              </a:lnSpc>
            </a:pPr>
            <a:endParaRPr lang="en-US" sz="2000" dirty="0" smtClean="0"/>
          </a:p>
          <a:p>
            <a:pPr algn="just">
              <a:lnSpc>
                <a:spcPct val="150000"/>
              </a:lnSpc>
            </a:pPr>
            <a:r>
              <a:rPr lang="en-US" sz="2000" dirty="0" smtClean="0"/>
              <a:t>Moral </a:t>
            </a:r>
            <a:r>
              <a:rPr lang="en-US" sz="2000" dirty="0"/>
              <a:t>Autonomy is the philosophy which is self-governing or </a:t>
            </a:r>
            <a:r>
              <a:rPr lang="en-US" sz="2000" dirty="0" smtClean="0"/>
              <a:t>self-determining</a:t>
            </a:r>
          </a:p>
          <a:p>
            <a:pPr algn="just">
              <a:lnSpc>
                <a:spcPct val="150000"/>
              </a:lnSpc>
            </a:pPr>
            <a:r>
              <a:rPr lang="en-US" sz="2000" dirty="0"/>
              <a:t>The moral autonomy is the ability to think critically and independently about moral issues and apply this moral thinking to situations that arise during the professional engineering practice. </a:t>
            </a:r>
            <a:endParaRPr lang="en-US" sz="2000" dirty="0" smtClean="0"/>
          </a:p>
          <a:p>
            <a:pPr algn="just">
              <a:lnSpc>
                <a:spcPct val="150000"/>
              </a:lnSpc>
            </a:pPr>
            <a:r>
              <a:rPr lang="en-US" sz="2000" dirty="0" smtClean="0"/>
              <a:t>Moral </a:t>
            </a:r>
            <a:r>
              <a:rPr lang="en-US" sz="2000" dirty="0"/>
              <a:t>autonomy helps in improving self-determination</a:t>
            </a:r>
            <a:r>
              <a:rPr lang="en-US" sz="2000" dirty="0" smtClean="0"/>
              <a:t>.</a:t>
            </a:r>
            <a:endParaRPr lang="en-I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US" b="1" u="sng" dirty="0" smtClean="0"/>
              <a:t>Skills required for Moral Autonomy </a:t>
            </a:r>
            <a:r>
              <a:rPr lang="en-IN" b="1" dirty="0"/>
              <a:t/>
            </a:r>
            <a:br>
              <a:rPr lang="en-IN" b="1" dirty="0"/>
            </a:br>
            <a:endParaRPr lang="en-IN" dirty="0"/>
          </a:p>
        </p:txBody>
      </p:sp>
      <p:sp>
        <p:nvSpPr>
          <p:cNvPr id="3" name="Content Placeholder 2"/>
          <p:cNvSpPr>
            <a:spLocks noGrp="1"/>
          </p:cNvSpPr>
          <p:nvPr>
            <p:ph sz="quarter" idx="1"/>
          </p:nvPr>
        </p:nvSpPr>
        <p:spPr/>
        <p:txBody>
          <a:bodyPr>
            <a:normAutofit/>
          </a:bodyPr>
          <a:lstStyle/>
          <a:p>
            <a:pPr algn="just">
              <a:lnSpc>
                <a:spcPct val="150000"/>
              </a:lnSpc>
            </a:pPr>
            <a:r>
              <a:rPr lang="en-US" sz="2000" dirty="0"/>
              <a:t>Ability to relate the problems with the problems of law, economics and religious </a:t>
            </a:r>
            <a:r>
              <a:rPr lang="en-US" sz="2000" dirty="0" smtClean="0"/>
              <a:t>principles</a:t>
            </a:r>
          </a:p>
          <a:p>
            <a:pPr algn="just">
              <a:lnSpc>
                <a:spcPct val="150000"/>
              </a:lnSpc>
            </a:pPr>
            <a:r>
              <a:rPr lang="en-US" sz="2000" dirty="0"/>
              <a:t>Skill to process, clarify and understand the arguments against the moral </a:t>
            </a:r>
            <a:r>
              <a:rPr lang="en-US" sz="2000" dirty="0" smtClean="0"/>
              <a:t>issues</a:t>
            </a:r>
          </a:p>
          <a:p>
            <a:pPr algn="just">
              <a:lnSpc>
                <a:spcPct val="150000"/>
              </a:lnSpc>
            </a:pPr>
            <a:r>
              <a:rPr lang="en-US" sz="2000" dirty="0"/>
              <a:t>Ability to suggest the solutions to moral </a:t>
            </a:r>
            <a:r>
              <a:rPr lang="en-US" sz="2000" dirty="0" smtClean="0"/>
              <a:t>issues</a:t>
            </a:r>
          </a:p>
          <a:p>
            <a:pPr algn="just">
              <a:lnSpc>
                <a:spcPct val="150000"/>
              </a:lnSpc>
            </a:pPr>
            <a:r>
              <a:rPr lang="en-US" sz="2000" dirty="0"/>
              <a:t>Must have the imaginative skill to view the problems from all the </a:t>
            </a:r>
            <a:r>
              <a:rPr lang="en-US" sz="2000" dirty="0" smtClean="0"/>
              <a:t>viewpoints</a:t>
            </a:r>
          </a:p>
          <a:p>
            <a:pPr algn="just">
              <a:lnSpc>
                <a:spcPct val="150000"/>
              </a:lnSpc>
            </a:pPr>
            <a:r>
              <a:rPr lang="en-US" sz="2000" dirty="0"/>
              <a:t>Tolerance while giving moral judgment</a:t>
            </a:r>
            <a:endParaRPr lang="en-IN"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20762"/>
          </a:xfrm>
        </p:spPr>
        <p:txBody>
          <a:bodyPr>
            <a:noAutofit/>
          </a:bodyPr>
          <a:lstStyle/>
          <a:p>
            <a:pPr lvl="1" algn="l" rtl="0">
              <a:spcBef>
                <a:spcPct val="0"/>
              </a:spcBef>
            </a:pPr>
            <a:r>
              <a:rPr lang="en-US" sz="2800" b="1" u="sng" dirty="0"/>
              <a:t>CONSENSUS AND CONTROVERSY</a:t>
            </a:r>
            <a:br>
              <a:rPr lang="en-US" sz="2800" b="1" u="sng" dirty="0"/>
            </a:br>
            <a:endParaRPr lang="en-US" sz="2800" u="sng" dirty="0"/>
          </a:p>
        </p:txBody>
      </p:sp>
      <p:sp>
        <p:nvSpPr>
          <p:cNvPr id="3" name="Content Placeholder 2"/>
          <p:cNvSpPr>
            <a:spLocks noGrp="1"/>
          </p:cNvSpPr>
          <p:nvPr>
            <p:ph sz="quarter" idx="1"/>
          </p:nvPr>
        </p:nvSpPr>
        <p:spPr>
          <a:xfrm>
            <a:off x="457200" y="1066800"/>
            <a:ext cx="8229600" cy="5562600"/>
          </a:xfrm>
        </p:spPr>
        <p:txBody>
          <a:bodyPr>
            <a:normAutofit/>
          </a:bodyPr>
          <a:lstStyle/>
          <a:p>
            <a:pPr>
              <a:lnSpc>
                <a:spcPct val="150000"/>
              </a:lnSpc>
              <a:buNone/>
            </a:pPr>
            <a:r>
              <a:rPr lang="en-US" b="1" u="sng" dirty="0" smtClean="0"/>
              <a:t>CONSENSUS </a:t>
            </a:r>
          </a:p>
          <a:p>
            <a:pPr>
              <a:lnSpc>
                <a:spcPct val="150000"/>
              </a:lnSpc>
            </a:pPr>
            <a:r>
              <a:rPr lang="en-US" sz="2000" dirty="0" smtClean="0"/>
              <a:t>This is that state where people come into agreement with the judgment given and will leave the people with a feel that justice has been done</a:t>
            </a:r>
          </a:p>
          <a:p>
            <a:pPr>
              <a:lnSpc>
                <a:spcPct val="150000"/>
              </a:lnSpc>
              <a:buNone/>
            </a:pPr>
            <a:r>
              <a:rPr lang="en-US" b="1" dirty="0" smtClean="0"/>
              <a:t> </a:t>
            </a:r>
            <a:r>
              <a:rPr lang="en-US" b="1" u="sng" dirty="0" smtClean="0"/>
              <a:t>CONTROVERSY</a:t>
            </a:r>
            <a:endParaRPr lang="en-US" b="1" dirty="0" smtClean="0"/>
          </a:p>
          <a:p>
            <a:pPr>
              <a:lnSpc>
                <a:spcPct val="150000"/>
              </a:lnSpc>
            </a:pPr>
            <a:r>
              <a:rPr lang="en-US" sz="2000" dirty="0" smtClean="0"/>
              <a:t>This is that state where the persons involved in an issue are not satisfied by the verdict and might feel that it was decided on partial interests. </a:t>
            </a:r>
          </a:p>
          <a:p>
            <a:pPr>
              <a:lnSpc>
                <a:spcPct val="150000"/>
              </a:lnSpc>
            </a:pPr>
            <a:r>
              <a:rPr lang="en-US" sz="2000" dirty="0" smtClean="0"/>
              <a:t>This will leave the people with a sense of dissatisfaction that justice was not done, which might lead to another conflict.</a:t>
            </a:r>
          </a:p>
          <a:p>
            <a:pPr>
              <a:lnSpc>
                <a:spcPct val="150000"/>
              </a:lnSpc>
            </a:pPr>
            <a:endParaRPr lang="en-US" dirty="0"/>
          </a:p>
        </p:txBody>
      </p:sp>
    </p:spTree>
    <p:extLst>
      <p:ext uri="{BB962C8B-B14F-4D97-AF65-F5344CB8AC3E}">
        <p14:creationId xmlns:p14="http://schemas.microsoft.com/office/powerpoint/2010/main" val="31149326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ctr" rtl="0">
              <a:spcBef>
                <a:spcPct val="0"/>
              </a:spcBef>
            </a:pPr>
            <a:r>
              <a:rPr lang="en-US" sz="4400" b="1" u="sng" dirty="0" smtClean="0"/>
              <a:t>Moral Development Theories </a:t>
            </a:r>
            <a:r>
              <a:rPr lang="en-US" b="1" dirty="0" smtClean="0"/>
              <a:t/>
            </a:r>
            <a:br>
              <a:rPr lang="en-US" b="1" dirty="0" smtClean="0"/>
            </a:br>
            <a:r>
              <a:rPr lang="en-US" b="1" dirty="0"/>
              <a:t/>
            </a:r>
            <a:br>
              <a:rPr lang="en-US" b="1" dirty="0"/>
            </a:br>
            <a:endParaRPr lang="en-US" dirty="0"/>
          </a:p>
        </p:txBody>
      </p:sp>
      <p:sp>
        <p:nvSpPr>
          <p:cNvPr id="3" name="Content Placeholder 2"/>
          <p:cNvSpPr>
            <a:spLocks noGrp="1"/>
          </p:cNvSpPr>
          <p:nvPr>
            <p:ph sz="quarter" idx="1"/>
          </p:nvPr>
        </p:nvSpPr>
        <p:spPr/>
        <p:txBody>
          <a:bodyPr>
            <a:normAutofit/>
          </a:bodyPr>
          <a:lstStyle/>
          <a:p>
            <a:pPr>
              <a:buNone/>
            </a:pPr>
            <a:r>
              <a:rPr lang="en-US" b="1" u="sng" dirty="0" smtClean="0"/>
              <a:t>KOHLBERG’S THEORY</a:t>
            </a:r>
          </a:p>
          <a:p>
            <a:pPr>
              <a:lnSpc>
                <a:spcPct val="150000"/>
              </a:lnSpc>
              <a:buNone/>
            </a:pPr>
            <a:r>
              <a:rPr lang="en-US" dirty="0" smtClean="0"/>
              <a:t>    </a:t>
            </a:r>
            <a:r>
              <a:rPr lang="en-US" sz="2000" dirty="0" smtClean="0"/>
              <a:t>Lawrence Kohlberg proposed that people progress in moral reasoning based on their ethical behavior.</a:t>
            </a:r>
          </a:p>
          <a:p>
            <a:pPr>
              <a:lnSpc>
                <a:spcPct val="150000"/>
              </a:lnSpc>
            </a:pPr>
            <a:r>
              <a:rPr lang="en-US" sz="2000" dirty="0" smtClean="0"/>
              <a:t>He postulated this theory based on the thinking of younger children throughout their growing period as adults. </a:t>
            </a:r>
          </a:p>
          <a:p>
            <a:pPr>
              <a:lnSpc>
                <a:spcPct val="150000"/>
              </a:lnSpc>
            </a:pPr>
            <a:r>
              <a:rPr lang="en-US" sz="2000" dirty="0" smtClean="0"/>
              <a:t>He conveyed that younger children make judgment based on the consequences that might occur and the older children make judgment based on their intuitions.</a:t>
            </a:r>
          </a:p>
          <a:p>
            <a:endParaRPr lang="en-US" dirty="0" smtClean="0"/>
          </a:p>
          <a:p>
            <a:pPr>
              <a:buNone/>
            </a:pPr>
            <a:endParaRPr lang="en-US" u="sng"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Stages of Kohlberg’s Theory</a:t>
            </a:r>
            <a:endParaRPr lang="en-US" b="1" dirty="0"/>
          </a:p>
        </p:txBody>
      </p:sp>
      <p:sp>
        <p:nvSpPr>
          <p:cNvPr id="3" name="Content Placeholder 2"/>
          <p:cNvSpPr>
            <a:spLocks noGrp="1"/>
          </p:cNvSpPr>
          <p:nvPr>
            <p:ph sz="quarter" idx="1"/>
          </p:nvPr>
        </p:nvSpPr>
        <p:spPr/>
        <p:txBody>
          <a:bodyPr>
            <a:normAutofit/>
          </a:bodyPr>
          <a:lstStyle/>
          <a:p>
            <a:pPr>
              <a:buNone/>
            </a:pPr>
            <a:r>
              <a:rPr lang="en-US" b="1" u="sng" dirty="0" smtClean="0"/>
              <a:t>1. Pre-conventional Level</a:t>
            </a:r>
          </a:p>
          <a:p>
            <a:pPr algn="just">
              <a:lnSpc>
                <a:spcPct val="150000"/>
              </a:lnSpc>
              <a:buNone/>
            </a:pPr>
            <a:r>
              <a:rPr lang="en-US" b="1" dirty="0" smtClean="0"/>
              <a:t>    </a:t>
            </a:r>
            <a:r>
              <a:rPr lang="en-US" sz="2000" dirty="0" smtClean="0"/>
              <a:t>The first level of moral thinking, which is generally found at Elementary school level. The thinker at this stage tends to think and behave based on the direct consequences that might occur</a:t>
            </a:r>
          </a:p>
          <a:p>
            <a:pPr>
              <a:buNone/>
            </a:pPr>
            <a:r>
              <a:rPr lang="en-US" b="1" u="sng" dirty="0" smtClean="0"/>
              <a:t>There are two sub-stages in this.</a:t>
            </a:r>
          </a:p>
          <a:p>
            <a:pPr>
              <a:buNone/>
            </a:pPr>
            <a:r>
              <a:rPr lang="en-US" b="1" dirty="0" smtClean="0">
                <a:solidFill>
                  <a:srgbClr val="002060"/>
                </a:solidFill>
              </a:rPr>
              <a:t>a. </a:t>
            </a:r>
            <a:r>
              <a:rPr lang="en-US" sz="2000" b="1" dirty="0" smtClean="0">
                <a:solidFill>
                  <a:srgbClr val="002060"/>
                </a:solidFill>
              </a:rPr>
              <a:t>Avoid Punishments</a:t>
            </a:r>
          </a:p>
          <a:p>
            <a:pPr>
              <a:buNone/>
            </a:pPr>
            <a:r>
              <a:rPr lang="en-US" sz="2000" b="1" dirty="0" smtClean="0">
                <a:solidFill>
                  <a:srgbClr val="002060"/>
                </a:solidFill>
              </a:rPr>
              <a:t>b. Self–interest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GB" dirty="0" smtClean="0"/>
              <a:t>Topics</a:t>
            </a:r>
            <a:endParaRPr lang="en-GB" dirty="0"/>
          </a:p>
        </p:txBody>
      </p:sp>
      <p:sp>
        <p:nvSpPr>
          <p:cNvPr id="3" name="Content Placeholder 2"/>
          <p:cNvSpPr>
            <a:spLocks noGrp="1"/>
          </p:cNvSpPr>
          <p:nvPr>
            <p:ph sz="quarter" idx="1"/>
          </p:nvPr>
        </p:nvSpPr>
        <p:spPr>
          <a:xfrm>
            <a:off x="457200" y="990600"/>
            <a:ext cx="7467600" cy="5483352"/>
          </a:xfrm>
        </p:spPr>
        <p:txBody>
          <a:bodyPr>
            <a:normAutofit fontScale="92500" lnSpcReduction="10000"/>
          </a:bodyPr>
          <a:lstStyle/>
          <a:p>
            <a:pPr>
              <a:lnSpc>
                <a:spcPct val="150000"/>
              </a:lnSpc>
            </a:pPr>
            <a:r>
              <a:rPr lang="en-GB" sz="2000" dirty="0"/>
              <a:t>Senses of Engineering Ethics </a:t>
            </a:r>
            <a:endParaRPr lang="en-GB" sz="2000" dirty="0" smtClean="0"/>
          </a:p>
          <a:p>
            <a:pPr>
              <a:lnSpc>
                <a:spcPct val="150000"/>
              </a:lnSpc>
            </a:pPr>
            <a:r>
              <a:rPr lang="en-GB" sz="2000" dirty="0" smtClean="0"/>
              <a:t>Variety </a:t>
            </a:r>
            <a:r>
              <a:rPr lang="en-GB" sz="2000" dirty="0"/>
              <a:t>of moral </a:t>
            </a:r>
            <a:r>
              <a:rPr lang="en-GB" sz="2000" dirty="0" smtClean="0"/>
              <a:t>issues </a:t>
            </a:r>
          </a:p>
          <a:p>
            <a:pPr>
              <a:lnSpc>
                <a:spcPct val="150000"/>
              </a:lnSpc>
            </a:pPr>
            <a:r>
              <a:rPr lang="en-GB" sz="2000" dirty="0" smtClean="0"/>
              <a:t>Types </a:t>
            </a:r>
            <a:r>
              <a:rPr lang="en-GB" sz="2000" dirty="0"/>
              <a:t>of </a:t>
            </a:r>
            <a:r>
              <a:rPr lang="en-GB" sz="2000" dirty="0" smtClean="0"/>
              <a:t>inquiry</a:t>
            </a:r>
          </a:p>
          <a:p>
            <a:pPr>
              <a:lnSpc>
                <a:spcPct val="150000"/>
              </a:lnSpc>
            </a:pPr>
            <a:r>
              <a:rPr lang="en-GB" sz="2000" dirty="0" smtClean="0"/>
              <a:t>Moral </a:t>
            </a:r>
            <a:r>
              <a:rPr lang="en-GB" sz="2000" dirty="0"/>
              <a:t>dilemmas </a:t>
            </a:r>
            <a:endParaRPr lang="en-GB" sz="2000" dirty="0" smtClean="0"/>
          </a:p>
          <a:p>
            <a:pPr>
              <a:lnSpc>
                <a:spcPct val="150000"/>
              </a:lnSpc>
            </a:pPr>
            <a:r>
              <a:rPr lang="en-GB" sz="2000" dirty="0" smtClean="0"/>
              <a:t>Moral </a:t>
            </a:r>
            <a:r>
              <a:rPr lang="en-GB" sz="2000" dirty="0"/>
              <a:t>Autonomy </a:t>
            </a:r>
          </a:p>
          <a:p>
            <a:pPr>
              <a:lnSpc>
                <a:spcPct val="150000"/>
              </a:lnSpc>
            </a:pPr>
            <a:r>
              <a:rPr lang="en-GB" sz="2000" dirty="0"/>
              <a:t>Kohlberg’s theory- Gilligan’s </a:t>
            </a:r>
            <a:r>
              <a:rPr lang="en-GB" sz="2000" dirty="0" smtClean="0"/>
              <a:t>theory-</a:t>
            </a:r>
          </a:p>
          <a:p>
            <a:pPr>
              <a:lnSpc>
                <a:spcPct val="150000"/>
              </a:lnSpc>
            </a:pPr>
            <a:r>
              <a:rPr lang="en-GB" sz="2000" dirty="0" smtClean="0"/>
              <a:t>Consensus and </a:t>
            </a:r>
            <a:r>
              <a:rPr lang="en-GB" sz="2000" dirty="0"/>
              <a:t>Controversy-Profession </a:t>
            </a:r>
            <a:r>
              <a:rPr lang="en-GB" sz="2000" dirty="0" smtClean="0"/>
              <a:t>and Professionalism- </a:t>
            </a:r>
          </a:p>
          <a:p>
            <a:pPr>
              <a:lnSpc>
                <a:spcPct val="150000"/>
              </a:lnSpc>
            </a:pPr>
            <a:r>
              <a:rPr lang="en-GB" sz="2000" dirty="0" smtClean="0"/>
              <a:t>Models of professional roles-</a:t>
            </a:r>
          </a:p>
          <a:p>
            <a:pPr>
              <a:lnSpc>
                <a:spcPct val="150000"/>
              </a:lnSpc>
            </a:pPr>
            <a:r>
              <a:rPr lang="en-GB" sz="2000" dirty="0" smtClean="0"/>
              <a:t>Theories </a:t>
            </a:r>
            <a:r>
              <a:rPr lang="en-GB" sz="2000" dirty="0"/>
              <a:t>about right action –Self </a:t>
            </a:r>
            <a:r>
              <a:rPr lang="en-GB" sz="2000" dirty="0" smtClean="0"/>
              <a:t>interest</a:t>
            </a:r>
          </a:p>
          <a:p>
            <a:pPr>
              <a:lnSpc>
                <a:spcPct val="150000"/>
              </a:lnSpc>
            </a:pPr>
            <a:r>
              <a:rPr lang="en-GB" sz="2000" dirty="0" smtClean="0"/>
              <a:t>Customs </a:t>
            </a:r>
            <a:r>
              <a:rPr lang="en-GB" sz="2000" dirty="0"/>
              <a:t>and </a:t>
            </a:r>
            <a:r>
              <a:rPr lang="en-GB" sz="2000" dirty="0" smtClean="0"/>
              <a:t>Religion</a:t>
            </a:r>
          </a:p>
          <a:p>
            <a:pPr>
              <a:lnSpc>
                <a:spcPct val="150000"/>
              </a:lnSpc>
            </a:pPr>
            <a:r>
              <a:rPr lang="en-GB" sz="2000" dirty="0" smtClean="0"/>
              <a:t>Uses </a:t>
            </a:r>
            <a:r>
              <a:rPr lang="en-GB" sz="2000" dirty="0"/>
              <a:t>of Ethical Theories.</a:t>
            </a:r>
          </a:p>
        </p:txBody>
      </p:sp>
    </p:spTree>
    <p:extLst>
      <p:ext uri="{BB962C8B-B14F-4D97-AF65-F5344CB8AC3E}">
        <p14:creationId xmlns:p14="http://schemas.microsoft.com/office/powerpoint/2010/main" val="3370472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8229600" cy="5440363"/>
          </a:xfrm>
        </p:spPr>
        <p:txBody>
          <a:bodyPr>
            <a:normAutofit/>
          </a:bodyPr>
          <a:lstStyle/>
          <a:p>
            <a:pPr>
              <a:buNone/>
            </a:pPr>
            <a:r>
              <a:rPr lang="en-US" b="1" u="sng" dirty="0" smtClean="0"/>
              <a:t>2. Conventional Level</a:t>
            </a:r>
          </a:p>
          <a:p>
            <a:pPr algn="just">
              <a:lnSpc>
                <a:spcPct val="150000"/>
              </a:lnSpc>
            </a:pPr>
            <a:r>
              <a:rPr lang="en-US" sz="2000" dirty="0" smtClean="0"/>
              <a:t>The second level of moral thinking, which is generally found at the primary and high school level. The thinker at this stage tends to think and behave based on the want to please others. </a:t>
            </a:r>
          </a:p>
          <a:p>
            <a:pPr algn="just">
              <a:lnSpc>
                <a:spcPct val="150000"/>
              </a:lnSpc>
            </a:pPr>
            <a:r>
              <a:rPr lang="en-US" b="1" u="sng" dirty="0" smtClean="0"/>
              <a:t>There are two sub-stages in this.</a:t>
            </a:r>
          </a:p>
          <a:p>
            <a:pPr algn="just">
              <a:lnSpc>
                <a:spcPct val="150000"/>
              </a:lnSpc>
              <a:buNone/>
            </a:pPr>
            <a:r>
              <a:rPr lang="en-US" b="1" dirty="0" smtClean="0"/>
              <a:t>a. </a:t>
            </a:r>
            <a:r>
              <a:rPr lang="en-US" sz="2000" b="1" dirty="0" smtClean="0"/>
              <a:t>Getting people to like them</a:t>
            </a:r>
          </a:p>
          <a:p>
            <a:pPr algn="just">
              <a:lnSpc>
                <a:spcPct val="150000"/>
              </a:lnSpc>
              <a:buNone/>
            </a:pPr>
            <a:r>
              <a:rPr lang="en-US" sz="2000" b="1" dirty="0" smtClean="0"/>
              <a:t>b. Maintain functioning in society</a:t>
            </a:r>
            <a:endParaRPr lang="en-US" sz="20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38200"/>
            <a:ext cx="8229600" cy="5287963"/>
          </a:xfrm>
        </p:spPr>
        <p:txBody>
          <a:bodyPr>
            <a:normAutofit/>
          </a:bodyPr>
          <a:lstStyle/>
          <a:p>
            <a:pPr>
              <a:buNone/>
            </a:pPr>
            <a:r>
              <a:rPr lang="en-US" b="1" u="sng" dirty="0" smtClean="0"/>
              <a:t>3. Post-Conventional Level</a:t>
            </a:r>
          </a:p>
          <a:p>
            <a:pPr>
              <a:lnSpc>
                <a:spcPct val="150000"/>
              </a:lnSpc>
            </a:pPr>
            <a:endParaRPr lang="en-US" sz="2000" dirty="0" smtClean="0"/>
          </a:p>
          <a:p>
            <a:pPr>
              <a:lnSpc>
                <a:spcPct val="150000"/>
              </a:lnSpc>
            </a:pPr>
            <a:r>
              <a:rPr lang="en-US" sz="2000" dirty="0" smtClean="0"/>
              <a:t>The third level of Moral thinking, which is generally found after the high school level. The thinker at this stage tends to think and behave based on a sense of justice. </a:t>
            </a:r>
          </a:p>
          <a:p>
            <a:pPr marL="0" indent="0">
              <a:lnSpc>
                <a:spcPct val="150000"/>
              </a:lnSpc>
              <a:buNone/>
            </a:pPr>
            <a:endParaRPr lang="en-US" sz="2000" dirty="0" smtClean="0"/>
          </a:p>
          <a:p>
            <a:pPr>
              <a:lnSpc>
                <a:spcPct val="150000"/>
              </a:lnSpc>
              <a:buNone/>
            </a:pPr>
            <a:r>
              <a:rPr lang="en-US" sz="2000" b="1" u="sng" dirty="0" smtClean="0"/>
              <a:t>There are two sub-stages in this</a:t>
            </a:r>
          </a:p>
          <a:p>
            <a:pPr>
              <a:lnSpc>
                <a:spcPct val="150000"/>
              </a:lnSpc>
            </a:pPr>
            <a:r>
              <a:rPr lang="en-US" sz="2000" b="1" dirty="0" smtClean="0"/>
              <a:t>Reject rigidity of laws</a:t>
            </a:r>
          </a:p>
          <a:p>
            <a:pPr>
              <a:lnSpc>
                <a:spcPct val="150000"/>
              </a:lnSpc>
            </a:pPr>
            <a:r>
              <a:rPr lang="en-US" sz="2000" b="1" dirty="0" smtClean="0"/>
              <a:t>Sense of justice</a:t>
            </a:r>
          </a:p>
          <a:p>
            <a:pPr>
              <a:buNone/>
            </a:pP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Gilligan’s Theory</a:t>
            </a:r>
            <a:endParaRPr lang="en-US" dirty="0"/>
          </a:p>
        </p:txBody>
      </p:sp>
      <p:sp>
        <p:nvSpPr>
          <p:cNvPr id="3" name="Content Placeholder 2"/>
          <p:cNvSpPr>
            <a:spLocks noGrp="1"/>
          </p:cNvSpPr>
          <p:nvPr>
            <p:ph sz="quarter" idx="1"/>
          </p:nvPr>
        </p:nvSpPr>
        <p:spPr/>
        <p:txBody>
          <a:bodyPr/>
          <a:lstStyle/>
          <a:p>
            <a:pPr>
              <a:lnSpc>
                <a:spcPct val="150000"/>
              </a:lnSpc>
            </a:pPr>
            <a:r>
              <a:rPr lang="en-US" sz="2000" dirty="0" smtClean="0"/>
              <a:t>Carol Gilligan opines that </a:t>
            </a:r>
            <a:r>
              <a:rPr lang="en-US" sz="2000" b="1" dirty="0" smtClean="0"/>
              <a:t>Kohlberg’s </a:t>
            </a:r>
            <a:r>
              <a:rPr lang="en-US" sz="2000" dirty="0" smtClean="0"/>
              <a:t>theories are biased upon the </a:t>
            </a:r>
            <a:r>
              <a:rPr lang="en-US" sz="2000" b="1" dirty="0" smtClean="0"/>
              <a:t>male thinking </a:t>
            </a:r>
            <a:r>
              <a:rPr lang="en-US" sz="2000" dirty="0" smtClean="0"/>
              <a:t>process.</a:t>
            </a:r>
          </a:p>
          <a:p>
            <a:pPr>
              <a:lnSpc>
                <a:spcPct val="150000"/>
              </a:lnSpc>
            </a:pPr>
            <a:r>
              <a:rPr lang="en-US" sz="2000" dirty="0" smtClean="0"/>
              <a:t>Men had a tendency to solve problems by applying ethical principles .</a:t>
            </a:r>
          </a:p>
          <a:p>
            <a:pPr>
              <a:lnSpc>
                <a:spcPct val="150000"/>
              </a:lnSpc>
            </a:pPr>
            <a:r>
              <a:rPr lang="en-US" sz="2000" dirty="0"/>
              <a:t>S</a:t>
            </a:r>
            <a:r>
              <a:rPr lang="en-US" sz="2000" dirty="0" smtClean="0"/>
              <a:t>he proposed a theory which has the same three stages of Kohlberg but with different stages of moral development.</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Stages of theory </a:t>
            </a:r>
            <a:endParaRPr lang="en-US" b="1" u="sng" dirty="0"/>
          </a:p>
        </p:txBody>
      </p:sp>
      <p:sp>
        <p:nvSpPr>
          <p:cNvPr id="3" name="Content Placeholder 2"/>
          <p:cNvSpPr>
            <a:spLocks noGrp="1"/>
          </p:cNvSpPr>
          <p:nvPr>
            <p:ph sz="quarter" idx="1"/>
          </p:nvPr>
        </p:nvSpPr>
        <p:spPr/>
        <p:txBody>
          <a:bodyPr>
            <a:normAutofit/>
          </a:bodyPr>
          <a:lstStyle/>
          <a:p>
            <a:pPr>
              <a:lnSpc>
                <a:spcPct val="150000"/>
              </a:lnSpc>
            </a:pPr>
            <a:r>
              <a:rPr lang="en-US" b="1" u="sng" dirty="0" smtClean="0"/>
              <a:t>Pre-conventional Level</a:t>
            </a:r>
          </a:p>
          <a:p>
            <a:pPr lvl="0">
              <a:lnSpc>
                <a:spcPct val="150000"/>
              </a:lnSpc>
              <a:buNone/>
            </a:pPr>
            <a:r>
              <a:rPr lang="en-US" b="1" dirty="0" smtClean="0"/>
              <a:t>    </a:t>
            </a:r>
            <a:r>
              <a:rPr lang="en-US" sz="2000" dirty="0" smtClean="0"/>
              <a:t>A person in this stage cares for oneself to ensure survival.</a:t>
            </a:r>
          </a:p>
          <a:p>
            <a:pPr lvl="0">
              <a:lnSpc>
                <a:spcPct val="150000"/>
              </a:lnSpc>
            </a:pPr>
            <a:r>
              <a:rPr lang="en-US" b="1" u="sng" dirty="0" smtClean="0"/>
              <a:t>Conventional Level</a:t>
            </a:r>
            <a:r>
              <a:rPr lang="en-US" b="1" dirty="0" smtClean="0"/>
              <a:t/>
            </a:r>
            <a:br>
              <a:rPr lang="en-US" b="1" dirty="0" smtClean="0"/>
            </a:br>
            <a:r>
              <a:rPr lang="en-US" sz="2000" dirty="0" smtClean="0"/>
              <a:t>In this stage, the person feels responsible and shows care towards other people.</a:t>
            </a:r>
          </a:p>
          <a:p>
            <a:pPr>
              <a:lnSpc>
                <a:spcPct val="150000"/>
              </a:lnSpc>
            </a:pPr>
            <a:r>
              <a:rPr lang="en-US" b="1" u="sng" dirty="0" smtClean="0"/>
              <a:t>Post-conventional Level</a:t>
            </a:r>
          </a:p>
          <a:p>
            <a:pPr lvl="0">
              <a:lnSpc>
                <a:spcPct val="150000"/>
              </a:lnSpc>
              <a:buNone/>
            </a:pPr>
            <a:r>
              <a:rPr lang="en-US" b="1" dirty="0" smtClean="0"/>
              <a:t>    </a:t>
            </a:r>
            <a:r>
              <a:rPr lang="en-US" sz="2000" dirty="0" smtClean="0"/>
              <a:t>This is the stage, where the principle of care for self as well as others, is accepted.</a:t>
            </a:r>
          </a:p>
          <a:p>
            <a:pPr>
              <a:lnSpc>
                <a:spcPct val="150000"/>
              </a:lnSpc>
            </a:pPr>
            <a:endParaRPr lang="en-US" sz="2000" dirty="0" smtClean="0"/>
          </a:p>
          <a:p>
            <a:pPr>
              <a:lnSpc>
                <a:spcPct val="150000"/>
              </a:lnSpc>
            </a:pP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113"/>
            <a:ext cx="8763000" cy="658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66764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ctr"/>
            <a:r>
              <a:rPr lang="en-US" sz="3200" b="1" u="sng" dirty="0"/>
              <a:t>PROFESSION AND PROFESSIONALISM</a:t>
            </a:r>
            <a:r>
              <a:rPr lang="en-US" b="1" dirty="0"/>
              <a:t/>
            </a:r>
            <a:br>
              <a:rPr lang="en-US" b="1" dirty="0"/>
            </a:br>
            <a:r>
              <a:rPr lang="en-US" sz="2000" b="1" dirty="0"/>
              <a:t> </a:t>
            </a:r>
            <a:r>
              <a:rPr lang="en-US" sz="1600" dirty="0"/>
              <a:t/>
            </a:r>
            <a:br>
              <a:rPr lang="en-US" sz="1600" dirty="0"/>
            </a:br>
            <a:endParaRPr lang="en-US" dirty="0"/>
          </a:p>
        </p:txBody>
      </p:sp>
      <p:sp>
        <p:nvSpPr>
          <p:cNvPr id="3" name="Content Placeholder 2"/>
          <p:cNvSpPr>
            <a:spLocks noGrp="1"/>
          </p:cNvSpPr>
          <p:nvPr>
            <p:ph sz="quarter" idx="1"/>
          </p:nvPr>
        </p:nvSpPr>
        <p:spPr>
          <a:xfrm>
            <a:off x="457200" y="990600"/>
            <a:ext cx="8229600" cy="5486400"/>
          </a:xfrm>
        </p:spPr>
        <p:txBody>
          <a:bodyPr>
            <a:normAutofit/>
          </a:bodyPr>
          <a:lstStyle/>
          <a:p>
            <a:pPr>
              <a:buNone/>
            </a:pPr>
            <a:r>
              <a:rPr lang="en-US" b="1" u="sng" dirty="0" smtClean="0"/>
              <a:t>Profession</a:t>
            </a:r>
            <a:endParaRPr lang="en-US" u="sng" dirty="0" smtClean="0"/>
          </a:p>
          <a:p>
            <a:pPr>
              <a:lnSpc>
                <a:spcPct val="150000"/>
              </a:lnSpc>
            </a:pPr>
            <a:r>
              <a:rPr lang="en-US" sz="2000" dirty="0" smtClean="0"/>
              <a:t>Profession means a job or an occupation, that helps a person earn his living. The main criteria of a profession involves the following.</a:t>
            </a:r>
          </a:p>
          <a:p>
            <a:pPr>
              <a:lnSpc>
                <a:spcPct val="150000"/>
              </a:lnSpc>
            </a:pPr>
            <a:r>
              <a:rPr lang="en-US" sz="2000" dirty="0" smtClean="0"/>
              <a:t>Advanced expertise </a:t>
            </a:r>
          </a:p>
          <a:p>
            <a:pPr>
              <a:lnSpc>
                <a:spcPct val="150000"/>
              </a:lnSpc>
            </a:pPr>
            <a:r>
              <a:rPr lang="en-US" sz="2000" dirty="0" smtClean="0"/>
              <a:t>Self-regulation</a:t>
            </a:r>
          </a:p>
          <a:p>
            <a:pPr>
              <a:lnSpc>
                <a:spcPct val="150000"/>
              </a:lnSpc>
            </a:pPr>
            <a:r>
              <a:rPr lang="en-US" sz="2000" dirty="0" smtClean="0"/>
              <a:t>Public good </a:t>
            </a:r>
          </a:p>
          <a:p>
            <a:pPr>
              <a:buNone/>
            </a:pPr>
            <a:r>
              <a:rPr lang="en-US" b="1" u="sng" dirty="0" smtClean="0"/>
              <a:t>Professional</a:t>
            </a:r>
          </a:p>
          <a:p>
            <a:pPr algn="just">
              <a:lnSpc>
                <a:spcPct val="150000"/>
              </a:lnSpc>
            </a:pPr>
            <a:r>
              <a:rPr lang="en-US" sz="2000" dirty="0" smtClean="0"/>
              <a:t>A person who is paid for getting involved in a particular profession in order to earn a living as well as to satisfy the laws of that profession </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229600" cy="6172200"/>
          </a:xfrm>
        </p:spPr>
        <p:txBody>
          <a:bodyPr>
            <a:normAutofit/>
          </a:bodyPr>
          <a:lstStyle/>
          <a:p>
            <a:pPr>
              <a:buNone/>
            </a:pPr>
            <a:r>
              <a:rPr lang="en-US" b="1" u="sng" dirty="0" smtClean="0"/>
              <a:t>Professionalism</a:t>
            </a:r>
          </a:p>
          <a:p>
            <a:pPr algn="just">
              <a:lnSpc>
                <a:spcPct val="150000"/>
              </a:lnSpc>
            </a:pPr>
            <a:endParaRPr lang="en-US" sz="2000" dirty="0" smtClean="0"/>
          </a:p>
          <a:p>
            <a:pPr algn="just">
              <a:lnSpc>
                <a:spcPct val="150000"/>
              </a:lnSpc>
            </a:pPr>
            <a:r>
              <a:rPr lang="en-US" sz="2000" dirty="0" smtClean="0"/>
              <a:t>The art of Professionalism can be understood as the practice of doing the right thing, not because how one feels but regardless of how one feels</a:t>
            </a:r>
          </a:p>
          <a:p>
            <a:pPr algn="just">
              <a:lnSpc>
                <a:spcPct val="150000"/>
              </a:lnSpc>
            </a:pPr>
            <a:r>
              <a:rPr lang="en-US" sz="2000" dirty="0" smtClean="0"/>
              <a:t>Professionalism covers comprehensively all areas of practice of a particular profession. </a:t>
            </a:r>
          </a:p>
          <a:p>
            <a:pPr algn="just">
              <a:lnSpc>
                <a:spcPct val="150000"/>
              </a:lnSpc>
            </a:pPr>
            <a:r>
              <a:rPr lang="en-US" sz="2000" dirty="0" smtClean="0"/>
              <a:t>It requires skills and responsibilities involved in engineering profession. </a:t>
            </a:r>
          </a:p>
          <a:p>
            <a:pPr algn="just">
              <a:lnSpc>
                <a:spcPct val="150000"/>
              </a:lnSpc>
            </a:pPr>
            <a:r>
              <a:rPr lang="en-US" sz="2000" dirty="0" smtClean="0"/>
              <a:t>Professionalism implies a certain set of attitudes</a:t>
            </a:r>
            <a:endParaRPr 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ctr" rtl="0">
              <a:spcBef>
                <a:spcPct val="0"/>
              </a:spcBef>
            </a:pPr>
            <a:r>
              <a:rPr lang="en-US" sz="2000" b="1" u="sng" dirty="0" smtClean="0"/>
              <a:t>MODELS OF PROFESSIONAL ROLES</a:t>
            </a:r>
            <a:br>
              <a:rPr lang="en-US" sz="2000" b="1" u="sng" dirty="0" smtClean="0"/>
            </a:br>
            <a:r>
              <a:rPr lang="en-US" sz="2000" b="1" u="sng" dirty="0" smtClean="0"/>
              <a:t/>
            </a:r>
            <a:br>
              <a:rPr lang="en-US" sz="2000" b="1" u="sng" dirty="0" smtClean="0"/>
            </a:br>
            <a:r>
              <a:rPr lang="en-US" sz="2000" b="1" u="sng" dirty="0" smtClean="0"/>
              <a:t>(</a:t>
            </a:r>
            <a:r>
              <a:rPr lang="en-US" sz="2000" b="1" u="sng" dirty="0"/>
              <a:t>PROFESSIONAL ROLES TO BE PLAYED BY AN ENGINEER)</a:t>
            </a:r>
            <a:r>
              <a:rPr lang="en-US" b="1" dirty="0"/>
              <a:t/>
            </a:r>
            <a:br>
              <a:rPr lang="en-US" b="1" dirty="0"/>
            </a:br>
            <a:endParaRPr lang="en-US" b="1" dirty="0"/>
          </a:p>
        </p:txBody>
      </p:sp>
      <p:sp>
        <p:nvSpPr>
          <p:cNvPr id="3" name="Content Placeholder 2"/>
          <p:cNvSpPr>
            <a:spLocks noGrp="1"/>
          </p:cNvSpPr>
          <p:nvPr>
            <p:ph sz="quarter" idx="1"/>
          </p:nvPr>
        </p:nvSpPr>
        <p:spPr/>
        <p:txBody>
          <a:bodyPr/>
          <a:lstStyle/>
          <a:p>
            <a:pPr marL="514350" lvl="0" indent="-514350">
              <a:lnSpc>
                <a:spcPct val="150000"/>
              </a:lnSpc>
              <a:buFont typeface="+mj-lt"/>
              <a:buAutoNum type="arabicPeriod"/>
            </a:pPr>
            <a:r>
              <a:rPr lang="en-US" b="1" dirty="0" smtClean="0"/>
              <a:t>Engineers as Saviors</a:t>
            </a:r>
          </a:p>
          <a:p>
            <a:pPr marL="514350" indent="-514350">
              <a:lnSpc>
                <a:spcPct val="150000"/>
              </a:lnSpc>
              <a:buFont typeface="+mj-lt"/>
              <a:buAutoNum type="arabicPeriod"/>
            </a:pPr>
            <a:r>
              <a:rPr lang="en-US" b="1" dirty="0" smtClean="0"/>
              <a:t>Engineers as Guardians</a:t>
            </a:r>
          </a:p>
          <a:p>
            <a:pPr marL="514350" lvl="0" indent="-514350">
              <a:lnSpc>
                <a:spcPct val="150000"/>
              </a:lnSpc>
              <a:buFont typeface="+mj-lt"/>
              <a:buAutoNum type="arabicPeriod"/>
            </a:pPr>
            <a:r>
              <a:rPr lang="en-US" b="1" dirty="0" smtClean="0"/>
              <a:t>Engineers as Bureaucratic Servants</a:t>
            </a:r>
          </a:p>
          <a:p>
            <a:pPr marL="514350" lvl="0" indent="-514350">
              <a:lnSpc>
                <a:spcPct val="150000"/>
              </a:lnSpc>
              <a:buFont typeface="+mj-lt"/>
              <a:buAutoNum type="arabicPeriod"/>
            </a:pPr>
            <a:r>
              <a:rPr lang="en-US" b="1" dirty="0" smtClean="0"/>
              <a:t>Engineers as Social Servants</a:t>
            </a:r>
          </a:p>
          <a:p>
            <a:pPr marL="514350" lvl="0" indent="-514350">
              <a:lnSpc>
                <a:spcPct val="150000"/>
              </a:lnSpc>
              <a:buFont typeface="+mj-lt"/>
              <a:buAutoNum type="arabicPeriod"/>
            </a:pPr>
            <a:r>
              <a:rPr lang="en-US" b="1" dirty="0" smtClean="0"/>
              <a:t>Engineers as Social Enablers and Catalysts</a:t>
            </a:r>
          </a:p>
          <a:p>
            <a:pPr marL="514350" lvl="0" indent="-514350">
              <a:lnSpc>
                <a:spcPct val="150000"/>
              </a:lnSpc>
              <a:buFont typeface="+mj-lt"/>
              <a:buAutoNum type="arabicPeriod"/>
            </a:pPr>
            <a:r>
              <a:rPr lang="en-US" b="1" dirty="0" smtClean="0"/>
              <a:t>Engineers as Game Players</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524000"/>
          </a:xfrm>
        </p:spPr>
        <p:txBody>
          <a:bodyPr>
            <a:noAutofit/>
          </a:bodyPr>
          <a:lstStyle/>
          <a:p>
            <a:pPr lvl="1" algn="l" rtl="0">
              <a:spcBef>
                <a:spcPct val="0"/>
              </a:spcBef>
            </a:pPr>
            <a:r>
              <a:rPr lang="en-US" sz="2000" b="1" dirty="0"/>
              <a:t>THEORIES ABOUT RIGHT </a:t>
            </a:r>
            <a:r>
              <a:rPr lang="en-US" sz="2000" b="1" dirty="0" smtClean="0"/>
              <a:t>ACTION </a:t>
            </a:r>
            <a:br>
              <a:rPr lang="en-US" sz="2000" b="1" dirty="0" smtClean="0"/>
            </a:br>
            <a:r>
              <a:rPr lang="en-US" sz="2000" b="1" dirty="0" smtClean="0"/>
              <a:t>(Ethical Theories)</a:t>
            </a:r>
            <a:br>
              <a:rPr lang="en-US" sz="2000" b="1" dirty="0" smtClean="0"/>
            </a:br>
            <a:r>
              <a:rPr lang="en-US" sz="2000" b="1" dirty="0"/>
              <a:t/>
            </a:r>
            <a:br>
              <a:rPr lang="en-US" sz="2000" b="1" dirty="0"/>
            </a:br>
            <a:endParaRPr lang="en-US" sz="2000" dirty="0"/>
          </a:p>
        </p:txBody>
      </p:sp>
      <p:sp>
        <p:nvSpPr>
          <p:cNvPr id="3" name="Content Placeholder 2"/>
          <p:cNvSpPr>
            <a:spLocks noGrp="1"/>
          </p:cNvSpPr>
          <p:nvPr>
            <p:ph sz="quarter" idx="1"/>
          </p:nvPr>
        </p:nvSpPr>
        <p:spPr/>
        <p:txBody>
          <a:bodyPr/>
          <a:lstStyle/>
          <a:p>
            <a:pPr>
              <a:buNone/>
            </a:pPr>
            <a:r>
              <a:rPr lang="en-US" b="1" dirty="0" smtClean="0"/>
              <a:t>    </a:t>
            </a:r>
            <a:r>
              <a:rPr lang="en-US" b="1" u="sng" dirty="0" smtClean="0"/>
              <a:t>Types of Ethical Theories</a:t>
            </a:r>
            <a:r>
              <a:rPr lang="en-US" b="1" dirty="0" smtClean="0"/>
              <a:t>: </a:t>
            </a:r>
          </a:p>
          <a:p>
            <a:pPr algn="just">
              <a:lnSpc>
                <a:spcPct val="150000"/>
              </a:lnSpc>
            </a:pPr>
            <a:r>
              <a:rPr lang="en-US" sz="2000" dirty="0" smtClean="0"/>
              <a:t>Depending upon the ethics a person is intended to follow, four theories were postulated by four different philosophers</a:t>
            </a:r>
          </a:p>
          <a:p>
            <a:pPr algn="just">
              <a:lnSpc>
                <a:spcPct val="150000"/>
              </a:lnSpc>
              <a:buNone/>
            </a:pPr>
            <a:r>
              <a:rPr lang="en-US" sz="2000" b="1" dirty="0" smtClean="0">
                <a:solidFill>
                  <a:srgbClr val="002060"/>
                </a:solidFill>
              </a:rPr>
              <a:t>1. Golden Mean Ethics</a:t>
            </a:r>
          </a:p>
          <a:p>
            <a:pPr algn="just">
              <a:lnSpc>
                <a:spcPct val="150000"/>
              </a:lnSpc>
              <a:buNone/>
            </a:pPr>
            <a:r>
              <a:rPr lang="en-US" sz="2000" b="1" dirty="0" smtClean="0">
                <a:solidFill>
                  <a:srgbClr val="002060"/>
                </a:solidFill>
              </a:rPr>
              <a:t>2. Duty Based Ethics</a:t>
            </a:r>
          </a:p>
          <a:p>
            <a:pPr algn="just">
              <a:lnSpc>
                <a:spcPct val="150000"/>
              </a:lnSpc>
              <a:buNone/>
            </a:pPr>
            <a:r>
              <a:rPr lang="en-US" sz="2000" b="1" dirty="0" smtClean="0">
                <a:solidFill>
                  <a:srgbClr val="002060"/>
                </a:solidFill>
              </a:rPr>
              <a:t>3. Right Based Ethics</a:t>
            </a:r>
          </a:p>
          <a:p>
            <a:pPr algn="just">
              <a:lnSpc>
                <a:spcPct val="150000"/>
              </a:lnSpc>
              <a:buNone/>
            </a:pPr>
            <a:r>
              <a:rPr lang="en-US" sz="2000" b="1" dirty="0" smtClean="0">
                <a:solidFill>
                  <a:srgbClr val="002060"/>
                </a:solidFill>
              </a:rPr>
              <a:t>4. Utilitarian Ethics</a:t>
            </a:r>
            <a:endParaRPr lang="en-US" sz="2000" b="1" dirty="0">
              <a:solidFill>
                <a:srgbClr val="00206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b="1" u="sng" dirty="0" smtClean="0"/>
              <a:t>The Golden Mean ethical theory </a:t>
            </a:r>
            <a:endParaRPr lang="en-US" b="1" u="sng" dirty="0"/>
          </a:p>
        </p:txBody>
      </p:sp>
      <p:sp>
        <p:nvSpPr>
          <p:cNvPr id="3" name="Content Placeholder 2"/>
          <p:cNvSpPr>
            <a:spLocks noGrp="1"/>
          </p:cNvSpPr>
          <p:nvPr>
            <p:ph sz="quarter" idx="1"/>
          </p:nvPr>
        </p:nvSpPr>
        <p:spPr>
          <a:xfrm>
            <a:off x="457200" y="990600"/>
            <a:ext cx="8229600" cy="5562600"/>
          </a:xfrm>
        </p:spPr>
        <p:txBody>
          <a:bodyPr>
            <a:normAutofit/>
          </a:bodyPr>
          <a:lstStyle/>
          <a:p>
            <a:pPr>
              <a:lnSpc>
                <a:spcPct val="150000"/>
              </a:lnSpc>
            </a:pPr>
            <a:r>
              <a:rPr lang="en-US" sz="2000" dirty="0" smtClean="0"/>
              <a:t>This theory was proposed by Aristotle</a:t>
            </a:r>
          </a:p>
          <a:p>
            <a:pPr>
              <a:lnSpc>
                <a:spcPct val="150000"/>
              </a:lnSpc>
            </a:pPr>
            <a:r>
              <a:rPr lang="en-US" sz="2000" dirty="0" smtClean="0"/>
              <a:t>According to this theory, the solution to a problem is found by analyzing the reason and the logic</a:t>
            </a:r>
          </a:p>
          <a:p>
            <a:pPr>
              <a:lnSpc>
                <a:spcPct val="150000"/>
              </a:lnSpc>
              <a:buNone/>
            </a:pPr>
            <a:r>
              <a:rPr lang="en-US" sz="2000" b="1" u="sng" dirty="0" smtClean="0"/>
              <a:t>What is Golden Mean?</a:t>
            </a:r>
          </a:p>
          <a:p>
            <a:pPr>
              <a:lnSpc>
                <a:spcPct val="150000"/>
              </a:lnSpc>
            </a:pPr>
            <a:r>
              <a:rPr lang="en-US" sz="2000" dirty="0" smtClean="0"/>
              <a:t>The Golden Mean virtue can be understood as the virtue of reaching a proper balance between extremes in conduct, emotion, desire and attitude</a:t>
            </a:r>
          </a:p>
          <a:p>
            <a:pPr>
              <a:lnSpc>
                <a:spcPct val="150000"/>
              </a:lnSpc>
            </a:pPr>
            <a:r>
              <a:rPr lang="en-US" sz="2000" dirty="0" smtClean="0"/>
              <a:t>This theory phrased by Aristotle states that virtues are tendencies to find the golden mean between the extremes of too much (excess) and too little (deficiency) with regard to particular aspects of our lives.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Professional </a:t>
            </a:r>
            <a:r>
              <a:rPr lang="en-US" b="1" u="sng" dirty="0" smtClean="0"/>
              <a:t>Ethics</a:t>
            </a:r>
            <a:endParaRPr lang="en-IN" u="sng" dirty="0"/>
          </a:p>
        </p:txBody>
      </p:sp>
      <p:sp>
        <p:nvSpPr>
          <p:cNvPr id="3" name="Content Placeholder 2"/>
          <p:cNvSpPr>
            <a:spLocks noGrp="1"/>
          </p:cNvSpPr>
          <p:nvPr>
            <p:ph sz="quarter" idx="1"/>
          </p:nvPr>
        </p:nvSpPr>
        <p:spPr>
          <a:xfrm>
            <a:off x="457200" y="1447800"/>
            <a:ext cx="8229600" cy="4419600"/>
          </a:xfrm>
        </p:spPr>
        <p:txBody>
          <a:bodyPr>
            <a:normAutofit/>
          </a:bodyPr>
          <a:lstStyle/>
          <a:p>
            <a:pPr algn="just">
              <a:lnSpc>
                <a:spcPct val="150000"/>
              </a:lnSpc>
            </a:pPr>
            <a:endParaRPr lang="en-US" sz="2000" b="1" dirty="0" smtClean="0"/>
          </a:p>
          <a:p>
            <a:pPr algn="just">
              <a:lnSpc>
                <a:spcPct val="150000"/>
              </a:lnSpc>
            </a:pPr>
            <a:r>
              <a:rPr lang="en-US" sz="2000" dirty="0" smtClean="0"/>
              <a:t>Professional ethics is </a:t>
            </a:r>
            <a:r>
              <a:rPr lang="en-US" sz="2000" dirty="0"/>
              <a:t>a set of ethical standards and values a practicing engineer is required to follow. </a:t>
            </a:r>
            <a:endParaRPr lang="en-US" sz="2000" dirty="0" smtClean="0"/>
          </a:p>
          <a:p>
            <a:pPr algn="just">
              <a:lnSpc>
                <a:spcPct val="150000"/>
              </a:lnSpc>
            </a:pPr>
            <a:r>
              <a:rPr lang="en-US" sz="2000" dirty="0" smtClean="0"/>
              <a:t>It </a:t>
            </a:r>
            <a:r>
              <a:rPr lang="en-US" sz="2000" dirty="0"/>
              <a:t>sets the standards for professional </a:t>
            </a:r>
            <a:r>
              <a:rPr lang="en-US" sz="2000" dirty="0" smtClean="0"/>
              <a:t>practice</a:t>
            </a:r>
            <a:endParaRPr lang="en-US" sz="2000" dirty="0"/>
          </a:p>
          <a:p>
            <a:pPr algn="just">
              <a:lnSpc>
                <a:spcPct val="150000"/>
              </a:lnSpc>
            </a:pPr>
            <a:r>
              <a:rPr lang="en-US" sz="2000" dirty="0" smtClean="0"/>
              <a:t>Today</a:t>
            </a:r>
            <a:r>
              <a:rPr lang="en-US" sz="2000" dirty="0"/>
              <a:t>, it is an essential part of professional education because it helps students deal with issues they will face.</a:t>
            </a:r>
            <a:endParaRPr lang="en-IN"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467600" cy="1143000"/>
          </a:xfrm>
        </p:spPr>
        <p:txBody>
          <a:bodyPr>
            <a:normAutofit fontScale="90000"/>
          </a:bodyPr>
          <a:lstStyle/>
          <a:p>
            <a:r>
              <a:rPr lang="en-US" b="1" dirty="0" smtClean="0"/>
              <a:t/>
            </a:r>
            <a:br>
              <a:rPr lang="en-US" b="1" dirty="0" smtClean="0"/>
            </a:br>
            <a:r>
              <a:rPr lang="en-US" b="1" u="sng" dirty="0" smtClean="0"/>
              <a:t>Rights-based Ethical Theory</a:t>
            </a:r>
            <a:br>
              <a:rPr lang="en-US" b="1" u="sng" dirty="0" smtClean="0"/>
            </a:br>
            <a:r>
              <a:rPr lang="en-US" b="1" dirty="0" smtClean="0"/>
              <a:t> </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pPr algn="just">
              <a:lnSpc>
                <a:spcPct val="150000"/>
              </a:lnSpc>
              <a:buFont typeface="Wingdings" pitchFamily="2" charset="2"/>
              <a:buChar char="ü"/>
            </a:pPr>
            <a:r>
              <a:rPr lang="en-US" sz="2000" dirty="0" smtClean="0"/>
              <a:t>This theory was proposed by John Locke. </a:t>
            </a:r>
          </a:p>
          <a:p>
            <a:pPr algn="just">
              <a:lnSpc>
                <a:spcPct val="150000"/>
              </a:lnSpc>
              <a:buFont typeface="Wingdings" pitchFamily="2" charset="2"/>
              <a:buChar char="ü"/>
            </a:pPr>
            <a:r>
              <a:rPr lang="en-US" sz="2000" dirty="0" smtClean="0"/>
              <a:t>According to this theory, the solution to a problem is by realizing that every person has a right to live. </a:t>
            </a:r>
          </a:p>
          <a:p>
            <a:pPr algn="just">
              <a:lnSpc>
                <a:spcPct val="150000"/>
              </a:lnSpc>
              <a:buFont typeface="Wingdings" pitchFamily="2" charset="2"/>
              <a:buChar char="ü"/>
            </a:pPr>
            <a:r>
              <a:rPr lang="en-US" sz="2000" dirty="0" smtClean="0"/>
              <a:t>    Live and let live is the philosophy behind this theory. The rights of a person towards life, health, liberty, possession, etc. are taken care of under this theory.</a:t>
            </a:r>
          </a:p>
          <a:p>
            <a:pPr algn="just">
              <a:lnSpc>
                <a:spcPct val="150000"/>
              </a:lnSpc>
            </a:pPr>
            <a:endParaRPr lang="en-US"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Duty-based Ethical Theory</a:t>
            </a:r>
            <a:br>
              <a:rPr lang="en-US" b="1" dirty="0" smtClean="0"/>
            </a:br>
            <a:endParaRPr lang="en-US" dirty="0"/>
          </a:p>
        </p:txBody>
      </p:sp>
      <p:sp>
        <p:nvSpPr>
          <p:cNvPr id="3" name="Content Placeholder 2"/>
          <p:cNvSpPr>
            <a:spLocks noGrp="1"/>
          </p:cNvSpPr>
          <p:nvPr>
            <p:ph sz="quarter" idx="1"/>
          </p:nvPr>
        </p:nvSpPr>
        <p:spPr>
          <a:xfrm>
            <a:off x="457200" y="1143000"/>
            <a:ext cx="8229600" cy="5410200"/>
          </a:xfrm>
        </p:spPr>
        <p:txBody>
          <a:bodyPr>
            <a:normAutofit fontScale="92500"/>
          </a:bodyPr>
          <a:lstStyle/>
          <a:p>
            <a:r>
              <a:rPr lang="en-US" b="1" dirty="0" smtClean="0"/>
              <a:t>The duty-based ethical theory was proposed by Immanuel Kant. </a:t>
            </a:r>
          </a:p>
          <a:p>
            <a:r>
              <a:rPr lang="en-US" b="1" dirty="0" smtClean="0"/>
              <a:t>According to this theory, every person has a duty to follow which is accepted universally, with no exceptions.</a:t>
            </a:r>
          </a:p>
          <a:p>
            <a:r>
              <a:rPr lang="en-US" b="1" dirty="0" smtClean="0"/>
              <a:t>Kant observed that everyone is bound to follow some moral laws.</a:t>
            </a:r>
          </a:p>
          <a:p>
            <a:pPr>
              <a:buNone/>
            </a:pPr>
            <a:r>
              <a:rPr lang="en-US" b="1" u="sng" dirty="0" smtClean="0"/>
              <a:t>There are four virtues that come under this law</a:t>
            </a:r>
          </a:p>
          <a:p>
            <a:r>
              <a:rPr lang="en-US" b="1" dirty="0" smtClean="0"/>
              <a:t>Prudence &gt; Every individual has duties which should be done without any exception.</a:t>
            </a:r>
          </a:p>
          <a:p>
            <a:r>
              <a:rPr lang="en-US" b="1" dirty="0" smtClean="0"/>
              <a:t>Temperance &gt; The temptations that might lead to the violation of duties and ethics have to be restrained</a:t>
            </a:r>
          </a:p>
          <a:p>
            <a:r>
              <a:rPr lang="en-US" b="1" dirty="0" smtClean="0"/>
              <a:t>Fortitude &gt; Sense of having tolerance</a:t>
            </a:r>
          </a:p>
          <a:p>
            <a:r>
              <a:rPr lang="en-US" b="1" dirty="0" smtClean="0"/>
              <a:t>Justice &gt; Truth and fairness </a:t>
            </a:r>
          </a:p>
          <a:p>
            <a:endParaRPr lang="en-US"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Utilitarian Ethics</a:t>
            </a:r>
            <a:br>
              <a:rPr lang="en-US" b="1" dirty="0" smtClean="0"/>
            </a:br>
            <a:endParaRPr lang="en-US" dirty="0"/>
          </a:p>
        </p:txBody>
      </p:sp>
      <p:sp>
        <p:nvSpPr>
          <p:cNvPr id="3" name="Content Placeholder 2"/>
          <p:cNvSpPr>
            <a:spLocks noGrp="1"/>
          </p:cNvSpPr>
          <p:nvPr>
            <p:ph sz="quarter" idx="1"/>
          </p:nvPr>
        </p:nvSpPr>
        <p:spPr>
          <a:xfrm>
            <a:off x="457200" y="990600"/>
            <a:ext cx="8229600" cy="5562600"/>
          </a:xfrm>
        </p:spPr>
        <p:txBody>
          <a:bodyPr>
            <a:normAutofit fontScale="92500" lnSpcReduction="10000"/>
          </a:bodyPr>
          <a:lstStyle/>
          <a:p>
            <a:pPr>
              <a:buFont typeface="Wingdings" pitchFamily="2" charset="2"/>
              <a:buChar char="q"/>
            </a:pPr>
            <a:r>
              <a:rPr lang="en-US" dirty="0" smtClean="0"/>
              <a:t>     </a:t>
            </a:r>
            <a:r>
              <a:rPr lang="en-US" b="1" dirty="0" smtClean="0"/>
              <a:t>The Utilitarian ethics was proposed by John Stuart. </a:t>
            </a:r>
          </a:p>
          <a:p>
            <a:pPr>
              <a:buFont typeface="Wingdings" pitchFamily="2" charset="2"/>
              <a:buChar char="q"/>
            </a:pPr>
            <a:r>
              <a:rPr lang="en-US" b="1" dirty="0" smtClean="0"/>
              <a:t>     According to this theory, the happiness or pleasure of a greatest number of people in the society is considered as the greatest good. </a:t>
            </a:r>
          </a:p>
          <a:p>
            <a:pPr>
              <a:buFont typeface="Wingdings" pitchFamily="2" charset="2"/>
              <a:buChar char="q"/>
            </a:pPr>
            <a:endParaRPr lang="en-US" b="1" dirty="0" smtClean="0"/>
          </a:p>
          <a:p>
            <a:pPr>
              <a:buNone/>
            </a:pPr>
            <a:r>
              <a:rPr lang="en-US" b="1" u="sng" dirty="0" smtClean="0"/>
              <a:t>There are two main types of Utilitarianism. They are −</a:t>
            </a:r>
          </a:p>
          <a:p>
            <a:pPr marL="514350" indent="-514350">
              <a:buAutoNum type="arabicPeriod"/>
            </a:pPr>
            <a:r>
              <a:rPr lang="en-US" b="1" u="sng" dirty="0" smtClean="0"/>
              <a:t>Act Utilitarianism </a:t>
            </a:r>
            <a:r>
              <a:rPr lang="en-US" b="1" dirty="0" smtClean="0"/>
              <a:t>&gt; “A particular action is right if it is likely to produce the higher level of good for the most people in a given situation, compared to alternative choices that might be made.”</a:t>
            </a:r>
          </a:p>
          <a:p>
            <a:pPr>
              <a:buNone/>
            </a:pPr>
            <a:r>
              <a:rPr lang="en-US" b="1" dirty="0" smtClean="0"/>
              <a:t>2.  </a:t>
            </a:r>
            <a:r>
              <a:rPr lang="en-US" b="1" u="sng" dirty="0" smtClean="0"/>
              <a:t>Rule Utilitarianism </a:t>
            </a:r>
            <a:r>
              <a:rPr lang="en-US" b="1" dirty="0" smtClean="0"/>
              <a:t>&gt; “Right actions are those required by rules that produce the higher level of good for the most people.” </a:t>
            </a:r>
          </a:p>
          <a:p>
            <a:pPr>
              <a:buNone/>
            </a:pPr>
            <a:r>
              <a:rPr lang="en-US" b="1" dirty="0" smtClean="0"/>
              <a:t> </a:t>
            </a:r>
            <a:endParaRPr lang="en-US" dirty="0" smtClean="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4000" b="1" u="sng" dirty="0"/>
              <a:t>SELF-INTEREST</a:t>
            </a:r>
            <a:br>
              <a:rPr lang="en-US" sz="4000" b="1" u="sng" dirty="0"/>
            </a:br>
            <a:endParaRPr lang="en-US" sz="4000" u="sng" dirty="0"/>
          </a:p>
        </p:txBody>
      </p:sp>
      <p:sp>
        <p:nvSpPr>
          <p:cNvPr id="3" name="Content Placeholder 2"/>
          <p:cNvSpPr>
            <a:spLocks noGrp="1"/>
          </p:cNvSpPr>
          <p:nvPr>
            <p:ph sz="quarter" idx="1"/>
          </p:nvPr>
        </p:nvSpPr>
        <p:spPr/>
        <p:txBody>
          <a:bodyPr/>
          <a:lstStyle/>
          <a:p>
            <a:r>
              <a:rPr lang="en-US" b="1" dirty="0" smtClean="0"/>
              <a:t>Self-interest is nothing but one’s personal good. </a:t>
            </a:r>
          </a:p>
          <a:p>
            <a:r>
              <a:rPr lang="en-US" b="1" dirty="0" smtClean="0"/>
              <a:t>It refers to the goodness of oneself in the long run. </a:t>
            </a:r>
          </a:p>
          <a:p>
            <a:r>
              <a:rPr lang="en-US" b="1" dirty="0" smtClean="0"/>
              <a:t>Morality essentially needs a willingness on the part of both individuals and corporations to place some restrictions on the pursuit of private self – interests.</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CUSTOMS AND RELIGION</a:t>
            </a:r>
            <a:endParaRPr lang="en-US" b="1" u="sng" dirty="0"/>
          </a:p>
        </p:txBody>
      </p:sp>
      <p:sp>
        <p:nvSpPr>
          <p:cNvPr id="3" name="Content Placeholder 2"/>
          <p:cNvSpPr>
            <a:spLocks noGrp="1"/>
          </p:cNvSpPr>
          <p:nvPr>
            <p:ph sz="quarter" idx="1"/>
          </p:nvPr>
        </p:nvSpPr>
        <p:spPr/>
        <p:txBody>
          <a:bodyPr/>
          <a:lstStyle/>
          <a:p>
            <a:pPr>
              <a:buNone/>
            </a:pPr>
            <a:r>
              <a:rPr lang="en-US" b="1" dirty="0" smtClean="0"/>
              <a:t>When we talk about customs and religion </a:t>
            </a:r>
          </a:p>
          <a:p>
            <a:pPr marL="514350" indent="-514350">
              <a:buFont typeface="+mj-lt"/>
              <a:buAutoNum type="arabicPeriod"/>
            </a:pPr>
            <a:r>
              <a:rPr lang="en-US" b="1" dirty="0" smtClean="0"/>
              <a:t>They are related historically</a:t>
            </a:r>
          </a:p>
          <a:p>
            <a:pPr marL="514350" indent="-514350">
              <a:buFont typeface="+mj-lt"/>
              <a:buAutoNum type="arabicPeriod"/>
            </a:pPr>
            <a:r>
              <a:rPr lang="en-US" b="1" dirty="0" smtClean="0"/>
              <a:t>Trust gives an inspiration to be moral.</a:t>
            </a:r>
          </a:p>
          <a:p>
            <a:pPr marL="514350" indent="-514350">
              <a:buFont typeface="+mj-lt"/>
              <a:buAutoNum type="arabicPeriod"/>
            </a:pPr>
            <a:r>
              <a:rPr lang="en-US" b="1" dirty="0" smtClean="0"/>
              <a:t>Motivating right action based on ethical principles</a:t>
            </a:r>
          </a:p>
          <a:p>
            <a:pPr marL="514350" indent="-514350">
              <a:buFont typeface="+mj-lt"/>
              <a:buAutoNum type="arabicPeriod"/>
            </a:pPr>
            <a:r>
              <a:rPr lang="en-US" b="1" dirty="0" smtClean="0"/>
              <a:t>Helps us to set a higher moral standards</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3600" b="1" u="sng" dirty="0"/>
              <a:t>USES OF ETHICAL THEORIES</a:t>
            </a:r>
            <a:r>
              <a:rPr lang="en-US" b="1" dirty="0"/>
              <a:t/>
            </a:r>
            <a:br>
              <a:rPr lang="en-US" b="1" dirty="0"/>
            </a:br>
            <a:endParaRPr lang="en-US" dirty="0"/>
          </a:p>
        </p:txBody>
      </p:sp>
      <p:sp>
        <p:nvSpPr>
          <p:cNvPr id="3" name="Content Placeholder 2"/>
          <p:cNvSpPr>
            <a:spLocks noGrp="1"/>
          </p:cNvSpPr>
          <p:nvPr>
            <p:ph sz="quarter" idx="1"/>
          </p:nvPr>
        </p:nvSpPr>
        <p:spPr/>
        <p:txBody>
          <a:bodyPr/>
          <a:lstStyle/>
          <a:p>
            <a:pPr lvl="0"/>
            <a:r>
              <a:rPr lang="en-US" b="1" dirty="0" smtClean="0"/>
              <a:t>Identifying the moral considerations or reasons that constitute a dilemma.</a:t>
            </a:r>
          </a:p>
          <a:p>
            <a:pPr lvl="0"/>
            <a:r>
              <a:rPr lang="en-US" b="1" dirty="0" smtClean="0"/>
              <a:t>Provides a precise sense of information </a:t>
            </a:r>
          </a:p>
          <a:p>
            <a:pPr lvl="0"/>
            <a:r>
              <a:rPr lang="en-US" b="1" dirty="0" smtClean="0"/>
              <a:t>Rank the  relevant  moral  considerations</a:t>
            </a:r>
          </a:p>
          <a:p>
            <a:pPr lvl="0"/>
            <a:r>
              <a:rPr lang="en-US" b="1" dirty="0" smtClean="0"/>
              <a:t>Helps to reach balanced and insightful judgments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467600" cy="1143000"/>
          </a:xfrm>
        </p:spPr>
        <p:txBody>
          <a:bodyPr>
            <a:normAutofit/>
          </a:bodyPr>
          <a:lstStyle/>
          <a:p>
            <a:pPr lvl="1" algn="ctr" rtl="0">
              <a:spcBef>
                <a:spcPct val="0"/>
              </a:spcBef>
            </a:pPr>
            <a:r>
              <a:rPr lang="en-US" sz="3200" b="1" u="sng" dirty="0" smtClean="0"/>
              <a:t>SENSES </a:t>
            </a:r>
            <a:r>
              <a:rPr lang="en-US" sz="3200" b="1" u="sng" dirty="0"/>
              <a:t>OF ENGINEERING ETHICS</a:t>
            </a:r>
            <a:r>
              <a:rPr lang="en-IN" sz="3200" b="1" u="sng" dirty="0"/>
              <a:t/>
            </a:r>
            <a:br>
              <a:rPr lang="en-IN" sz="3200" b="1" u="sng" dirty="0"/>
            </a:br>
            <a:endParaRPr lang="en-IN" sz="3200" u="sng" dirty="0"/>
          </a:p>
        </p:txBody>
      </p:sp>
      <p:sp>
        <p:nvSpPr>
          <p:cNvPr id="3" name="Content Placeholder 2"/>
          <p:cNvSpPr>
            <a:spLocks noGrp="1"/>
          </p:cNvSpPr>
          <p:nvPr>
            <p:ph sz="quarter" idx="1"/>
          </p:nvPr>
        </p:nvSpPr>
        <p:spPr>
          <a:xfrm>
            <a:off x="457200" y="1600200"/>
            <a:ext cx="8229600" cy="5257800"/>
          </a:xfrm>
        </p:spPr>
        <p:txBody>
          <a:bodyPr>
            <a:normAutofit/>
          </a:bodyPr>
          <a:lstStyle/>
          <a:p>
            <a:endParaRPr lang="en-US" b="1" dirty="0" smtClean="0"/>
          </a:p>
          <a:p>
            <a:pPr algn="just">
              <a:lnSpc>
                <a:spcPct val="150000"/>
              </a:lnSpc>
            </a:pPr>
            <a:r>
              <a:rPr lang="en-US" sz="2000" dirty="0" smtClean="0"/>
              <a:t>Engineering </a:t>
            </a:r>
            <a:r>
              <a:rPr lang="en-US" sz="2000" dirty="0"/>
              <a:t>ethics has also various senses which are related to one </a:t>
            </a:r>
            <a:r>
              <a:rPr lang="en-US" sz="2000" dirty="0" smtClean="0"/>
              <a:t>another. </a:t>
            </a:r>
          </a:p>
          <a:p>
            <a:pPr algn="just">
              <a:lnSpc>
                <a:spcPct val="150000"/>
              </a:lnSpc>
            </a:pPr>
            <a:r>
              <a:rPr lang="en-US" sz="2000" dirty="0" smtClean="0"/>
              <a:t>2 different </a:t>
            </a:r>
            <a:r>
              <a:rPr lang="en-US" sz="2000" dirty="0"/>
              <a:t>senses (meanings) of engineering </a:t>
            </a:r>
            <a:r>
              <a:rPr lang="en-US" sz="2000" dirty="0" smtClean="0"/>
              <a:t>ethics</a:t>
            </a:r>
          </a:p>
          <a:p>
            <a:pPr algn="just">
              <a:lnSpc>
                <a:spcPct val="150000"/>
              </a:lnSpc>
            </a:pPr>
            <a:r>
              <a:rPr lang="en-US" sz="2000" b="1" dirty="0" smtClean="0"/>
              <a:t>A.) Normative  senses      </a:t>
            </a:r>
          </a:p>
          <a:p>
            <a:pPr algn="just">
              <a:lnSpc>
                <a:spcPct val="150000"/>
              </a:lnSpc>
            </a:pPr>
            <a:r>
              <a:rPr lang="en-US" sz="2000" b="1" dirty="0" smtClean="0"/>
              <a:t>B.)  </a:t>
            </a:r>
            <a:r>
              <a:rPr lang="en-US" sz="2000" b="1" dirty="0"/>
              <a:t>Descriptive </a:t>
            </a:r>
            <a:r>
              <a:rPr lang="en-US" sz="2000" b="1" dirty="0" smtClean="0"/>
              <a:t>senses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normAutofit/>
          </a:bodyPr>
          <a:lstStyle/>
          <a:p>
            <a:pPr algn="just">
              <a:lnSpc>
                <a:spcPct val="150000"/>
              </a:lnSpc>
              <a:buNone/>
            </a:pPr>
            <a:r>
              <a:rPr lang="en-US" sz="2000" b="1" u="sng" dirty="0" smtClean="0"/>
              <a:t>Normative sense includes:</a:t>
            </a:r>
            <a:endParaRPr lang="en-IN" sz="2000" b="1" u="sng" dirty="0" smtClean="0"/>
          </a:p>
          <a:p>
            <a:pPr algn="just">
              <a:lnSpc>
                <a:spcPct val="150000"/>
              </a:lnSpc>
              <a:buFont typeface="Wingdings" pitchFamily="2" charset="2"/>
              <a:buChar char="q"/>
            </a:pPr>
            <a:r>
              <a:rPr lang="en-US" sz="2000" b="1" dirty="0" smtClean="0"/>
              <a:t> </a:t>
            </a:r>
            <a:r>
              <a:rPr lang="en-US" sz="2000" dirty="0" smtClean="0"/>
              <a:t>Knowing moral values, finding accurate solutions to moral problems and justifying moral judgments in engineering practices,</a:t>
            </a:r>
            <a:endParaRPr lang="en-IN" sz="2000" dirty="0" smtClean="0"/>
          </a:p>
          <a:p>
            <a:pPr algn="just">
              <a:lnSpc>
                <a:spcPct val="150000"/>
              </a:lnSpc>
              <a:buFont typeface="Wingdings" pitchFamily="2" charset="2"/>
              <a:buChar char="q"/>
            </a:pPr>
            <a:r>
              <a:rPr lang="en-IN" sz="2000" dirty="0" smtClean="0"/>
              <a:t> </a:t>
            </a:r>
            <a:r>
              <a:rPr lang="en-US" sz="2000" dirty="0" smtClean="0"/>
              <a:t>Study of decisions, policies, and values that are morally desirable in the engineering practice and research, and</a:t>
            </a:r>
            <a:endParaRPr lang="en-IN" sz="2000" dirty="0" smtClean="0"/>
          </a:p>
          <a:p>
            <a:pPr algn="just">
              <a:lnSpc>
                <a:spcPct val="150000"/>
              </a:lnSpc>
              <a:buFont typeface="Wingdings" pitchFamily="2" charset="2"/>
              <a:buChar char="q"/>
            </a:pPr>
            <a:r>
              <a:rPr lang="en-IN" sz="2000" dirty="0" smtClean="0"/>
              <a:t> </a:t>
            </a:r>
            <a:r>
              <a:rPr lang="en-US" sz="2000" dirty="0" smtClean="0"/>
              <a:t>Using codes of ethics and standards and applying them in their transactions by engineers. </a:t>
            </a:r>
          </a:p>
          <a:p>
            <a:pPr algn="just">
              <a:lnSpc>
                <a:spcPct val="150000"/>
              </a:lnSpc>
              <a:buNone/>
            </a:pPr>
            <a:endParaRPr lang="en-IN" sz="2000" b="1" dirty="0" smtClean="0"/>
          </a:p>
          <a:p>
            <a:endParaRPr lang="en-GB" dirty="0"/>
          </a:p>
        </p:txBody>
      </p:sp>
    </p:spTree>
    <p:extLst>
      <p:ext uri="{BB962C8B-B14F-4D97-AF65-F5344CB8AC3E}">
        <p14:creationId xmlns:p14="http://schemas.microsoft.com/office/powerpoint/2010/main" val="1516020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pPr>
              <a:buNone/>
            </a:pPr>
            <a:endParaRPr lang="en-US" b="1" u="sng" dirty="0" smtClean="0"/>
          </a:p>
          <a:p>
            <a:pPr>
              <a:buNone/>
            </a:pPr>
            <a:r>
              <a:rPr lang="en-US" b="1" u="sng" dirty="0" smtClean="0"/>
              <a:t>Descriptive </a:t>
            </a:r>
            <a:r>
              <a:rPr lang="en-US" b="1" u="sng" dirty="0"/>
              <a:t>senses includes</a:t>
            </a:r>
            <a:r>
              <a:rPr lang="en-US" b="1" u="sng" dirty="0" smtClean="0"/>
              <a:t>:</a:t>
            </a:r>
          </a:p>
          <a:p>
            <a:pPr>
              <a:buNone/>
            </a:pPr>
            <a:endParaRPr lang="en-US" b="1" u="sng" dirty="0"/>
          </a:p>
          <a:p>
            <a:pPr algn="just">
              <a:lnSpc>
                <a:spcPct val="150000"/>
              </a:lnSpc>
            </a:pPr>
            <a:r>
              <a:rPr lang="en-US" sz="2000" dirty="0" smtClean="0"/>
              <a:t>The </a:t>
            </a:r>
            <a:r>
              <a:rPr lang="en-US" sz="2000" dirty="0"/>
              <a:t>descriptive sense refers to what specific individual or group of engineers believe an act, without justifying their beliefs or actions.</a:t>
            </a:r>
            <a:endParaRPr lang="en-IN" sz="2000" dirty="0"/>
          </a:p>
          <a:p>
            <a:pPr algn="just">
              <a:lnSpc>
                <a:spcPct val="150000"/>
              </a:lnSpc>
            </a:pPr>
            <a:endParaRPr lang="en-GB" sz="2000" dirty="0"/>
          </a:p>
        </p:txBody>
      </p:sp>
    </p:spTree>
    <p:extLst>
      <p:ext uri="{BB962C8B-B14F-4D97-AF65-F5344CB8AC3E}">
        <p14:creationId xmlns:p14="http://schemas.microsoft.com/office/powerpoint/2010/main" val="4206018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295400"/>
          </a:xfrm>
        </p:spPr>
        <p:txBody>
          <a:bodyPr/>
          <a:lstStyle/>
          <a:p>
            <a:r>
              <a:rPr lang="en-IN" b="1" u="sng" dirty="0" smtClean="0"/>
              <a:t>Ethics v/s Engineering </a:t>
            </a:r>
            <a:r>
              <a:rPr lang="en-IN" b="1" u="sng" dirty="0"/>
              <a:t>E</a:t>
            </a:r>
            <a:r>
              <a:rPr lang="en-IN" b="1" u="sng" dirty="0" smtClean="0"/>
              <a:t>thics </a:t>
            </a:r>
            <a:endParaRPr lang="en-IN" b="1" u="sng"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361444469"/>
              </p:ext>
            </p:extLst>
          </p:nvPr>
        </p:nvGraphicFramePr>
        <p:xfrm>
          <a:off x="685800" y="1143000"/>
          <a:ext cx="7467600" cy="5309827"/>
        </p:xfrm>
        <a:graphic>
          <a:graphicData uri="http://schemas.openxmlformats.org/drawingml/2006/table">
            <a:tbl>
              <a:tblPr firstRow="1" bandRow="1">
                <a:tableStyleId>{5C22544A-7EE6-4342-B048-85BDC9FD1C3A}</a:tableStyleId>
              </a:tblPr>
              <a:tblGrid>
                <a:gridCol w="3733800"/>
                <a:gridCol w="3733800"/>
              </a:tblGrid>
              <a:tr h="651641">
                <a:tc>
                  <a:txBody>
                    <a:bodyPr/>
                    <a:lstStyle/>
                    <a:p>
                      <a:pPr algn="ctr"/>
                      <a:r>
                        <a:rPr lang="en-IN" sz="3200" dirty="0" smtClean="0"/>
                        <a:t>Ethics </a:t>
                      </a:r>
                      <a:endParaRPr lang="en-IN" sz="3200" dirty="0"/>
                    </a:p>
                  </a:txBody>
                  <a:tcPr marL="82973" marR="82973"/>
                </a:tc>
                <a:tc>
                  <a:txBody>
                    <a:bodyPr/>
                    <a:lstStyle/>
                    <a:p>
                      <a:pPr algn="ctr"/>
                      <a:r>
                        <a:rPr lang="en-IN" sz="3200" dirty="0" smtClean="0"/>
                        <a:t>Engineering Ethics </a:t>
                      </a:r>
                      <a:endParaRPr lang="en-IN" sz="3200" dirty="0"/>
                    </a:p>
                  </a:txBody>
                  <a:tcPr marL="82973" marR="82973"/>
                </a:tc>
              </a:tr>
              <a:tr h="1140373">
                <a:tc>
                  <a:txBody>
                    <a:bodyPr/>
                    <a:lstStyle/>
                    <a:p>
                      <a:r>
                        <a:rPr lang="en-US" sz="2000" b="1" kern="1200" dirty="0" smtClean="0">
                          <a:solidFill>
                            <a:schemeClr val="dk1"/>
                          </a:solidFill>
                          <a:latin typeface="+mn-lt"/>
                          <a:ea typeface="+mn-ea"/>
                          <a:cs typeface="+mn-cs"/>
                        </a:rPr>
                        <a:t>Ethics is making investigations and knowing about moral values</a:t>
                      </a:r>
                      <a:endParaRPr lang="en-IN" sz="2000" b="1" dirty="0"/>
                    </a:p>
                  </a:txBody>
                  <a:tcPr marL="82973" marR="82973"/>
                </a:tc>
                <a:tc>
                  <a:txBody>
                    <a:bodyPr/>
                    <a:lstStyle/>
                    <a:p>
                      <a:r>
                        <a:rPr lang="en-US" sz="2000" b="1" kern="1200" dirty="0" smtClean="0">
                          <a:solidFill>
                            <a:schemeClr val="dk1"/>
                          </a:solidFill>
                          <a:latin typeface="+mn-lt"/>
                          <a:ea typeface="+mn-ea"/>
                          <a:cs typeface="+mn-cs"/>
                        </a:rPr>
                        <a:t>Engineering ethics aims at knowing moral values related to engineering</a:t>
                      </a:r>
                      <a:endParaRPr lang="en-IN" sz="2000" b="1" dirty="0"/>
                    </a:p>
                  </a:txBody>
                  <a:tcPr marL="82973" marR="82973"/>
                </a:tc>
              </a:tr>
              <a:tr h="1140373">
                <a:tc>
                  <a:txBody>
                    <a:bodyPr/>
                    <a:lstStyle/>
                    <a:p>
                      <a:r>
                        <a:rPr lang="en-IN" sz="2000" b="1" dirty="0" smtClean="0"/>
                        <a:t>Total</a:t>
                      </a:r>
                      <a:r>
                        <a:rPr lang="en-IN" sz="2000" b="1" baseline="0" dirty="0" smtClean="0"/>
                        <a:t> view on moral issues </a:t>
                      </a:r>
                      <a:endParaRPr lang="en-IN" sz="2000" b="1" dirty="0"/>
                    </a:p>
                  </a:txBody>
                  <a:tcPr marL="82973" marR="82973"/>
                </a:tc>
                <a:tc>
                  <a:txBody>
                    <a:bodyPr/>
                    <a:lstStyle/>
                    <a:p>
                      <a:r>
                        <a:rPr lang="en-US" sz="2000" b="1" kern="1200" dirty="0" smtClean="0">
                          <a:solidFill>
                            <a:schemeClr val="dk1"/>
                          </a:solidFill>
                          <a:latin typeface="+mn-lt"/>
                          <a:ea typeface="+mn-ea"/>
                          <a:cs typeface="+mn-cs"/>
                        </a:rPr>
                        <a:t>How to solve moral</a:t>
                      </a:r>
                      <a:r>
                        <a:rPr lang="en-US" sz="2000" b="1" kern="1200" baseline="0" dirty="0" smtClean="0">
                          <a:solidFill>
                            <a:schemeClr val="dk1"/>
                          </a:solidFill>
                          <a:latin typeface="+mn-lt"/>
                          <a:ea typeface="+mn-ea"/>
                          <a:cs typeface="+mn-cs"/>
                        </a:rPr>
                        <a:t> i</a:t>
                      </a:r>
                      <a:r>
                        <a:rPr lang="en-US" sz="2000" b="1" kern="1200" dirty="0" smtClean="0">
                          <a:solidFill>
                            <a:schemeClr val="dk1"/>
                          </a:solidFill>
                          <a:latin typeface="+mn-lt"/>
                          <a:ea typeface="+mn-ea"/>
                          <a:cs typeface="+mn-cs"/>
                        </a:rPr>
                        <a:t>ssues</a:t>
                      </a:r>
                      <a:r>
                        <a:rPr lang="en-US" sz="2000" b="1" kern="1200" baseline="0" dirty="0" smtClean="0">
                          <a:solidFill>
                            <a:schemeClr val="dk1"/>
                          </a:solidFill>
                          <a:latin typeface="+mn-lt"/>
                          <a:ea typeface="+mn-ea"/>
                          <a:cs typeface="+mn-cs"/>
                        </a:rPr>
                        <a:t> </a:t>
                      </a:r>
                      <a:r>
                        <a:rPr lang="en-US" sz="2000" b="1" kern="1200" dirty="0" smtClean="0">
                          <a:solidFill>
                            <a:schemeClr val="dk1"/>
                          </a:solidFill>
                          <a:latin typeface="+mn-lt"/>
                          <a:ea typeface="+mn-ea"/>
                          <a:cs typeface="+mn-cs"/>
                        </a:rPr>
                        <a:t>related to engineering field.</a:t>
                      </a:r>
                      <a:endParaRPr lang="en-IN" sz="2000" b="1" dirty="0"/>
                    </a:p>
                  </a:txBody>
                  <a:tcPr marL="82973" marR="82973"/>
                </a:tc>
              </a:tr>
              <a:tr h="1140373">
                <a:tc>
                  <a:txBody>
                    <a:bodyPr/>
                    <a:lstStyle/>
                    <a:p>
                      <a:r>
                        <a:rPr lang="en-US" sz="2000" b="1" kern="1200" dirty="0" smtClean="0">
                          <a:solidFill>
                            <a:schemeClr val="dk1"/>
                          </a:solidFill>
                          <a:latin typeface="+mn-lt"/>
                          <a:ea typeface="+mn-ea"/>
                          <a:cs typeface="+mn-cs"/>
                        </a:rPr>
                        <a:t>Ethics is used a means of describing the beliefs, attitudes etc.,</a:t>
                      </a:r>
                      <a:endParaRPr lang="en-IN" sz="2000" b="1" dirty="0"/>
                    </a:p>
                  </a:txBody>
                  <a:tcPr marL="82973" marR="82973"/>
                </a:tc>
                <a:tc>
                  <a:txBody>
                    <a:bodyPr/>
                    <a:lstStyle/>
                    <a:p>
                      <a:r>
                        <a:rPr lang="en-US" sz="2000" b="1" kern="1200" dirty="0" smtClean="0">
                          <a:solidFill>
                            <a:schemeClr val="dk1"/>
                          </a:solidFill>
                          <a:latin typeface="+mn-lt"/>
                          <a:ea typeface="+mn-ea"/>
                          <a:cs typeface="+mn-cs"/>
                        </a:rPr>
                        <a:t>Codes and standards which are to be followed by group of engineers </a:t>
                      </a:r>
                      <a:endParaRPr lang="en-IN" sz="2000" b="1" dirty="0"/>
                    </a:p>
                  </a:txBody>
                  <a:tcPr marL="82973" marR="82973"/>
                </a:tc>
              </a:tr>
              <a:tr h="651641">
                <a:tc>
                  <a:txBody>
                    <a:bodyPr/>
                    <a:lstStyle/>
                    <a:p>
                      <a:endParaRPr lang="en-IN" dirty="0"/>
                    </a:p>
                  </a:txBody>
                  <a:tcPr marL="82973" marR="82973"/>
                </a:tc>
                <a:tc>
                  <a:txBody>
                    <a:bodyPr/>
                    <a:lstStyle/>
                    <a:p>
                      <a:endParaRPr lang="en-IN" dirty="0"/>
                    </a:p>
                  </a:txBody>
                  <a:tcPr marL="82973" marR="82973"/>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3600" b="1" u="sng" dirty="0"/>
              <a:t>VARIETY OF MORAL ISSUES</a:t>
            </a:r>
            <a:r>
              <a:rPr lang="en-IN" b="1" dirty="0"/>
              <a:t/>
            </a:r>
            <a:br>
              <a:rPr lang="en-IN" b="1" dirty="0"/>
            </a:br>
            <a:endParaRPr lang="en-IN" dirty="0"/>
          </a:p>
        </p:txBody>
      </p:sp>
      <p:sp>
        <p:nvSpPr>
          <p:cNvPr id="3" name="Content Placeholder 2"/>
          <p:cNvSpPr>
            <a:spLocks noGrp="1"/>
          </p:cNvSpPr>
          <p:nvPr>
            <p:ph sz="quarter" idx="1"/>
          </p:nvPr>
        </p:nvSpPr>
        <p:spPr>
          <a:xfrm>
            <a:off x="457200" y="1219200"/>
            <a:ext cx="8229600" cy="5257800"/>
          </a:xfrm>
        </p:spPr>
        <p:txBody>
          <a:bodyPr>
            <a:normAutofit/>
          </a:bodyPr>
          <a:lstStyle/>
          <a:p>
            <a:pPr algn="just">
              <a:lnSpc>
                <a:spcPct val="150000"/>
              </a:lnSpc>
            </a:pPr>
            <a:endParaRPr lang="en-US" sz="2000" dirty="0" smtClean="0"/>
          </a:p>
          <a:p>
            <a:pPr algn="just">
              <a:lnSpc>
                <a:spcPct val="150000"/>
              </a:lnSpc>
            </a:pPr>
            <a:r>
              <a:rPr lang="en-US" sz="2000" dirty="0" smtClean="0"/>
              <a:t>According </a:t>
            </a:r>
            <a:r>
              <a:rPr lang="en-US" sz="2000" dirty="0"/>
              <a:t>to the Oxford dictionary, morality means principles concerning right and wrong or good and bad behavior. </a:t>
            </a:r>
            <a:endParaRPr lang="en-US" sz="2000" dirty="0" smtClean="0"/>
          </a:p>
          <a:p>
            <a:pPr algn="just">
              <a:lnSpc>
                <a:spcPct val="150000"/>
              </a:lnSpc>
              <a:buNone/>
            </a:pPr>
            <a:r>
              <a:rPr lang="en-US" sz="2000" dirty="0"/>
              <a:t>The word morality is concerned with:</a:t>
            </a:r>
            <a:endParaRPr lang="en-IN" sz="2000" dirty="0"/>
          </a:p>
          <a:p>
            <a:pPr lvl="0" algn="just">
              <a:lnSpc>
                <a:spcPct val="150000"/>
              </a:lnSpc>
              <a:buNone/>
            </a:pPr>
            <a:r>
              <a:rPr lang="en-US" sz="2000" dirty="0" smtClean="0"/>
              <a:t>1.) What </a:t>
            </a:r>
            <a:r>
              <a:rPr lang="en-US" sz="2000" dirty="0"/>
              <a:t>morally ought or ought not to be given in </a:t>
            </a:r>
            <a:r>
              <a:rPr lang="en-US" sz="2000" dirty="0" smtClean="0"/>
              <a:t>a situation</a:t>
            </a:r>
            <a:endParaRPr lang="en-IN" sz="2000" dirty="0"/>
          </a:p>
          <a:p>
            <a:pPr lvl="0" algn="just">
              <a:lnSpc>
                <a:spcPct val="150000"/>
              </a:lnSpc>
              <a:buNone/>
            </a:pPr>
            <a:r>
              <a:rPr lang="en-US" sz="2000" dirty="0" smtClean="0"/>
              <a:t>2.) What </a:t>
            </a:r>
            <a:r>
              <a:rPr lang="en-US" sz="2000" dirty="0"/>
              <a:t>is morally right or wrong </a:t>
            </a:r>
            <a:r>
              <a:rPr lang="en-US" sz="2000" dirty="0" smtClean="0"/>
              <a:t>in handling a situation</a:t>
            </a:r>
            <a:endParaRPr lang="en-IN" sz="2000" dirty="0"/>
          </a:p>
          <a:p>
            <a:pPr lvl="0" algn="just">
              <a:lnSpc>
                <a:spcPct val="150000"/>
              </a:lnSpc>
              <a:buNone/>
            </a:pPr>
            <a:r>
              <a:rPr lang="en-US" sz="2000" dirty="0" smtClean="0"/>
              <a:t>3.) What </a:t>
            </a:r>
            <a:r>
              <a:rPr lang="en-US" sz="2000" dirty="0"/>
              <a:t>is morally good or bad about the people, policies, and ideals involved in it?</a:t>
            </a:r>
            <a:endParaRPr lang="en-IN" sz="2000" dirty="0"/>
          </a:p>
          <a:p>
            <a:pPr algn="just">
              <a:lnSpc>
                <a:spcPct val="150000"/>
              </a:lnSpc>
            </a:pP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3600" b="1" u="sng" dirty="0"/>
              <a:t>TYPES OF INQUIRY</a:t>
            </a:r>
            <a:r>
              <a:rPr lang="en-IN" b="1" u="sng" dirty="0"/>
              <a:t/>
            </a:r>
            <a:br>
              <a:rPr lang="en-IN" b="1" u="sng" dirty="0"/>
            </a:br>
            <a:endParaRPr lang="en-IN" u="sng" dirty="0"/>
          </a:p>
        </p:txBody>
      </p:sp>
      <p:sp>
        <p:nvSpPr>
          <p:cNvPr id="3" name="Content Placeholder 2"/>
          <p:cNvSpPr>
            <a:spLocks noGrp="1"/>
          </p:cNvSpPr>
          <p:nvPr>
            <p:ph sz="quarter" idx="1"/>
          </p:nvPr>
        </p:nvSpPr>
        <p:spPr>
          <a:xfrm>
            <a:off x="457200" y="1219200"/>
            <a:ext cx="8229600" cy="5334000"/>
          </a:xfrm>
        </p:spPr>
        <p:txBody>
          <a:bodyPr/>
          <a:lstStyle/>
          <a:p>
            <a:endParaRPr lang="en-US" sz="2000" b="1" dirty="0" smtClean="0"/>
          </a:p>
          <a:p>
            <a:pPr>
              <a:lnSpc>
                <a:spcPct val="150000"/>
              </a:lnSpc>
            </a:pPr>
            <a:r>
              <a:rPr lang="en-US" sz="2000" dirty="0" smtClean="0"/>
              <a:t>Inquiry </a:t>
            </a:r>
            <a:r>
              <a:rPr lang="en-US" sz="2000" dirty="0"/>
              <a:t>means an </a:t>
            </a:r>
            <a:r>
              <a:rPr lang="en-US" sz="2000" dirty="0" smtClean="0"/>
              <a:t>investigation. </a:t>
            </a:r>
          </a:p>
          <a:p>
            <a:pPr>
              <a:lnSpc>
                <a:spcPct val="150000"/>
              </a:lnSpc>
            </a:pPr>
            <a:r>
              <a:rPr lang="en-US" sz="2000" dirty="0"/>
              <a:t>Engineering ethics also involves investigations into values, meaning and facts</a:t>
            </a:r>
            <a:r>
              <a:rPr lang="en-US" sz="2000" dirty="0" smtClean="0"/>
              <a:t>.</a:t>
            </a:r>
          </a:p>
          <a:p>
            <a:pPr>
              <a:lnSpc>
                <a:spcPct val="150000"/>
              </a:lnSpc>
              <a:buNone/>
            </a:pPr>
            <a:r>
              <a:rPr lang="en-US" sz="2000" b="1" dirty="0" smtClean="0"/>
              <a:t>    </a:t>
            </a:r>
            <a:r>
              <a:rPr lang="en-US" sz="2000" b="1" u="sng" dirty="0" smtClean="0"/>
              <a:t>Inquiries </a:t>
            </a:r>
            <a:r>
              <a:rPr lang="en-US" sz="2000" b="1" u="sng" dirty="0"/>
              <a:t>in the field of Engineering ethics are of three types.</a:t>
            </a:r>
            <a:endParaRPr lang="en-IN" sz="2000" b="1" u="sng" dirty="0"/>
          </a:p>
          <a:p>
            <a:pPr lvl="0">
              <a:lnSpc>
                <a:spcPct val="150000"/>
              </a:lnSpc>
              <a:buNone/>
            </a:pPr>
            <a:r>
              <a:rPr lang="en-US" sz="2000" dirty="0" smtClean="0">
                <a:solidFill>
                  <a:srgbClr val="002060"/>
                </a:solidFill>
              </a:rPr>
              <a:t>1.) Normative </a:t>
            </a:r>
            <a:r>
              <a:rPr lang="en-US" sz="2000" dirty="0">
                <a:solidFill>
                  <a:srgbClr val="002060"/>
                </a:solidFill>
              </a:rPr>
              <a:t>Inquiries</a:t>
            </a:r>
            <a:endParaRPr lang="en-IN" sz="2000" dirty="0">
              <a:solidFill>
                <a:srgbClr val="002060"/>
              </a:solidFill>
            </a:endParaRPr>
          </a:p>
          <a:p>
            <a:pPr lvl="0">
              <a:lnSpc>
                <a:spcPct val="150000"/>
              </a:lnSpc>
              <a:buNone/>
            </a:pPr>
            <a:r>
              <a:rPr lang="en-US" sz="2000" dirty="0" smtClean="0">
                <a:solidFill>
                  <a:srgbClr val="002060"/>
                </a:solidFill>
              </a:rPr>
              <a:t>2.) Conceptual </a:t>
            </a:r>
            <a:r>
              <a:rPr lang="en-US" sz="2000" dirty="0">
                <a:solidFill>
                  <a:srgbClr val="002060"/>
                </a:solidFill>
              </a:rPr>
              <a:t>Inquiries</a:t>
            </a:r>
            <a:endParaRPr lang="en-IN" sz="2000" dirty="0">
              <a:solidFill>
                <a:srgbClr val="002060"/>
              </a:solidFill>
            </a:endParaRPr>
          </a:p>
          <a:p>
            <a:pPr lvl="0">
              <a:lnSpc>
                <a:spcPct val="150000"/>
              </a:lnSpc>
              <a:buNone/>
            </a:pPr>
            <a:r>
              <a:rPr lang="en-US" sz="2000" dirty="0" smtClean="0">
                <a:solidFill>
                  <a:srgbClr val="002060"/>
                </a:solidFill>
              </a:rPr>
              <a:t>3.) Factual </a:t>
            </a:r>
            <a:r>
              <a:rPr lang="en-US" sz="2000" dirty="0">
                <a:solidFill>
                  <a:srgbClr val="002060"/>
                </a:solidFill>
              </a:rPr>
              <a:t>or Descriptive Inquiries</a:t>
            </a:r>
            <a:endParaRPr lang="en-IN" sz="2000" dirty="0">
              <a:solidFill>
                <a:srgbClr val="002060"/>
              </a:solidFill>
            </a:endParaRP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359</TotalTime>
  <Words>1788</Words>
  <Application>Microsoft Office PowerPoint</Application>
  <PresentationFormat>On-screen Show (4:3)</PresentationFormat>
  <Paragraphs>203</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Oriel</vt:lpstr>
      <vt:lpstr>Module – 2 Engineering Ethics &amp; Professionalism </vt:lpstr>
      <vt:lpstr>Topics</vt:lpstr>
      <vt:lpstr>Professional Ethics</vt:lpstr>
      <vt:lpstr>SENSES OF ENGINEERING ETHICS </vt:lpstr>
      <vt:lpstr>PowerPoint Presentation</vt:lpstr>
      <vt:lpstr>PowerPoint Presentation</vt:lpstr>
      <vt:lpstr>Ethics v/s Engineering Ethics </vt:lpstr>
      <vt:lpstr>VARIETY OF MORAL ISSUES </vt:lpstr>
      <vt:lpstr>TYPES OF INQUIRY </vt:lpstr>
      <vt:lpstr>Normative Inquiries </vt:lpstr>
      <vt:lpstr>Conceptual Inquiries </vt:lpstr>
      <vt:lpstr>MORAL DILEMMAS</vt:lpstr>
      <vt:lpstr>PowerPoint Presentation</vt:lpstr>
      <vt:lpstr>Steps / Procedures in facing moral dilemma  </vt:lpstr>
      <vt:lpstr>MORAL AUTONOMY </vt:lpstr>
      <vt:lpstr> Skills required for Moral Autonomy  </vt:lpstr>
      <vt:lpstr>CONSENSUS AND CONTROVERSY </vt:lpstr>
      <vt:lpstr>Moral Development Theories   </vt:lpstr>
      <vt:lpstr>3 Stages of Kohlberg’s Theory</vt:lpstr>
      <vt:lpstr>PowerPoint Presentation</vt:lpstr>
      <vt:lpstr>PowerPoint Presentation</vt:lpstr>
      <vt:lpstr>Gilligan’s Theory</vt:lpstr>
      <vt:lpstr>Stages of theory </vt:lpstr>
      <vt:lpstr>PowerPoint Presentation</vt:lpstr>
      <vt:lpstr>PROFESSION AND PROFESSIONALISM   </vt:lpstr>
      <vt:lpstr>PowerPoint Presentation</vt:lpstr>
      <vt:lpstr>MODELS OF PROFESSIONAL ROLES  (PROFESSIONAL ROLES TO BE PLAYED BY AN ENGINEER) </vt:lpstr>
      <vt:lpstr>THEORIES ABOUT RIGHT ACTION  (Ethical Theories)  </vt:lpstr>
      <vt:lpstr>The Golden Mean ethical theory </vt:lpstr>
      <vt:lpstr> Rights-based Ethical Theory   </vt:lpstr>
      <vt:lpstr>Duty-based Ethical Theory </vt:lpstr>
      <vt:lpstr>Utilitarian Ethics </vt:lpstr>
      <vt:lpstr>SELF-INTEREST </vt:lpstr>
      <vt:lpstr>CUSTOMS AND RELIGION</vt:lpstr>
      <vt:lpstr>USES OF ETHICAL THEORIES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 2 Engineering Ethics &amp; Professionalism </dc:title>
  <dc:creator>SHALET XAVIER</dc:creator>
  <cp:lastModifiedBy>User</cp:lastModifiedBy>
  <cp:revision>70</cp:revision>
  <dcterms:created xsi:type="dcterms:W3CDTF">2006-08-16T00:00:00Z</dcterms:created>
  <dcterms:modified xsi:type="dcterms:W3CDTF">2023-03-23T07:07:52Z</dcterms:modified>
</cp:coreProperties>
</file>