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57" r:id="rId3"/>
    <p:sldId id="258" r:id="rId4"/>
    <p:sldId id="259" r:id="rId5"/>
    <p:sldId id="260" r:id="rId6"/>
    <p:sldId id="261" r:id="rId7"/>
    <p:sldId id="262" r:id="rId8"/>
    <p:sldId id="263" r:id="rId9"/>
    <p:sldId id="342" r:id="rId10"/>
    <p:sldId id="341" r:id="rId11"/>
    <p:sldId id="343" r:id="rId12"/>
    <p:sldId id="329" r:id="rId13"/>
    <p:sldId id="389" r:id="rId14"/>
    <p:sldId id="331" r:id="rId15"/>
    <p:sldId id="330" r:id="rId16"/>
    <p:sldId id="333" r:id="rId17"/>
    <p:sldId id="332" r:id="rId18"/>
    <p:sldId id="390" r:id="rId19"/>
    <p:sldId id="347" r:id="rId20"/>
    <p:sldId id="334" r:id="rId21"/>
    <p:sldId id="348" r:id="rId22"/>
    <p:sldId id="346" r:id="rId23"/>
    <p:sldId id="351" r:id="rId24"/>
    <p:sldId id="336" r:id="rId25"/>
    <p:sldId id="353" r:id="rId26"/>
    <p:sldId id="358" r:id="rId27"/>
    <p:sldId id="357" r:id="rId28"/>
    <p:sldId id="355" r:id="rId29"/>
    <p:sldId id="335" r:id="rId30"/>
    <p:sldId id="352" r:id="rId31"/>
    <p:sldId id="356" r:id="rId32"/>
    <p:sldId id="344" r:id="rId33"/>
    <p:sldId id="359" r:id="rId34"/>
    <p:sldId id="337" r:id="rId35"/>
    <p:sldId id="360" r:id="rId36"/>
    <p:sldId id="338" r:id="rId37"/>
    <p:sldId id="361" r:id="rId38"/>
    <p:sldId id="328" r:id="rId39"/>
    <p:sldId id="362" r:id="rId40"/>
    <p:sldId id="363" r:id="rId41"/>
    <p:sldId id="364" r:id="rId42"/>
    <p:sldId id="365" r:id="rId43"/>
    <p:sldId id="327" r:id="rId44"/>
    <p:sldId id="366" r:id="rId45"/>
    <p:sldId id="367" r:id="rId46"/>
    <p:sldId id="375" r:id="rId47"/>
    <p:sldId id="369" r:id="rId48"/>
    <p:sldId id="370" r:id="rId49"/>
    <p:sldId id="326" r:id="rId50"/>
    <p:sldId id="376" r:id="rId51"/>
    <p:sldId id="377" r:id="rId52"/>
    <p:sldId id="378" r:id="rId53"/>
    <p:sldId id="379" r:id="rId54"/>
    <p:sldId id="382" r:id="rId55"/>
    <p:sldId id="380" r:id="rId56"/>
    <p:sldId id="381" r:id="rId57"/>
    <p:sldId id="325" r:id="rId58"/>
    <p:sldId id="383" r:id="rId59"/>
    <p:sldId id="384" r:id="rId60"/>
    <p:sldId id="385" r:id="rId61"/>
    <p:sldId id="386" r:id="rId62"/>
    <p:sldId id="387" r:id="rId63"/>
    <p:sldId id="388" r:id="rId64"/>
    <p:sldId id="266" r:id="rId65"/>
    <p:sldId id="26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12" autoAdjust="0"/>
    <p:restoredTop sz="94660"/>
  </p:normalViewPr>
  <p:slideViewPr>
    <p:cSldViewPr snapToGrid="0">
      <p:cViewPr varScale="1">
        <p:scale>
          <a:sx n="67" d="100"/>
          <a:sy n="67" d="100"/>
        </p:scale>
        <p:origin x="4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2EBD9-FD3E-469A-A72B-5E77A18C5B4C}" type="datetimeFigureOut">
              <a:rPr lang="en-IN" smtClean="0"/>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370AC-2066-49DB-8BD1-368841BC04D8}" type="slidenum">
              <a:rPr lang="en-IN" smtClean="0"/>
              <a:t>‹#›</a:t>
            </a:fld>
            <a:endParaRPr lang="en-IN"/>
          </a:p>
        </p:txBody>
      </p:sp>
    </p:spTree>
    <p:extLst>
      <p:ext uri="{BB962C8B-B14F-4D97-AF65-F5344CB8AC3E}">
        <p14:creationId xmlns:p14="http://schemas.microsoft.com/office/powerpoint/2010/main" val="17699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1A8AD7E-4146-4B1F-A66D-1D9CEC3FBAAD}" type="datetime1">
              <a:rPr lang="en-US" smtClean="0"/>
              <a:t>5/26/2023</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a:t>Archana P S , Department of CSE,SNGCE</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0261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DFB83F07-EF05-40FE-9636-1D292C18DAF4}" type="datetime1">
              <a:rPr lang="en-US" smtClean="0"/>
              <a:t>5/26/2023</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r>
              <a:rPr lang="en-US"/>
              <a:t>Archana P S , Department of CSE,SNGCE</a:t>
            </a:r>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8586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2E8162D3-FB00-46B0-BC6E-8A8713DD8AD6}" type="datetime1">
              <a:rPr lang="en-US" smtClean="0"/>
              <a:t>5/26/2023</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r>
              <a:rPr lang="en-US"/>
              <a:t>Archana P S , Department of CSE,SNGCE</a:t>
            </a:r>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949998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C4538848-6148-42DF-8E14-BF637AF16CC4}" type="datetime1">
              <a:rPr lang="en-US" smtClean="0"/>
              <a:t>5/26/2023</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r>
              <a:rPr lang="en-US"/>
              <a:t>Archana P S , Department of CSE,SNGCE</a:t>
            </a:r>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76655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D3EA95ED-6E0A-47A1-BB4B-AB0CB20E6568}" type="datetime1">
              <a:rPr lang="en-US" smtClean="0"/>
              <a:t>5/26/2023</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a:t>Archana P S , Department of CSE,SNGCE</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3610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243DF4CB-E2AC-4060-9D5A-F82F7D02F65F}" type="datetime1">
              <a:rPr lang="en-US" smtClean="0"/>
              <a:t>5/26/2023</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a:t>Archana P S , Department of CSE,SNGCE</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07147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18CA78FD-BE0B-4EF0-9939-CE674B5D700A}" type="datetime1">
              <a:rPr lang="en-US" smtClean="0"/>
              <a:t>5/26/2023</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a:t>Archana P S , Department of CSE,SNGCE</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1963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754300AC-E161-4311-AF24-905CA26555EA}" type="datetime1">
              <a:rPr lang="en-US" smtClean="0"/>
              <a:t>5/26/2023</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0342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A185689A-C4BF-4FB2-A7FB-B4A258EEE052}" type="datetime1">
              <a:rPr lang="en-US" smtClean="0"/>
              <a:t>5/26/2023</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a:t>Archana P S , Department of CSE,SNGCE</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94648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9BA26D12-1C53-4364-9112-A179633C6CB4}" type="datetime1">
              <a:rPr lang="en-US" smtClean="0"/>
              <a:t>5/26/2023</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a:t>Archana P S , Department of CSE,SNGCE</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80485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07F18F7F-DCB7-4191-8F76-0DC82622B485}" type="datetime1">
              <a:rPr lang="en-US" smtClean="0"/>
              <a:t>5/26/2023</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a:t>Archana P S , Department of CSE,SNGCE</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490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r>
              <a:rPr lang="en-US"/>
              <a:t>Archana P S , Department of CSE,SNGCE</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08E3DD9F-51A6-4499-AEA5-4F29B3590A29}" type="datetime1">
              <a:rPr lang="en-US" smtClean="0"/>
              <a:t>5/26/2023</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407141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D4F6-F09D-5C14-567C-31824899792E}"/>
              </a:ext>
            </a:extLst>
          </p:cNvPr>
          <p:cNvSpPr>
            <a:spLocks noGrp="1"/>
          </p:cNvSpPr>
          <p:nvPr>
            <p:ph type="ctrTitle"/>
          </p:nvPr>
        </p:nvSpPr>
        <p:spPr>
          <a:xfrm>
            <a:off x="268942" y="919716"/>
            <a:ext cx="11430000" cy="3551275"/>
          </a:xfrm>
        </p:spPr>
        <p:txBody>
          <a:bodyPr/>
          <a:lstStyle/>
          <a:p>
            <a:pPr algn="ctr"/>
            <a:r>
              <a:rPr lang="en-IN" dirty="0"/>
              <a:t>CST 202 :Computer Organization</a:t>
            </a:r>
            <a:br>
              <a:rPr lang="en-IN" dirty="0"/>
            </a:br>
            <a:r>
              <a:rPr lang="en-IN" dirty="0"/>
              <a:t>and Architecture</a:t>
            </a:r>
          </a:p>
        </p:txBody>
      </p:sp>
      <p:sp>
        <p:nvSpPr>
          <p:cNvPr id="3" name="Footer Placeholder 2">
            <a:extLst>
              <a:ext uri="{FF2B5EF4-FFF2-40B4-BE49-F238E27FC236}">
                <a16:creationId xmlns:a16="http://schemas.microsoft.com/office/drawing/2014/main" id="{5A6C431E-1CD9-E5AA-1418-3CC6A56002F6}"/>
              </a:ext>
            </a:extLst>
          </p:cNvPr>
          <p:cNvSpPr>
            <a:spLocks noGrp="1"/>
          </p:cNvSpPr>
          <p:nvPr>
            <p:ph type="ftr" sz="quarter" idx="11"/>
          </p:nvPr>
        </p:nvSpPr>
        <p:spPr>
          <a:xfrm>
            <a:off x="175612" y="6434560"/>
            <a:ext cx="436949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4" name="Slide Number Placeholder 3">
            <a:extLst>
              <a:ext uri="{FF2B5EF4-FFF2-40B4-BE49-F238E27FC236}">
                <a16:creationId xmlns:a16="http://schemas.microsoft.com/office/drawing/2014/main" id="{BE603348-BF28-9385-343A-91107F8B875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FFFFF"/>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2000" b="0" i="0" u="none" strike="noStrike" kern="1200" cap="none" spc="0" normalizeH="0" baseline="0" noProof="0">
              <a:ln>
                <a:noFill/>
              </a:ln>
              <a:solidFill>
                <a:srgbClr val="FFFFFF"/>
              </a:solidFill>
              <a:effectLst/>
              <a:uLnTx/>
              <a:uFillTx/>
              <a:latin typeface="Elephant"/>
              <a:ea typeface="+mn-ea"/>
              <a:cs typeface="+mn-cs"/>
            </a:endParaRPr>
          </a:p>
        </p:txBody>
      </p:sp>
    </p:spTree>
    <p:extLst>
      <p:ext uri="{BB962C8B-B14F-4D97-AF65-F5344CB8AC3E}">
        <p14:creationId xmlns:p14="http://schemas.microsoft.com/office/powerpoint/2010/main" val="345583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and Subtraction of Signed Numbers</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10</a:t>
            </a:fld>
            <a:endParaRPr lang="en-US" dirty="0"/>
          </a:p>
        </p:txBody>
      </p:sp>
      <p:pic>
        <p:nvPicPr>
          <p:cNvPr id="6" name="Picture 5"/>
          <p:cNvPicPr>
            <a:picLocks noChangeAspect="1"/>
          </p:cNvPicPr>
          <p:nvPr/>
        </p:nvPicPr>
        <p:blipFill>
          <a:blip r:embed="rId2"/>
          <a:stretch>
            <a:fillRect/>
          </a:stretch>
        </p:blipFill>
        <p:spPr>
          <a:xfrm>
            <a:off x="1074924" y="2085974"/>
            <a:ext cx="8970029" cy="3957017"/>
          </a:xfrm>
          <a:prstGeom prst="rect">
            <a:avLst/>
          </a:prstGeom>
        </p:spPr>
      </p:pic>
    </p:spTree>
    <p:extLst>
      <p:ext uri="{BB962C8B-B14F-4D97-AF65-F5344CB8AC3E}">
        <p14:creationId xmlns:p14="http://schemas.microsoft.com/office/powerpoint/2010/main" val="26456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and Subtraction of Signed Numbers</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5" name="Slide Number Placeholder 4"/>
          <p:cNvSpPr>
            <a:spLocks noGrp="1"/>
          </p:cNvSpPr>
          <p:nvPr>
            <p:ph type="sldNum" sz="quarter" idx="12"/>
          </p:nvPr>
        </p:nvSpPr>
        <p:spPr/>
        <p:txBody>
          <a:bodyPr/>
          <a:lstStyle/>
          <a:p>
            <a:fld id="{D57F1E4F-1CFF-5643-939E-02111984F565}" type="slidenum">
              <a:rPr lang="en-US" smtClean="0"/>
              <a:t>11</a:t>
            </a:fld>
            <a:endParaRPr lang="en-US" dirty="0"/>
          </a:p>
        </p:txBody>
      </p:sp>
      <p:pic>
        <p:nvPicPr>
          <p:cNvPr id="6" name="Picture 5"/>
          <p:cNvPicPr>
            <a:picLocks noChangeAspect="1"/>
          </p:cNvPicPr>
          <p:nvPr/>
        </p:nvPicPr>
        <p:blipFill>
          <a:blip r:embed="rId2"/>
          <a:stretch>
            <a:fillRect/>
          </a:stretch>
        </p:blipFill>
        <p:spPr>
          <a:xfrm>
            <a:off x="1680954" y="2071066"/>
            <a:ext cx="7793339" cy="3971925"/>
          </a:xfrm>
          <a:prstGeom prst="rect">
            <a:avLst/>
          </a:prstGeom>
        </p:spPr>
      </p:pic>
    </p:spTree>
    <p:extLst>
      <p:ext uri="{BB962C8B-B14F-4D97-AF65-F5344CB8AC3E}">
        <p14:creationId xmlns:p14="http://schemas.microsoft.com/office/powerpoint/2010/main" val="306081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of Unsigned Numbers</a:t>
            </a:r>
          </a:p>
        </p:txBody>
      </p:sp>
      <p:sp>
        <p:nvSpPr>
          <p:cNvPr id="3" name="Content Placeholder 2"/>
          <p:cNvSpPr>
            <a:spLocks noGrp="1"/>
          </p:cNvSpPr>
          <p:nvPr>
            <p:ph idx="1"/>
          </p:nvPr>
        </p:nvSpPr>
        <p:spPr>
          <a:xfrm>
            <a:off x="194215" y="2057400"/>
            <a:ext cx="7638591" cy="4502426"/>
          </a:xfrm>
        </p:spPr>
        <p:txBody>
          <a:bodyPr>
            <a:normAutofit/>
          </a:bodyPr>
          <a:lstStyle/>
          <a:p>
            <a:r>
              <a:rPr lang="en-US" sz="2400" dirty="0">
                <a:latin typeface="Comic Sans MS" panose="030F0702030302020204" pitchFamily="66" charset="0"/>
              </a:rPr>
              <a:t>The product of two, unsigned, </a:t>
            </a:r>
            <a:r>
              <a:rPr lang="en-US" sz="2400" i="1" dirty="0">
                <a:latin typeface="Comic Sans MS" panose="030F0702030302020204" pitchFamily="66" charset="0"/>
              </a:rPr>
              <a:t>n</a:t>
            </a:r>
            <a:r>
              <a:rPr lang="en-US" sz="2400" dirty="0">
                <a:latin typeface="Comic Sans MS" panose="030F0702030302020204" pitchFamily="66" charset="0"/>
              </a:rPr>
              <a:t>-digit numbers can be accommodated in </a:t>
            </a:r>
            <a:r>
              <a:rPr lang="en-US" sz="2400" dirty="0">
                <a:solidFill>
                  <a:srgbClr val="FF0066"/>
                </a:solidFill>
                <a:latin typeface="Comic Sans MS" panose="030F0702030302020204" pitchFamily="66" charset="0"/>
              </a:rPr>
              <a:t>2</a:t>
            </a:r>
            <a:r>
              <a:rPr lang="en-US" sz="2400" i="1" dirty="0">
                <a:solidFill>
                  <a:srgbClr val="FF0066"/>
                </a:solidFill>
                <a:latin typeface="Comic Sans MS" panose="030F0702030302020204" pitchFamily="66" charset="0"/>
              </a:rPr>
              <a:t>n </a:t>
            </a:r>
            <a:r>
              <a:rPr lang="en-US" sz="2400" dirty="0">
                <a:solidFill>
                  <a:srgbClr val="FF0066"/>
                </a:solidFill>
                <a:latin typeface="Comic Sans MS" panose="030F0702030302020204" pitchFamily="66" charset="0"/>
              </a:rPr>
              <a:t>digits</a:t>
            </a:r>
          </a:p>
          <a:p>
            <a:pPr lvl="1"/>
            <a:r>
              <a:rPr lang="en-US" sz="2400" dirty="0">
                <a:latin typeface="Comic Sans MS" panose="030F0702030302020204" pitchFamily="66" charset="0"/>
              </a:rPr>
              <a:t>so the product of the two 4-bit numbers in this example is accommodated in 8 bits, as shown </a:t>
            </a:r>
          </a:p>
          <a:p>
            <a:r>
              <a:rPr lang="en-US" sz="2400" dirty="0">
                <a:latin typeface="Comic Sans MS" panose="030F0702030302020204" pitchFamily="66" charset="0"/>
              </a:rPr>
              <a:t>Binary multiplication of unsigned operands can be implemented in a combinational, two dimensional, logic array</a:t>
            </a:r>
          </a:p>
        </p:txBody>
      </p:sp>
      <p:sp>
        <p:nvSpPr>
          <p:cNvPr id="5" name="Slide Number Placeholder 4"/>
          <p:cNvSpPr>
            <a:spLocks noGrp="1"/>
          </p:cNvSpPr>
          <p:nvPr>
            <p:ph type="sldNum" sz="quarter" idx="12"/>
          </p:nvPr>
        </p:nvSpPr>
        <p:spPr/>
        <p:txBody>
          <a:bodyPr/>
          <a:lstStyle/>
          <a:p>
            <a:fld id="{D57F1E4F-1CFF-5643-939E-02111984F565}" type="slidenum">
              <a:rPr lang="en-US" smtClean="0"/>
              <a:t>12</a:t>
            </a:fld>
            <a:endParaRPr lang="en-US" dirty="0"/>
          </a:p>
        </p:txBody>
      </p:sp>
      <p:pic>
        <p:nvPicPr>
          <p:cNvPr id="6" name="Picture 5"/>
          <p:cNvPicPr>
            <a:picLocks noChangeAspect="1"/>
          </p:cNvPicPr>
          <p:nvPr/>
        </p:nvPicPr>
        <p:blipFill>
          <a:blip r:embed="rId2"/>
          <a:stretch>
            <a:fillRect/>
          </a:stretch>
        </p:blipFill>
        <p:spPr>
          <a:xfrm>
            <a:off x="8042082" y="2172733"/>
            <a:ext cx="3695700" cy="3399392"/>
          </a:xfrm>
          <a:prstGeom prst="rect">
            <a:avLst/>
          </a:prstGeom>
        </p:spPr>
      </p:pic>
      <p:sp>
        <p:nvSpPr>
          <p:cNvPr id="7" name="Footer Placeholder 6">
            <a:extLst>
              <a:ext uri="{FF2B5EF4-FFF2-40B4-BE49-F238E27FC236}">
                <a16:creationId xmlns:a16="http://schemas.microsoft.com/office/drawing/2014/main" id="{98DCD445-742D-3C69-3306-A854B9AAC6CB}"/>
              </a:ext>
            </a:extLst>
          </p:cNvPr>
          <p:cNvSpPr>
            <a:spLocks noGrp="1"/>
          </p:cNvSpPr>
          <p:nvPr>
            <p:ph type="ftr" sz="quarter" idx="11"/>
          </p:nvPr>
        </p:nvSpPr>
        <p:spPr/>
        <p:txBody>
          <a:bodyPr/>
          <a:lstStyle/>
          <a:p>
            <a:r>
              <a:rPr lang="en-US"/>
              <a:t>Archana P S , Department of CSE,SNGCE</a:t>
            </a:r>
            <a:endParaRPr lang="en-US" dirty="0"/>
          </a:p>
        </p:txBody>
      </p:sp>
      <p:sp>
        <p:nvSpPr>
          <p:cNvPr id="8" name="Right Brace 7">
            <a:extLst>
              <a:ext uri="{FF2B5EF4-FFF2-40B4-BE49-F238E27FC236}">
                <a16:creationId xmlns:a16="http://schemas.microsoft.com/office/drawing/2014/main" id="{D6BDDA5E-9927-7666-643E-414D19A7A08C}"/>
              </a:ext>
            </a:extLst>
          </p:cNvPr>
          <p:cNvSpPr/>
          <p:nvPr/>
        </p:nvSpPr>
        <p:spPr>
          <a:xfrm>
            <a:off x="9915525" y="3128963"/>
            <a:ext cx="342900" cy="11572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102C7CE4-F1C7-CF41-8B24-BC4AAC8DE12F}"/>
              </a:ext>
            </a:extLst>
          </p:cNvPr>
          <p:cNvSpPr txBox="1"/>
          <p:nvPr/>
        </p:nvSpPr>
        <p:spPr>
          <a:xfrm>
            <a:off x="10258425" y="3501737"/>
            <a:ext cx="1825988" cy="338554"/>
          </a:xfrm>
          <a:prstGeom prst="rect">
            <a:avLst/>
          </a:prstGeom>
          <a:noFill/>
        </p:spPr>
        <p:txBody>
          <a:bodyPr wrap="square" rtlCol="0">
            <a:spAutoFit/>
          </a:bodyPr>
          <a:lstStyle/>
          <a:p>
            <a:r>
              <a:rPr lang="en-IN" sz="1600" dirty="0"/>
              <a:t>Partial products</a:t>
            </a:r>
          </a:p>
        </p:txBody>
      </p:sp>
    </p:spTree>
    <p:extLst>
      <p:ext uri="{BB962C8B-B14F-4D97-AF65-F5344CB8AC3E}">
        <p14:creationId xmlns:p14="http://schemas.microsoft.com/office/powerpoint/2010/main" val="91059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F9476-2BD3-ADF2-FFF0-A20F1B37B293}"/>
              </a:ext>
            </a:extLst>
          </p:cNvPr>
          <p:cNvSpPr>
            <a:spLocks noGrp="1"/>
          </p:cNvSpPr>
          <p:nvPr>
            <p:ph idx="1"/>
          </p:nvPr>
        </p:nvSpPr>
        <p:spPr>
          <a:xfrm>
            <a:off x="285750" y="414338"/>
            <a:ext cx="7629525" cy="5628653"/>
          </a:xfrm>
        </p:spPr>
        <p:txBody>
          <a:bodyPr>
            <a:normAutofit fontScale="85000" lnSpcReduction="20000"/>
          </a:bodyPr>
          <a:lstStyle/>
          <a:p>
            <a:pPr algn="l"/>
            <a:endParaRPr lang="en-IN" sz="2400" b="0" i="0" u="none" strike="noStrike" baseline="0" dirty="0">
              <a:solidFill>
                <a:srgbClr val="000000"/>
              </a:solidFill>
              <a:latin typeface="Comic Sans MS" panose="030F0702030302020204" pitchFamily="66" charset="0"/>
            </a:endParaRPr>
          </a:p>
          <a:p>
            <a:pPr algn="just"/>
            <a:r>
              <a:rPr lang="en-US" sz="2400" b="0" i="0" u="none" strike="noStrike" baseline="0" dirty="0">
                <a:solidFill>
                  <a:srgbClr val="000000"/>
                </a:solidFill>
                <a:latin typeface="Comic Sans MS" panose="030F0702030302020204" pitchFamily="66" charset="0"/>
              </a:rPr>
              <a:t> Unsigned multiplication can be viewed </a:t>
            </a:r>
            <a:r>
              <a:rPr lang="en-US" sz="2400" b="0" i="0" u="none" strike="noStrike" baseline="0" dirty="0">
                <a:solidFill>
                  <a:schemeClr val="accent3">
                    <a:lumMod val="60000"/>
                    <a:lumOff val="40000"/>
                  </a:schemeClr>
                </a:solidFill>
                <a:latin typeface="Comic Sans MS" panose="030F0702030302020204" pitchFamily="66" charset="0"/>
              </a:rPr>
              <a:t>as addition of shifted versions of the multiplicand</a:t>
            </a:r>
            <a:r>
              <a:rPr lang="en-US" sz="2400" b="0" i="0" u="none" strike="noStrike" baseline="0" dirty="0">
                <a:solidFill>
                  <a:srgbClr val="000000"/>
                </a:solidFill>
                <a:latin typeface="Comic Sans MS" panose="030F0702030302020204" pitchFamily="66" charset="0"/>
              </a:rPr>
              <a:t>. </a:t>
            </a:r>
          </a:p>
          <a:p>
            <a:pPr algn="just"/>
            <a:r>
              <a:rPr lang="en-US" sz="2400" b="0" i="0" u="none" strike="noStrike" baseline="0" dirty="0">
                <a:solidFill>
                  <a:srgbClr val="000000"/>
                </a:solidFill>
                <a:latin typeface="Comic Sans MS" panose="030F0702030302020204" pitchFamily="66" charset="0"/>
              </a:rPr>
              <a:t>Multiplication involves the generation of partial products, one for each digit in the multiplier. </a:t>
            </a:r>
          </a:p>
          <a:p>
            <a:pPr algn="just"/>
            <a:r>
              <a:rPr lang="en-US" sz="2400" b="0" i="0" u="none" strike="noStrike" baseline="0" dirty="0">
                <a:solidFill>
                  <a:srgbClr val="000000"/>
                </a:solidFill>
                <a:latin typeface="Comic Sans MS" panose="030F0702030302020204" pitchFamily="66" charset="0"/>
              </a:rPr>
              <a:t>These </a:t>
            </a:r>
            <a:r>
              <a:rPr lang="en-US" sz="2400" b="0" i="0" u="none" strike="noStrike" baseline="0" dirty="0">
                <a:solidFill>
                  <a:schemeClr val="accent3">
                    <a:lumMod val="60000"/>
                    <a:lumOff val="40000"/>
                  </a:schemeClr>
                </a:solidFill>
                <a:latin typeface="Comic Sans MS" panose="030F0702030302020204" pitchFamily="66" charset="0"/>
              </a:rPr>
              <a:t>partial products are then summed to produce the final product</a:t>
            </a:r>
            <a:r>
              <a:rPr lang="en-US" sz="2400" b="0" i="0" u="none" strike="noStrike" baseline="0" dirty="0">
                <a:solidFill>
                  <a:srgbClr val="000000"/>
                </a:solidFill>
                <a:latin typeface="Comic Sans MS" panose="030F0702030302020204" pitchFamily="66" charset="0"/>
              </a:rPr>
              <a:t>. </a:t>
            </a:r>
          </a:p>
          <a:p>
            <a:pPr lvl="1" algn="just"/>
            <a:r>
              <a:rPr lang="en-US" sz="2200" b="0" i="0" u="none" strike="noStrike" baseline="0" dirty="0">
                <a:solidFill>
                  <a:srgbClr val="000000"/>
                </a:solidFill>
                <a:highlight>
                  <a:srgbClr val="FFFF00"/>
                </a:highlight>
                <a:latin typeface="Comic Sans MS" panose="030F0702030302020204" pitchFamily="66" charset="0"/>
              </a:rPr>
              <a:t>When the multiplier bit is 0, the partial product is 0. </a:t>
            </a:r>
          </a:p>
          <a:p>
            <a:pPr lvl="1" algn="just"/>
            <a:r>
              <a:rPr lang="en-US" sz="2200" b="0" i="0" u="none" strike="noStrike" baseline="0" dirty="0">
                <a:solidFill>
                  <a:srgbClr val="000000"/>
                </a:solidFill>
                <a:highlight>
                  <a:srgbClr val="FFFF00"/>
                </a:highlight>
                <a:latin typeface="Comic Sans MS" panose="030F0702030302020204" pitchFamily="66" charset="0"/>
              </a:rPr>
              <a:t>When the multiplier is 1 the partial product is the multiplicand. </a:t>
            </a:r>
          </a:p>
          <a:p>
            <a:pPr algn="just"/>
            <a:r>
              <a:rPr lang="en-US" sz="2400" b="0" i="0" u="none" strike="noStrike" baseline="0" dirty="0">
                <a:solidFill>
                  <a:srgbClr val="000000"/>
                </a:solidFill>
                <a:latin typeface="Comic Sans MS" panose="030F0702030302020204" pitchFamily="66" charset="0"/>
              </a:rPr>
              <a:t>The total product is produced by summing the partial products. </a:t>
            </a:r>
          </a:p>
          <a:p>
            <a:pPr algn="just"/>
            <a:r>
              <a:rPr lang="en-US" sz="2400" b="0" i="0" u="none" strike="noStrike" baseline="0" dirty="0">
                <a:solidFill>
                  <a:srgbClr val="000000"/>
                </a:solidFill>
                <a:latin typeface="Comic Sans MS" panose="030F0702030302020204" pitchFamily="66" charset="0"/>
              </a:rPr>
              <a:t>For this operation, each successive partial product is shifted one position to the left relative to the preceding partial product. </a:t>
            </a:r>
            <a:endParaRPr lang="en-IN" sz="2400"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5FF7E606-5991-43B9-22E0-5210308623EC}"/>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B6399FF7-93C1-9005-727B-3BA0C3E21DA2}"/>
              </a:ext>
            </a:extLst>
          </p:cNvPr>
          <p:cNvSpPr>
            <a:spLocks noGrp="1"/>
          </p:cNvSpPr>
          <p:nvPr>
            <p:ph type="sldNum" sz="quarter" idx="12"/>
          </p:nvPr>
        </p:nvSpPr>
        <p:spPr/>
        <p:txBody>
          <a:bodyPr/>
          <a:lstStyle/>
          <a:p>
            <a:fld id="{08AB70BE-1769-45B8-85A6-0C837432C7E6}" type="slidenum">
              <a:rPr lang="en-US" smtClean="0"/>
              <a:t>13</a:t>
            </a:fld>
            <a:endParaRPr lang="en-US"/>
          </a:p>
        </p:txBody>
      </p:sp>
      <p:pic>
        <p:nvPicPr>
          <p:cNvPr id="6" name="Picture 5">
            <a:extLst>
              <a:ext uri="{FF2B5EF4-FFF2-40B4-BE49-F238E27FC236}">
                <a16:creationId xmlns:a16="http://schemas.microsoft.com/office/drawing/2014/main" id="{510A6B84-D13E-BA3E-FBBE-D20DCC97EA82}"/>
              </a:ext>
            </a:extLst>
          </p:cNvPr>
          <p:cNvPicPr>
            <a:picLocks noChangeAspect="1"/>
          </p:cNvPicPr>
          <p:nvPr/>
        </p:nvPicPr>
        <p:blipFill>
          <a:blip r:embed="rId2"/>
          <a:stretch>
            <a:fillRect/>
          </a:stretch>
        </p:blipFill>
        <p:spPr>
          <a:xfrm>
            <a:off x="8211754" y="2156381"/>
            <a:ext cx="3694496" cy="3401863"/>
          </a:xfrm>
          <a:prstGeom prst="rect">
            <a:avLst/>
          </a:prstGeom>
        </p:spPr>
      </p:pic>
      <p:sp>
        <p:nvSpPr>
          <p:cNvPr id="7" name="Right Brace 6">
            <a:extLst>
              <a:ext uri="{FF2B5EF4-FFF2-40B4-BE49-F238E27FC236}">
                <a16:creationId xmlns:a16="http://schemas.microsoft.com/office/drawing/2014/main" id="{AC10751E-7455-A03E-A8D6-8CAC23EDAC93}"/>
              </a:ext>
            </a:extLst>
          </p:cNvPr>
          <p:cNvSpPr/>
          <p:nvPr/>
        </p:nvSpPr>
        <p:spPr>
          <a:xfrm>
            <a:off x="9915525" y="3128963"/>
            <a:ext cx="342900" cy="11572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9" name="Picture 8">
            <a:extLst>
              <a:ext uri="{FF2B5EF4-FFF2-40B4-BE49-F238E27FC236}">
                <a16:creationId xmlns:a16="http://schemas.microsoft.com/office/drawing/2014/main" id="{C1B3AECD-8426-280B-8B44-A72799BE6FD9}"/>
              </a:ext>
            </a:extLst>
          </p:cNvPr>
          <p:cNvPicPr>
            <a:picLocks noChangeAspect="1"/>
          </p:cNvPicPr>
          <p:nvPr/>
        </p:nvPicPr>
        <p:blipFill>
          <a:blip r:embed="rId3"/>
          <a:stretch>
            <a:fillRect/>
          </a:stretch>
        </p:blipFill>
        <p:spPr>
          <a:xfrm>
            <a:off x="10258425" y="3491179"/>
            <a:ext cx="1859441" cy="432854"/>
          </a:xfrm>
          <a:prstGeom prst="rect">
            <a:avLst/>
          </a:prstGeom>
        </p:spPr>
      </p:pic>
    </p:spTree>
    <p:extLst>
      <p:ext uri="{BB962C8B-B14F-4D97-AF65-F5344CB8AC3E}">
        <p14:creationId xmlns:p14="http://schemas.microsoft.com/office/powerpoint/2010/main" val="1850877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Multiplier</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14</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54" y="3713008"/>
            <a:ext cx="4965543" cy="306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514" y="0"/>
            <a:ext cx="729615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138" y="1016157"/>
            <a:ext cx="46101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77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Multiplier</a:t>
            </a:r>
          </a:p>
        </p:txBody>
      </p:sp>
      <p:sp>
        <p:nvSpPr>
          <p:cNvPr id="3" name="Content Placeholder 2"/>
          <p:cNvSpPr>
            <a:spLocks noGrp="1"/>
          </p:cNvSpPr>
          <p:nvPr>
            <p:ph idx="1"/>
          </p:nvPr>
        </p:nvSpPr>
        <p:spPr>
          <a:xfrm>
            <a:off x="194215" y="1700213"/>
            <a:ext cx="11519821" cy="5157787"/>
          </a:xfrm>
        </p:spPr>
        <p:txBody>
          <a:bodyPr>
            <a:normAutofit/>
          </a:bodyPr>
          <a:lstStyle/>
          <a:p>
            <a:r>
              <a:rPr lang="en-US" dirty="0">
                <a:latin typeface="Comic Sans MS" panose="030F0702030302020204" pitchFamily="66" charset="0"/>
              </a:rPr>
              <a:t> Binary multiplication of unsigned operands can be implemented in a combinational, two dimensional, logic array</a:t>
            </a:r>
          </a:p>
          <a:p>
            <a:r>
              <a:rPr lang="en-US" dirty="0">
                <a:latin typeface="Comic Sans MS" panose="030F0702030302020204" pitchFamily="66" charset="0"/>
              </a:rPr>
              <a:t>The main component in each cell is a full adder, FA. </a:t>
            </a:r>
          </a:p>
          <a:p>
            <a:r>
              <a:rPr lang="en-US" dirty="0">
                <a:latin typeface="Comic Sans MS" panose="030F0702030302020204" pitchFamily="66" charset="0"/>
              </a:rPr>
              <a:t>The AND gate in each cell determines whether a multiplicand bit, </a:t>
            </a:r>
            <a:r>
              <a:rPr lang="en-US" i="1" dirty="0">
                <a:latin typeface="Comic Sans MS" panose="030F0702030302020204" pitchFamily="66" charset="0"/>
              </a:rPr>
              <a:t>m</a:t>
            </a:r>
            <a:r>
              <a:rPr lang="en-US" i="1" baseline="-25000" dirty="0">
                <a:latin typeface="Comic Sans MS" panose="030F0702030302020204" pitchFamily="66" charset="0"/>
              </a:rPr>
              <a:t>j</a:t>
            </a:r>
            <a:r>
              <a:rPr lang="en-US" i="1" dirty="0">
                <a:latin typeface="Comic Sans MS" panose="030F0702030302020204" pitchFamily="66" charset="0"/>
              </a:rPr>
              <a:t> </a:t>
            </a:r>
            <a:r>
              <a:rPr lang="en-US" dirty="0">
                <a:latin typeface="Comic Sans MS" panose="030F0702030302020204" pitchFamily="66" charset="0"/>
              </a:rPr>
              <a:t>, is added to the incoming partial-product bit, based on the value of the multiplier bit, </a:t>
            </a:r>
            <a:r>
              <a:rPr lang="en-US" i="1" dirty="0">
                <a:latin typeface="Comic Sans MS" panose="030F0702030302020204" pitchFamily="66" charset="0"/>
              </a:rPr>
              <a:t>q</a:t>
            </a:r>
            <a:r>
              <a:rPr lang="en-US" i="1" baseline="-25000" dirty="0">
                <a:latin typeface="Comic Sans MS" panose="030F0702030302020204" pitchFamily="66" charset="0"/>
              </a:rPr>
              <a:t>i</a:t>
            </a:r>
            <a:r>
              <a:rPr lang="en-US" i="1" dirty="0">
                <a:latin typeface="Comic Sans MS" panose="030F0702030302020204" pitchFamily="66" charset="0"/>
              </a:rPr>
              <a:t> </a:t>
            </a:r>
            <a:r>
              <a:rPr lang="en-US" dirty="0">
                <a:latin typeface="Comic Sans MS" panose="030F0702030302020204" pitchFamily="66" charset="0"/>
              </a:rPr>
              <a:t>. </a:t>
            </a:r>
          </a:p>
          <a:p>
            <a:r>
              <a:rPr lang="en-US" dirty="0">
                <a:latin typeface="Comic Sans MS" panose="030F0702030302020204" pitchFamily="66" charset="0"/>
              </a:rPr>
              <a:t>Each row </a:t>
            </a:r>
            <a:r>
              <a:rPr lang="en-US" i="1" dirty="0">
                <a:latin typeface="Comic Sans MS" panose="030F0702030302020204" pitchFamily="66" charset="0"/>
              </a:rPr>
              <a:t>i</a:t>
            </a:r>
            <a:r>
              <a:rPr lang="en-US" dirty="0">
                <a:latin typeface="Comic Sans MS" panose="030F0702030302020204" pitchFamily="66" charset="0"/>
              </a:rPr>
              <a:t>, where 0 ≤ </a:t>
            </a:r>
            <a:r>
              <a:rPr lang="en-US" i="1" dirty="0">
                <a:latin typeface="Comic Sans MS" panose="030F0702030302020204" pitchFamily="66" charset="0"/>
              </a:rPr>
              <a:t>i </a:t>
            </a:r>
            <a:r>
              <a:rPr lang="en-US" dirty="0">
                <a:latin typeface="Comic Sans MS" panose="030F0702030302020204" pitchFamily="66" charset="0"/>
              </a:rPr>
              <a:t>≤ 3, adds the multiplicand (appropriately shifted) to the incoming partial product, </a:t>
            </a:r>
            <a:r>
              <a:rPr lang="en-US" dirty="0" err="1">
                <a:latin typeface="Comic Sans MS" panose="030F0702030302020204" pitchFamily="66" charset="0"/>
              </a:rPr>
              <a:t>PP</a:t>
            </a:r>
            <a:r>
              <a:rPr lang="en-US" i="1" dirty="0" err="1">
                <a:latin typeface="Comic Sans MS" panose="030F0702030302020204" pitchFamily="66" charset="0"/>
              </a:rPr>
              <a:t>i</a:t>
            </a:r>
            <a:r>
              <a:rPr lang="en-US" dirty="0">
                <a:latin typeface="Comic Sans MS" panose="030F0702030302020204" pitchFamily="66" charset="0"/>
              </a:rPr>
              <a:t>, to generate the outgoing partial product, PP(</a:t>
            </a:r>
            <a:r>
              <a:rPr lang="en-US" i="1" dirty="0">
                <a:latin typeface="Comic Sans MS" panose="030F0702030302020204" pitchFamily="66" charset="0"/>
              </a:rPr>
              <a:t>i </a:t>
            </a:r>
            <a:r>
              <a:rPr lang="en-US" dirty="0">
                <a:latin typeface="Comic Sans MS" panose="030F0702030302020204" pitchFamily="66" charset="0"/>
              </a:rPr>
              <a:t>+ 1), if </a:t>
            </a:r>
            <a:r>
              <a:rPr lang="en-US" i="1" dirty="0">
                <a:latin typeface="Comic Sans MS" panose="030F0702030302020204" pitchFamily="66" charset="0"/>
              </a:rPr>
              <a:t>q</a:t>
            </a:r>
            <a:r>
              <a:rPr lang="en-US" i="1" baseline="-25000" dirty="0">
                <a:latin typeface="Comic Sans MS" panose="030F0702030302020204" pitchFamily="66" charset="0"/>
              </a:rPr>
              <a:t>i</a:t>
            </a:r>
            <a:r>
              <a:rPr lang="en-US" i="1" dirty="0">
                <a:latin typeface="Comic Sans MS" panose="030F0702030302020204" pitchFamily="66" charset="0"/>
              </a:rPr>
              <a:t> </a:t>
            </a:r>
            <a:r>
              <a:rPr lang="en-US" dirty="0">
                <a:latin typeface="Comic Sans MS" panose="030F0702030302020204" pitchFamily="66" charset="0"/>
              </a:rPr>
              <a:t>= 1.  If </a:t>
            </a:r>
            <a:r>
              <a:rPr lang="en-US" i="1" dirty="0">
                <a:latin typeface="Comic Sans MS" panose="030F0702030302020204" pitchFamily="66" charset="0"/>
              </a:rPr>
              <a:t>q</a:t>
            </a:r>
            <a:r>
              <a:rPr lang="en-US" i="1" baseline="-25000" dirty="0">
                <a:latin typeface="Comic Sans MS" panose="030F0702030302020204" pitchFamily="66" charset="0"/>
              </a:rPr>
              <a:t>i</a:t>
            </a:r>
            <a:r>
              <a:rPr lang="en-US" i="1" dirty="0">
                <a:latin typeface="Comic Sans MS" panose="030F0702030302020204" pitchFamily="66" charset="0"/>
              </a:rPr>
              <a:t> </a:t>
            </a:r>
            <a:r>
              <a:rPr lang="en-US" dirty="0">
                <a:latin typeface="Comic Sans MS" panose="030F0702030302020204" pitchFamily="66" charset="0"/>
              </a:rPr>
              <a:t>= 0, </a:t>
            </a:r>
            <a:r>
              <a:rPr lang="en-US" dirty="0" err="1">
                <a:latin typeface="Comic Sans MS" panose="030F0702030302020204" pitchFamily="66" charset="0"/>
              </a:rPr>
              <a:t>PP</a:t>
            </a:r>
            <a:r>
              <a:rPr lang="en-US" i="1" dirty="0" err="1">
                <a:latin typeface="Comic Sans MS" panose="030F0702030302020204" pitchFamily="66" charset="0"/>
              </a:rPr>
              <a:t>i</a:t>
            </a:r>
            <a:r>
              <a:rPr lang="en-US" i="1" dirty="0">
                <a:latin typeface="Comic Sans MS" panose="030F0702030302020204" pitchFamily="66" charset="0"/>
              </a:rPr>
              <a:t> </a:t>
            </a:r>
            <a:r>
              <a:rPr lang="en-US" dirty="0">
                <a:latin typeface="Comic Sans MS" panose="030F0702030302020204" pitchFamily="66" charset="0"/>
              </a:rPr>
              <a:t>is passed vertically downward unchanged. PP0 is all 0s, and PP4 is the desired product. </a:t>
            </a:r>
          </a:p>
          <a:p>
            <a:r>
              <a:rPr lang="en-US" dirty="0">
                <a:latin typeface="Comic Sans MS" panose="030F0702030302020204" pitchFamily="66" charset="0"/>
              </a:rPr>
              <a:t>The multiplicand is shifted left one position per row by the diagonal signal path. </a:t>
            </a:r>
          </a:p>
          <a:p>
            <a:r>
              <a:rPr lang="en-US" dirty="0">
                <a:latin typeface="Comic Sans MS" panose="030F0702030302020204" pitchFamily="66" charset="0"/>
              </a:rPr>
              <a:t>We note that the row-by-row addition done in the array circuit differs from the usual hand addition, which is done column-by-column.</a:t>
            </a:r>
          </a:p>
        </p:txBody>
      </p:sp>
      <p:sp>
        <p:nvSpPr>
          <p:cNvPr id="5" name="Slide Number Placeholder 4"/>
          <p:cNvSpPr>
            <a:spLocks noGrp="1"/>
          </p:cNvSpPr>
          <p:nvPr>
            <p:ph type="sldNum" sz="quarter" idx="12"/>
          </p:nvPr>
        </p:nvSpPr>
        <p:spPr/>
        <p:txBody>
          <a:bodyPr/>
          <a:lstStyle/>
          <a:p>
            <a:fld id="{D57F1E4F-1CFF-5643-939E-02111984F565}" type="slidenum">
              <a:rPr lang="en-US" smtClean="0"/>
              <a:t>15</a:t>
            </a:fld>
            <a:endParaRPr lang="en-US" dirty="0"/>
          </a:p>
        </p:txBody>
      </p:sp>
      <p:sp>
        <p:nvSpPr>
          <p:cNvPr id="6" name="Footer Placeholder 5">
            <a:extLst>
              <a:ext uri="{FF2B5EF4-FFF2-40B4-BE49-F238E27FC236}">
                <a16:creationId xmlns:a16="http://schemas.microsoft.com/office/drawing/2014/main" id="{267E610B-25BD-6E01-7E8C-331CD43DA5FB}"/>
              </a:ext>
            </a:extLst>
          </p:cNvPr>
          <p:cNvSpPr>
            <a:spLocks noGrp="1"/>
          </p:cNvSpPr>
          <p:nvPr>
            <p:ph type="ftr" sz="quarter" idx="11"/>
          </p:nvPr>
        </p:nvSpPr>
        <p:spPr/>
        <p:txBody>
          <a:bodyPr/>
          <a:lstStyle/>
          <a:p>
            <a:r>
              <a:rPr lang="en-US"/>
              <a:t>Archana P S , Department of CSE,SNGCE</a:t>
            </a:r>
            <a:endParaRPr lang="en-US" dirty="0"/>
          </a:p>
        </p:txBody>
      </p:sp>
    </p:spTree>
    <p:extLst>
      <p:ext uri="{BB962C8B-B14F-4D97-AF65-F5344CB8AC3E}">
        <p14:creationId xmlns:p14="http://schemas.microsoft.com/office/powerpoint/2010/main" val="293913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02111984F565}" type="slidenum">
              <a:rPr lang="en-US" smtClean="0"/>
              <a:t>16</a:t>
            </a:fld>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016" y="901521"/>
            <a:ext cx="729615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a:extLst>
              <a:ext uri="{FF2B5EF4-FFF2-40B4-BE49-F238E27FC236}">
                <a16:creationId xmlns:a16="http://schemas.microsoft.com/office/drawing/2014/main" id="{5037E993-AA85-9C16-DEFE-CBBD377F213C}"/>
              </a:ext>
            </a:extLst>
          </p:cNvPr>
          <p:cNvSpPr>
            <a:spLocks noGrp="1"/>
          </p:cNvSpPr>
          <p:nvPr>
            <p:ph type="ftr" sz="quarter" idx="11"/>
          </p:nvPr>
        </p:nvSpPr>
        <p:spPr/>
        <p:txBody>
          <a:bodyPr/>
          <a:lstStyle/>
          <a:p>
            <a:r>
              <a:rPr lang="en-US"/>
              <a:t>Archana P S , Department of CSE,SNGCE</a:t>
            </a:r>
            <a:endParaRPr lang="en-US" dirty="0"/>
          </a:p>
        </p:txBody>
      </p:sp>
      <p:sp>
        <p:nvSpPr>
          <p:cNvPr id="9" name="TextBox 8">
            <a:extLst>
              <a:ext uri="{FF2B5EF4-FFF2-40B4-BE49-F238E27FC236}">
                <a16:creationId xmlns:a16="http://schemas.microsoft.com/office/drawing/2014/main" id="{D0371756-7C58-0897-3C28-3ED8AC64C480}"/>
              </a:ext>
            </a:extLst>
          </p:cNvPr>
          <p:cNvSpPr txBox="1"/>
          <p:nvPr/>
        </p:nvSpPr>
        <p:spPr>
          <a:xfrm>
            <a:off x="2929710" y="5700792"/>
            <a:ext cx="6100762" cy="369332"/>
          </a:xfrm>
          <a:prstGeom prst="rect">
            <a:avLst/>
          </a:prstGeom>
          <a:noFill/>
        </p:spPr>
        <p:txBody>
          <a:bodyPr wrap="square">
            <a:spAutoFit/>
          </a:bodyPr>
          <a:lstStyle/>
          <a:p>
            <a:r>
              <a:rPr lang="en-US" b="1" dirty="0">
                <a:latin typeface="Comic Sans MS" panose="030F0702030302020204" pitchFamily="66" charset="0"/>
              </a:rPr>
              <a:t>(a)Array multiplication of positive binary operands</a:t>
            </a:r>
            <a:endParaRPr lang="en-IN" b="1" dirty="0">
              <a:latin typeface="Comic Sans MS" panose="030F0702030302020204" pitchFamily="66" charset="0"/>
            </a:endParaRPr>
          </a:p>
        </p:txBody>
      </p:sp>
    </p:spTree>
    <p:extLst>
      <p:ext uri="{BB962C8B-B14F-4D97-AF65-F5344CB8AC3E}">
        <p14:creationId xmlns:p14="http://schemas.microsoft.com/office/powerpoint/2010/main" val="98242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15" y="244699"/>
            <a:ext cx="11519821" cy="6315127"/>
          </a:xfrm>
        </p:spPr>
        <p:txBody>
          <a:bodyPr>
            <a:normAutofit/>
          </a:bodyPr>
          <a:lstStyle/>
          <a:p>
            <a:r>
              <a:rPr lang="en-US" sz="2400" dirty="0">
                <a:latin typeface="Comic Sans MS" panose="030F0702030302020204" pitchFamily="66" charset="0"/>
              </a:rPr>
              <a:t>The </a:t>
            </a:r>
            <a:r>
              <a:rPr lang="en-US" sz="2400" dirty="0">
                <a:solidFill>
                  <a:srgbClr val="FF0066"/>
                </a:solidFill>
                <a:latin typeface="Comic Sans MS" panose="030F0702030302020204" pitchFamily="66" charset="0"/>
              </a:rPr>
              <a:t>worst-case signal propagation delay path </a:t>
            </a:r>
            <a:r>
              <a:rPr lang="en-US" sz="2400" dirty="0">
                <a:latin typeface="Comic Sans MS" panose="030F0702030302020204" pitchFamily="66" charset="0"/>
              </a:rPr>
              <a:t>is from the </a:t>
            </a:r>
            <a:r>
              <a:rPr lang="en-US" sz="2400" dirty="0">
                <a:solidFill>
                  <a:srgbClr val="FF0066"/>
                </a:solidFill>
                <a:latin typeface="Comic Sans MS" panose="030F0702030302020204" pitchFamily="66" charset="0"/>
              </a:rPr>
              <a:t>upper right corner</a:t>
            </a:r>
            <a:r>
              <a:rPr lang="en-US" sz="2400" dirty="0">
                <a:latin typeface="Comic Sans MS" panose="030F0702030302020204" pitchFamily="66" charset="0"/>
              </a:rPr>
              <a:t> of the array to the high-order product bit output at the </a:t>
            </a:r>
            <a:r>
              <a:rPr lang="en-US" sz="2400" dirty="0">
                <a:solidFill>
                  <a:srgbClr val="FF0066"/>
                </a:solidFill>
                <a:latin typeface="Comic Sans MS" panose="030F0702030302020204" pitchFamily="66" charset="0"/>
              </a:rPr>
              <a:t>bottom left corner </a:t>
            </a:r>
            <a:r>
              <a:rPr lang="en-US" sz="2400" dirty="0">
                <a:latin typeface="Comic Sans MS" panose="030F0702030302020204" pitchFamily="66" charset="0"/>
              </a:rPr>
              <a:t>of the array. </a:t>
            </a:r>
          </a:p>
          <a:p>
            <a:r>
              <a:rPr lang="en-US" sz="2400" dirty="0">
                <a:latin typeface="Comic Sans MS" panose="030F0702030302020204" pitchFamily="66" charset="0"/>
              </a:rPr>
              <a:t>This critical path consists of the staircase pattern that includes the </a:t>
            </a:r>
            <a:r>
              <a:rPr lang="en-US" sz="2400" dirty="0">
                <a:solidFill>
                  <a:srgbClr val="FF0066"/>
                </a:solidFill>
                <a:latin typeface="Comic Sans MS" panose="030F0702030302020204" pitchFamily="66" charset="0"/>
              </a:rPr>
              <a:t>two cells </a:t>
            </a:r>
            <a:r>
              <a:rPr lang="en-US" sz="2400" dirty="0">
                <a:latin typeface="Comic Sans MS" panose="030F0702030302020204" pitchFamily="66" charset="0"/>
              </a:rPr>
              <a:t>at the </a:t>
            </a:r>
            <a:r>
              <a:rPr lang="en-US" sz="2400" dirty="0">
                <a:solidFill>
                  <a:srgbClr val="FF0066"/>
                </a:solidFill>
                <a:latin typeface="Comic Sans MS" panose="030F0702030302020204" pitchFamily="66" charset="0"/>
              </a:rPr>
              <a:t>right end </a:t>
            </a:r>
            <a:r>
              <a:rPr lang="en-US" sz="2400" dirty="0">
                <a:latin typeface="Comic Sans MS" panose="030F0702030302020204" pitchFamily="66" charset="0"/>
              </a:rPr>
              <a:t>of </a:t>
            </a:r>
            <a:r>
              <a:rPr lang="en-US" sz="2400" dirty="0">
                <a:solidFill>
                  <a:srgbClr val="FF0066"/>
                </a:solidFill>
                <a:latin typeface="Comic Sans MS" panose="030F0702030302020204" pitchFamily="66" charset="0"/>
              </a:rPr>
              <a:t>each row</a:t>
            </a:r>
            <a:r>
              <a:rPr lang="en-US" sz="2400" dirty="0">
                <a:latin typeface="Comic Sans MS" panose="030F0702030302020204" pitchFamily="66" charset="0"/>
              </a:rPr>
              <a:t>, followed by </a:t>
            </a:r>
            <a:r>
              <a:rPr lang="en-US" sz="2400" dirty="0">
                <a:solidFill>
                  <a:srgbClr val="FF0066"/>
                </a:solidFill>
                <a:latin typeface="Comic Sans MS" panose="030F0702030302020204" pitchFamily="66" charset="0"/>
              </a:rPr>
              <a:t>all the cells in the bottom row</a:t>
            </a:r>
            <a:r>
              <a:rPr lang="en-US" sz="2400" dirty="0">
                <a:latin typeface="Comic Sans MS" panose="030F0702030302020204" pitchFamily="66" charset="0"/>
              </a:rPr>
              <a:t>. </a:t>
            </a:r>
          </a:p>
          <a:p>
            <a:r>
              <a:rPr lang="en-US" sz="2400" dirty="0">
                <a:latin typeface="Comic Sans MS" panose="030F0702030302020204" pitchFamily="66" charset="0"/>
              </a:rPr>
              <a:t>Assuming that there are two gate delays from the inputs to the outputs of a full-adder block, FA, the critical path has a total of </a:t>
            </a:r>
            <a:r>
              <a:rPr lang="en-US" sz="2400" dirty="0">
                <a:solidFill>
                  <a:srgbClr val="FF0066"/>
                </a:solidFill>
                <a:latin typeface="Comic Sans MS" panose="030F0702030302020204" pitchFamily="66" charset="0"/>
              </a:rPr>
              <a:t>6</a:t>
            </a:r>
            <a:r>
              <a:rPr lang="en-US" sz="2400" i="1" dirty="0">
                <a:solidFill>
                  <a:srgbClr val="FF0066"/>
                </a:solidFill>
                <a:latin typeface="Comic Sans MS" panose="030F0702030302020204" pitchFamily="66" charset="0"/>
              </a:rPr>
              <a:t>(n </a:t>
            </a:r>
            <a:r>
              <a:rPr lang="en-US" sz="2400" dirty="0">
                <a:solidFill>
                  <a:srgbClr val="FF0066"/>
                </a:solidFill>
                <a:latin typeface="Comic Sans MS" panose="030F0702030302020204" pitchFamily="66" charset="0"/>
              </a:rPr>
              <a:t>− 1</a:t>
            </a:r>
            <a:r>
              <a:rPr lang="en-US" sz="2400" i="1" dirty="0">
                <a:solidFill>
                  <a:srgbClr val="FF0066"/>
                </a:solidFill>
                <a:latin typeface="Comic Sans MS" panose="030F0702030302020204" pitchFamily="66" charset="0"/>
              </a:rPr>
              <a:t>) </a:t>
            </a:r>
            <a:r>
              <a:rPr lang="en-US" sz="2400" dirty="0">
                <a:solidFill>
                  <a:srgbClr val="FF0066"/>
                </a:solidFill>
                <a:latin typeface="Comic Sans MS" panose="030F0702030302020204" pitchFamily="66" charset="0"/>
              </a:rPr>
              <a:t>− 1 gate delays</a:t>
            </a:r>
            <a:r>
              <a:rPr lang="en-US" sz="2400" dirty="0">
                <a:latin typeface="Comic Sans MS" panose="030F0702030302020204" pitchFamily="66" charset="0"/>
              </a:rPr>
              <a:t>, including the initial AND gate delay in all cells, for an </a:t>
            </a:r>
            <a:r>
              <a:rPr lang="en-US" sz="2400" i="1" dirty="0">
                <a:latin typeface="Comic Sans MS" panose="030F0702030302020204" pitchFamily="66" charset="0"/>
              </a:rPr>
              <a:t>n </a:t>
            </a:r>
            <a:r>
              <a:rPr lang="en-US" sz="2400" dirty="0">
                <a:latin typeface="Comic Sans MS" panose="030F0702030302020204" pitchFamily="66" charset="0"/>
              </a:rPr>
              <a:t>× </a:t>
            </a:r>
            <a:r>
              <a:rPr lang="en-US" sz="2400" i="1" dirty="0">
                <a:latin typeface="Comic Sans MS" panose="030F0702030302020204" pitchFamily="66" charset="0"/>
              </a:rPr>
              <a:t>n </a:t>
            </a:r>
            <a:r>
              <a:rPr lang="en-US" sz="2400" dirty="0">
                <a:latin typeface="Comic Sans MS" panose="030F0702030302020204" pitchFamily="66" charset="0"/>
              </a:rPr>
              <a:t>array. </a:t>
            </a:r>
          </a:p>
          <a:p>
            <a:r>
              <a:rPr lang="en-US" sz="2400" dirty="0">
                <a:latin typeface="Comic Sans MS" panose="030F0702030302020204" pitchFamily="66" charset="0"/>
              </a:rPr>
              <a:t>In the first row of the array, no full adders are needed, because the incoming partial product PP0 is zero. </a:t>
            </a:r>
          </a:p>
          <a:p>
            <a:pPr lvl="1"/>
            <a:r>
              <a:rPr lang="en-US" sz="2400" dirty="0">
                <a:latin typeface="Comic Sans MS" panose="030F0702030302020204" pitchFamily="66" charset="0"/>
              </a:rPr>
              <a:t>This has been taken into account in developing the delay expression.</a:t>
            </a:r>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sp>
        <p:nvSpPr>
          <p:cNvPr id="2" name="Footer Placeholder 1">
            <a:extLst>
              <a:ext uri="{FF2B5EF4-FFF2-40B4-BE49-F238E27FC236}">
                <a16:creationId xmlns:a16="http://schemas.microsoft.com/office/drawing/2014/main" id="{D8FB25B9-B195-D637-ABEE-88028FB7820A}"/>
              </a:ext>
            </a:extLst>
          </p:cNvPr>
          <p:cNvSpPr>
            <a:spLocks noGrp="1"/>
          </p:cNvSpPr>
          <p:nvPr>
            <p:ph type="ftr" sz="quarter" idx="11"/>
          </p:nvPr>
        </p:nvSpPr>
        <p:spPr/>
        <p:txBody>
          <a:bodyPr/>
          <a:lstStyle/>
          <a:p>
            <a:r>
              <a:rPr lang="en-US"/>
              <a:t>Archana P S , Department of CSE,SNGCE</a:t>
            </a:r>
            <a:endParaRPr lang="en-US" dirty="0"/>
          </a:p>
        </p:txBody>
      </p:sp>
    </p:spTree>
    <p:extLst>
      <p:ext uri="{BB962C8B-B14F-4D97-AF65-F5344CB8AC3E}">
        <p14:creationId xmlns:p14="http://schemas.microsoft.com/office/powerpoint/2010/main" val="250858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07BE00-D540-5194-6376-4C9B229C4901}"/>
                  </a:ext>
                </a:extLst>
              </p:cNvPr>
              <p:cNvSpPr>
                <a:spLocks noGrp="1"/>
              </p:cNvSpPr>
              <p:nvPr>
                <p:ph idx="1"/>
              </p:nvPr>
            </p:nvSpPr>
            <p:spPr>
              <a:xfrm>
                <a:off x="914399" y="428625"/>
                <a:ext cx="10372725" cy="5614366"/>
              </a:xfrm>
            </p:spPr>
            <p:txBody>
              <a:bodyPr/>
              <a:lstStyle/>
              <a:p>
                <a:pPr marL="0" indent="0" algn="ctr">
                  <a:buNone/>
                </a:pPr>
                <a:r>
                  <a:rPr lang="en-IN" sz="3600" b="1" i="1" u="sng" strike="noStrike" baseline="0" dirty="0">
                    <a:solidFill>
                      <a:srgbClr val="000000"/>
                    </a:solidFill>
                    <a:latin typeface="Comic Sans MS" panose="030F0702030302020204" pitchFamily="66" charset="0"/>
                  </a:rPr>
                  <a:t>Disadvantages</a:t>
                </a:r>
                <a:r>
                  <a:rPr lang="en-IN" sz="3600" b="0" i="1" u="sng" strike="noStrike" baseline="0" dirty="0">
                    <a:solidFill>
                      <a:srgbClr val="000000"/>
                    </a:solidFill>
                    <a:latin typeface="Comic Sans MS" panose="030F0702030302020204" pitchFamily="66" charset="0"/>
                  </a:rPr>
                  <a:t>: </a:t>
                </a:r>
              </a:p>
              <a:p>
                <a:pPr algn="l"/>
                <a:endParaRPr lang="en-IN" sz="2400" b="0" i="0" u="none" strike="noStrike" baseline="0" dirty="0">
                  <a:solidFill>
                    <a:srgbClr val="000000"/>
                  </a:solidFill>
                  <a:latin typeface="Comic Sans MS" panose="030F0702030302020204" pitchFamily="66" charset="0"/>
                </a:endParaRPr>
              </a:p>
              <a:p>
                <a:pPr marL="457200" indent="-457200">
                  <a:buFont typeface="+mj-lt"/>
                  <a:buAutoNum type="arabicParenR"/>
                </a:pPr>
                <a:r>
                  <a:rPr lang="en-US" sz="2400" b="0" i="0" u="none" strike="noStrike" baseline="0" dirty="0">
                    <a:solidFill>
                      <a:srgbClr val="000000"/>
                    </a:solidFill>
                    <a:latin typeface="Comic Sans MS" panose="030F0702030302020204" pitchFamily="66" charset="0"/>
                  </a:rPr>
                  <a:t>An n bit by n bit array multiplier requires </a:t>
                </a:r>
                <a14:m>
                  <m:oMath xmlns:m="http://schemas.openxmlformats.org/officeDocument/2006/math">
                    <m:sSup>
                      <m:sSupPr>
                        <m:ctrlPr>
                          <a:rPr lang="en-US" sz="2400" b="0" i="1" u="none" strike="noStrike" baseline="0" smtClean="0">
                            <a:solidFill>
                              <a:srgbClr val="000000"/>
                            </a:solidFill>
                            <a:latin typeface="Cambria Math" panose="02040503050406030204" pitchFamily="18" charset="0"/>
                          </a:rPr>
                        </m:ctrlPr>
                      </m:sSupPr>
                      <m:e>
                        <m:r>
                          <a:rPr lang="en-IN" sz="2400" b="0" i="1" u="none" strike="noStrike" baseline="0" smtClean="0">
                            <a:solidFill>
                              <a:srgbClr val="000000"/>
                            </a:solidFill>
                            <a:latin typeface="Cambria Math" panose="02040503050406030204" pitchFamily="18" charset="0"/>
                          </a:rPr>
                          <m:t>𝑛</m:t>
                        </m:r>
                      </m:e>
                      <m:sup>
                        <m:r>
                          <a:rPr lang="en-US" sz="2400" b="0" i="1" u="none" strike="noStrike" baseline="0" smtClean="0">
                            <a:solidFill>
                              <a:srgbClr val="000000"/>
                            </a:solidFill>
                            <a:latin typeface="Cambria Math" panose="02040503050406030204" pitchFamily="18" charset="0"/>
                          </a:rPr>
                          <m:t>2</m:t>
                        </m:r>
                      </m:sup>
                    </m:sSup>
                  </m:oMath>
                </a14:m>
                <a:r>
                  <a:rPr lang="en-US" sz="2400" b="0" i="0" u="none" strike="noStrike" baseline="0" dirty="0">
                    <a:solidFill>
                      <a:srgbClr val="000000"/>
                    </a:solidFill>
                    <a:latin typeface="Comic Sans MS" panose="030F0702030302020204" pitchFamily="66" charset="0"/>
                  </a:rPr>
                  <a:t> AND gates and n(n-2) full adders and n half adders.(Half adders are used if there are 2 inputs and full adder used if there are 3 inputs). </a:t>
                </a:r>
              </a:p>
              <a:p>
                <a:pPr marL="457200" indent="-457200">
                  <a:buFont typeface="+mj-lt"/>
                  <a:buAutoNum type="arabicParenR"/>
                </a:pPr>
                <a:r>
                  <a:rPr lang="en-US" sz="2400" b="0" i="0" u="none" strike="noStrike" baseline="0" dirty="0">
                    <a:solidFill>
                      <a:srgbClr val="000000"/>
                    </a:solidFill>
                    <a:latin typeface="Comic Sans MS" panose="030F0702030302020204" pitchFamily="66" charset="0"/>
                  </a:rPr>
                  <a:t>The longest part of input to output through n adders in top row, n -1 adders in the bottom row and n-3 adders in middle row. The longest in a circuit is called </a:t>
                </a:r>
                <a:r>
                  <a:rPr lang="en-US" sz="2400" b="1" i="0" u="none" strike="noStrike" baseline="0" dirty="0">
                    <a:solidFill>
                      <a:srgbClr val="000000"/>
                    </a:solidFill>
                    <a:latin typeface="Comic Sans MS" panose="030F0702030302020204" pitchFamily="66" charset="0"/>
                  </a:rPr>
                  <a:t>critical path. </a:t>
                </a:r>
                <a:endParaRPr lang="en-US" sz="2400" b="0" i="0" u="none" strike="noStrike" baseline="0" dirty="0">
                  <a:solidFill>
                    <a:srgbClr val="000000"/>
                  </a:solidFill>
                  <a:latin typeface="Comic Sans MS" panose="030F0702030302020204" pitchFamily="66" charset="0"/>
                </a:endParaRPr>
              </a:p>
              <a:p>
                <a:endParaRPr lang="en-IN" dirty="0">
                  <a:latin typeface="Comic Sans MS" panose="030F0702030302020204" pitchFamily="66" charset="0"/>
                </a:endParaRPr>
              </a:p>
            </p:txBody>
          </p:sp>
        </mc:Choice>
        <mc:Fallback xmlns="">
          <p:sp>
            <p:nvSpPr>
              <p:cNvPr id="3" name="Content Placeholder 2">
                <a:extLst>
                  <a:ext uri="{FF2B5EF4-FFF2-40B4-BE49-F238E27FC236}">
                    <a16:creationId xmlns:a16="http://schemas.microsoft.com/office/drawing/2014/main" id="{3907BE00-D540-5194-6376-4C9B229C4901}"/>
                  </a:ext>
                </a:extLst>
              </p:cNvPr>
              <p:cNvSpPr>
                <a:spLocks noGrp="1" noRot="1" noChangeAspect="1" noMove="1" noResize="1" noEditPoints="1" noAdjustHandles="1" noChangeArrowheads="1" noChangeShapeType="1" noTextEdit="1"/>
              </p:cNvSpPr>
              <p:nvPr>
                <p:ph idx="1"/>
              </p:nvPr>
            </p:nvSpPr>
            <p:spPr>
              <a:xfrm>
                <a:off x="914399" y="428625"/>
                <a:ext cx="10372725" cy="5614366"/>
              </a:xfrm>
              <a:blipFill>
                <a:blip r:embed="rId2"/>
                <a:stretch>
                  <a:fillRect l="-1175" t="-543" r="-141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CA2F74BA-CFA5-1E70-0660-0180289114EE}"/>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838AECFA-9EAC-8A59-43D0-83DA924644A9}"/>
              </a:ext>
            </a:extLst>
          </p:cNvPr>
          <p:cNvSpPr>
            <a:spLocks noGrp="1"/>
          </p:cNvSpPr>
          <p:nvPr>
            <p:ph type="sldNum" sz="quarter" idx="12"/>
          </p:nvPr>
        </p:nvSpPr>
        <p:spPr/>
        <p:txBody>
          <a:bodyPr/>
          <a:lstStyle/>
          <a:p>
            <a:fld id="{08AB70BE-1769-45B8-85A6-0C837432C7E6}" type="slidenum">
              <a:rPr lang="en-US" smtClean="0"/>
              <a:t>18</a:t>
            </a:fld>
            <a:endParaRPr lang="en-US"/>
          </a:p>
        </p:txBody>
      </p:sp>
    </p:spTree>
    <p:extLst>
      <p:ext uri="{BB962C8B-B14F-4D97-AF65-F5344CB8AC3E}">
        <p14:creationId xmlns:p14="http://schemas.microsoft.com/office/powerpoint/2010/main" val="155983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Circuit Multiplier</a:t>
            </a:r>
          </a:p>
        </p:txBody>
      </p:sp>
      <p:sp>
        <p:nvSpPr>
          <p:cNvPr id="3" name="Content Placeholder 2"/>
          <p:cNvSpPr>
            <a:spLocks noGrp="1"/>
          </p:cNvSpPr>
          <p:nvPr>
            <p:ph idx="1"/>
          </p:nvPr>
        </p:nvSpPr>
        <p:spPr/>
        <p:txBody>
          <a:bodyPr>
            <a:normAutofit/>
          </a:bodyPr>
          <a:lstStyle/>
          <a:p>
            <a:r>
              <a:rPr lang="en-US" sz="2400" dirty="0">
                <a:latin typeface="Comic Sans MS" panose="030F0702030302020204" pitchFamily="66" charset="0"/>
              </a:rPr>
              <a:t>The combinational array multiplier uses a large number of logic gates for multiplying numbers of practical size, such as 32- or 64-bit numbers. </a:t>
            </a:r>
          </a:p>
          <a:p>
            <a:r>
              <a:rPr lang="en-US" sz="2400" dirty="0">
                <a:latin typeface="Comic Sans MS" panose="030F0702030302020204" pitchFamily="66" charset="0"/>
              </a:rPr>
              <a:t>Multiplication of two </a:t>
            </a:r>
            <a:r>
              <a:rPr lang="en-US" sz="2400" i="1" dirty="0">
                <a:latin typeface="Comic Sans MS" panose="030F0702030302020204" pitchFamily="66" charset="0"/>
              </a:rPr>
              <a:t>n</a:t>
            </a:r>
            <a:r>
              <a:rPr lang="en-US" sz="2400" dirty="0">
                <a:latin typeface="Comic Sans MS" panose="030F0702030302020204" pitchFamily="66" charset="0"/>
              </a:rPr>
              <a:t>-bit numbers can also be performed in a </a:t>
            </a:r>
            <a:r>
              <a:rPr lang="en-US" sz="2400" dirty="0">
                <a:solidFill>
                  <a:srgbClr val="FF0066"/>
                </a:solidFill>
                <a:latin typeface="Comic Sans MS" panose="030F0702030302020204" pitchFamily="66" charset="0"/>
              </a:rPr>
              <a:t>sequential circuit</a:t>
            </a:r>
            <a:r>
              <a:rPr lang="en-US" sz="2400" dirty="0">
                <a:latin typeface="Comic Sans MS" panose="030F0702030302020204" pitchFamily="66" charset="0"/>
              </a:rPr>
              <a:t> that uses a </a:t>
            </a:r>
            <a:r>
              <a:rPr lang="en-US" sz="2400" dirty="0">
                <a:solidFill>
                  <a:srgbClr val="FF0066"/>
                </a:solidFill>
                <a:latin typeface="Comic Sans MS" panose="030F0702030302020204" pitchFamily="66" charset="0"/>
              </a:rPr>
              <a:t>single </a:t>
            </a:r>
            <a:r>
              <a:rPr lang="en-US" sz="2400" i="1" dirty="0">
                <a:solidFill>
                  <a:srgbClr val="FF0066"/>
                </a:solidFill>
                <a:latin typeface="Comic Sans MS" panose="030F0702030302020204" pitchFamily="66" charset="0"/>
              </a:rPr>
              <a:t>n</a:t>
            </a:r>
            <a:r>
              <a:rPr lang="en-US" sz="2400" dirty="0">
                <a:solidFill>
                  <a:srgbClr val="FF0066"/>
                </a:solidFill>
                <a:latin typeface="Comic Sans MS" panose="030F0702030302020204" pitchFamily="66" charset="0"/>
              </a:rPr>
              <a:t>-bit adder</a:t>
            </a:r>
            <a:r>
              <a:rPr lang="en-US" sz="2400" dirty="0">
                <a:latin typeface="Comic Sans MS" panose="030F0702030302020204" pitchFamily="66" charset="0"/>
              </a:rPr>
              <a:t>.</a:t>
            </a:r>
          </a:p>
          <a:p>
            <a:r>
              <a:rPr lang="en-US" sz="2400" dirty="0">
                <a:latin typeface="Comic Sans MS" panose="030F0702030302020204" pitchFamily="66" charset="0"/>
              </a:rPr>
              <a:t>This circuit performs multiplication by using </a:t>
            </a:r>
            <a:r>
              <a:rPr lang="en-US" sz="2400" dirty="0">
                <a:solidFill>
                  <a:srgbClr val="FF0066"/>
                </a:solidFill>
                <a:latin typeface="Comic Sans MS" panose="030F0702030302020204" pitchFamily="66" charset="0"/>
              </a:rPr>
              <a:t>a single </a:t>
            </a:r>
            <a:r>
              <a:rPr lang="en-US" sz="2400" i="1" dirty="0">
                <a:solidFill>
                  <a:srgbClr val="FF0066"/>
                </a:solidFill>
                <a:latin typeface="Comic Sans MS" panose="030F0702030302020204" pitchFamily="66" charset="0"/>
              </a:rPr>
              <a:t>n</a:t>
            </a:r>
            <a:r>
              <a:rPr lang="en-US" sz="2400" dirty="0">
                <a:solidFill>
                  <a:srgbClr val="FF0066"/>
                </a:solidFill>
                <a:latin typeface="Comic Sans MS" panose="030F0702030302020204" pitchFamily="66" charset="0"/>
              </a:rPr>
              <a:t>-bit adder </a:t>
            </a:r>
            <a:r>
              <a:rPr lang="en-US" sz="2400" i="1" dirty="0">
                <a:solidFill>
                  <a:srgbClr val="FF0066"/>
                </a:solidFill>
                <a:latin typeface="Comic Sans MS" panose="030F0702030302020204" pitchFamily="66" charset="0"/>
              </a:rPr>
              <a:t>n </a:t>
            </a:r>
            <a:r>
              <a:rPr lang="en-US" sz="2400" dirty="0">
                <a:solidFill>
                  <a:srgbClr val="FF0066"/>
                </a:solidFill>
                <a:latin typeface="Comic Sans MS" panose="030F0702030302020204" pitchFamily="66" charset="0"/>
              </a:rPr>
              <a:t>times</a:t>
            </a:r>
            <a:r>
              <a:rPr lang="en-US" sz="2400" dirty="0">
                <a:latin typeface="Comic Sans MS" panose="030F0702030302020204" pitchFamily="66" charset="0"/>
              </a:rPr>
              <a:t> to implement the spatial addition performed by the </a:t>
            </a:r>
            <a:r>
              <a:rPr lang="en-US" sz="2400" i="1" dirty="0">
                <a:latin typeface="Comic Sans MS" panose="030F0702030302020204" pitchFamily="66" charset="0"/>
              </a:rPr>
              <a:t>n </a:t>
            </a:r>
            <a:r>
              <a:rPr lang="en-US" sz="2400" dirty="0">
                <a:latin typeface="Comic Sans MS" panose="030F0702030302020204" pitchFamily="66" charset="0"/>
              </a:rPr>
              <a:t>rows of ripple-carry adders</a:t>
            </a:r>
          </a:p>
          <a:p>
            <a:endParaRPr lang="en-US" sz="2400" dirty="0">
              <a:latin typeface="Comic Sans MS" panose="030F0702030302020204" pitchFamily="66" charset="0"/>
            </a:endParaRP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19</a:t>
            </a:fld>
            <a:endParaRPr lang="en-US" dirty="0"/>
          </a:p>
        </p:txBody>
      </p:sp>
      <p:sp>
        <p:nvSpPr>
          <p:cNvPr id="6" name="Footer Placeholder 5">
            <a:extLst>
              <a:ext uri="{FF2B5EF4-FFF2-40B4-BE49-F238E27FC236}">
                <a16:creationId xmlns:a16="http://schemas.microsoft.com/office/drawing/2014/main" id="{FF73F442-BF55-B78F-40FE-A3D5364F1021}"/>
              </a:ext>
            </a:extLst>
          </p:cNvPr>
          <p:cNvSpPr>
            <a:spLocks noGrp="1"/>
          </p:cNvSpPr>
          <p:nvPr>
            <p:ph type="ftr" sz="quarter" idx="11"/>
          </p:nvPr>
        </p:nvSpPr>
        <p:spPr/>
        <p:txBody>
          <a:bodyPr/>
          <a:lstStyle/>
          <a:p>
            <a:r>
              <a:rPr lang="en-US"/>
              <a:t>Archana P S , Department of CSE,SNGCE</a:t>
            </a:r>
            <a:endParaRPr lang="en-US" dirty="0"/>
          </a:p>
        </p:txBody>
      </p:sp>
    </p:spTree>
    <p:extLst>
      <p:ext uri="{BB962C8B-B14F-4D97-AF65-F5344CB8AC3E}">
        <p14:creationId xmlns:p14="http://schemas.microsoft.com/office/powerpoint/2010/main" val="49816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43DD-408E-AECD-56A7-315D74C24098}"/>
              </a:ext>
            </a:extLst>
          </p:cNvPr>
          <p:cNvSpPr>
            <a:spLocks noGrp="1"/>
          </p:cNvSpPr>
          <p:nvPr>
            <p:ph type="title"/>
          </p:nvPr>
        </p:nvSpPr>
        <p:spPr>
          <a:xfrm>
            <a:off x="327033" y="299864"/>
            <a:ext cx="9914859" cy="1329004"/>
          </a:xfrm>
        </p:spPr>
        <p:txBody>
          <a:bodyPr/>
          <a:lstStyle/>
          <a:p>
            <a:r>
              <a:rPr lang="en-IN" dirty="0"/>
              <a:t>Course Outcome</a:t>
            </a:r>
          </a:p>
        </p:txBody>
      </p:sp>
      <p:pic>
        <p:nvPicPr>
          <p:cNvPr id="5" name="Content Placeholder 4">
            <a:extLst>
              <a:ext uri="{FF2B5EF4-FFF2-40B4-BE49-F238E27FC236}">
                <a16:creationId xmlns:a16="http://schemas.microsoft.com/office/drawing/2014/main" id="{5AFEA5BA-C759-4F50-9EEE-BD8BEDEBE656}"/>
              </a:ext>
            </a:extLst>
          </p:cNvPr>
          <p:cNvPicPr>
            <a:picLocks noGrp="1" noChangeAspect="1"/>
          </p:cNvPicPr>
          <p:nvPr>
            <p:ph idx="1"/>
          </p:nvPr>
        </p:nvPicPr>
        <p:blipFill>
          <a:blip r:embed="rId2"/>
          <a:stretch>
            <a:fillRect/>
          </a:stretch>
        </p:blipFill>
        <p:spPr>
          <a:xfrm>
            <a:off x="905256" y="1721487"/>
            <a:ext cx="10148225" cy="4623270"/>
          </a:xfrm>
        </p:spPr>
      </p:pic>
      <p:sp>
        <p:nvSpPr>
          <p:cNvPr id="3" name="Footer Placeholder 2">
            <a:extLst>
              <a:ext uri="{FF2B5EF4-FFF2-40B4-BE49-F238E27FC236}">
                <a16:creationId xmlns:a16="http://schemas.microsoft.com/office/drawing/2014/main" id="{53F1548E-96ED-1237-2DBA-5CEA8CC0BC3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4" name="Slide Number Placeholder 3">
            <a:extLst>
              <a:ext uri="{FF2B5EF4-FFF2-40B4-BE49-F238E27FC236}">
                <a16:creationId xmlns:a16="http://schemas.microsoft.com/office/drawing/2014/main" id="{8FE41384-3874-37C0-BC32-F174E988009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1814206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Circuit Multiplier</a:t>
            </a:r>
          </a:p>
        </p:txBody>
      </p:sp>
      <p:sp>
        <p:nvSpPr>
          <p:cNvPr id="3" name="Content Placeholder 2"/>
          <p:cNvSpPr>
            <a:spLocks noGrp="1"/>
          </p:cNvSpPr>
          <p:nvPr>
            <p:ph idx="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02111984F565}" type="slidenum">
              <a:rPr lang="en-US" smtClean="0"/>
              <a:t>20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50" y="1800225"/>
            <a:ext cx="8130997" cy="446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a:extLst>
              <a:ext uri="{FF2B5EF4-FFF2-40B4-BE49-F238E27FC236}">
                <a16:creationId xmlns:a16="http://schemas.microsoft.com/office/drawing/2014/main" id="{D5200B1A-1FC1-D631-4BB3-071BD7493BE8}"/>
              </a:ext>
            </a:extLst>
          </p:cNvPr>
          <p:cNvSpPr>
            <a:spLocks noGrp="1"/>
          </p:cNvSpPr>
          <p:nvPr>
            <p:ph type="ftr" sz="quarter" idx="11"/>
          </p:nvPr>
        </p:nvSpPr>
        <p:spPr/>
        <p:txBody>
          <a:bodyPr/>
          <a:lstStyle/>
          <a:p>
            <a:r>
              <a:rPr lang="en-US"/>
              <a:t>Archana P S , Department of CSE,SNGCE</a:t>
            </a:r>
            <a:endParaRPr lang="en-US" dirty="0"/>
          </a:p>
        </p:txBody>
      </p:sp>
    </p:spTree>
    <p:extLst>
      <p:ext uri="{BB962C8B-B14F-4D97-AF65-F5344CB8AC3E}">
        <p14:creationId xmlns:p14="http://schemas.microsoft.com/office/powerpoint/2010/main" val="244519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Circuit Multiplier</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5" name="Slide Number Placeholder 4"/>
          <p:cNvSpPr>
            <a:spLocks noGrp="1"/>
          </p:cNvSpPr>
          <p:nvPr>
            <p:ph type="sldNum" sz="quarter" idx="12"/>
          </p:nvPr>
        </p:nvSpPr>
        <p:spPr/>
        <p:txBody>
          <a:bodyPr/>
          <a:lstStyle/>
          <a:p>
            <a:fld id="{D57F1E4F-1CFF-5643-939E-02111984F565}" type="slidenum">
              <a:rPr lang="en-US" smtClean="0"/>
              <a:t>21</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901" y="943982"/>
            <a:ext cx="7741679" cy="5678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87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of Signed Numbers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533" y="2328863"/>
            <a:ext cx="5111880" cy="322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194215" y="1728788"/>
            <a:ext cx="6463759" cy="4831038"/>
          </a:xfrm>
        </p:spPr>
        <p:txBody>
          <a:bodyPr>
            <a:normAutofit/>
          </a:bodyPr>
          <a:lstStyle/>
          <a:p>
            <a:r>
              <a:rPr lang="en-US" dirty="0">
                <a:latin typeface="Comic Sans MS" panose="030F0702030302020204" pitchFamily="66" charset="0"/>
              </a:rPr>
              <a:t>Consider the case of a </a:t>
            </a:r>
            <a:r>
              <a:rPr lang="en-US" b="1" dirty="0">
                <a:latin typeface="Comic Sans MS" panose="030F0702030302020204" pitchFamily="66" charset="0"/>
              </a:rPr>
              <a:t>positive multiplier and a negative multiplicand</a:t>
            </a:r>
            <a:r>
              <a:rPr lang="en-US" dirty="0">
                <a:latin typeface="Comic Sans MS" panose="030F0702030302020204" pitchFamily="66" charset="0"/>
              </a:rPr>
              <a:t>. </a:t>
            </a:r>
          </a:p>
          <a:p>
            <a:r>
              <a:rPr lang="en-US" dirty="0">
                <a:latin typeface="Comic Sans MS" panose="030F0702030302020204" pitchFamily="66" charset="0"/>
              </a:rPr>
              <a:t>When we add a negative multiplicand to a partial product, we must </a:t>
            </a:r>
            <a:r>
              <a:rPr lang="en-US" b="1" dirty="0">
                <a:latin typeface="Comic Sans MS" panose="030F0702030302020204" pitchFamily="66" charset="0"/>
              </a:rPr>
              <a:t>extend the sign-bit value </a:t>
            </a:r>
            <a:r>
              <a:rPr lang="en-US" dirty="0">
                <a:latin typeface="Comic Sans MS" panose="030F0702030302020204" pitchFamily="66" charset="0"/>
              </a:rPr>
              <a:t>of the multiplicand to the </a:t>
            </a:r>
            <a:r>
              <a:rPr lang="en-US" b="1" dirty="0">
                <a:latin typeface="Comic Sans MS" panose="030F0702030302020204" pitchFamily="66" charset="0"/>
              </a:rPr>
              <a:t>left </a:t>
            </a:r>
            <a:r>
              <a:rPr lang="en-US" dirty="0">
                <a:latin typeface="Comic Sans MS" panose="030F0702030302020204" pitchFamily="66" charset="0"/>
              </a:rPr>
              <a:t>as far as the product will extend. </a:t>
            </a:r>
          </a:p>
          <a:p>
            <a:r>
              <a:rPr lang="en-US" dirty="0">
                <a:latin typeface="Comic Sans MS" panose="030F0702030302020204" pitchFamily="66" charset="0"/>
              </a:rPr>
              <a:t>Figure shows an example in which a 5- bit signed operand, −13, is the multiplicand. It is multiplied by +11 to get the 10-bit product, −143. </a:t>
            </a:r>
          </a:p>
          <a:p>
            <a:r>
              <a:rPr lang="en-US" dirty="0">
                <a:latin typeface="Comic Sans MS" panose="030F0702030302020204" pitchFamily="66" charset="0"/>
              </a:rPr>
              <a:t>The sign extension of the multiplicand is shown in blue</a:t>
            </a:r>
            <a:r>
              <a:rPr lang="en-US" dirty="0"/>
              <a:t>.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5" name="Slide Number Placeholder 4"/>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7428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of Signed Numbers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051640"/>
            <a:ext cx="5105400" cy="39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194215" y="1585913"/>
            <a:ext cx="6278023" cy="4973913"/>
          </a:xfrm>
        </p:spPr>
        <p:txBody>
          <a:bodyPr>
            <a:normAutofit/>
          </a:bodyPr>
          <a:lstStyle/>
          <a:p>
            <a:r>
              <a:rPr lang="en-US" dirty="0">
                <a:latin typeface="Comic Sans MS" panose="030F0702030302020204" pitchFamily="66" charset="0"/>
              </a:rPr>
              <a:t>For a </a:t>
            </a:r>
            <a:r>
              <a:rPr lang="en-US" b="1" dirty="0">
                <a:latin typeface="Comic Sans MS" panose="030F0702030302020204" pitchFamily="66" charset="0"/>
              </a:rPr>
              <a:t>negative multiplier</a:t>
            </a:r>
            <a:r>
              <a:rPr lang="en-US" dirty="0">
                <a:latin typeface="Comic Sans MS" panose="030F0702030302020204" pitchFamily="66" charset="0"/>
              </a:rPr>
              <a:t>, a straightforward solution is to </a:t>
            </a:r>
            <a:r>
              <a:rPr lang="en-US" dirty="0">
                <a:solidFill>
                  <a:srgbClr val="FF0066"/>
                </a:solidFill>
                <a:latin typeface="Comic Sans MS" panose="030F0702030302020204" pitchFamily="66" charset="0"/>
              </a:rPr>
              <a:t>form the 2’s-complement </a:t>
            </a:r>
            <a:r>
              <a:rPr lang="en-US" dirty="0">
                <a:latin typeface="Comic Sans MS" panose="030F0702030302020204" pitchFamily="66" charset="0"/>
              </a:rPr>
              <a:t>of  </a:t>
            </a:r>
            <a:r>
              <a:rPr lang="en-US" dirty="0">
                <a:solidFill>
                  <a:srgbClr val="FF0066"/>
                </a:solidFill>
                <a:latin typeface="Comic Sans MS" panose="030F0702030302020204" pitchFamily="66" charset="0"/>
              </a:rPr>
              <a:t>both the multiplier and the multiplicand </a:t>
            </a:r>
            <a:r>
              <a:rPr lang="en-US" dirty="0">
                <a:latin typeface="Comic Sans MS" panose="030F0702030302020204" pitchFamily="66" charset="0"/>
              </a:rPr>
              <a:t>and proceed as in the case of a positive multiplier.</a:t>
            </a:r>
          </a:p>
          <a:p>
            <a:r>
              <a:rPr lang="en-US" dirty="0">
                <a:latin typeface="Comic Sans MS" panose="030F0702030302020204" pitchFamily="66" charset="0"/>
              </a:rPr>
              <a:t>This is possible because complementation of both operands does not change the value or the sign of the product. </a:t>
            </a:r>
          </a:p>
          <a:p>
            <a:r>
              <a:rPr lang="en-US" dirty="0">
                <a:latin typeface="Comic Sans MS" panose="030F0702030302020204" pitchFamily="66" charset="0"/>
              </a:rPr>
              <a:t>A technique that works equally well for both negative and positive multipliers, called the Booth algorithm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5" name="Slide Number Placeholder 4"/>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81970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Booth algorithm</a:t>
            </a:r>
          </a:p>
        </p:txBody>
      </p:sp>
      <p:sp>
        <p:nvSpPr>
          <p:cNvPr id="3" name="Content Placeholder 2"/>
          <p:cNvSpPr>
            <a:spLocks noGrp="1"/>
          </p:cNvSpPr>
          <p:nvPr>
            <p:ph idx="1"/>
          </p:nvPr>
        </p:nvSpPr>
        <p:spPr/>
        <p:txBody>
          <a:bodyPr>
            <a:normAutofit fontScale="92500" lnSpcReduction="10000"/>
          </a:bodyPr>
          <a:lstStyle/>
          <a:p>
            <a:r>
              <a:rPr lang="en-US" dirty="0">
                <a:latin typeface="Comic Sans MS" panose="030F0702030302020204" pitchFamily="66" charset="0"/>
              </a:rPr>
              <a:t>The Booth algorithm generates a </a:t>
            </a:r>
            <a:r>
              <a:rPr lang="en-US" dirty="0">
                <a:solidFill>
                  <a:srgbClr val="FF0066"/>
                </a:solidFill>
                <a:latin typeface="Comic Sans MS" panose="030F0702030302020204" pitchFamily="66" charset="0"/>
              </a:rPr>
              <a:t>2</a:t>
            </a:r>
            <a:r>
              <a:rPr lang="en-US" i="1" dirty="0">
                <a:solidFill>
                  <a:srgbClr val="FF0066"/>
                </a:solidFill>
                <a:latin typeface="Comic Sans MS" panose="030F0702030302020204" pitchFamily="66" charset="0"/>
              </a:rPr>
              <a:t>n</a:t>
            </a:r>
            <a:r>
              <a:rPr lang="en-US" dirty="0">
                <a:solidFill>
                  <a:srgbClr val="FF0066"/>
                </a:solidFill>
                <a:latin typeface="Comic Sans MS" panose="030F0702030302020204" pitchFamily="66" charset="0"/>
              </a:rPr>
              <a:t>-bit product </a:t>
            </a:r>
            <a:r>
              <a:rPr lang="en-US" dirty="0">
                <a:latin typeface="Comic Sans MS" panose="030F0702030302020204" pitchFamily="66" charset="0"/>
              </a:rPr>
              <a:t>and treats both positive and negative 2’scomplement </a:t>
            </a:r>
            <a:r>
              <a:rPr lang="en-US" i="1" dirty="0">
                <a:solidFill>
                  <a:srgbClr val="FF0066"/>
                </a:solidFill>
                <a:latin typeface="Comic Sans MS" panose="030F0702030302020204" pitchFamily="66" charset="0"/>
              </a:rPr>
              <a:t>n</a:t>
            </a:r>
            <a:r>
              <a:rPr lang="en-US" dirty="0">
                <a:solidFill>
                  <a:srgbClr val="FF0066"/>
                </a:solidFill>
                <a:latin typeface="Comic Sans MS" panose="030F0702030302020204" pitchFamily="66" charset="0"/>
              </a:rPr>
              <a:t>-bit operands </a:t>
            </a:r>
            <a:r>
              <a:rPr lang="en-US" dirty="0">
                <a:latin typeface="Comic Sans MS" panose="030F0702030302020204" pitchFamily="66" charset="0"/>
              </a:rPr>
              <a:t>uniformly. </a:t>
            </a:r>
          </a:p>
          <a:p>
            <a:r>
              <a:rPr lang="en-US" dirty="0">
                <a:latin typeface="Comic Sans MS" panose="030F0702030302020204" pitchFamily="66" charset="0"/>
              </a:rPr>
              <a:t>To understand the basis of this algorithm, consider a multiplication operation in which the multiplier is positive and has a single block of 1s, for example, 0011110. </a:t>
            </a:r>
          </a:p>
          <a:p>
            <a:r>
              <a:rPr lang="en-US" dirty="0">
                <a:latin typeface="Comic Sans MS" panose="030F0702030302020204" pitchFamily="66" charset="0"/>
              </a:rPr>
              <a:t>To derive the product, we could add four appropriately shifted versions of the multiplicand, as in the standard procedure. </a:t>
            </a:r>
          </a:p>
          <a:p>
            <a:r>
              <a:rPr lang="en-US" dirty="0">
                <a:latin typeface="Comic Sans MS" panose="030F0702030302020204" pitchFamily="66" charset="0"/>
              </a:rPr>
              <a:t>For convenience, we can describe the sequence of required operations by recoding the preceding multiplier as 0 +1 0 0 0 −1 0.</a:t>
            </a:r>
            <a:r>
              <a:rPr lang="en-US" dirty="0">
                <a:latin typeface="Comic Sans MS" panose="030F0702030302020204" pitchFamily="66" charset="0"/>
                <a:sym typeface="Wingdings" pitchFamily="2" charset="2"/>
              </a:rPr>
              <a:t> Booth Reading </a:t>
            </a:r>
          </a:p>
          <a:p>
            <a:pPr lvl="1"/>
            <a:r>
              <a:rPr lang="en-US" dirty="0">
                <a:latin typeface="Comic Sans MS" panose="030F0702030302020204" pitchFamily="66" charset="0"/>
                <a:sym typeface="Wingdings" pitchFamily="2" charset="2"/>
              </a:rPr>
              <a:t>-1 for 01 transition and </a:t>
            </a:r>
          </a:p>
          <a:p>
            <a:pPr lvl="1"/>
            <a:r>
              <a:rPr lang="en-US" dirty="0">
                <a:latin typeface="Comic Sans MS" panose="030F0702030302020204" pitchFamily="66" charset="0"/>
                <a:sym typeface="Wingdings" pitchFamily="2" charset="2"/>
              </a:rPr>
              <a:t>+1 for 1 0 transition</a:t>
            </a:r>
          </a:p>
          <a:p>
            <a:pPr lvl="1"/>
            <a:r>
              <a:rPr lang="en-US" dirty="0">
                <a:latin typeface="Comic Sans MS" panose="030F0702030302020204" pitchFamily="66" charset="0"/>
                <a:sym typeface="Wingdings" pitchFamily="2" charset="2"/>
              </a:rPr>
              <a:t>0 for no changes in transitions</a:t>
            </a:r>
            <a:endParaRPr lang="en-US" dirty="0">
              <a:latin typeface="Comic Sans MS" panose="030F0702030302020204" pitchFamily="66" charset="0"/>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5" name="Slide Number Placeholder 4"/>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43695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and Booth multiplication schemes</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25</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08" y="1276351"/>
            <a:ext cx="4834071" cy="298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567" y="1211957"/>
            <a:ext cx="7068433" cy="3020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194215" y="4261763"/>
            <a:ext cx="9271757" cy="2298063"/>
          </a:xfrm>
        </p:spPr>
        <p:txBody>
          <a:bodyPr>
            <a:normAutofit/>
          </a:bodyPr>
          <a:lstStyle/>
          <a:p>
            <a:r>
              <a:rPr lang="en-US" dirty="0">
                <a:latin typeface="Comic Sans MS" panose="030F0702030302020204" pitchFamily="66" charset="0"/>
              </a:rPr>
              <a:t> </a:t>
            </a:r>
            <a:r>
              <a:rPr lang="en-US" b="1" i="1" dirty="0">
                <a:latin typeface="Comic Sans MS" panose="030F0702030302020204" pitchFamily="66" charset="0"/>
              </a:rPr>
              <a:t>Features of Booth Algorithm: </a:t>
            </a:r>
            <a:endParaRPr lang="en-US" dirty="0">
              <a:latin typeface="Comic Sans MS" panose="030F0702030302020204" pitchFamily="66" charset="0"/>
            </a:endParaRPr>
          </a:p>
          <a:p>
            <a:pPr lvl="1"/>
            <a:r>
              <a:rPr lang="en-US" dirty="0">
                <a:latin typeface="Comic Sans MS" panose="030F0702030302020204" pitchFamily="66" charset="0"/>
              </a:rPr>
              <a:t>Booth algorithm works equally well for both negative and positive multipliers. </a:t>
            </a:r>
          </a:p>
          <a:p>
            <a:pPr lvl="1"/>
            <a:r>
              <a:rPr lang="en-US" dirty="0">
                <a:latin typeface="Comic Sans MS" panose="030F0702030302020204" pitchFamily="66" charset="0"/>
              </a:rPr>
              <a:t>Booth algorithm deals with signed multiplication of given number. </a:t>
            </a:r>
          </a:p>
          <a:p>
            <a:pPr lvl="1"/>
            <a:r>
              <a:rPr lang="en-US" dirty="0">
                <a:latin typeface="Comic Sans MS" panose="030F0702030302020204" pitchFamily="66" charset="0"/>
              </a:rPr>
              <a:t>Speed up the multiplication process. </a:t>
            </a:r>
          </a:p>
          <a:p>
            <a:endParaRPr lang="en-US" dirty="0"/>
          </a:p>
        </p:txBody>
      </p:sp>
    </p:spTree>
    <p:extLst>
      <p:ext uri="{BB962C8B-B14F-4D97-AF65-F5344CB8AC3E}">
        <p14:creationId xmlns:p14="http://schemas.microsoft.com/office/powerpoint/2010/main" val="72387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Booth multiplication with a negative multiplier</a:t>
            </a:r>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26</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460" y="2071687"/>
            <a:ext cx="8343526" cy="29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160" y="5044762"/>
            <a:ext cx="78581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573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Booth Recording of a Multiplier: </a:t>
            </a:r>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27</a:t>
            </a:fld>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50" y="2081212"/>
            <a:ext cx="35433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26" y="1919672"/>
            <a:ext cx="6772275" cy="430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086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Booth Recording of a Multiplier: </a:t>
            </a:r>
            <a:endParaRPr lang="en-US" dirty="0"/>
          </a:p>
        </p:txBody>
      </p:sp>
      <p:sp>
        <p:nvSpPr>
          <p:cNvPr id="3" name="Content Placeholder 2"/>
          <p:cNvSpPr>
            <a:spLocks noGrp="1"/>
          </p:cNvSpPr>
          <p:nvPr>
            <p:ph idx="1"/>
          </p:nvPr>
        </p:nvSpPr>
        <p:spPr/>
        <p:txBody>
          <a:bodyPr>
            <a:normAutofit/>
          </a:bodyPr>
          <a:lstStyle/>
          <a:p>
            <a:r>
              <a:rPr lang="en-US" sz="2400" dirty="0">
                <a:latin typeface="Comic Sans MS" panose="030F0702030302020204" pitchFamily="66" charset="0"/>
              </a:rPr>
              <a:t>In worst case multiplier, numbers of addition and subtraction operations are large. </a:t>
            </a:r>
          </a:p>
          <a:p>
            <a:r>
              <a:rPr lang="en-US" sz="2400" dirty="0">
                <a:latin typeface="Comic Sans MS" panose="030F0702030302020204" pitchFamily="66" charset="0"/>
              </a:rPr>
              <a:t>In ordinary multiplier, 0 indicates no operation, but still there are addition and subtraction operations to be performed. </a:t>
            </a:r>
          </a:p>
          <a:p>
            <a:r>
              <a:rPr lang="en-US" sz="2400" dirty="0">
                <a:latin typeface="Comic Sans MS" panose="030F0702030302020204" pitchFamily="66" charset="0"/>
              </a:rPr>
              <a:t>In good multiplier, booth algorithm works well because majority are 0s . </a:t>
            </a:r>
          </a:p>
          <a:p>
            <a:r>
              <a:rPr lang="en-US" sz="2400" dirty="0">
                <a:latin typeface="Comic Sans MS" panose="030F0702030302020204" pitchFamily="66" charset="0"/>
              </a:rPr>
              <a:t>A good multiplier consists of block/sequence of 1s. </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49913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44" y="0"/>
            <a:ext cx="11529372" cy="765856"/>
          </a:xfrm>
        </p:spPr>
        <p:txBody>
          <a:bodyPr/>
          <a:lstStyle/>
          <a:p>
            <a:r>
              <a:rPr lang="en-US" dirty="0"/>
              <a:t>Algorithm</a:t>
            </a:r>
          </a:p>
        </p:txBody>
      </p:sp>
      <p:pic>
        <p:nvPicPr>
          <p:cNvPr id="6" name="Picture 4" descr="Booth&amp;#39;s Algorithm"/>
          <p:cNvPicPr>
            <a:picLocks noChangeAspect="1" noChangeArrowheads="1"/>
          </p:cNvPicPr>
          <p:nvPr/>
        </p:nvPicPr>
        <p:blipFill rotWithShape="1">
          <a:blip r:embed="rId2">
            <a:extLst>
              <a:ext uri="{28A0092B-C50C-407E-A947-70E740481C1C}">
                <a14:useLocalDpi xmlns:a14="http://schemas.microsoft.com/office/drawing/2010/main" val="0"/>
              </a:ext>
            </a:extLst>
          </a:blip>
          <a:srcRect l="12247" r="19657" b="18971"/>
          <a:stretch/>
        </p:blipFill>
        <p:spPr bwMode="auto">
          <a:xfrm>
            <a:off x="6735651" y="368478"/>
            <a:ext cx="4958365" cy="63810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94214" y="592428"/>
            <a:ext cx="7610383" cy="6265572"/>
          </a:xfrm>
        </p:spPr>
        <p:txBody>
          <a:bodyPr>
            <a:normAutofit/>
          </a:bodyPr>
          <a:lstStyle/>
          <a:p>
            <a:pPr marL="514350" indent="-514350">
              <a:buFont typeface="+mj-lt"/>
              <a:buAutoNum type="arabicPeriod"/>
            </a:pPr>
            <a:r>
              <a:rPr lang="en-US" dirty="0">
                <a:latin typeface="Comic Sans MS" panose="030F0702030302020204" pitchFamily="66" charset="0"/>
              </a:rPr>
              <a:t>Multiplicand is placed in </a:t>
            </a:r>
            <a:r>
              <a:rPr lang="en-US" b="1" dirty="0">
                <a:latin typeface="Comic Sans MS" panose="030F0702030302020204" pitchFamily="66" charset="0"/>
              </a:rPr>
              <a:t>M</a:t>
            </a:r>
            <a:r>
              <a:rPr lang="en-US" dirty="0">
                <a:latin typeface="Comic Sans MS" panose="030F0702030302020204" pitchFamily="66" charset="0"/>
              </a:rPr>
              <a:t> and Multiplier in </a:t>
            </a:r>
            <a:r>
              <a:rPr lang="en-US" b="1" dirty="0">
                <a:latin typeface="Comic Sans MS" panose="030F0702030302020204" pitchFamily="66" charset="0"/>
              </a:rPr>
              <a:t>Q</a:t>
            </a:r>
          </a:p>
          <a:p>
            <a:pPr marL="514350" indent="-514350">
              <a:buFont typeface="+mj-lt"/>
              <a:buAutoNum type="arabicPeriod"/>
            </a:pPr>
            <a:r>
              <a:rPr lang="en-US" dirty="0">
                <a:latin typeface="Comic Sans MS" panose="030F0702030302020204" pitchFamily="66" charset="0"/>
              </a:rPr>
              <a:t>Accumulator register </a:t>
            </a:r>
            <a:r>
              <a:rPr lang="en-US" b="1" dirty="0">
                <a:latin typeface="Comic Sans MS" panose="030F0702030302020204" pitchFamily="66" charset="0"/>
              </a:rPr>
              <a:t>A</a:t>
            </a:r>
            <a:r>
              <a:rPr lang="en-US" dirty="0">
                <a:latin typeface="Comic Sans MS" panose="030F0702030302020204" pitchFamily="66" charset="0"/>
              </a:rPr>
              <a:t>, </a:t>
            </a:r>
            <a:r>
              <a:rPr lang="en-US" b="1" dirty="0">
                <a:latin typeface="Comic Sans MS" panose="030F0702030302020204" pitchFamily="66" charset="0"/>
              </a:rPr>
              <a:t>Q</a:t>
            </a:r>
            <a:r>
              <a:rPr lang="en-US" b="1" baseline="-25000" dirty="0">
                <a:latin typeface="Comic Sans MS" panose="030F0702030302020204" pitchFamily="66" charset="0"/>
              </a:rPr>
              <a:t>-1</a:t>
            </a:r>
            <a:r>
              <a:rPr lang="en-US" dirty="0">
                <a:latin typeface="Comic Sans MS" panose="030F0702030302020204" pitchFamily="66" charset="0"/>
              </a:rPr>
              <a:t> are initialized to </a:t>
            </a:r>
            <a:r>
              <a:rPr lang="en-US" b="1" dirty="0">
                <a:latin typeface="Comic Sans MS" panose="030F0702030302020204" pitchFamily="66" charset="0"/>
              </a:rPr>
              <a:t>0</a:t>
            </a:r>
            <a:r>
              <a:rPr lang="en-US" dirty="0">
                <a:latin typeface="Comic Sans MS" panose="030F0702030302020204" pitchFamily="66" charset="0"/>
              </a:rPr>
              <a:t> </a:t>
            </a:r>
          </a:p>
          <a:p>
            <a:pPr marL="514350" indent="-514350">
              <a:buFont typeface="+mj-lt"/>
              <a:buAutoNum type="arabicPeriod"/>
            </a:pPr>
            <a:r>
              <a:rPr lang="en-US" dirty="0">
                <a:latin typeface="Comic Sans MS" panose="030F0702030302020204" pitchFamily="66" charset="0"/>
              </a:rPr>
              <a:t>Sequence counter Count is initialized to </a:t>
            </a:r>
            <a:r>
              <a:rPr lang="en-US" b="1" dirty="0">
                <a:latin typeface="Comic Sans MS" panose="030F0702030302020204" pitchFamily="66" charset="0"/>
              </a:rPr>
              <a:t>n</a:t>
            </a:r>
            <a:r>
              <a:rPr lang="en-US" dirty="0">
                <a:latin typeface="Comic Sans MS" panose="030F0702030302020204" pitchFamily="66" charset="0"/>
              </a:rPr>
              <a:t> (number of bits). </a:t>
            </a:r>
          </a:p>
          <a:p>
            <a:pPr marL="514350" indent="-514350">
              <a:buFont typeface="+mj-lt"/>
              <a:buAutoNum type="arabicPeriod"/>
            </a:pPr>
            <a:r>
              <a:rPr lang="en-US" dirty="0">
                <a:latin typeface="Comic Sans MS" panose="030F0702030302020204" pitchFamily="66" charset="0"/>
              </a:rPr>
              <a:t>Compare </a:t>
            </a:r>
            <a:r>
              <a:rPr lang="en-US" b="1" dirty="0">
                <a:latin typeface="Comic Sans MS" panose="030F0702030302020204" pitchFamily="66" charset="0"/>
              </a:rPr>
              <a:t>Q</a:t>
            </a:r>
            <a:r>
              <a:rPr lang="en-US" b="1" baseline="-25000" dirty="0">
                <a:latin typeface="Comic Sans MS" panose="030F0702030302020204" pitchFamily="66" charset="0"/>
              </a:rPr>
              <a:t>0</a:t>
            </a:r>
            <a:r>
              <a:rPr lang="en-US" b="1" dirty="0">
                <a:latin typeface="Comic Sans MS" panose="030F0702030302020204" pitchFamily="66" charset="0"/>
              </a:rPr>
              <a:t> </a:t>
            </a:r>
            <a:r>
              <a:rPr lang="en-US" dirty="0">
                <a:latin typeface="Comic Sans MS" panose="030F0702030302020204" pitchFamily="66" charset="0"/>
              </a:rPr>
              <a:t>and </a:t>
            </a:r>
            <a:r>
              <a:rPr lang="en-US" b="1" dirty="0">
                <a:latin typeface="Comic Sans MS" panose="030F0702030302020204" pitchFamily="66" charset="0"/>
              </a:rPr>
              <a:t>Q</a:t>
            </a:r>
            <a:r>
              <a:rPr lang="en-US" b="1" baseline="-25000" dirty="0">
                <a:latin typeface="Comic Sans MS" panose="030F0702030302020204" pitchFamily="66" charset="0"/>
              </a:rPr>
              <a:t>-1</a:t>
            </a:r>
            <a:r>
              <a:rPr lang="en-US" dirty="0">
                <a:latin typeface="Comic Sans MS" panose="030F0702030302020204" pitchFamily="66" charset="0"/>
              </a:rPr>
              <a:t> and perform the following </a:t>
            </a:r>
          </a:p>
          <a:p>
            <a:pPr lvl="1"/>
            <a:r>
              <a:rPr lang="en-US" dirty="0">
                <a:latin typeface="Comic Sans MS" panose="030F0702030302020204" pitchFamily="66" charset="0"/>
              </a:rPr>
              <a:t>01</a:t>
            </a:r>
            <a:r>
              <a:rPr lang="en-US" dirty="0">
                <a:latin typeface="Comic Sans MS" panose="030F0702030302020204" pitchFamily="66" charset="0"/>
                <a:sym typeface="Wingdings" pitchFamily="2" charset="2"/>
              </a:rPr>
              <a:t></a:t>
            </a:r>
            <a:r>
              <a:rPr lang="en-US" dirty="0">
                <a:latin typeface="Comic Sans MS" panose="030F0702030302020204" pitchFamily="66" charset="0"/>
              </a:rPr>
              <a:t>A=A+M </a:t>
            </a:r>
          </a:p>
          <a:p>
            <a:pPr lvl="1"/>
            <a:r>
              <a:rPr lang="en-US" dirty="0">
                <a:latin typeface="Comic Sans MS" panose="030F0702030302020204" pitchFamily="66" charset="0"/>
              </a:rPr>
              <a:t>10 </a:t>
            </a:r>
            <a:r>
              <a:rPr lang="en-US" dirty="0">
                <a:latin typeface="Comic Sans MS" panose="030F0702030302020204" pitchFamily="66" charset="0"/>
                <a:sym typeface="Wingdings" pitchFamily="2" charset="2"/>
              </a:rPr>
              <a:t></a:t>
            </a:r>
            <a:r>
              <a:rPr lang="en-US" dirty="0">
                <a:latin typeface="Comic Sans MS" panose="030F0702030302020204" pitchFamily="66" charset="0"/>
              </a:rPr>
              <a:t>A=A-M </a:t>
            </a:r>
            <a:r>
              <a:rPr lang="en-US" dirty="0">
                <a:latin typeface="Comic Sans MS" panose="030F0702030302020204" pitchFamily="66" charset="0"/>
                <a:sym typeface="Wingdings" pitchFamily="2" charset="2"/>
              </a:rPr>
              <a:t> A= A+M’+1</a:t>
            </a:r>
            <a:endParaRPr lang="en-US" dirty="0">
              <a:latin typeface="Comic Sans MS" panose="030F0702030302020204" pitchFamily="66" charset="0"/>
            </a:endParaRPr>
          </a:p>
          <a:p>
            <a:pPr lvl="1"/>
            <a:r>
              <a:rPr lang="en-US" dirty="0">
                <a:latin typeface="Comic Sans MS" panose="030F0702030302020204" pitchFamily="66" charset="0"/>
              </a:rPr>
              <a:t>00 </a:t>
            </a:r>
            <a:r>
              <a:rPr lang="en-US" dirty="0">
                <a:latin typeface="Comic Sans MS" panose="030F0702030302020204" pitchFamily="66" charset="0"/>
                <a:sym typeface="Wingdings" pitchFamily="2" charset="2"/>
              </a:rPr>
              <a:t></a:t>
            </a:r>
            <a:r>
              <a:rPr lang="en-US" dirty="0">
                <a:latin typeface="Comic Sans MS" panose="030F0702030302020204" pitchFamily="66" charset="0"/>
              </a:rPr>
              <a:t> No arithmetic operation </a:t>
            </a:r>
          </a:p>
          <a:p>
            <a:pPr lvl="1"/>
            <a:r>
              <a:rPr lang="en-US" dirty="0">
                <a:latin typeface="Comic Sans MS" panose="030F0702030302020204" pitchFamily="66" charset="0"/>
              </a:rPr>
              <a:t>11</a:t>
            </a:r>
            <a:r>
              <a:rPr lang="en-US" dirty="0">
                <a:latin typeface="Comic Sans MS" panose="030F0702030302020204" pitchFamily="66" charset="0"/>
                <a:sym typeface="Wingdings" pitchFamily="2" charset="2"/>
              </a:rPr>
              <a:t> </a:t>
            </a:r>
            <a:r>
              <a:rPr lang="en-US" dirty="0">
                <a:latin typeface="Comic Sans MS" panose="030F0702030302020204" pitchFamily="66" charset="0"/>
              </a:rPr>
              <a:t>No arithmetic operation </a:t>
            </a:r>
          </a:p>
          <a:p>
            <a:pPr marL="514350" indent="-514350">
              <a:buFont typeface="+mj-lt"/>
              <a:buAutoNum type="arabicPeriod"/>
            </a:pPr>
            <a:r>
              <a:rPr lang="en-US" dirty="0">
                <a:latin typeface="Comic Sans MS" panose="030F0702030302020204" pitchFamily="66" charset="0"/>
              </a:rPr>
              <a:t>ASHR- Arithmetic Shift right </a:t>
            </a:r>
            <a:r>
              <a:rPr lang="en-US" b="1" dirty="0">
                <a:latin typeface="Comic Sans MS" panose="030F0702030302020204" pitchFamily="66" charset="0"/>
              </a:rPr>
              <a:t>A,Q, Q</a:t>
            </a:r>
            <a:r>
              <a:rPr lang="en-US" b="1" baseline="-25000" dirty="0">
                <a:latin typeface="Comic Sans MS" panose="030F0702030302020204" pitchFamily="66" charset="0"/>
              </a:rPr>
              <a:t>-1</a:t>
            </a:r>
            <a:r>
              <a:rPr lang="en-US" b="1" dirty="0">
                <a:latin typeface="Comic Sans MS" panose="030F0702030302020204" pitchFamily="66" charset="0"/>
              </a:rPr>
              <a:t> </a:t>
            </a:r>
          </a:p>
          <a:p>
            <a:pPr marL="514350" indent="-514350">
              <a:buFont typeface="+mj-lt"/>
              <a:buAutoNum type="arabicPeriod"/>
            </a:pPr>
            <a:r>
              <a:rPr lang="en-US" dirty="0">
                <a:latin typeface="Comic Sans MS" panose="030F0702030302020204" pitchFamily="66" charset="0"/>
              </a:rPr>
              <a:t>Decrement Count by 1 </a:t>
            </a:r>
          </a:p>
          <a:p>
            <a:pPr marL="514350" indent="-514350">
              <a:buFont typeface="+mj-lt"/>
              <a:buAutoNum type="arabicPeriod"/>
            </a:pPr>
            <a:r>
              <a:rPr lang="en-US" dirty="0">
                <a:latin typeface="Comic Sans MS" panose="030F0702030302020204" pitchFamily="66" charset="0"/>
              </a:rPr>
              <a:t>Repeat till Count =0</a:t>
            </a:r>
          </a:p>
          <a:p>
            <a:pPr lvl="1"/>
            <a:r>
              <a:rPr lang="en-US" dirty="0">
                <a:latin typeface="Comic Sans MS" panose="030F0702030302020204" pitchFamily="66" charset="0"/>
              </a:rPr>
              <a:t>The final product will be store in AC, QR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5" name="Slide Number Placeholder 4"/>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64876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CA8B-9800-4CD8-F96A-45180E0539C4}"/>
              </a:ext>
            </a:extLst>
          </p:cNvPr>
          <p:cNvSpPr>
            <a:spLocks noGrp="1"/>
          </p:cNvSpPr>
          <p:nvPr>
            <p:ph type="title"/>
          </p:nvPr>
        </p:nvSpPr>
        <p:spPr/>
        <p:txBody>
          <a:bodyPr/>
          <a:lstStyle/>
          <a:p>
            <a:r>
              <a:rPr lang="en-US" dirty="0"/>
              <a:t>Mapping of course outcomes with program outcomes</a:t>
            </a:r>
            <a:endParaRPr lang="en-IN" dirty="0"/>
          </a:p>
        </p:txBody>
      </p:sp>
      <p:pic>
        <p:nvPicPr>
          <p:cNvPr id="5" name="Content Placeholder 4">
            <a:extLst>
              <a:ext uri="{FF2B5EF4-FFF2-40B4-BE49-F238E27FC236}">
                <a16:creationId xmlns:a16="http://schemas.microsoft.com/office/drawing/2014/main" id="{90C2CE65-ACEA-3E7C-FFB3-3C33349EBD4A}"/>
              </a:ext>
            </a:extLst>
          </p:cNvPr>
          <p:cNvPicPr>
            <a:picLocks noGrp="1" noChangeAspect="1"/>
          </p:cNvPicPr>
          <p:nvPr>
            <p:ph idx="1"/>
          </p:nvPr>
        </p:nvPicPr>
        <p:blipFill>
          <a:blip r:embed="rId2"/>
          <a:stretch>
            <a:fillRect/>
          </a:stretch>
        </p:blipFill>
        <p:spPr>
          <a:xfrm>
            <a:off x="578224" y="2057400"/>
            <a:ext cx="10044952" cy="4370294"/>
          </a:xfrm>
        </p:spPr>
      </p:pic>
      <p:sp>
        <p:nvSpPr>
          <p:cNvPr id="3" name="Footer Placeholder 2">
            <a:extLst>
              <a:ext uri="{FF2B5EF4-FFF2-40B4-BE49-F238E27FC236}">
                <a16:creationId xmlns:a16="http://schemas.microsoft.com/office/drawing/2014/main" id="{3A259986-D313-4E57-ED09-517F9A6D75B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a:ln>
                  <a:noFill/>
                </a:ln>
                <a:solidFill>
                  <a:srgbClr val="18818C"/>
                </a:solidFill>
                <a:effectLst/>
                <a:uLnTx/>
                <a:uFillTx/>
                <a:latin typeface="Arial Nova Light"/>
                <a:ea typeface="+mn-ea"/>
                <a:cs typeface="+mn-cs"/>
              </a:rPr>
              <a:t>Archana P S , Department of CSE,SNGCE</a:t>
            </a:r>
            <a:endParaRPr kumimoji="0" lang="en-US" sz="1050" b="0" i="0" u="none" strike="noStrike" kern="1200" cap="none" spc="50" normalizeH="0" baseline="0" noProof="0" dirty="0">
              <a:ln>
                <a:noFill/>
              </a:ln>
              <a:solidFill>
                <a:srgbClr val="18818C"/>
              </a:solidFill>
              <a:effectLst/>
              <a:uLnTx/>
              <a:uFillTx/>
              <a:latin typeface="Arial Nova Light"/>
              <a:ea typeface="+mn-ea"/>
              <a:cs typeface="+mn-cs"/>
            </a:endParaRPr>
          </a:p>
        </p:txBody>
      </p:sp>
      <p:sp>
        <p:nvSpPr>
          <p:cNvPr id="4" name="Slide Number Placeholder 3">
            <a:extLst>
              <a:ext uri="{FF2B5EF4-FFF2-40B4-BE49-F238E27FC236}">
                <a16:creationId xmlns:a16="http://schemas.microsoft.com/office/drawing/2014/main" id="{963734BD-0CF7-FDF7-9201-1EA669126B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1581966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281" y="0"/>
            <a:ext cx="1523619" cy="1329004"/>
          </a:xfrm>
        </p:spPr>
        <p:txBody>
          <a:bodyPr/>
          <a:lstStyle/>
          <a:p>
            <a:r>
              <a:rPr lang="en-US" dirty="0"/>
              <a:t>7*5</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30</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748" y="1398788"/>
            <a:ext cx="6007480" cy="3934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descr="Booth&amp;#39;s Algorithm"/>
          <p:cNvPicPr>
            <a:picLocks noChangeAspect="1" noChangeArrowheads="1"/>
          </p:cNvPicPr>
          <p:nvPr/>
        </p:nvPicPr>
        <p:blipFill rotWithShape="1">
          <a:blip r:embed="rId3">
            <a:extLst>
              <a:ext uri="{28A0092B-C50C-407E-A947-70E740481C1C}">
                <a14:useLocalDpi xmlns:a14="http://schemas.microsoft.com/office/drawing/2010/main" val="0"/>
              </a:ext>
            </a:extLst>
          </a:blip>
          <a:srcRect b="18971"/>
          <a:stretch/>
        </p:blipFill>
        <p:spPr bwMode="auto">
          <a:xfrm>
            <a:off x="0" y="1525288"/>
            <a:ext cx="5257800" cy="4287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35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x -13</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31</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24" y="1234359"/>
            <a:ext cx="1285271" cy="202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E96672A3-121D-197F-F1E1-74FB447EEC36}"/>
              </a:ext>
            </a:extLst>
          </p:cNvPr>
          <p:cNvSpPr>
            <a:spLocks noGrp="1"/>
          </p:cNvSpPr>
          <p:nvPr>
            <p:ph idx="1"/>
          </p:nvPr>
        </p:nvSpPr>
        <p:spPr/>
        <p:txBody>
          <a:bodyPr/>
          <a:lstStyle/>
          <a:p>
            <a:endParaRPr lang="en-IN"/>
          </a:p>
        </p:txBody>
      </p:sp>
      <p:pic>
        <p:nvPicPr>
          <p:cNvPr id="6" name="Picture 2">
            <a:extLst>
              <a:ext uri="{FF2B5EF4-FFF2-40B4-BE49-F238E27FC236}">
                <a16:creationId xmlns:a16="http://schemas.microsoft.com/office/drawing/2014/main" id="{67D28D44-96EF-3418-4A21-0DFB009AE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639" y="708297"/>
            <a:ext cx="9767095" cy="590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078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Division </a:t>
            </a:r>
          </a:p>
          <a:p>
            <a:pPr algn="ctr"/>
            <a:r>
              <a:rPr lang="en-US" sz="3200" b="1" dirty="0">
                <a:solidFill>
                  <a:schemeClr val="tx1"/>
                </a:solidFill>
                <a:effectLst>
                  <a:outerShdw blurRad="38100" dist="38100" dir="2700000" algn="tl">
                    <a:srgbClr val="000000">
                      <a:alpha val="43137"/>
                    </a:srgbClr>
                  </a:outerShdw>
                </a:effectLst>
                <a:latin typeface="Cooper Std Black" panose="0208090304030B020404" pitchFamily="18" charset="0"/>
              </a:rPr>
              <a:t>(Restoring Method) </a:t>
            </a:r>
          </a:p>
        </p:txBody>
      </p:sp>
      <p:sp>
        <p:nvSpPr>
          <p:cNvPr id="4" name="Title 1"/>
          <p:cNvSpPr txBox="1">
            <a:spLocks/>
          </p:cNvSpPr>
          <p:nvPr/>
        </p:nvSpPr>
        <p:spPr>
          <a:xfrm>
            <a:off x="0" y="4290430"/>
            <a:ext cx="12192000" cy="18817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1" i="0" kern="120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0000"/>
                </a:solidFill>
              </a:rPr>
              <a:t>CST 202 </a:t>
            </a:r>
            <a:r>
              <a:rPr lang="en-US" sz="4800" dirty="0">
                <a:solidFill>
                  <a:prstClr val="white"/>
                </a:solidFill>
              </a:rPr>
              <a:t>: </a:t>
            </a:r>
            <a:r>
              <a:rPr lang="en-US" sz="4800" dirty="0">
                <a:solidFill>
                  <a:srgbClr val="FFFF00"/>
                </a:solidFill>
              </a:rPr>
              <a:t>Computer Organization</a:t>
            </a:r>
          </a:p>
          <a:p>
            <a:pPr algn="ctr"/>
            <a:r>
              <a:rPr lang="en-US" sz="4800" dirty="0">
                <a:solidFill>
                  <a:srgbClr val="FFFF00"/>
                </a:solidFill>
              </a:rPr>
              <a:t>			&amp; Architecture </a:t>
            </a:r>
          </a:p>
        </p:txBody>
      </p:sp>
      <p:sp>
        <p:nvSpPr>
          <p:cNvPr id="2" name="Footer Placeholder 1">
            <a:extLst>
              <a:ext uri="{FF2B5EF4-FFF2-40B4-BE49-F238E27FC236}">
                <a16:creationId xmlns:a16="http://schemas.microsoft.com/office/drawing/2014/main" id="{E4251C51-9533-48BA-0193-402AA19594F6}"/>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CED3584F-8E60-9FD3-9629-6BB3BE8D684E}"/>
              </a:ext>
            </a:extLst>
          </p:cNvPr>
          <p:cNvSpPr>
            <a:spLocks noGrp="1"/>
          </p:cNvSpPr>
          <p:nvPr>
            <p:ph type="sldNum" sz="quarter" idx="12"/>
          </p:nvPr>
        </p:nvSpPr>
        <p:spPr/>
        <p:txBody>
          <a:bodyPr/>
          <a:lstStyle/>
          <a:p>
            <a:fld id="{08AB70BE-1769-45B8-85A6-0C837432C7E6}" type="slidenum">
              <a:rPr lang="en-US" smtClean="0"/>
              <a:t>32</a:t>
            </a:fld>
            <a:endParaRPr lang="en-US"/>
          </a:p>
        </p:txBody>
      </p:sp>
    </p:spTree>
    <p:extLst>
      <p:ext uri="{BB962C8B-B14F-4D97-AF65-F5344CB8AC3E}">
        <p14:creationId xmlns:p14="http://schemas.microsoft.com/office/powerpoint/2010/main" val="62895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Longhand division examples</a:t>
            </a:r>
            <a:endParaRPr lang="en-US" dirty="0"/>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33</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597" y="2027260"/>
            <a:ext cx="6338175" cy="366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40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a:t>
            </a:r>
          </a:p>
        </p:txBody>
      </p:sp>
      <p:sp>
        <p:nvSpPr>
          <p:cNvPr id="3" name="Content Placeholder 2"/>
          <p:cNvSpPr>
            <a:spLocks noGrp="1"/>
          </p:cNvSpPr>
          <p:nvPr>
            <p:ph idx="1"/>
          </p:nvPr>
        </p:nvSpPr>
        <p:spPr>
          <a:xfrm>
            <a:off x="914399" y="1357313"/>
            <a:ext cx="10844213" cy="3581016"/>
          </a:xfrm>
        </p:spPr>
        <p:txBody>
          <a:bodyPr>
            <a:noAutofit/>
          </a:bodyPr>
          <a:lstStyle/>
          <a:p>
            <a:r>
              <a:rPr lang="en-US" sz="2400" dirty="0">
                <a:latin typeface="Comic Sans MS" panose="030F0702030302020204" pitchFamily="66" charset="0"/>
              </a:rPr>
              <a:t>A circuit that implements division by this longhand method operates as follows: </a:t>
            </a:r>
          </a:p>
          <a:p>
            <a:pPr lvl="1"/>
            <a:r>
              <a:rPr lang="en-US" sz="2400" dirty="0">
                <a:latin typeface="Comic Sans MS" panose="030F0702030302020204" pitchFamily="66" charset="0"/>
              </a:rPr>
              <a:t>It positions the divisor appropriately with respect to the dividend and performs a subtraction.</a:t>
            </a:r>
          </a:p>
          <a:p>
            <a:pPr lvl="1"/>
            <a:r>
              <a:rPr lang="en-US" sz="2400" dirty="0">
                <a:latin typeface="Comic Sans MS" panose="030F0702030302020204" pitchFamily="66" charset="0"/>
              </a:rPr>
              <a:t>If the </a:t>
            </a:r>
            <a:r>
              <a:rPr lang="en-US" sz="2400" dirty="0">
                <a:solidFill>
                  <a:srgbClr val="FF0066"/>
                </a:solidFill>
                <a:latin typeface="Comic Sans MS" panose="030F0702030302020204" pitchFamily="66" charset="0"/>
              </a:rPr>
              <a:t>remainder</a:t>
            </a:r>
            <a:r>
              <a:rPr lang="en-US" sz="2400" dirty="0">
                <a:latin typeface="Comic Sans MS" panose="030F0702030302020204" pitchFamily="66" charset="0"/>
              </a:rPr>
              <a:t> is </a:t>
            </a:r>
            <a:r>
              <a:rPr lang="en-US" sz="2400" dirty="0">
                <a:solidFill>
                  <a:srgbClr val="FF0066"/>
                </a:solidFill>
                <a:latin typeface="Comic Sans MS" panose="030F0702030302020204" pitchFamily="66" charset="0"/>
              </a:rPr>
              <a:t>zero</a:t>
            </a:r>
            <a:r>
              <a:rPr lang="en-US" sz="2400" dirty="0">
                <a:latin typeface="Comic Sans MS" panose="030F0702030302020204" pitchFamily="66" charset="0"/>
              </a:rPr>
              <a:t> or </a:t>
            </a:r>
            <a:r>
              <a:rPr lang="en-US" sz="2400" dirty="0">
                <a:solidFill>
                  <a:srgbClr val="FF0066"/>
                </a:solidFill>
                <a:latin typeface="Comic Sans MS" panose="030F0702030302020204" pitchFamily="66" charset="0"/>
              </a:rPr>
              <a:t>positive</a:t>
            </a:r>
            <a:r>
              <a:rPr lang="en-US" sz="2400" dirty="0">
                <a:latin typeface="Comic Sans MS" panose="030F0702030302020204" pitchFamily="66" charset="0"/>
              </a:rPr>
              <a:t>, a </a:t>
            </a:r>
            <a:r>
              <a:rPr lang="en-US" sz="2400" u="sng" dirty="0">
                <a:solidFill>
                  <a:srgbClr val="FF0066"/>
                </a:solidFill>
                <a:latin typeface="Comic Sans MS" panose="030F0702030302020204" pitchFamily="66" charset="0"/>
              </a:rPr>
              <a:t>quotient bit of 1 </a:t>
            </a:r>
            <a:r>
              <a:rPr lang="en-US" sz="2400" dirty="0">
                <a:latin typeface="Comic Sans MS" panose="030F0702030302020204" pitchFamily="66" charset="0"/>
              </a:rPr>
              <a:t>is determined, the </a:t>
            </a:r>
            <a:r>
              <a:rPr lang="en-US" sz="2400" dirty="0">
                <a:solidFill>
                  <a:srgbClr val="FF0066"/>
                </a:solidFill>
                <a:latin typeface="Comic Sans MS" panose="030F0702030302020204" pitchFamily="66" charset="0"/>
              </a:rPr>
              <a:t>remainder is extended by another bit of the dividend</a:t>
            </a:r>
            <a:r>
              <a:rPr lang="en-US" sz="2400" dirty="0">
                <a:latin typeface="Comic Sans MS" panose="030F0702030302020204" pitchFamily="66" charset="0"/>
              </a:rPr>
              <a:t>, the </a:t>
            </a:r>
            <a:r>
              <a:rPr lang="en-US" sz="2400" dirty="0">
                <a:solidFill>
                  <a:schemeClr val="tx2">
                    <a:lumMod val="50000"/>
                    <a:lumOff val="50000"/>
                  </a:schemeClr>
                </a:solidFill>
                <a:latin typeface="Comic Sans MS" panose="030F0702030302020204" pitchFamily="66" charset="0"/>
              </a:rPr>
              <a:t>divisor is repositioned, and another subtraction</a:t>
            </a:r>
            <a:r>
              <a:rPr lang="en-US" sz="2400" dirty="0">
                <a:solidFill>
                  <a:schemeClr val="bg1"/>
                </a:solidFill>
                <a:latin typeface="Comic Sans MS" panose="030F0702030302020204" pitchFamily="66" charset="0"/>
              </a:rPr>
              <a:t> </a:t>
            </a:r>
            <a:r>
              <a:rPr lang="en-US" sz="2400" dirty="0">
                <a:latin typeface="Comic Sans MS" panose="030F0702030302020204" pitchFamily="66" charset="0"/>
              </a:rPr>
              <a:t>is performed. </a:t>
            </a:r>
          </a:p>
          <a:p>
            <a:pPr lvl="1"/>
            <a:r>
              <a:rPr lang="en-US" sz="2400" dirty="0">
                <a:latin typeface="Comic Sans MS" panose="030F0702030302020204" pitchFamily="66" charset="0"/>
              </a:rPr>
              <a:t>If the </a:t>
            </a:r>
            <a:r>
              <a:rPr lang="en-US" sz="2400" dirty="0">
                <a:solidFill>
                  <a:srgbClr val="FF0066"/>
                </a:solidFill>
                <a:latin typeface="Comic Sans MS" panose="030F0702030302020204" pitchFamily="66" charset="0"/>
              </a:rPr>
              <a:t>remainder</a:t>
            </a:r>
            <a:r>
              <a:rPr lang="en-US" sz="2400" dirty="0">
                <a:latin typeface="Comic Sans MS" panose="030F0702030302020204" pitchFamily="66" charset="0"/>
              </a:rPr>
              <a:t> is </a:t>
            </a:r>
            <a:r>
              <a:rPr lang="en-US" sz="2400" dirty="0">
                <a:solidFill>
                  <a:srgbClr val="FF0066"/>
                </a:solidFill>
                <a:latin typeface="Comic Sans MS" panose="030F0702030302020204" pitchFamily="66" charset="0"/>
              </a:rPr>
              <a:t>negative</a:t>
            </a:r>
            <a:r>
              <a:rPr lang="en-US" sz="2400" dirty="0">
                <a:latin typeface="Comic Sans MS" panose="030F0702030302020204" pitchFamily="66" charset="0"/>
              </a:rPr>
              <a:t>, a </a:t>
            </a:r>
            <a:r>
              <a:rPr lang="en-US" sz="2400" u="sng" dirty="0">
                <a:solidFill>
                  <a:srgbClr val="FF0066"/>
                </a:solidFill>
                <a:latin typeface="Comic Sans MS" panose="030F0702030302020204" pitchFamily="66" charset="0"/>
              </a:rPr>
              <a:t>quotient bit of 0</a:t>
            </a:r>
            <a:r>
              <a:rPr lang="en-US" sz="2400" u="sng" dirty="0">
                <a:latin typeface="Comic Sans MS" panose="030F0702030302020204" pitchFamily="66" charset="0"/>
              </a:rPr>
              <a:t> </a:t>
            </a:r>
            <a:r>
              <a:rPr lang="en-US" sz="2400" dirty="0">
                <a:latin typeface="Comic Sans MS" panose="030F0702030302020204" pitchFamily="66" charset="0"/>
              </a:rPr>
              <a:t>is determined, the </a:t>
            </a:r>
            <a:r>
              <a:rPr lang="en-US" sz="2400" dirty="0">
                <a:solidFill>
                  <a:srgbClr val="FF0066"/>
                </a:solidFill>
                <a:latin typeface="Comic Sans MS" panose="030F0702030302020204" pitchFamily="66" charset="0"/>
              </a:rPr>
              <a:t>dividend is restored by adding back the divisor</a:t>
            </a:r>
            <a:r>
              <a:rPr lang="en-US" sz="2400" dirty="0">
                <a:latin typeface="Comic Sans MS" panose="030F0702030302020204" pitchFamily="66" charset="0"/>
              </a:rPr>
              <a:t>, and the divisor is repositioned for another subtraction.</a:t>
            </a:r>
          </a:p>
          <a:p>
            <a:r>
              <a:rPr lang="en-US" sz="2400" dirty="0">
                <a:latin typeface="Comic Sans MS" panose="030F0702030302020204" pitchFamily="66" charset="0"/>
              </a:rPr>
              <a:t>This is called the </a:t>
            </a:r>
            <a:r>
              <a:rPr lang="en-US" sz="2400" i="1" dirty="0">
                <a:solidFill>
                  <a:srgbClr val="FF0066"/>
                </a:solidFill>
                <a:latin typeface="Comic Sans MS" panose="030F0702030302020204" pitchFamily="66" charset="0"/>
              </a:rPr>
              <a:t>restoring division </a:t>
            </a:r>
            <a:r>
              <a:rPr lang="en-US" sz="2400" dirty="0">
                <a:latin typeface="Comic Sans MS" panose="030F0702030302020204" pitchFamily="66" charset="0"/>
              </a:rPr>
              <a:t>algorithm.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5" name="Slide Number Placeholder 4"/>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47797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35</a:t>
            </a:fld>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3192" y="895754"/>
            <a:ext cx="8023718" cy="570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4167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971550" lvl="1" indent="-514350">
              <a:buFont typeface="+mj-lt"/>
              <a:buAutoNum type="arabicPeriod"/>
            </a:pPr>
            <a:r>
              <a:rPr lang="en-US" sz="2400" dirty="0">
                <a:latin typeface="Comic Sans MS" panose="030F0702030302020204" pitchFamily="66" charset="0"/>
              </a:rPr>
              <a:t> Shift A and Q left one bit position.</a:t>
            </a:r>
          </a:p>
          <a:p>
            <a:pPr marL="971550" lvl="1" indent="-514350">
              <a:buFont typeface="+mj-lt"/>
              <a:buAutoNum type="arabicPeriod"/>
            </a:pPr>
            <a:r>
              <a:rPr lang="en-US" sz="2400" dirty="0">
                <a:latin typeface="Comic Sans MS" panose="030F0702030302020204" pitchFamily="66" charset="0"/>
              </a:rPr>
              <a:t>Subtract M from A, and place the answer back in A.</a:t>
            </a:r>
          </a:p>
          <a:p>
            <a:pPr marL="971550" lvl="1" indent="-514350">
              <a:buFont typeface="+mj-lt"/>
              <a:buAutoNum type="arabicPeriod"/>
            </a:pPr>
            <a:r>
              <a:rPr lang="en-US" sz="2400" dirty="0">
                <a:latin typeface="Comic Sans MS" panose="030F0702030302020204" pitchFamily="66" charset="0"/>
              </a:rPr>
              <a:t>If the sign of A is 1, set </a:t>
            </a:r>
            <a:r>
              <a:rPr lang="en-US" sz="2400" i="1" dirty="0">
                <a:latin typeface="Comic Sans MS" panose="030F0702030302020204" pitchFamily="66" charset="0"/>
              </a:rPr>
              <a:t>q</a:t>
            </a:r>
            <a:r>
              <a:rPr lang="en-US" sz="2400" dirty="0">
                <a:latin typeface="Comic Sans MS" panose="030F0702030302020204" pitchFamily="66" charset="0"/>
              </a:rPr>
              <a:t>0 to 0 and add M back to A (that is, restore A); otherwise, set </a:t>
            </a:r>
            <a:r>
              <a:rPr lang="en-US" sz="2400" i="1" dirty="0">
                <a:latin typeface="Comic Sans MS" panose="030F0702030302020204" pitchFamily="66" charset="0"/>
              </a:rPr>
              <a:t>q</a:t>
            </a:r>
            <a:r>
              <a:rPr lang="en-US" sz="2400" dirty="0">
                <a:latin typeface="Comic Sans MS" panose="030F0702030302020204" pitchFamily="66" charset="0"/>
              </a:rPr>
              <a:t>0 to 1.</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40630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37</a:t>
            </a:fld>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978" y="969951"/>
            <a:ext cx="2927417" cy="264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853" y="-1"/>
            <a:ext cx="5714005" cy="679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727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3</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Pipelining – basic principles</a:t>
            </a:r>
          </a:p>
        </p:txBody>
      </p:sp>
      <p:sp>
        <p:nvSpPr>
          <p:cNvPr id="4" name="Title 1"/>
          <p:cNvSpPr txBox="1">
            <a:spLocks/>
          </p:cNvSpPr>
          <p:nvPr/>
        </p:nvSpPr>
        <p:spPr>
          <a:xfrm>
            <a:off x="0" y="4290430"/>
            <a:ext cx="12192000" cy="18817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1" i="0" kern="120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0000"/>
                </a:solidFill>
              </a:rPr>
              <a:t>CST 202 </a:t>
            </a:r>
            <a:r>
              <a:rPr lang="en-US" sz="4800" dirty="0">
                <a:solidFill>
                  <a:prstClr val="white"/>
                </a:solidFill>
              </a:rPr>
              <a:t>: </a:t>
            </a:r>
            <a:r>
              <a:rPr lang="en-US" sz="4800" dirty="0">
                <a:solidFill>
                  <a:srgbClr val="FFFF00"/>
                </a:solidFill>
              </a:rPr>
              <a:t>Computer Organization</a:t>
            </a:r>
          </a:p>
          <a:p>
            <a:pPr algn="ctr"/>
            <a:r>
              <a:rPr lang="en-US" sz="4800" dirty="0">
                <a:solidFill>
                  <a:srgbClr val="FFFF00"/>
                </a:solidFill>
              </a:rPr>
              <a:t>			&amp; Architecture </a:t>
            </a:r>
          </a:p>
        </p:txBody>
      </p:sp>
      <p:sp>
        <p:nvSpPr>
          <p:cNvPr id="2" name="Footer Placeholder 1">
            <a:extLst>
              <a:ext uri="{FF2B5EF4-FFF2-40B4-BE49-F238E27FC236}">
                <a16:creationId xmlns:a16="http://schemas.microsoft.com/office/drawing/2014/main" id="{562EA5A1-315D-E122-E513-1DDD82B89D59}"/>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C5578488-DC5B-9C1B-998A-09B304CC79D1}"/>
              </a:ext>
            </a:extLst>
          </p:cNvPr>
          <p:cNvSpPr>
            <a:spLocks noGrp="1"/>
          </p:cNvSpPr>
          <p:nvPr>
            <p:ph type="sldNum" sz="quarter" idx="12"/>
          </p:nvPr>
        </p:nvSpPr>
        <p:spPr/>
        <p:txBody>
          <a:bodyPr/>
          <a:lstStyle/>
          <a:p>
            <a:fld id="{08AB70BE-1769-45B8-85A6-0C837432C7E6}" type="slidenum">
              <a:rPr lang="en-US" smtClean="0"/>
              <a:t>38</a:t>
            </a:fld>
            <a:endParaRPr lang="en-US"/>
          </a:p>
        </p:txBody>
      </p:sp>
    </p:spTree>
    <p:extLst>
      <p:ext uri="{BB962C8B-B14F-4D97-AF65-F5344CB8AC3E}">
        <p14:creationId xmlns:p14="http://schemas.microsoft.com/office/powerpoint/2010/main" val="3615881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56" y="0"/>
            <a:ext cx="9914859" cy="1214438"/>
          </a:xfrm>
        </p:spPr>
        <p:txBody>
          <a:bodyPr/>
          <a:lstStyle/>
          <a:p>
            <a:r>
              <a:rPr lang="en-US" dirty="0"/>
              <a:t>Pipelining- Basic Principles</a:t>
            </a:r>
          </a:p>
        </p:txBody>
      </p:sp>
      <p:sp>
        <p:nvSpPr>
          <p:cNvPr id="3" name="Content Placeholder 2"/>
          <p:cNvSpPr>
            <a:spLocks noGrp="1"/>
          </p:cNvSpPr>
          <p:nvPr>
            <p:ph idx="1"/>
          </p:nvPr>
        </p:nvSpPr>
        <p:spPr>
          <a:xfrm>
            <a:off x="514351" y="1214438"/>
            <a:ext cx="11570062" cy="4828553"/>
          </a:xfrm>
        </p:spPr>
        <p:txBody>
          <a:bodyPr>
            <a:noAutofit/>
          </a:bodyPr>
          <a:lstStyle/>
          <a:p>
            <a:r>
              <a:rPr lang="en-US" sz="2400" dirty="0">
                <a:latin typeface="Comic Sans MS" panose="030F0702030302020204" pitchFamily="66" charset="0"/>
              </a:rPr>
              <a:t>Pipelining is a method to realize, </a:t>
            </a:r>
            <a:r>
              <a:rPr lang="en-US" sz="2400" dirty="0">
                <a:solidFill>
                  <a:srgbClr val="FF0066"/>
                </a:solidFill>
                <a:latin typeface="Comic Sans MS" panose="030F0702030302020204" pitchFamily="66" charset="0"/>
              </a:rPr>
              <a:t>overlapped parallelism </a:t>
            </a:r>
            <a:r>
              <a:rPr lang="en-US" sz="2400" dirty="0">
                <a:latin typeface="Comic Sans MS" panose="030F0702030302020204" pitchFamily="66" charset="0"/>
              </a:rPr>
              <a:t>in the proposed solution of a problem, on a digital computer in an economical way. </a:t>
            </a:r>
          </a:p>
          <a:p>
            <a:r>
              <a:rPr lang="en-US" sz="2400" dirty="0">
                <a:latin typeface="Comic Sans MS" panose="030F0702030302020204" pitchFamily="66" charset="0"/>
              </a:rPr>
              <a:t>Pipelining is the method to introduce temporal parallelism in computer operations. </a:t>
            </a:r>
          </a:p>
          <a:p>
            <a:r>
              <a:rPr lang="en-US" sz="2400" dirty="0">
                <a:latin typeface="Comic Sans MS" panose="030F0702030302020204" pitchFamily="66" charset="0"/>
              </a:rPr>
              <a:t>A pipeline processor may process each instruction in 4 steps: </a:t>
            </a:r>
          </a:p>
          <a:p>
            <a:pPr lvl="1"/>
            <a:r>
              <a:rPr lang="en-US" sz="2400" b="1" dirty="0">
                <a:latin typeface="Comic Sans MS" panose="030F0702030302020204" pitchFamily="66" charset="0"/>
              </a:rPr>
              <a:t>F Fetch: </a:t>
            </a:r>
            <a:r>
              <a:rPr lang="en-US" sz="2400" dirty="0">
                <a:latin typeface="Comic Sans MS" panose="030F0702030302020204" pitchFamily="66" charset="0"/>
              </a:rPr>
              <a:t>Read the instruction from the memory </a:t>
            </a:r>
          </a:p>
          <a:p>
            <a:pPr lvl="1"/>
            <a:r>
              <a:rPr lang="en-US" sz="2400" b="1" dirty="0">
                <a:latin typeface="Comic Sans MS" panose="030F0702030302020204" pitchFamily="66" charset="0"/>
              </a:rPr>
              <a:t>D Decode: </a:t>
            </a:r>
            <a:r>
              <a:rPr lang="en-US" sz="2400" dirty="0">
                <a:latin typeface="Comic Sans MS" panose="030F0702030302020204" pitchFamily="66" charset="0"/>
              </a:rPr>
              <a:t>Decode the instruction and fetch the source operands </a:t>
            </a:r>
          </a:p>
          <a:p>
            <a:pPr lvl="1"/>
            <a:r>
              <a:rPr lang="en-US" sz="2400" b="1" dirty="0">
                <a:latin typeface="Comic Sans MS" panose="030F0702030302020204" pitchFamily="66" charset="0"/>
              </a:rPr>
              <a:t>E Execute: </a:t>
            </a:r>
            <a:r>
              <a:rPr lang="en-US" sz="2400" dirty="0">
                <a:latin typeface="Comic Sans MS" panose="030F0702030302020204" pitchFamily="66" charset="0"/>
              </a:rPr>
              <a:t>Perform the operation specified by the instruction </a:t>
            </a:r>
          </a:p>
          <a:p>
            <a:pPr lvl="1"/>
            <a:r>
              <a:rPr lang="en-US" sz="2400" b="1" dirty="0">
                <a:latin typeface="Comic Sans MS" panose="030F0702030302020204" pitchFamily="66" charset="0"/>
              </a:rPr>
              <a:t>M Memory Access</a:t>
            </a:r>
            <a:r>
              <a:rPr lang="en-US" sz="2400" dirty="0">
                <a:latin typeface="Comic Sans MS" panose="030F0702030302020204" pitchFamily="66" charset="0"/>
              </a:rPr>
              <a:t>: In case if the instruction demands</a:t>
            </a:r>
          </a:p>
          <a:p>
            <a:pPr lvl="1"/>
            <a:r>
              <a:rPr lang="en-US" sz="2400" b="1" dirty="0">
                <a:latin typeface="Comic Sans MS" panose="030F0702030302020204" pitchFamily="66" charset="0"/>
              </a:rPr>
              <a:t>W Write: </a:t>
            </a:r>
            <a:r>
              <a:rPr lang="en-US" sz="2400" dirty="0">
                <a:latin typeface="Comic Sans MS" panose="030F0702030302020204" pitchFamily="66" charset="0"/>
              </a:rPr>
              <a:t>Store the result in the destination location.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5" name="Slide Number Placeholder 4"/>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309812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B825-9568-AACB-33EF-1CA8F36FE135}"/>
              </a:ext>
            </a:extLst>
          </p:cNvPr>
          <p:cNvSpPr>
            <a:spLocks noGrp="1"/>
          </p:cNvSpPr>
          <p:nvPr>
            <p:ph type="title"/>
          </p:nvPr>
        </p:nvSpPr>
        <p:spPr/>
        <p:txBody>
          <a:bodyPr/>
          <a:lstStyle/>
          <a:p>
            <a:r>
              <a:rPr lang="en-US" dirty="0"/>
              <a:t>Abstract POs defined by National Board of Accreditation</a:t>
            </a:r>
            <a:endParaRPr lang="en-IN" dirty="0"/>
          </a:p>
        </p:txBody>
      </p:sp>
      <p:pic>
        <p:nvPicPr>
          <p:cNvPr id="5" name="Content Placeholder 4">
            <a:extLst>
              <a:ext uri="{FF2B5EF4-FFF2-40B4-BE49-F238E27FC236}">
                <a16:creationId xmlns:a16="http://schemas.microsoft.com/office/drawing/2014/main" id="{B2B378BF-3392-21F6-7009-E0569DABF44F}"/>
              </a:ext>
            </a:extLst>
          </p:cNvPr>
          <p:cNvPicPr>
            <a:picLocks noGrp="1" noChangeAspect="1"/>
          </p:cNvPicPr>
          <p:nvPr>
            <p:ph idx="1"/>
          </p:nvPr>
        </p:nvPicPr>
        <p:blipFill>
          <a:blip r:embed="rId2"/>
          <a:stretch>
            <a:fillRect/>
          </a:stretch>
        </p:blipFill>
        <p:spPr>
          <a:xfrm>
            <a:off x="793375" y="1806128"/>
            <a:ext cx="9507071" cy="4688801"/>
          </a:xfrm>
        </p:spPr>
      </p:pic>
      <p:sp>
        <p:nvSpPr>
          <p:cNvPr id="3" name="Footer Placeholder 2">
            <a:extLst>
              <a:ext uri="{FF2B5EF4-FFF2-40B4-BE49-F238E27FC236}">
                <a16:creationId xmlns:a16="http://schemas.microsoft.com/office/drawing/2014/main" id="{196C2B0C-E8BC-1B74-BB20-A75CB081710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a:ln>
                  <a:noFill/>
                </a:ln>
                <a:solidFill>
                  <a:srgbClr val="18818C"/>
                </a:solidFill>
                <a:effectLst/>
                <a:uLnTx/>
                <a:uFillTx/>
                <a:latin typeface="Arial Nova Light"/>
                <a:ea typeface="+mn-ea"/>
                <a:cs typeface="+mn-cs"/>
              </a:rPr>
              <a:t>Archana P S , Department of CSE,SNGCE</a:t>
            </a:r>
            <a:endParaRPr kumimoji="0" lang="en-US" sz="1050" b="0" i="0" u="none" strike="noStrike" kern="1200" cap="none" spc="50" normalizeH="0" baseline="0" noProof="0" dirty="0">
              <a:ln>
                <a:noFill/>
              </a:ln>
              <a:solidFill>
                <a:srgbClr val="18818C"/>
              </a:solidFill>
              <a:effectLst/>
              <a:uLnTx/>
              <a:uFillTx/>
              <a:latin typeface="Arial Nova Light"/>
              <a:ea typeface="+mn-ea"/>
              <a:cs typeface="+mn-cs"/>
            </a:endParaRPr>
          </a:p>
        </p:txBody>
      </p:sp>
      <p:sp>
        <p:nvSpPr>
          <p:cNvPr id="4" name="Slide Number Placeholder 3">
            <a:extLst>
              <a:ext uri="{FF2B5EF4-FFF2-40B4-BE49-F238E27FC236}">
                <a16:creationId xmlns:a16="http://schemas.microsoft.com/office/drawing/2014/main" id="{17EF2D18-9517-9980-ADF1-22244FDA74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1387304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36948" y="2343790"/>
            <a:ext cx="3558919" cy="3022979"/>
          </a:xfrm>
        </p:spPr>
        <p:txBody>
          <a:bodyPr>
            <a:normAutofit/>
          </a:bodyPr>
          <a:lstStyle/>
          <a:p>
            <a:r>
              <a:rPr lang="en-US" dirty="0">
                <a:latin typeface="Comic Sans MS" panose="030F0702030302020204" pitchFamily="66" charset="0"/>
              </a:rPr>
              <a:t>Instruction Fetch (IF)</a:t>
            </a:r>
          </a:p>
          <a:p>
            <a:r>
              <a:rPr lang="en-US" dirty="0">
                <a:latin typeface="Comic Sans MS" panose="030F0702030302020204" pitchFamily="66" charset="0"/>
              </a:rPr>
              <a:t>Instruction Decode (ID)</a:t>
            </a:r>
          </a:p>
          <a:p>
            <a:r>
              <a:rPr lang="en-US" dirty="0">
                <a:latin typeface="Comic Sans MS" panose="030F0702030302020204" pitchFamily="66" charset="0"/>
              </a:rPr>
              <a:t>Execute (EX)</a:t>
            </a:r>
          </a:p>
          <a:p>
            <a:r>
              <a:rPr lang="en-US" dirty="0">
                <a:latin typeface="Comic Sans MS" panose="030F0702030302020204" pitchFamily="66" charset="0"/>
              </a:rPr>
              <a:t>Memory Access (MEM)</a:t>
            </a:r>
          </a:p>
          <a:p>
            <a:r>
              <a:rPr lang="en-US" dirty="0" err="1">
                <a:latin typeface="Comic Sans MS" panose="030F0702030302020204" pitchFamily="66" charset="0"/>
              </a:rPr>
              <a:t>Writeback</a:t>
            </a:r>
            <a:r>
              <a:rPr lang="en-US" dirty="0">
                <a:latin typeface="Comic Sans MS" panose="030F0702030302020204" pitchFamily="66" charset="0"/>
              </a:rPr>
              <a:t> (WB)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40</a:t>
            </a:fld>
            <a:endParaRPr lang="en-US" dirty="0"/>
          </a:p>
        </p:txBody>
      </p:sp>
      <p:pic>
        <p:nvPicPr>
          <p:cNvPr id="7170" name="Picture 2" descr="https://open4tech.com/wp-content/uploads/2018/12/CPU_Pipe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218" y="2168026"/>
            <a:ext cx="7372564" cy="290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10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Performance Improvement</a:t>
            </a:r>
            <a:br>
              <a:rPr lang="en-US" b="0" dirty="0">
                <a:effectLst/>
              </a:rPr>
            </a:br>
            <a:endParaRPr lang="en-US" dirty="0"/>
          </a:p>
        </p:txBody>
      </p:sp>
      <p:sp>
        <p:nvSpPr>
          <p:cNvPr id="3" name="Content Placeholder 2"/>
          <p:cNvSpPr>
            <a:spLocks noGrp="1"/>
          </p:cNvSpPr>
          <p:nvPr>
            <p:ph idx="1"/>
          </p:nvPr>
        </p:nvSpPr>
        <p:spPr>
          <a:xfrm>
            <a:off x="914399" y="1528762"/>
            <a:ext cx="10829925" cy="4738569"/>
          </a:xfrm>
        </p:spPr>
        <p:txBody>
          <a:bodyPr>
            <a:normAutofit fontScale="77500" lnSpcReduction="20000"/>
          </a:bodyPr>
          <a:lstStyle/>
          <a:p>
            <a:r>
              <a:rPr lang="en-US" dirty="0"/>
              <a:t> </a:t>
            </a:r>
            <a:r>
              <a:rPr lang="en-US" sz="2400" dirty="0">
                <a:latin typeface="Comic Sans MS" panose="030F0702030302020204" pitchFamily="66" charset="0"/>
              </a:rPr>
              <a:t>In order to properly identify the performance improvement that can be achieved using the pipelining technique, we need to use two terms – </a:t>
            </a:r>
            <a:r>
              <a:rPr lang="en-US" sz="2400" b="1" dirty="0">
                <a:latin typeface="Comic Sans MS" panose="030F0702030302020204" pitchFamily="66" charset="0"/>
              </a:rPr>
              <a:t>latency</a:t>
            </a:r>
            <a:r>
              <a:rPr lang="en-US" sz="2400" dirty="0">
                <a:latin typeface="Comic Sans MS" panose="030F0702030302020204" pitchFamily="66" charset="0"/>
              </a:rPr>
              <a:t> and </a:t>
            </a:r>
            <a:r>
              <a:rPr lang="en-US" sz="2400" b="1" dirty="0">
                <a:latin typeface="Comic Sans MS" panose="030F0702030302020204" pitchFamily="66" charset="0"/>
              </a:rPr>
              <a:t>throughput</a:t>
            </a:r>
            <a:r>
              <a:rPr lang="en-US" sz="2400" dirty="0">
                <a:latin typeface="Comic Sans MS" panose="030F0702030302020204" pitchFamily="66" charset="0"/>
              </a:rPr>
              <a:t>.</a:t>
            </a:r>
          </a:p>
          <a:p>
            <a:pPr lvl="1"/>
            <a:r>
              <a:rPr lang="en-US" sz="2400" b="1" i="1" dirty="0">
                <a:latin typeface="Comic Sans MS" panose="030F0702030302020204" pitchFamily="66" charset="0"/>
              </a:rPr>
              <a:t>Latency</a:t>
            </a:r>
            <a:r>
              <a:rPr lang="en-US" sz="2400" i="1" dirty="0">
                <a:latin typeface="Comic Sans MS" panose="030F0702030302020204" pitchFamily="66" charset="0"/>
              </a:rPr>
              <a:t> is the time it takes for an operation to complete</a:t>
            </a:r>
            <a:r>
              <a:rPr lang="en-US" sz="2400" dirty="0">
                <a:latin typeface="Comic Sans MS" panose="030F0702030302020204" pitchFamily="66" charset="0"/>
              </a:rPr>
              <a:t>.</a:t>
            </a:r>
          </a:p>
          <a:p>
            <a:pPr lvl="1"/>
            <a:r>
              <a:rPr lang="en-US" sz="2400" b="1" i="1" dirty="0">
                <a:latin typeface="Comic Sans MS" panose="030F0702030302020204" pitchFamily="66" charset="0"/>
              </a:rPr>
              <a:t>Throughput</a:t>
            </a:r>
            <a:r>
              <a:rPr lang="en-US" sz="2400" i="1" dirty="0">
                <a:latin typeface="Comic Sans MS" panose="030F0702030302020204" pitchFamily="66" charset="0"/>
              </a:rPr>
              <a:t> is the number of operations that are completed in a certain time frame. </a:t>
            </a:r>
            <a:endParaRPr lang="en-US" sz="2400" dirty="0">
              <a:latin typeface="Comic Sans MS" panose="030F0702030302020204" pitchFamily="66" charset="0"/>
            </a:endParaRPr>
          </a:p>
          <a:p>
            <a:r>
              <a:rPr lang="en-US" sz="2400" dirty="0">
                <a:latin typeface="Comic Sans MS" panose="030F0702030302020204" pitchFamily="66" charset="0"/>
              </a:rPr>
              <a:t>We can conclude with previous diagram</a:t>
            </a:r>
          </a:p>
          <a:p>
            <a:pPr lvl="1"/>
            <a:r>
              <a:rPr lang="en-US" sz="2400" dirty="0">
                <a:latin typeface="Comic Sans MS" panose="030F0702030302020204" pitchFamily="66" charset="0"/>
              </a:rPr>
              <a:t>The pipeline does not affect the latency. The instruction cycle consisting of 5 phases is the same whether pipelining is used or not. Each instruction takes 5 clock cycles to complete.</a:t>
            </a:r>
          </a:p>
          <a:p>
            <a:pPr lvl="1"/>
            <a:r>
              <a:rPr lang="en-US" sz="2400" dirty="0">
                <a:latin typeface="Comic Sans MS" panose="030F0702030302020204" pitchFamily="66" charset="0"/>
              </a:rPr>
              <a:t>The pipeline improves the throughput, with potential speedup equal to the number of pipeline stages.</a:t>
            </a:r>
          </a:p>
          <a:p>
            <a:r>
              <a:rPr lang="en-US" sz="2400" dirty="0">
                <a:latin typeface="Comic Sans MS" panose="030F0702030302020204" pitchFamily="66" charset="0"/>
              </a:rPr>
              <a:t>Once the pipeline is filled and continuously fed, we can have an instruction completed on every clock cycle (</a:t>
            </a:r>
            <a:r>
              <a:rPr lang="en-US" sz="2400" b="1" dirty="0">
                <a:latin typeface="Comic Sans MS" panose="030F0702030302020204" pitchFamily="66" charset="0"/>
              </a:rPr>
              <a:t>C</a:t>
            </a:r>
            <a:r>
              <a:rPr lang="en-US" sz="2400" dirty="0">
                <a:latin typeface="Comic Sans MS" panose="030F0702030302020204" pitchFamily="66" charset="0"/>
              </a:rPr>
              <a:t>ycles</a:t>
            </a:r>
            <a:r>
              <a:rPr lang="en-US" sz="2400" b="1" dirty="0">
                <a:latin typeface="Comic Sans MS" panose="030F0702030302020204" pitchFamily="66" charset="0"/>
              </a:rPr>
              <a:t> P</a:t>
            </a:r>
            <a:r>
              <a:rPr lang="en-US" sz="2400" dirty="0">
                <a:latin typeface="Comic Sans MS" panose="030F0702030302020204" pitchFamily="66" charset="0"/>
              </a:rPr>
              <a:t>er </a:t>
            </a:r>
            <a:r>
              <a:rPr lang="en-US" sz="2400" b="1" dirty="0">
                <a:latin typeface="Comic Sans MS" panose="030F0702030302020204" pitchFamily="66" charset="0"/>
              </a:rPr>
              <a:t>I</a:t>
            </a:r>
            <a:r>
              <a:rPr lang="en-US" sz="2400" dirty="0">
                <a:latin typeface="Comic Sans MS" panose="030F0702030302020204" pitchFamily="66" charset="0"/>
              </a:rPr>
              <a:t>nstruction (</a:t>
            </a:r>
            <a:r>
              <a:rPr lang="en-US" sz="2400" b="1" dirty="0">
                <a:latin typeface="Comic Sans MS" panose="030F0702030302020204" pitchFamily="66" charset="0"/>
              </a:rPr>
              <a:t>CPI</a:t>
            </a:r>
            <a:r>
              <a:rPr lang="en-US" sz="2400" dirty="0">
                <a:latin typeface="Comic Sans MS" panose="030F0702030302020204" pitchFamily="66" charset="0"/>
              </a:rPr>
              <a:t>) = 1). This is, of course, the ideal case not taking into account some of the pipeline limitations</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409117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Pipeline Limitations</a:t>
            </a:r>
            <a:br>
              <a:rPr lang="en-US" b="0" dirty="0">
                <a:effectLst/>
              </a:rPr>
            </a:br>
            <a:endParaRPr lang="en-US" dirty="0"/>
          </a:p>
        </p:txBody>
      </p:sp>
      <p:sp>
        <p:nvSpPr>
          <p:cNvPr id="3" name="Content Placeholder 2"/>
          <p:cNvSpPr>
            <a:spLocks noGrp="1"/>
          </p:cNvSpPr>
          <p:nvPr>
            <p:ph idx="1"/>
          </p:nvPr>
        </p:nvSpPr>
        <p:spPr/>
        <p:txBody>
          <a:bodyPr>
            <a:normAutofit/>
          </a:bodyPr>
          <a:lstStyle/>
          <a:p>
            <a:r>
              <a:rPr lang="en-US" dirty="0">
                <a:latin typeface="Comic Sans MS" panose="030F0702030302020204" pitchFamily="66" charset="0"/>
              </a:rPr>
              <a:t>There are some known limitations to pipelining technique used in microprocessors. Hazards prevent the next instruction in the pipeline to be executed in its designated clock cycle. The pipeline hazards can be grouped into three categories:</a:t>
            </a:r>
          </a:p>
          <a:p>
            <a:pPr lvl="1"/>
            <a:r>
              <a:rPr lang="en-US" b="1" dirty="0">
                <a:latin typeface="Comic Sans MS" panose="030F0702030302020204" pitchFamily="66" charset="0"/>
              </a:rPr>
              <a:t>Data Hazard </a:t>
            </a:r>
            <a:r>
              <a:rPr lang="en-US" dirty="0">
                <a:latin typeface="Comic Sans MS" panose="030F0702030302020204" pitchFamily="66" charset="0"/>
              </a:rPr>
              <a:t>– Can occur when an instruction depends on the result of a previous instruction still being processed in the pipeline.</a:t>
            </a:r>
          </a:p>
          <a:p>
            <a:pPr lvl="1"/>
            <a:r>
              <a:rPr lang="en-US" b="1" dirty="0">
                <a:latin typeface="Comic Sans MS" panose="030F0702030302020204" pitchFamily="66" charset="0"/>
              </a:rPr>
              <a:t>Structural Hazard </a:t>
            </a:r>
            <a:r>
              <a:rPr lang="en-US" dirty="0">
                <a:latin typeface="Comic Sans MS" panose="030F0702030302020204" pitchFamily="66" charset="0"/>
              </a:rPr>
              <a:t>– Can occur when the available hardware does not support some instruction combinations.</a:t>
            </a:r>
          </a:p>
          <a:p>
            <a:pPr lvl="1"/>
            <a:r>
              <a:rPr lang="en-US" b="1" dirty="0">
                <a:latin typeface="Comic Sans MS" panose="030F0702030302020204" pitchFamily="66" charset="0"/>
              </a:rPr>
              <a:t>Control Hazards </a:t>
            </a:r>
            <a:r>
              <a:rPr lang="en-US" dirty="0">
                <a:latin typeface="Comic Sans MS" panose="030F0702030302020204" pitchFamily="66" charset="0"/>
              </a:rPr>
              <a:t>– Caused by jump and branch instructions. These instructions will usually require the flushing (emptying) of the pipeline and loading it with instructions from addresses pointed by the branch and jump instructions.</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4995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3</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Classification of pipeline processors</a:t>
            </a:r>
          </a:p>
        </p:txBody>
      </p:sp>
      <p:sp>
        <p:nvSpPr>
          <p:cNvPr id="4" name="Title 1"/>
          <p:cNvSpPr txBox="1">
            <a:spLocks/>
          </p:cNvSpPr>
          <p:nvPr/>
        </p:nvSpPr>
        <p:spPr>
          <a:xfrm>
            <a:off x="0" y="4290430"/>
            <a:ext cx="12192000" cy="18817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1" i="0" kern="120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0000"/>
                </a:solidFill>
              </a:rPr>
              <a:t>CST 202 </a:t>
            </a:r>
            <a:r>
              <a:rPr lang="en-US" sz="4800" dirty="0">
                <a:solidFill>
                  <a:prstClr val="white"/>
                </a:solidFill>
              </a:rPr>
              <a:t>: </a:t>
            </a:r>
            <a:r>
              <a:rPr lang="en-US" sz="4800" dirty="0">
                <a:solidFill>
                  <a:srgbClr val="FFFF00"/>
                </a:solidFill>
              </a:rPr>
              <a:t>Computer Organization</a:t>
            </a:r>
          </a:p>
          <a:p>
            <a:pPr algn="ctr"/>
            <a:r>
              <a:rPr lang="en-US" sz="4800" dirty="0">
                <a:solidFill>
                  <a:srgbClr val="FFFF00"/>
                </a:solidFill>
              </a:rPr>
              <a:t>			&amp; Architecture </a:t>
            </a:r>
          </a:p>
        </p:txBody>
      </p:sp>
      <p:sp>
        <p:nvSpPr>
          <p:cNvPr id="2" name="Footer Placeholder 1">
            <a:extLst>
              <a:ext uri="{FF2B5EF4-FFF2-40B4-BE49-F238E27FC236}">
                <a16:creationId xmlns:a16="http://schemas.microsoft.com/office/drawing/2014/main" id="{3AB67EE1-4711-BFF2-5DA4-14769F25AC53}"/>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7AD02150-29A7-9C96-35E0-E1E5E97D1647}"/>
              </a:ext>
            </a:extLst>
          </p:cNvPr>
          <p:cNvSpPr>
            <a:spLocks noGrp="1"/>
          </p:cNvSpPr>
          <p:nvPr>
            <p:ph type="sldNum" sz="quarter" idx="12"/>
          </p:nvPr>
        </p:nvSpPr>
        <p:spPr/>
        <p:txBody>
          <a:bodyPr/>
          <a:lstStyle/>
          <a:p>
            <a:fld id="{08AB70BE-1769-45B8-85A6-0C837432C7E6}" type="slidenum">
              <a:rPr lang="en-US" smtClean="0"/>
              <a:t>43</a:t>
            </a:fld>
            <a:endParaRPr lang="en-US"/>
          </a:p>
        </p:txBody>
      </p:sp>
    </p:spTree>
    <p:extLst>
      <p:ext uri="{BB962C8B-B14F-4D97-AF65-F5344CB8AC3E}">
        <p14:creationId xmlns:p14="http://schemas.microsoft.com/office/powerpoint/2010/main" val="3819343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Classification </a:t>
            </a:r>
          </a:p>
        </p:txBody>
      </p:sp>
      <p:sp>
        <p:nvSpPr>
          <p:cNvPr id="3" name="Content Placeholder 2"/>
          <p:cNvSpPr>
            <a:spLocks noGrp="1"/>
          </p:cNvSpPr>
          <p:nvPr>
            <p:ph idx="1"/>
          </p:nvPr>
        </p:nvSpPr>
        <p:spPr/>
        <p:txBody>
          <a:bodyPr>
            <a:normAutofit/>
          </a:bodyPr>
          <a:lstStyle/>
          <a:p>
            <a:r>
              <a:rPr lang="en-US" sz="2800" dirty="0">
                <a:latin typeface="Comic Sans MS" panose="030F0702030302020204" pitchFamily="66" charset="0"/>
              </a:rPr>
              <a:t>Various types of pipelining can be applied in computer operations depending on the following factors: </a:t>
            </a:r>
          </a:p>
          <a:p>
            <a:pPr lvl="1"/>
            <a:r>
              <a:rPr lang="en-US" sz="2800" dirty="0">
                <a:latin typeface="Comic Sans MS" panose="030F0702030302020204" pitchFamily="66" charset="0"/>
              </a:rPr>
              <a:t>Level of Processing </a:t>
            </a:r>
          </a:p>
          <a:p>
            <a:pPr lvl="1"/>
            <a:r>
              <a:rPr lang="en-US" sz="2800" dirty="0">
                <a:latin typeface="Comic Sans MS" panose="030F0702030302020204" pitchFamily="66" charset="0"/>
              </a:rPr>
              <a:t>Pipeline configuration </a:t>
            </a:r>
          </a:p>
          <a:p>
            <a:pPr lvl="1"/>
            <a:r>
              <a:rPr lang="en-US" sz="2800" dirty="0">
                <a:latin typeface="Comic Sans MS" panose="030F0702030302020204" pitchFamily="66" charset="0"/>
              </a:rPr>
              <a:t>Type of Instruction and data </a:t>
            </a:r>
          </a:p>
          <a:p>
            <a:r>
              <a:rPr lang="en-US" sz="2800" dirty="0">
                <a:latin typeface="Comic Sans MS" panose="030F0702030302020204" pitchFamily="66" charset="0"/>
              </a:rPr>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80825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according to level of processing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a:t>Instruction Pipeline: </a:t>
            </a:r>
          </a:p>
          <a:p>
            <a:pPr lvl="1"/>
            <a:r>
              <a:rPr lang="en-US" b="1" dirty="0"/>
              <a:t>A</a:t>
            </a:r>
            <a:r>
              <a:rPr lang="en-US" dirty="0"/>
              <a:t>n instruction cycle may consist of many operations like, fetch </a:t>
            </a:r>
            <a:r>
              <a:rPr lang="en-US" dirty="0" err="1"/>
              <a:t>opcode</a:t>
            </a:r>
            <a:r>
              <a:rPr lang="en-US" dirty="0"/>
              <a:t>, decode </a:t>
            </a:r>
            <a:r>
              <a:rPr lang="en-US" dirty="0" err="1"/>
              <a:t>opcode</a:t>
            </a:r>
            <a:r>
              <a:rPr lang="en-US" dirty="0"/>
              <a:t>, compute operand addresses, fetch operands, and execute instructions. </a:t>
            </a:r>
          </a:p>
          <a:p>
            <a:pPr lvl="1"/>
            <a:r>
              <a:rPr lang="en-US" dirty="0"/>
              <a:t>These operations of the instruction execution cycle can be realized through the pipelining concept. </a:t>
            </a:r>
          </a:p>
          <a:p>
            <a:pPr lvl="1"/>
            <a:r>
              <a:rPr lang="en-US" dirty="0"/>
              <a:t>Each of these operations forms one stage of a pipeline. </a:t>
            </a:r>
          </a:p>
          <a:p>
            <a:pPr lvl="1"/>
            <a:r>
              <a:rPr lang="en-US" dirty="0"/>
              <a:t>The overlapping of execution of the operations through the pipeline provides a speedup over the normal execution. </a:t>
            </a:r>
          </a:p>
          <a:p>
            <a:pPr lvl="1"/>
            <a:r>
              <a:rPr lang="en-US" dirty="0"/>
              <a:t>Thus, the pipelines used for instruction cycle operations are known as instruction pipelines. </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255239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according to level of processing </a:t>
            </a:r>
          </a:p>
        </p:txBody>
      </p:sp>
      <p:sp>
        <p:nvSpPr>
          <p:cNvPr id="3" name="Content Placeholder 2"/>
          <p:cNvSpPr>
            <a:spLocks noGrp="1"/>
          </p:cNvSpPr>
          <p:nvPr>
            <p:ph idx="1"/>
          </p:nvPr>
        </p:nvSpPr>
        <p:spPr>
          <a:xfrm>
            <a:off x="914400" y="2414587"/>
            <a:ext cx="9914860" cy="3628403"/>
          </a:xfrm>
        </p:spPr>
        <p:txBody>
          <a:bodyPr>
            <a:normAutofit/>
          </a:bodyPr>
          <a:lstStyle/>
          <a:p>
            <a:pPr marL="514350" indent="-514350">
              <a:buFont typeface="+mj-lt"/>
              <a:buAutoNum type="arabicPeriod" startAt="2"/>
            </a:pPr>
            <a:r>
              <a:rPr lang="en-US" b="1" dirty="0">
                <a:latin typeface="Comic Sans MS" panose="030F0702030302020204" pitchFamily="66" charset="0"/>
              </a:rPr>
              <a:t>Arithmetic Pipeline: </a:t>
            </a:r>
          </a:p>
          <a:p>
            <a:pPr lvl="1"/>
            <a:r>
              <a:rPr lang="en-US" sz="2000" dirty="0">
                <a:latin typeface="Comic Sans MS" panose="030F0702030302020204" pitchFamily="66" charset="0"/>
              </a:rPr>
              <a:t>The complex arithmetic operations like multiplication, and floating point operations consume much of the time of the ALU. </a:t>
            </a:r>
          </a:p>
          <a:p>
            <a:pPr lvl="1"/>
            <a:r>
              <a:rPr lang="en-US" sz="2000" dirty="0">
                <a:latin typeface="Comic Sans MS" panose="030F0702030302020204" pitchFamily="66" charset="0"/>
              </a:rPr>
              <a:t>These operations can also be pipelined by segmenting the operations of the ALU and as a consequence, high speed performance may be achieved. </a:t>
            </a:r>
          </a:p>
          <a:p>
            <a:pPr lvl="1"/>
            <a:r>
              <a:rPr lang="en-US" sz="2000" dirty="0">
                <a:latin typeface="Comic Sans MS" panose="030F0702030302020204" pitchFamily="66" charset="0"/>
              </a:rPr>
              <a:t>Thus, the pipelines used for arithmetic operations are known as arithmetic pipelines. </a:t>
            </a:r>
          </a:p>
          <a:p>
            <a:endParaRPr lang="en-US" dirty="0"/>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356909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according to pipeline configuration: </a:t>
            </a:r>
          </a:p>
        </p:txBody>
      </p:sp>
      <p:sp>
        <p:nvSpPr>
          <p:cNvPr id="3" name="Content Placeholder 2"/>
          <p:cNvSpPr>
            <a:spLocks noGrp="1"/>
          </p:cNvSpPr>
          <p:nvPr>
            <p:ph idx="1"/>
          </p:nvPr>
        </p:nvSpPr>
        <p:spPr/>
        <p:txBody>
          <a:bodyPr>
            <a:normAutofit/>
          </a:bodyPr>
          <a:lstStyle/>
          <a:p>
            <a:r>
              <a:rPr lang="en-US" sz="2400" dirty="0">
                <a:latin typeface="Comic Sans MS" panose="030F0702030302020204" pitchFamily="66" charset="0"/>
              </a:rPr>
              <a:t> </a:t>
            </a:r>
            <a:r>
              <a:rPr lang="en-US" sz="2400" b="1" dirty="0">
                <a:latin typeface="Comic Sans MS" panose="030F0702030302020204" pitchFamily="66" charset="0"/>
              </a:rPr>
              <a:t>Uni-function Pipelines</a:t>
            </a:r>
            <a:r>
              <a:rPr lang="en-US" sz="2400" dirty="0">
                <a:latin typeface="Comic Sans MS" panose="030F0702030302020204" pitchFamily="66" charset="0"/>
              </a:rPr>
              <a:t>: When a fixed and dedicated function is performed through a pipeline, it is called a Uni-function pipeline. </a:t>
            </a:r>
          </a:p>
          <a:p>
            <a:r>
              <a:rPr lang="en-US" sz="2400" b="1" dirty="0">
                <a:latin typeface="Comic Sans MS" panose="030F0702030302020204" pitchFamily="66" charset="0"/>
              </a:rPr>
              <a:t>Multifunction Pipelines</a:t>
            </a:r>
            <a:r>
              <a:rPr lang="en-US" sz="2400" dirty="0">
                <a:latin typeface="Comic Sans MS" panose="030F0702030302020204" pitchFamily="66" charset="0"/>
              </a:rPr>
              <a:t>: When different functions at different times are performed through the pipeline, this is known as Multifunction pipeline. </a:t>
            </a:r>
          </a:p>
          <a:p>
            <a:pPr lvl="1"/>
            <a:r>
              <a:rPr lang="en-US" sz="2400" dirty="0">
                <a:latin typeface="Comic Sans MS" panose="030F0702030302020204" pitchFamily="66" charset="0"/>
              </a:rPr>
              <a:t>Multifunction pipelines are reconfigurable at different times according to the operation being performed.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129907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according to type of instruction and data: </a:t>
            </a:r>
          </a:p>
        </p:txBody>
      </p:sp>
      <p:sp>
        <p:nvSpPr>
          <p:cNvPr id="3" name="Content Placeholder 2"/>
          <p:cNvSpPr>
            <a:spLocks noGrp="1"/>
          </p:cNvSpPr>
          <p:nvPr>
            <p:ph idx="1"/>
          </p:nvPr>
        </p:nvSpPr>
        <p:spPr>
          <a:xfrm>
            <a:off x="194215" y="2371725"/>
            <a:ext cx="11364373" cy="4188101"/>
          </a:xfrm>
        </p:spPr>
        <p:txBody>
          <a:bodyPr/>
          <a:lstStyle/>
          <a:p>
            <a:r>
              <a:rPr lang="en-US" sz="2400" dirty="0">
                <a:latin typeface="Comic Sans MS" panose="030F0702030302020204" pitchFamily="66" charset="0"/>
              </a:rPr>
              <a:t> </a:t>
            </a:r>
            <a:r>
              <a:rPr lang="en-US" sz="2400" b="1" dirty="0">
                <a:latin typeface="Comic Sans MS" panose="030F0702030302020204" pitchFamily="66" charset="0"/>
              </a:rPr>
              <a:t>Scalar Pipelines</a:t>
            </a:r>
            <a:r>
              <a:rPr lang="en-US" sz="2400" dirty="0">
                <a:latin typeface="Comic Sans MS" panose="030F0702030302020204" pitchFamily="66" charset="0"/>
              </a:rPr>
              <a:t>: This type of pipeline processes scalar operands of repeated scalar instructions. </a:t>
            </a:r>
          </a:p>
          <a:p>
            <a:r>
              <a:rPr lang="en-US" sz="2400" b="1" dirty="0">
                <a:latin typeface="Comic Sans MS" panose="030F0702030302020204" pitchFamily="66" charset="0"/>
              </a:rPr>
              <a:t>Vector Pipelines: </a:t>
            </a:r>
            <a:r>
              <a:rPr lang="en-US" sz="2400" dirty="0">
                <a:latin typeface="Comic Sans MS" panose="030F0702030302020204" pitchFamily="66" charset="0"/>
              </a:rPr>
              <a:t>This type of pipeline processes vector instructions over vector operands. </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48</a:t>
            </a:fld>
            <a:endParaRPr lang="en-US" dirty="0"/>
          </a:p>
        </p:txBody>
      </p:sp>
    </p:spTree>
    <p:extLst>
      <p:ext uri="{BB962C8B-B14F-4D97-AF65-F5344CB8AC3E}">
        <p14:creationId xmlns:p14="http://schemas.microsoft.com/office/powerpoint/2010/main" val="81399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3</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Instruction and arithmetic pipelines </a:t>
            </a:r>
          </a:p>
        </p:txBody>
      </p:sp>
      <p:sp>
        <p:nvSpPr>
          <p:cNvPr id="4" name="Title 1"/>
          <p:cNvSpPr txBox="1">
            <a:spLocks/>
          </p:cNvSpPr>
          <p:nvPr/>
        </p:nvSpPr>
        <p:spPr>
          <a:xfrm>
            <a:off x="0" y="4290430"/>
            <a:ext cx="12192000" cy="18817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1" i="0" kern="120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0000"/>
                </a:solidFill>
              </a:rPr>
              <a:t>CST 202 </a:t>
            </a:r>
            <a:r>
              <a:rPr lang="en-US" sz="4800" dirty="0">
                <a:solidFill>
                  <a:prstClr val="white"/>
                </a:solidFill>
              </a:rPr>
              <a:t>: </a:t>
            </a:r>
            <a:r>
              <a:rPr lang="en-US" sz="4800" dirty="0">
                <a:solidFill>
                  <a:srgbClr val="FFFF00"/>
                </a:solidFill>
              </a:rPr>
              <a:t>Computer Organization</a:t>
            </a:r>
          </a:p>
          <a:p>
            <a:pPr algn="ctr"/>
            <a:r>
              <a:rPr lang="en-US" sz="4800" dirty="0">
                <a:solidFill>
                  <a:srgbClr val="FFFF00"/>
                </a:solidFill>
              </a:rPr>
              <a:t>			&amp; Architecture </a:t>
            </a:r>
          </a:p>
        </p:txBody>
      </p:sp>
      <p:sp>
        <p:nvSpPr>
          <p:cNvPr id="2" name="Footer Placeholder 1">
            <a:extLst>
              <a:ext uri="{FF2B5EF4-FFF2-40B4-BE49-F238E27FC236}">
                <a16:creationId xmlns:a16="http://schemas.microsoft.com/office/drawing/2014/main" id="{27A9BBB0-48A6-FB7E-3CF2-36BD3D15E4F2}"/>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9BDF5503-59DB-FB74-8064-0F549582828C}"/>
              </a:ext>
            </a:extLst>
          </p:cNvPr>
          <p:cNvSpPr>
            <a:spLocks noGrp="1"/>
          </p:cNvSpPr>
          <p:nvPr>
            <p:ph type="sldNum" sz="quarter" idx="12"/>
          </p:nvPr>
        </p:nvSpPr>
        <p:spPr/>
        <p:txBody>
          <a:bodyPr/>
          <a:lstStyle/>
          <a:p>
            <a:fld id="{08AB70BE-1769-45B8-85A6-0C837432C7E6}" type="slidenum">
              <a:rPr lang="en-US" smtClean="0"/>
              <a:t>49</a:t>
            </a:fld>
            <a:endParaRPr lang="en-US"/>
          </a:p>
        </p:txBody>
      </p:sp>
    </p:spTree>
    <p:extLst>
      <p:ext uri="{BB962C8B-B14F-4D97-AF65-F5344CB8AC3E}">
        <p14:creationId xmlns:p14="http://schemas.microsoft.com/office/powerpoint/2010/main" val="105117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8F64-DDC2-8D21-DB25-9C6F2A7D8E84}"/>
              </a:ext>
            </a:extLst>
          </p:cNvPr>
          <p:cNvSpPr>
            <a:spLocks noGrp="1"/>
          </p:cNvSpPr>
          <p:nvPr>
            <p:ph type="title"/>
          </p:nvPr>
        </p:nvSpPr>
        <p:spPr/>
        <p:txBody>
          <a:bodyPr/>
          <a:lstStyle/>
          <a:p>
            <a:r>
              <a:rPr lang="en-IN" dirty="0"/>
              <a:t>Assessment Pattern </a:t>
            </a:r>
          </a:p>
        </p:txBody>
      </p:sp>
      <p:pic>
        <p:nvPicPr>
          <p:cNvPr id="5" name="Content Placeholder 4">
            <a:extLst>
              <a:ext uri="{FF2B5EF4-FFF2-40B4-BE49-F238E27FC236}">
                <a16:creationId xmlns:a16="http://schemas.microsoft.com/office/drawing/2014/main" id="{B4DDDB64-0B12-0D5F-C92D-AB2CBAFDD8C4}"/>
              </a:ext>
            </a:extLst>
          </p:cNvPr>
          <p:cNvPicPr>
            <a:picLocks noGrp="1" noChangeAspect="1"/>
          </p:cNvPicPr>
          <p:nvPr>
            <p:ph idx="1"/>
          </p:nvPr>
        </p:nvPicPr>
        <p:blipFill>
          <a:blip r:embed="rId2"/>
          <a:stretch>
            <a:fillRect/>
          </a:stretch>
        </p:blipFill>
        <p:spPr>
          <a:xfrm>
            <a:off x="672352" y="2340376"/>
            <a:ext cx="10300447" cy="3926955"/>
          </a:xfrm>
        </p:spPr>
      </p:pic>
      <p:sp>
        <p:nvSpPr>
          <p:cNvPr id="3" name="Footer Placeholder 2">
            <a:extLst>
              <a:ext uri="{FF2B5EF4-FFF2-40B4-BE49-F238E27FC236}">
                <a16:creationId xmlns:a16="http://schemas.microsoft.com/office/drawing/2014/main" id="{DA9D2061-A2C6-7326-1D25-ECADB597E10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4" name="Slide Number Placeholder 3">
            <a:extLst>
              <a:ext uri="{FF2B5EF4-FFF2-40B4-BE49-F238E27FC236}">
                <a16:creationId xmlns:a16="http://schemas.microsoft.com/office/drawing/2014/main" id="{40715141-9ABF-694F-30D7-10A9EBADD3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4125237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Pipelining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6951" y="988467"/>
            <a:ext cx="3275049" cy="557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194215" y="1728788"/>
            <a:ext cx="9058967" cy="4831038"/>
          </a:xfrm>
        </p:spPr>
        <p:txBody>
          <a:bodyPr>
            <a:normAutofit/>
          </a:bodyPr>
          <a:lstStyle/>
          <a:p>
            <a:r>
              <a:rPr lang="en-US" dirty="0">
                <a:latin typeface="Comic Sans MS" panose="030F0702030302020204" pitchFamily="66" charset="0"/>
              </a:rPr>
              <a:t>The stream of instructions in the instruction execution cycle, can be realized through a pipeline where overlapped execution of different operations are performed. </a:t>
            </a:r>
          </a:p>
          <a:p>
            <a:r>
              <a:rPr lang="en-US" dirty="0">
                <a:latin typeface="Comic Sans MS" panose="030F0702030302020204" pitchFamily="66" charset="0"/>
              </a:rPr>
              <a:t>The process of executing the instruction involves the following major steps: </a:t>
            </a:r>
          </a:p>
          <a:p>
            <a:pPr marL="457200" lvl="1" indent="0">
              <a:buNone/>
            </a:pPr>
            <a:r>
              <a:rPr lang="en-US" dirty="0">
                <a:latin typeface="Comic Sans MS" panose="030F0702030302020204" pitchFamily="66" charset="0"/>
              </a:rPr>
              <a:t>• Fetch the instruction from the main memory </a:t>
            </a:r>
          </a:p>
          <a:p>
            <a:pPr marL="457200" lvl="1" indent="0">
              <a:buNone/>
            </a:pPr>
            <a:r>
              <a:rPr lang="en-US" dirty="0">
                <a:latin typeface="Comic Sans MS" panose="030F0702030302020204" pitchFamily="66" charset="0"/>
              </a:rPr>
              <a:t>• Decode the instruction </a:t>
            </a:r>
          </a:p>
          <a:p>
            <a:pPr marL="457200" lvl="1" indent="0">
              <a:buNone/>
            </a:pPr>
            <a:r>
              <a:rPr lang="en-US" dirty="0">
                <a:latin typeface="Comic Sans MS" panose="030F0702030302020204" pitchFamily="66" charset="0"/>
              </a:rPr>
              <a:t>• Fetch the operand </a:t>
            </a:r>
          </a:p>
          <a:p>
            <a:pPr marL="457200" lvl="1" indent="0">
              <a:buNone/>
            </a:pPr>
            <a:r>
              <a:rPr lang="en-US" dirty="0">
                <a:latin typeface="Comic Sans MS" panose="030F0702030302020204" pitchFamily="66" charset="0"/>
              </a:rPr>
              <a:t>• Execute the decoded instruction </a:t>
            </a:r>
          </a:p>
          <a:p>
            <a:r>
              <a:rPr lang="en-US" dirty="0">
                <a:latin typeface="Comic Sans MS" panose="030F0702030302020204" pitchFamily="66" charset="0"/>
              </a:rPr>
              <a:t>The pipeline is executing the instruction in an overlapped manner increasing the throughput and speed of execution.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50</a:t>
            </a:fld>
            <a:endParaRPr lang="en-US" dirty="0"/>
          </a:p>
        </p:txBody>
      </p:sp>
    </p:spTree>
    <p:extLst>
      <p:ext uri="{BB962C8B-B14F-4D97-AF65-F5344CB8AC3E}">
        <p14:creationId xmlns:p14="http://schemas.microsoft.com/office/powerpoint/2010/main" val="385115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1710240"/>
            <a:ext cx="7576389" cy="241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sz="4000" b="0" dirty="0"/>
              <a:t>Non-pipelined Processor vs. Overlapped Instruction pipelined Processor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51</a:t>
            </a:fld>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595" y="4129087"/>
            <a:ext cx="6976314" cy="2526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68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Buffers</a:t>
            </a:r>
          </a:p>
        </p:txBody>
      </p:sp>
      <p:sp>
        <p:nvSpPr>
          <p:cNvPr id="3" name="Content Placeholder 2"/>
          <p:cNvSpPr>
            <a:spLocks noGrp="1"/>
          </p:cNvSpPr>
          <p:nvPr>
            <p:ph idx="1"/>
          </p:nvPr>
        </p:nvSpPr>
        <p:spPr>
          <a:xfrm>
            <a:off x="194215" y="1800225"/>
            <a:ext cx="11519821" cy="4759601"/>
          </a:xfrm>
        </p:spPr>
        <p:txBody>
          <a:bodyPr>
            <a:normAutofit/>
          </a:bodyPr>
          <a:lstStyle/>
          <a:p>
            <a:r>
              <a:rPr lang="en-US" dirty="0">
                <a:latin typeface="Comic Sans MS" panose="030F0702030302020204" pitchFamily="66" charset="0"/>
              </a:rPr>
              <a:t>For taking the full advantage of pipelining, pipelines should be filled continuously. </a:t>
            </a:r>
          </a:p>
          <a:p>
            <a:r>
              <a:rPr lang="en-US" dirty="0">
                <a:latin typeface="Comic Sans MS" panose="030F0702030302020204" pitchFamily="66" charset="0"/>
              </a:rPr>
              <a:t>Therefore, </a:t>
            </a:r>
            <a:r>
              <a:rPr lang="en-US" dirty="0">
                <a:solidFill>
                  <a:srgbClr val="FF0066"/>
                </a:solidFill>
                <a:latin typeface="Comic Sans MS" panose="030F0702030302020204" pitchFamily="66" charset="0"/>
              </a:rPr>
              <a:t>instruction fetch rate </a:t>
            </a:r>
            <a:r>
              <a:rPr lang="en-US" dirty="0">
                <a:latin typeface="Comic Sans MS" panose="030F0702030302020204" pitchFamily="66" charset="0"/>
              </a:rPr>
              <a:t>should be matched with the </a:t>
            </a:r>
            <a:r>
              <a:rPr lang="en-US" dirty="0">
                <a:solidFill>
                  <a:srgbClr val="FF0066"/>
                </a:solidFill>
                <a:latin typeface="Comic Sans MS" panose="030F0702030302020204" pitchFamily="66" charset="0"/>
              </a:rPr>
              <a:t>pipeline consumption rate</a:t>
            </a:r>
            <a:r>
              <a:rPr lang="en-US" dirty="0">
                <a:latin typeface="Comic Sans MS" panose="030F0702030302020204" pitchFamily="66" charset="0"/>
              </a:rPr>
              <a:t>. To do this, </a:t>
            </a:r>
            <a:r>
              <a:rPr lang="en-US" dirty="0">
                <a:solidFill>
                  <a:srgbClr val="FF0066"/>
                </a:solidFill>
                <a:latin typeface="Comic Sans MS" panose="030F0702030302020204" pitchFamily="66" charset="0"/>
              </a:rPr>
              <a:t>instruction buffers </a:t>
            </a:r>
            <a:r>
              <a:rPr lang="en-US" dirty="0">
                <a:latin typeface="Comic Sans MS" panose="030F0702030302020204" pitchFamily="66" charset="0"/>
              </a:rPr>
              <a:t>are used. </a:t>
            </a:r>
          </a:p>
          <a:p>
            <a:r>
              <a:rPr lang="en-US" dirty="0">
                <a:latin typeface="Comic Sans MS" panose="030F0702030302020204" pitchFamily="66" charset="0"/>
              </a:rPr>
              <a:t>Instruction buffers in CPU have </a:t>
            </a:r>
            <a:r>
              <a:rPr lang="en-US" dirty="0">
                <a:solidFill>
                  <a:srgbClr val="FF0066"/>
                </a:solidFill>
                <a:latin typeface="Comic Sans MS" panose="030F0702030302020204" pitchFamily="66" charset="0"/>
              </a:rPr>
              <a:t>high speed memory </a:t>
            </a:r>
            <a:r>
              <a:rPr lang="en-US" dirty="0">
                <a:latin typeface="Comic Sans MS" panose="030F0702030302020204" pitchFamily="66" charset="0"/>
              </a:rPr>
              <a:t>for </a:t>
            </a:r>
            <a:r>
              <a:rPr lang="en-US" dirty="0">
                <a:solidFill>
                  <a:srgbClr val="FF0066"/>
                </a:solidFill>
                <a:latin typeface="Comic Sans MS" panose="030F0702030302020204" pitchFamily="66" charset="0"/>
              </a:rPr>
              <a:t>storing the instructions</a:t>
            </a:r>
            <a:r>
              <a:rPr lang="en-US" dirty="0">
                <a:latin typeface="Comic Sans MS" panose="030F0702030302020204" pitchFamily="66" charset="0"/>
              </a:rPr>
              <a:t>. </a:t>
            </a:r>
          </a:p>
          <a:p>
            <a:r>
              <a:rPr lang="en-US" dirty="0">
                <a:latin typeface="Comic Sans MS" panose="030F0702030302020204" pitchFamily="66" charset="0"/>
              </a:rPr>
              <a:t>The instructions are pre-fetched in the buffer from the main memory. </a:t>
            </a:r>
          </a:p>
          <a:p>
            <a:r>
              <a:rPr lang="en-US" dirty="0">
                <a:latin typeface="Comic Sans MS" panose="030F0702030302020204" pitchFamily="66" charset="0"/>
              </a:rPr>
              <a:t>Another alternative for the instruction buffer is the </a:t>
            </a:r>
            <a:r>
              <a:rPr lang="en-US" dirty="0">
                <a:solidFill>
                  <a:srgbClr val="FF0066"/>
                </a:solidFill>
                <a:latin typeface="Comic Sans MS" panose="030F0702030302020204" pitchFamily="66" charset="0"/>
              </a:rPr>
              <a:t>cache memory</a:t>
            </a:r>
            <a:r>
              <a:rPr lang="en-US" dirty="0">
                <a:latin typeface="Comic Sans MS" panose="030F0702030302020204" pitchFamily="66" charset="0"/>
              </a:rPr>
              <a:t> between the CPU and the main memory. </a:t>
            </a:r>
          </a:p>
          <a:p>
            <a:r>
              <a:rPr lang="en-US" dirty="0">
                <a:latin typeface="Comic Sans MS" panose="030F0702030302020204" pitchFamily="66" charset="0"/>
              </a:rPr>
              <a:t>The advantage of cache memory is that it can be used </a:t>
            </a:r>
            <a:r>
              <a:rPr lang="en-US" dirty="0">
                <a:solidFill>
                  <a:srgbClr val="FF0066"/>
                </a:solidFill>
                <a:latin typeface="Comic Sans MS" panose="030F0702030302020204" pitchFamily="66" charset="0"/>
              </a:rPr>
              <a:t>for both instruction and data</a:t>
            </a:r>
            <a:r>
              <a:rPr lang="en-US" dirty="0">
                <a:latin typeface="Comic Sans MS" panose="030F0702030302020204" pitchFamily="66" charset="0"/>
              </a:rPr>
              <a:t>. </a:t>
            </a:r>
          </a:p>
          <a:p>
            <a:r>
              <a:rPr lang="en-US" dirty="0">
                <a:latin typeface="Comic Sans MS" panose="030F0702030302020204" pitchFamily="66" charset="0"/>
              </a:rPr>
              <a:t>But cache </a:t>
            </a:r>
            <a:r>
              <a:rPr lang="en-US" dirty="0">
                <a:solidFill>
                  <a:srgbClr val="FF0066"/>
                </a:solidFill>
                <a:latin typeface="Comic Sans MS" panose="030F0702030302020204" pitchFamily="66" charset="0"/>
              </a:rPr>
              <a:t>requires more complex control logic </a:t>
            </a:r>
            <a:r>
              <a:rPr lang="en-US" dirty="0">
                <a:latin typeface="Comic Sans MS" panose="030F0702030302020204" pitchFamily="66" charset="0"/>
              </a:rPr>
              <a:t>than the instruction buffer.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52</a:t>
            </a:fld>
            <a:endParaRPr lang="en-US" dirty="0"/>
          </a:p>
        </p:txBody>
      </p:sp>
    </p:spTree>
    <p:extLst>
      <p:ext uri="{BB962C8B-B14F-4D97-AF65-F5344CB8AC3E}">
        <p14:creationId xmlns:p14="http://schemas.microsoft.com/office/powerpoint/2010/main" val="386075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Pipelining</a:t>
            </a:r>
          </a:p>
        </p:txBody>
      </p:sp>
      <p:sp>
        <p:nvSpPr>
          <p:cNvPr id="3" name="Content Placeholder 2"/>
          <p:cNvSpPr>
            <a:spLocks noGrp="1"/>
          </p:cNvSpPr>
          <p:nvPr>
            <p:ph idx="1"/>
          </p:nvPr>
        </p:nvSpPr>
        <p:spPr>
          <a:xfrm>
            <a:off x="194215" y="1571624"/>
            <a:ext cx="11856758" cy="5286375"/>
          </a:xfrm>
        </p:spPr>
        <p:txBody>
          <a:bodyPr>
            <a:normAutofit/>
          </a:bodyPr>
          <a:lstStyle/>
          <a:p>
            <a:r>
              <a:rPr lang="en-US" dirty="0">
                <a:latin typeface="Comic Sans MS" panose="030F0702030302020204" pitchFamily="66" charset="0"/>
              </a:rPr>
              <a:t>The technique of pipelining can be applied to various </a:t>
            </a:r>
            <a:r>
              <a:rPr lang="en-US" dirty="0">
                <a:solidFill>
                  <a:srgbClr val="FF0066"/>
                </a:solidFill>
                <a:latin typeface="Comic Sans MS" panose="030F0702030302020204" pitchFamily="66" charset="0"/>
              </a:rPr>
              <a:t>complex </a:t>
            </a:r>
            <a:r>
              <a:rPr lang="en-US" dirty="0">
                <a:latin typeface="Comic Sans MS" panose="030F0702030302020204" pitchFamily="66" charset="0"/>
              </a:rPr>
              <a:t>and </a:t>
            </a:r>
            <a:r>
              <a:rPr lang="en-US" dirty="0">
                <a:solidFill>
                  <a:srgbClr val="FF0066"/>
                </a:solidFill>
                <a:latin typeface="Comic Sans MS" panose="030F0702030302020204" pitchFamily="66" charset="0"/>
              </a:rPr>
              <a:t>slow </a:t>
            </a:r>
            <a:r>
              <a:rPr lang="en-US" dirty="0">
                <a:latin typeface="Comic Sans MS" panose="030F0702030302020204" pitchFamily="66" charset="0"/>
              </a:rPr>
              <a:t>arithmetic operations to </a:t>
            </a:r>
            <a:r>
              <a:rPr lang="en-US" dirty="0">
                <a:solidFill>
                  <a:srgbClr val="FF0066"/>
                </a:solidFill>
                <a:latin typeface="Comic Sans MS" panose="030F0702030302020204" pitchFamily="66" charset="0"/>
              </a:rPr>
              <a:t>speed up </a:t>
            </a:r>
            <a:r>
              <a:rPr lang="en-US" dirty="0">
                <a:latin typeface="Comic Sans MS" panose="030F0702030302020204" pitchFamily="66" charset="0"/>
              </a:rPr>
              <a:t>the </a:t>
            </a:r>
            <a:r>
              <a:rPr lang="en-US" dirty="0">
                <a:solidFill>
                  <a:srgbClr val="FF0066"/>
                </a:solidFill>
                <a:latin typeface="Comic Sans MS" panose="030F0702030302020204" pitchFamily="66" charset="0"/>
              </a:rPr>
              <a:t>processing time</a:t>
            </a:r>
            <a:r>
              <a:rPr lang="en-US" dirty="0">
                <a:latin typeface="Comic Sans MS" panose="030F0702030302020204" pitchFamily="66" charset="0"/>
              </a:rPr>
              <a:t>. And are called </a:t>
            </a:r>
            <a:r>
              <a:rPr lang="en-US" dirty="0">
                <a:solidFill>
                  <a:srgbClr val="FF0066"/>
                </a:solidFill>
                <a:latin typeface="Comic Sans MS" panose="030F0702030302020204" pitchFamily="66" charset="0"/>
              </a:rPr>
              <a:t>Arithmetic pipelines</a:t>
            </a:r>
            <a:r>
              <a:rPr lang="en-US" dirty="0">
                <a:latin typeface="Comic Sans MS" panose="030F0702030302020204" pitchFamily="66" charset="0"/>
              </a:rPr>
              <a:t>.</a:t>
            </a:r>
          </a:p>
          <a:p>
            <a:r>
              <a:rPr lang="en-US" dirty="0">
                <a:latin typeface="Comic Sans MS" panose="030F0702030302020204" pitchFamily="66" charset="0"/>
              </a:rPr>
              <a:t>Arithmetic pipelines are constructed for </a:t>
            </a:r>
            <a:r>
              <a:rPr lang="en-US" dirty="0">
                <a:solidFill>
                  <a:srgbClr val="FF0066"/>
                </a:solidFill>
                <a:latin typeface="Comic Sans MS" panose="030F0702030302020204" pitchFamily="66" charset="0"/>
              </a:rPr>
              <a:t>simple fixed-point </a:t>
            </a:r>
            <a:r>
              <a:rPr lang="en-US" dirty="0">
                <a:latin typeface="Comic Sans MS" panose="030F0702030302020204" pitchFamily="66" charset="0"/>
              </a:rPr>
              <a:t>and </a:t>
            </a:r>
            <a:r>
              <a:rPr lang="en-US" dirty="0">
                <a:solidFill>
                  <a:srgbClr val="FF0066"/>
                </a:solidFill>
                <a:latin typeface="Comic Sans MS" panose="030F0702030302020204" pitchFamily="66" charset="0"/>
              </a:rPr>
              <a:t>complex floating-point arithmetic operations</a:t>
            </a:r>
            <a:r>
              <a:rPr lang="en-US" dirty="0">
                <a:latin typeface="Comic Sans MS" panose="030F0702030302020204" pitchFamily="66" charset="0"/>
              </a:rPr>
              <a:t>. </a:t>
            </a:r>
          </a:p>
          <a:p>
            <a:pPr lvl="1"/>
            <a:r>
              <a:rPr lang="en-US" dirty="0">
                <a:latin typeface="Comic Sans MS" panose="030F0702030302020204" pitchFamily="66" charset="0"/>
              </a:rPr>
              <a:t>These arithmetic operations are well suited to pipelining as these operations can be efficiently partitioned into </a:t>
            </a:r>
            <a:r>
              <a:rPr lang="en-US" dirty="0">
                <a:solidFill>
                  <a:srgbClr val="FF0066"/>
                </a:solidFill>
                <a:latin typeface="Comic Sans MS" panose="030F0702030302020204" pitchFamily="66" charset="0"/>
              </a:rPr>
              <a:t>subtasks </a:t>
            </a:r>
            <a:r>
              <a:rPr lang="en-US" dirty="0">
                <a:latin typeface="Comic Sans MS" panose="030F0702030302020204" pitchFamily="66" charset="0"/>
              </a:rPr>
              <a:t>for the </a:t>
            </a:r>
            <a:r>
              <a:rPr lang="en-US" dirty="0">
                <a:solidFill>
                  <a:srgbClr val="FF0066"/>
                </a:solidFill>
                <a:latin typeface="Comic Sans MS" panose="030F0702030302020204" pitchFamily="66" charset="0"/>
              </a:rPr>
              <a:t>pipeline stages</a:t>
            </a:r>
            <a:r>
              <a:rPr lang="en-US" dirty="0">
                <a:latin typeface="Comic Sans MS" panose="030F0702030302020204" pitchFamily="66" charset="0"/>
              </a:rPr>
              <a:t>. </a:t>
            </a:r>
          </a:p>
          <a:p>
            <a:r>
              <a:rPr lang="en-US" dirty="0">
                <a:latin typeface="Comic Sans MS" panose="030F0702030302020204" pitchFamily="66" charset="0"/>
              </a:rPr>
              <a:t>For implementing the arithmetic pipelines we generally use following two types of adder: </a:t>
            </a:r>
          </a:p>
          <a:p>
            <a:pPr lvl="1"/>
            <a:r>
              <a:rPr lang="en-US" b="1" dirty="0">
                <a:latin typeface="Comic Sans MS" panose="030F0702030302020204" pitchFamily="66" charset="0"/>
              </a:rPr>
              <a:t>Carry propagation adder (CPA)</a:t>
            </a:r>
            <a:r>
              <a:rPr lang="en-US" dirty="0">
                <a:latin typeface="Comic Sans MS" panose="030F0702030302020204" pitchFamily="66" charset="0"/>
              </a:rPr>
              <a:t>: It adds two numbers such that carries generated in successive digits are propagated. </a:t>
            </a:r>
          </a:p>
          <a:p>
            <a:pPr lvl="1"/>
            <a:r>
              <a:rPr lang="en-US" b="1" dirty="0">
                <a:latin typeface="Comic Sans MS" panose="030F0702030302020204" pitchFamily="66" charset="0"/>
              </a:rPr>
              <a:t>Carry save adder (CSA)</a:t>
            </a:r>
            <a:r>
              <a:rPr lang="en-US" dirty="0">
                <a:latin typeface="Comic Sans MS" panose="030F0702030302020204" pitchFamily="66" charset="0"/>
              </a:rPr>
              <a:t>: It adds two numbers such that carries generated are not propagated rather these are saved in a carry vector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53</a:t>
            </a:fld>
            <a:endParaRPr lang="en-US" dirty="0"/>
          </a:p>
        </p:txBody>
      </p:sp>
    </p:spTree>
    <p:extLst>
      <p:ext uri="{BB962C8B-B14F-4D97-AF65-F5344CB8AC3E}">
        <p14:creationId xmlns:p14="http://schemas.microsoft.com/office/powerpoint/2010/main" val="127130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56" y="590668"/>
            <a:ext cx="6771029" cy="1329004"/>
          </a:xfrm>
        </p:spPr>
        <p:txBody>
          <a:bodyPr>
            <a:normAutofit fontScale="90000"/>
          </a:bodyPr>
          <a:lstStyle/>
          <a:p>
            <a:r>
              <a:rPr lang="en-US" sz="4000" b="0" dirty="0"/>
              <a:t>Fixed Arithmetic Pipelining- </a:t>
            </a:r>
            <a:br>
              <a:rPr lang="en-US" sz="4000" b="0" dirty="0"/>
            </a:br>
            <a:r>
              <a:rPr lang="en-US" sz="4000" b="0" dirty="0"/>
              <a:t>example of multiplication</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54</a:t>
            </a:fld>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410" y="2510341"/>
            <a:ext cx="6771028" cy="349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650" y="517396"/>
            <a:ext cx="4019763" cy="628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5563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0" dirty="0"/>
              <a:t>Fixed Arithmetic Pipelining- example of multiplication</a:t>
            </a:r>
          </a:p>
        </p:txBody>
      </p:sp>
      <p:sp>
        <p:nvSpPr>
          <p:cNvPr id="3" name="Content Placeholder 2"/>
          <p:cNvSpPr>
            <a:spLocks noGrp="1"/>
          </p:cNvSpPr>
          <p:nvPr>
            <p:ph idx="1"/>
          </p:nvPr>
        </p:nvSpPr>
        <p:spPr/>
        <p:txBody>
          <a:bodyPr>
            <a:normAutofit/>
          </a:bodyPr>
          <a:lstStyle/>
          <a:p>
            <a:r>
              <a:rPr lang="en-US" dirty="0">
                <a:latin typeface="Comic Sans MS" panose="030F0702030302020204" pitchFamily="66" charset="0"/>
              </a:rPr>
              <a:t> The </a:t>
            </a:r>
            <a:r>
              <a:rPr lang="en-US" dirty="0">
                <a:solidFill>
                  <a:srgbClr val="FF0066"/>
                </a:solidFill>
                <a:latin typeface="Comic Sans MS" panose="030F0702030302020204" pitchFamily="66" charset="0"/>
              </a:rPr>
              <a:t>first stage </a:t>
            </a:r>
            <a:r>
              <a:rPr lang="en-US" dirty="0">
                <a:latin typeface="Comic Sans MS" panose="030F0702030302020204" pitchFamily="66" charset="0"/>
              </a:rPr>
              <a:t>generates the </a:t>
            </a:r>
            <a:r>
              <a:rPr lang="en-US" dirty="0">
                <a:solidFill>
                  <a:srgbClr val="FF0066"/>
                </a:solidFill>
                <a:latin typeface="Comic Sans MS" panose="030F0702030302020204" pitchFamily="66" charset="0"/>
              </a:rPr>
              <a:t>partial product </a:t>
            </a:r>
            <a:r>
              <a:rPr lang="en-US" dirty="0">
                <a:latin typeface="Comic Sans MS" panose="030F0702030302020204" pitchFamily="66" charset="0"/>
              </a:rPr>
              <a:t>of the numbers, which form the six rows of shifted multiplicands. </a:t>
            </a:r>
          </a:p>
          <a:p>
            <a:r>
              <a:rPr lang="en-US" dirty="0">
                <a:latin typeface="Comic Sans MS" panose="030F0702030302020204" pitchFamily="66" charset="0"/>
              </a:rPr>
              <a:t>In the </a:t>
            </a:r>
            <a:r>
              <a:rPr lang="en-US" dirty="0">
                <a:solidFill>
                  <a:srgbClr val="FF0066"/>
                </a:solidFill>
                <a:latin typeface="Comic Sans MS" panose="030F0702030302020204" pitchFamily="66" charset="0"/>
              </a:rPr>
              <a:t>second stage</a:t>
            </a:r>
            <a:r>
              <a:rPr lang="en-US" dirty="0">
                <a:latin typeface="Comic Sans MS" panose="030F0702030302020204" pitchFamily="66" charset="0"/>
              </a:rPr>
              <a:t>, the six numbers are given to the two CSAs merging into four numbers. </a:t>
            </a:r>
          </a:p>
          <a:p>
            <a:r>
              <a:rPr lang="en-US" dirty="0">
                <a:latin typeface="Comic Sans MS" panose="030F0702030302020204" pitchFamily="66" charset="0"/>
              </a:rPr>
              <a:t>In the </a:t>
            </a:r>
            <a:r>
              <a:rPr lang="en-US" dirty="0">
                <a:solidFill>
                  <a:srgbClr val="FF0066"/>
                </a:solidFill>
                <a:latin typeface="Comic Sans MS" panose="030F0702030302020204" pitchFamily="66" charset="0"/>
              </a:rPr>
              <a:t>third stage</a:t>
            </a:r>
            <a:r>
              <a:rPr lang="en-US" dirty="0">
                <a:latin typeface="Comic Sans MS" panose="030F0702030302020204" pitchFamily="66" charset="0"/>
              </a:rPr>
              <a:t>, there is a single CSA merging the numbers into 3 numbers. </a:t>
            </a:r>
          </a:p>
          <a:p>
            <a:r>
              <a:rPr lang="en-US" dirty="0">
                <a:latin typeface="Comic Sans MS" panose="030F0702030302020204" pitchFamily="66" charset="0"/>
              </a:rPr>
              <a:t>In the </a:t>
            </a:r>
            <a:r>
              <a:rPr lang="en-US" dirty="0">
                <a:solidFill>
                  <a:srgbClr val="FF0066"/>
                </a:solidFill>
                <a:latin typeface="Comic Sans MS" panose="030F0702030302020204" pitchFamily="66" charset="0"/>
              </a:rPr>
              <a:t>fourth stage</a:t>
            </a:r>
            <a:r>
              <a:rPr lang="en-US" dirty="0">
                <a:latin typeface="Comic Sans MS" panose="030F0702030302020204" pitchFamily="66" charset="0"/>
              </a:rPr>
              <a:t>, there is a single number merging three numbers into 2 numbers. </a:t>
            </a:r>
          </a:p>
          <a:p>
            <a:r>
              <a:rPr lang="en-US" dirty="0">
                <a:latin typeface="Comic Sans MS" panose="030F0702030302020204" pitchFamily="66" charset="0"/>
              </a:rPr>
              <a:t>In the </a:t>
            </a:r>
            <a:r>
              <a:rPr lang="en-US" dirty="0">
                <a:solidFill>
                  <a:srgbClr val="FF0066"/>
                </a:solidFill>
                <a:latin typeface="Comic Sans MS" panose="030F0702030302020204" pitchFamily="66" charset="0"/>
              </a:rPr>
              <a:t>fifth stage</a:t>
            </a:r>
            <a:r>
              <a:rPr lang="en-US" dirty="0">
                <a:latin typeface="Comic Sans MS" panose="030F0702030302020204" pitchFamily="66" charset="0"/>
              </a:rPr>
              <a:t>, the last two numbers are added through a CPA to get the final product. </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55</a:t>
            </a:fld>
            <a:endParaRPr lang="en-US" dirty="0"/>
          </a:p>
        </p:txBody>
      </p:sp>
    </p:spTree>
    <p:extLst>
      <p:ext uri="{BB962C8B-B14F-4D97-AF65-F5344CB8AC3E}">
        <p14:creationId xmlns:p14="http://schemas.microsoft.com/office/powerpoint/2010/main" val="245997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21"/>
          <a:stretch/>
        </p:blipFill>
        <p:spPr bwMode="auto">
          <a:xfrm>
            <a:off x="8545582" y="0"/>
            <a:ext cx="3646418" cy="674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905257" y="590668"/>
            <a:ext cx="8595932" cy="1329004"/>
          </a:xfrm>
        </p:spPr>
        <p:txBody>
          <a:bodyPr/>
          <a:lstStyle/>
          <a:p>
            <a:r>
              <a:rPr lang="en-US" b="0" dirty="0"/>
              <a:t>Floating point Arithmetic pipelines </a:t>
            </a:r>
          </a:p>
        </p:txBody>
      </p:sp>
      <p:sp>
        <p:nvSpPr>
          <p:cNvPr id="3" name="Content Placeholder 2"/>
          <p:cNvSpPr>
            <a:spLocks noGrp="1"/>
          </p:cNvSpPr>
          <p:nvPr>
            <p:ph idx="1"/>
          </p:nvPr>
        </p:nvSpPr>
        <p:spPr>
          <a:xfrm>
            <a:off x="194215" y="1714500"/>
            <a:ext cx="9427457" cy="4845326"/>
          </a:xfrm>
        </p:spPr>
        <p:txBody>
          <a:bodyPr>
            <a:normAutofit/>
          </a:bodyPr>
          <a:lstStyle/>
          <a:p>
            <a:r>
              <a:rPr lang="en-US" dirty="0">
                <a:latin typeface="Comic Sans MS" panose="030F0702030302020204" pitchFamily="66" charset="0"/>
              </a:rPr>
              <a:t>Floating point computations are the best candidates for pipelining. </a:t>
            </a:r>
          </a:p>
          <a:p>
            <a:r>
              <a:rPr lang="en-US" dirty="0">
                <a:latin typeface="Comic Sans MS" panose="030F0702030302020204" pitchFamily="66" charset="0"/>
              </a:rPr>
              <a:t>Consider example of </a:t>
            </a:r>
            <a:r>
              <a:rPr lang="en-US" dirty="0">
                <a:solidFill>
                  <a:srgbClr val="FF0066"/>
                </a:solidFill>
                <a:latin typeface="Comic Sans MS" panose="030F0702030302020204" pitchFamily="66" charset="0"/>
              </a:rPr>
              <a:t>addition of two floating point numbers</a:t>
            </a:r>
            <a:r>
              <a:rPr lang="en-US" dirty="0">
                <a:latin typeface="Comic Sans MS" panose="030F0702030302020204" pitchFamily="66" charset="0"/>
              </a:rPr>
              <a:t>. </a:t>
            </a:r>
          </a:p>
          <a:p>
            <a:r>
              <a:rPr lang="en-US" dirty="0">
                <a:latin typeface="Comic Sans MS" panose="030F0702030302020204" pitchFamily="66" charset="0"/>
              </a:rPr>
              <a:t>Following stages are identified for the addition of two floating point numbers: </a:t>
            </a:r>
          </a:p>
          <a:p>
            <a:pPr lvl="1"/>
            <a:r>
              <a:rPr lang="en-US" dirty="0">
                <a:solidFill>
                  <a:srgbClr val="FF0066"/>
                </a:solidFill>
                <a:latin typeface="Comic Sans MS" panose="030F0702030302020204" pitchFamily="66" charset="0"/>
              </a:rPr>
              <a:t>First stage </a:t>
            </a:r>
            <a:r>
              <a:rPr lang="en-US" dirty="0">
                <a:latin typeface="Comic Sans MS" panose="030F0702030302020204" pitchFamily="66" charset="0"/>
              </a:rPr>
              <a:t>will compare the exponents of the two numbers. </a:t>
            </a:r>
          </a:p>
          <a:p>
            <a:pPr lvl="1"/>
            <a:r>
              <a:rPr lang="en-US" dirty="0">
                <a:solidFill>
                  <a:srgbClr val="FF0066"/>
                </a:solidFill>
                <a:latin typeface="Comic Sans MS" panose="030F0702030302020204" pitchFamily="66" charset="0"/>
              </a:rPr>
              <a:t>Second stage </a:t>
            </a:r>
            <a:r>
              <a:rPr lang="en-US" dirty="0">
                <a:latin typeface="Comic Sans MS" panose="030F0702030302020204" pitchFamily="66" charset="0"/>
              </a:rPr>
              <a:t>will look for alignment of mantissas. </a:t>
            </a:r>
          </a:p>
          <a:p>
            <a:pPr lvl="1"/>
            <a:r>
              <a:rPr lang="en-US" dirty="0">
                <a:latin typeface="Comic Sans MS" panose="030F0702030302020204" pitchFamily="66" charset="0"/>
              </a:rPr>
              <a:t>In the </a:t>
            </a:r>
            <a:r>
              <a:rPr lang="en-US" dirty="0">
                <a:solidFill>
                  <a:srgbClr val="FF0066"/>
                </a:solidFill>
                <a:latin typeface="Comic Sans MS" panose="030F0702030302020204" pitchFamily="66" charset="0"/>
              </a:rPr>
              <a:t>third stage</a:t>
            </a:r>
            <a:r>
              <a:rPr lang="en-US" dirty="0">
                <a:latin typeface="Comic Sans MS" panose="030F0702030302020204" pitchFamily="66" charset="0"/>
              </a:rPr>
              <a:t>, mantissas are added. </a:t>
            </a:r>
          </a:p>
          <a:p>
            <a:pPr lvl="1"/>
            <a:r>
              <a:rPr lang="en-US" dirty="0">
                <a:latin typeface="Comic Sans MS" panose="030F0702030302020204" pitchFamily="66" charset="0"/>
              </a:rPr>
              <a:t>In the </a:t>
            </a:r>
            <a:r>
              <a:rPr lang="en-US" dirty="0">
                <a:solidFill>
                  <a:srgbClr val="FF0066"/>
                </a:solidFill>
                <a:latin typeface="Comic Sans MS" panose="030F0702030302020204" pitchFamily="66" charset="0"/>
              </a:rPr>
              <a:t>last stage</a:t>
            </a:r>
            <a:r>
              <a:rPr lang="en-US" dirty="0">
                <a:latin typeface="Comic Sans MS" panose="030F0702030302020204" pitchFamily="66" charset="0"/>
              </a:rPr>
              <a:t>, the result is normalized. </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56</a:t>
            </a:fld>
            <a:endParaRPr lang="en-US" dirty="0"/>
          </a:p>
        </p:txBody>
      </p:sp>
    </p:spTree>
    <p:extLst>
      <p:ext uri="{BB962C8B-B14F-4D97-AF65-F5344CB8AC3E}">
        <p14:creationId xmlns:p14="http://schemas.microsoft.com/office/powerpoint/2010/main" val="421422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3</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hazard detection and resolution </a:t>
            </a:r>
          </a:p>
        </p:txBody>
      </p:sp>
      <p:sp>
        <p:nvSpPr>
          <p:cNvPr id="4" name="Title 1"/>
          <p:cNvSpPr txBox="1">
            <a:spLocks/>
          </p:cNvSpPr>
          <p:nvPr/>
        </p:nvSpPr>
        <p:spPr>
          <a:xfrm>
            <a:off x="0" y="4290430"/>
            <a:ext cx="12192000" cy="18817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1" i="0" kern="120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0000"/>
                </a:solidFill>
              </a:rPr>
              <a:t>CST 202 </a:t>
            </a:r>
            <a:r>
              <a:rPr lang="en-US" sz="4800" dirty="0">
                <a:solidFill>
                  <a:prstClr val="white"/>
                </a:solidFill>
              </a:rPr>
              <a:t>: </a:t>
            </a:r>
            <a:r>
              <a:rPr lang="en-US" sz="4800" dirty="0">
                <a:solidFill>
                  <a:srgbClr val="FFFF00"/>
                </a:solidFill>
              </a:rPr>
              <a:t>Computer Organization</a:t>
            </a:r>
          </a:p>
          <a:p>
            <a:pPr algn="ctr"/>
            <a:r>
              <a:rPr lang="en-US" sz="4800" dirty="0">
                <a:solidFill>
                  <a:srgbClr val="FFFF00"/>
                </a:solidFill>
              </a:rPr>
              <a:t>			&amp; Architecture </a:t>
            </a:r>
          </a:p>
        </p:txBody>
      </p:sp>
      <p:sp>
        <p:nvSpPr>
          <p:cNvPr id="2" name="Footer Placeholder 1">
            <a:extLst>
              <a:ext uri="{FF2B5EF4-FFF2-40B4-BE49-F238E27FC236}">
                <a16:creationId xmlns:a16="http://schemas.microsoft.com/office/drawing/2014/main" id="{22E2DFF5-D346-F0AE-A390-73409C0FDE15}"/>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61C2BDD8-BFEC-B2E3-BA20-715B3E053CA4}"/>
              </a:ext>
            </a:extLst>
          </p:cNvPr>
          <p:cNvSpPr>
            <a:spLocks noGrp="1"/>
          </p:cNvSpPr>
          <p:nvPr>
            <p:ph type="sldNum" sz="quarter" idx="12"/>
          </p:nvPr>
        </p:nvSpPr>
        <p:spPr/>
        <p:txBody>
          <a:bodyPr/>
          <a:lstStyle/>
          <a:p>
            <a:fld id="{08AB70BE-1769-45B8-85A6-0C837432C7E6}" type="slidenum">
              <a:rPr lang="en-US" smtClean="0"/>
              <a:t>57</a:t>
            </a:fld>
            <a:endParaRPr lang="en-US"/>
          </a:p>
        </p:txBody>
      </p:sp>
    </p:spTree>
    <p:extLst>
      <p:ext uri="{BB962C8B-B14F-4D97-AF65-F5344CB8AC3E}">
        <p14:creationId xmlns:p14="http://schemas.microsoft.com/office/powerpoint/2010/main" val="2928120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CONFLICTS: </a:t>
            </a:r>
          </a:p>
        </p:txBody>
      </p:sp>
      <p:sp>
        <p:nvSpPr>
          <p:cNvPr id="3" name="Content Placeholder 2"/>
          <p:cNvSpPr>
            <a:spLocks noGrp="1"/>
          </p:cNvSpPr>
          <p:nvPr>
            <p:ph idx="1"/>
          </p:nvPr>
        </p:nvSpPr>
        <p:spPr>
          <a:xfrm>
            <a:off x="194215" y="1919672"/>
            <a:ext cx="11519821" cy="4938327"/>
          </a:xfrm>
        </p:spPr>
        <p:txBody>
          <a:bodyPr>
            <a:normAutofit/>
          </a:bodyPr>
          <a:lstStyle/>
          <a:p>
            <a:pPr lvl="1"/>
            <a:r>
              <a:rPr lang="en-US" sz="2000" b="1" dirty="0">
                <a:latin typeface="Comic Sans MS" panose="030F0702030302020204" pitchFamily="66" charset="0"/>
              </a:rPr>
              <a:t>Resource Conflicts</a:t>
            </a:r>
            <a:r>
              <a:rPr lang="en-US" sz="2000" dirty="0">
                <a:latin typeface="Comic Sans MS" panose="030F0702030302020204" pitchFamily="66" charset="0"/>
              </a:rPr>
              <a:t>: They are caused by access to memory by two segments at the same time. Most of these conflicts can be resolved by using separate instruction and data memories. </a:t>
            </a:r>
          </a:p>
          <a:p>
            <a:pPr lvl="1"/>
            <a:r>
              <a:rPr lang="en-US" sz="2000" b="1" dirty="0">
                <a:latin typeface="Comic Sans MS" panose="030F0702030302020204" pitchFamily="66" charset="0"/>
              </a:rPr>
              <a:t>Data Dependency</a:t>
            </a:r>
            <a:r>
              <a:rPr lang="en-US" sz="2000" dirty="0">
                <a:latin typeface="Comic Sans MS" panose="030F0702030302020204" pitchFamily="66" charset="0"/>
              </a:rPr>
              <a:t>: these conflicts arise when an instruction depends on the result of a previous instruction, but this result is not yet available. </a:t>
            </a:r>
          </a:p>
          <a:p>
            <a:pPr lvl="1"/>
            <a:r>
              <a:rPr lang="en-US" sz="2000" b="1" dirty="0">
                <a:latin typeface="Comic Sans MS" panose="030F0702030302020204" pitchFamily="66" charset="0"/>
              </a:rPr>
              <a:t>Branch Difference</a:t>
            </a:r>
            <a:r>
              <a:rPr lang="en-US" sz="2000" dirty="0">
                <a:latin typeface="Comic Sans MS" panose="030F0702030302020204" pitchFamily="66" charset="0"/>
              </a:rPr>
              <a:t>: they arise from branch and other instructions that change the value of PC. </a:t>
            </a:r>
          </a:p>
          <a:p>
            <a:r>
              <a:rPr lang="en-US" dirty="0">
                <a:latin typeface="Comic Sans MS" panose="030F0702030302020204" pitchFamily="66" charset="0"/>
              </a:rPr>
              <a:t>When one of the pipeline stage is not able to complete its processing task for a given instruction in the time allotted, the pipelined operation is said to have </a:t>
            </a:r>
            <a:r>
              <a:rPr lang="en-US" b="1" dirty="0">
                <a:latin typeface="Comic Sans MS" panose="030F0702030302020204" pitchFamily="66" charset="0"/>
              </a:rPr>
              <a:t>stalled</a:t>
            </a:r>
            <a:r>
              <a:rPr lang="en-US" dirty="0">
                <a:latin typeface="Comic Sans MS" panose="030F0702030302020204" pitchFamily="66" charset="0"/>
              </a:rPr>
              <a:t>. </a:t>
            </a:r>
          </a:p>
          <a:p>
            <a:r>
              <a:rPr lang="en-US" dirty="0">
                <a:latin typeface="Comic Sans MS" panose="030F0702030302020204" pitchFamily="66" charset="0"/>
              </a:rPr>
              <a:t>Any condition that cause pipeline to stall is called a </a:t>
            </a:r>
            <a:r>
              <a:rPr lang="en-US" b="1" dirty="0">
                <a:latin typeface="Comic Sans MS" panose="030F0702030302020204" pitchFamily="66" charset="0"/>
              </a:rPr>
              <a:t>hazard</a:t>
            </a:r>
            <a:r>
              <a:rPr lang="en-US" dirty="0">
                <a:latin typeface="Comic Sans MS" panose="030F0702030302020204" pitchFamily="66" charset="0"/>
              </a:rPr>
              <a:t>.</a:t>
            </a:r>
          </a:p>
          <a:p>
            <a:endParaRPr lang="en-US" dirty="0"/>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58</a:t>
            </a:fld>
            <a:endParaRPr lang="en-US" dirty="0"/>
          </a:p>
        </p:txBody>
      </p:sp>
    </p:spTree>
    <p:extLst>
      <p:ext uri="{BB962C8B-B14F-4D97-AF65-F5344CB8AC3E}">
        <p14:creationId xmlns:p14="http://schemas.microsoft.com/office/powerpoint/2010/main" val="174704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Hazard Types</a:t>
            </a:r>
          </a:p>
        </p:txBody>
      </p:sp>
      <p:sp>
        <p:nvSpPr>
          <p:cNvPr id="3" name="Content Placeholder 2"/>
          <p:cNvSpPr>
            <a:spLocks noGrp="1"/>
          </p:cNvSpPr>
          <p:nvPr>
            <p:ph idx="1"/>
          </p:nvPr>
        </p:nvSpPr>
        <p:spPr>
          <a:xfrm>
            <a:off x="194215" y="1685925"/>
            <a:ext cx="11815815" cy="5056068"/>
          </a:xfrm>
        </p:spPr>
        <p:txBody>
          <a:bodyPr>
            <a:normAutofit/>
          </a:bodyPr>
          <a:lstStyle/>
          <a:p>
            <a:r>
              <a:rPr lang="en-US" b="1" dirty="0">
                <a:solidFill>
                  <a:srgbClr val="FF0066"/>
                </a:solidFill>
                <a:latin typeface="Comic Sans MS" panose="030F0702030302020204" pitchFamily="66" charset="0"/>
              </a:rPr>
              <a:t>Data hazard:  </a:t>
            </a:r>
            <a:r>
              <a:rPr lang="en-US" dirty="0">
                <a:latin typeface="Comic Sans MS" panose="030F0702030302020204" pitchFamily="66" charset="0"/>
              </a:rPr>
              <a:t>Any condition in which either the source or destination operands of an instruction are not available at the time expected in the pipeline. </a:t>
            </a:r>
          </a:p>
          <a:p>
            <a:pPr lvl="1"/>
            <a:r>
              <a:rPr lang="en-US" dirty="0">
                <a:latin typeface="Comic Sans MS" panose="030F0702030302020204" pitchFamily="66" charset="0"/>
              </a:rPr>
              <a:t>As a result some operation has to be delayed and the pipeline stalls. </a:t>
            </a:r>
          </a:p>
          <a:p>
            <a:r>
              <a:rPr lang="en-US" b="1" dirty="0">
                <a:solidFill>
                  <a:srgbClr val="FF0066"/>
                </a:solidFill>
                <a:latin typeface="Comic Sans MS" panose="030F0702030302020204" pitchFamily="66" charset="0"/>
              </a:rPr>
              <a:t>Control hazards</a:t>
            </a:r>
            <a:r>
              <a:rPr lang="en-US" b="1" dirty="0">
                <a:latin typeface="Comic Sans MS" panose="030F0702030302020204" pitchFamily="66" charset="0"/>
              </a:rPr>
              <a:t> or </a:t>
            </a:r>
            <a:r>
              <a:rPr lang="en-US" b="1" dirty="0">
                <a:solidFill>
                  <a:srgbClr val="FF0066"/>
                </a:solidFill>
                <a:latin typeface="Comic Sans MS" panose="030F0702030302020204" pitchFamily="66" charset="0"/>
              </a:rPr>
              <a:t>Instruction hazards: </a:t>
            </a:r>
            <a:r>
              <a:rPr lang="en-US" dirty="0">
                <a:latin typeface="Comic Sans MS" panose="030F0702030302020204" pitchFamily="66" charset="0"/>
              </a:rPr>
              <a:t>The pipeline may also be stalled because of a delay in the availability of an instruction. </a:t>
            </a:r>
          </a:p>
          <a:p>
            <a:pPr lvl="1"/>
            <a:r>
              <a:rPr lang="en-US" dirty="0">
                <a:latin typeface="Comic Sans MS" panose="030F0702030302020204" pitchFamily="66" charset="0"/>
              </a:rPr>
              <a:t>For example, this may result a miss in the cache requiring the instruction to be fetched from the main memory. </a:t>
            </a:r>
          </a:p>
          <a:p>
            <a:r>
              <a:rPr lang="en-US" b="1" dirty="0">
                <a:solidFill>
                  <a:srgbClr val="FF0066"/>
                </a:solidFill>
                <a:latin typeface="Comic Sans MS" panose="030F0702030302020204" pitchFamily="66" charset="0"/>
              </a:rPr>
              <a:t>Structural hazard </a:t>
            </a:r>
            <a:r>
              <a:rPr lang="en-US" dirty="0">
                <a:latin typeface="Comic Sans MS" panose="030F0702030302020204" pitchFamily="66" charset="0"/>
              </a:rPr>
              <a:t>occur when there is a situation when two instructions require the use of a given hardware resource at the same time. </a:t>
            </a:r>
          </a:p>
          <a:p>
            <a:pPr lvl="1"/>
            <a:r>
              <a:rPr lang="en-US" dirty="0">
                <a:latin typeface="Comic Sans MS" panose="030F0702030302020204" pitchFamily="66" charset="0"/>
              </a:rPr>
              <a:t>Most common case is access to memory. One instruction may need to access memory as part of execute or write stage while the other is being fetched. </a:t>
            </a:r>
            <a:r>
              <a:rPr lang="en-US" b="1" dirty="0">
                <a:latin typeface="Comic Sans MS" panose="030F0702030302020204" pitchFamily="66" charset="0"/>
              </a:rPr>
              <a:t> </a:t>
            </a:r>
            <a:r>
              <a:rPr lang="en-US" dirty="0">
                <a:latin typeface="Comic Sans MS" panose="030F0702030302020204" pitchFamily="66" charset="0"/>
              </a:rPr>
              <a:t>  </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59</a:t>
            </a:fld>
            <a:endParaRPr lang="en-US" dirty="0"/>
          </a:p>
        </p:txBody>
      </p:sp>
    </p:spTree>
    <p:extLst>
      <p:ext uri="{BB962C8B-B14F-4D97-AF65-F5344CB8AC3E}">
        <p14:creationId xmlns:p14="http://schemas.microsoft.com/office/powerpoint/2010/main" val="31009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09F4-0EA4-16AF-8DD1-F618A98C0F4F}"/>
              </a:ext>
            </a:extLst>
          </p:cNvPr>
          <p:cNvSpPr>
            <a:spLocks noGrp="1"/>
          </p:cNvSpPr>
          <p:nvPr>
            <p:ph type="title"/>
          </p:nvPr>
        </p:nvSpPr>
        <p:spPr/>
        <p:txBody>
          <a:bodyPr/>
          <a:lstStyle/>
          <a:p>
            <a:r>
              <a:rPr lang="en-IN" dirty="0"/>
              <a:t>Mark Distribution</a:t>
            </a:r>
          </a:p>
        </p:txBody>
      </p:sp>
      <p:pic>
        <p:nvPicPr>
          <p:cNvPr id="5" name="Content Placeholder 4">
            <a:extLst>
              <a:ext uri="{FF2B5EF4-FFF2-40B4-BE49-F238E27FC236}">
                <a16:creationId xmlns:a16="http://schemas.microsoft.com/office/drawing/2014/main" id="{4C84CBD2-4905-F7CB-CD7D-D2E0534E62CA}"/>
              </a:ext>
            </a:extLst>
          </p:cNvPr>
          <p:cNvPicPr>
            <a:picLocks noGrp="1" noChangeAspect="1"/>
          </p:cNvPicPr>
          <p:nvPr>
            <p:ph idx="1"/>
          </p:nvPr>
        </p:nvPicPr>
        <p:blipFill>
          <a:blip r:embed="rId2"/>
          <a:stretch>
            <a:fillRect/>
          </a:stretch>
        </p:blipFill>
        <p:spPr>
          <a:xfrm>
            <a:off x="905256" y="1940376"/>
            <a:ext cx="9650685" cy="4326955"/>
          </a:xfrm>
        </p:spPr>
      </p:pic>
      <p:sp>
        <p:nvSpPr>
          <p:cNvPr id="3" name="Footer Placeholder 2">
            <a:extLst>
              <a:ext uri="{FF2B5EF4-FFF2-40B4-BE49-F238E27FC236}">
                <a16:creationId xmlns:a16="http://schemas.microsoft.com/office/drawing/2014/main" id="{8137649F-4D4C-17FF-64C1-4B82EC515A8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a:ln>
                  <a:noFill/>
                </a:ln>
                <a:solidFill>
                  <a:srgbClr val="18818C"/>
                </a:solidFill>
                <a:effectLst/>
                <a:uLnTx/>
                <a:uFillTx/>
                <a:latin typeface="Arial Nova Light"/>
                <a:ea typeface="+mn-ea"/>
                <a:cs typeface="+mn-cs"/>
              </a:rPr>
              <a:t>Archana P S , Department of CSE,SNGCE</a:t>
            </a:r>
            <a:endParaRPr kumimoji="0" lang="en-US" sz="1050" b="0" i="0" u="none" strike="noStrike" kern="1200" cap="none" spc="50" normalizeH="0" baseline="0" noProof="0" dirty="0">
              <a:ln>
                <a:noFill/>
              </a:ln>
              <a:solidFill>
                <a:srgbClr val="18818C"/>
              </a:solidFill>
              <a:effectLst/>
              <a:uLnTx/>
              <a:uFillTx/>
              <a:latin typeface="Arial Nova Light"/>
              <a:ea typeface="+mn-ea"/>
              <a:cs typeface="+mn-cs"/>
            </a:endParaRPr>
          </a:p>
        </p:txBody>
      </p:sp>
      <p:sp>
        <p:nvSpPr>
          <p:cNvPr id="4" name="Slide Number Placeholder 3">
            <a:extLst>
              <a:ext uri="{FF2B5EF4-FFF2-40B4-BE49-F238E27FC236}">
                <a16:creationId xmlns:a16="http://schemas.microsoft.com/office/drawing/2014/main" id="{25A197EA-F43E-7202-D2E8-DF7949D5CF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1963544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Hazard Detection and Resolution</a:t>
            </a:r>
          </a:p>
        </p:txBody>
      </p:sp>
      <p:sp>
        <p:nvSpPr>
          <p:cNvPr id="3" name="Content Placeholder 2"/>
          <p:cNvSpPr>
            <a:spLocks noGrp="1"/>
          </p:cNvSpPr>
          <p:nvPr>
            <p:ph idx="1"/>
          </p:nvPr>
        </p:nvSpPr>
        <p:spPr>
          <a:xfrm>
            <a:off x="194215" y="1919671"/>
            <a:ext cx="11519821" cy="4640155"/>
          </a:xfrm>
        </p:spPr>
        <p:txBody>
          <a:bodyPr>
            <a:normAutofit/>
          </a:bodyPr>
          <a:lstStyle/>
          <a:p>
            <a:r>
              <a:rPr lang="en-US" dirty="0">
                <a:latin typeface="Comic Sans MS" panose="030F0702030302020204" pitchFamily="66" charset="0"/>
              </a:rPr>
              <a:t>Pipeline hazards are caused by </a:t>
            </a:r>
            <a:r>
              <a:rPr lang="en-US" b="1" dirty="0">
                <a:solidFill>
                  <a:srgbClr val="FF0066"/>
                </a:solidFill>
                <a:latin typeface="Comic Sans MS" panose="030F0702030302020204" pitchFamily="66" charset="0"/>
              </a:rPr>
              <a:t>resource usage conflicts </a:t>
            </a:r>
            <a:r>
              <a:rPr lang="en-US" dirty="0">
                <a:latin typeface="Comic Sans MS" panose="030F0702030302020204" pitchFamily="66" charset="0"/>
              </a:rPr>
              <a:t>among various instructions in the pipeline. </a:t>
            </a:r>
          </a:p>
          <a:p>
            <a:r>
              <a:rPr lang="en-US" dirty="0">
                <a:latin typeface="Comic Sans MS" panose="030F0702030302020204" pitchFamily="66" charset="0"/>
              </a:rPr>
              <a:t>Such hazards are triggered by </a:t>
            </a:r>
            <a:r>
              <a:rPr lang="en-US" dirty="0">
                <a:solidFill>
                  <a:srgbClr val="FF0066"/>
                </a:solidFill>
                <a:latin typeface="Comic Sans MS" panose="030F0702030302020204" pitchFamily="66" charset="0"/>
              </a:rPr>
              <a:t>inter instruction dependencies </a:t>
            </a:r>
            <a:r>
              <a:rPr lang="en-US" dirty="0">
                <a:latin typeface="Comic Sans MS" panose="030F0702030302020204" pitchFamily="66" charset="0"/>
              </a:rPr>
              <a:t>when successive  instructions overlap their fetch, decode and execution through a pipeline processor</a:t>
            </a:r>
          </a:p>
          <a:p>
            <a:r>
              <a:rPr lang="en-US" dirty="0">
                <a:latin typeface="Comic Sans MS" panose="030F0702030302020204" pitchFamily="66" charset="0"/>
              </a:rPr>
              <a:t>Inter instruction dependencies may arise to prevent the </a:t>
            </a:r>
            <a:r>
              <a:rPr lang="en-US" dirty="0">
                <a:solidFill>
                  <a:srgbClr val="FF0066"/>
                </a:solidFill>
                <a:latin typeface="Comic Sans MS" panose="030F0702030302020204" pitchFamily="66" charset="0"/>
              </a:rPr>
              <a:t>sequential data flow </a:t>
            </a:r>
            <a:r>
              <a:rPr lang="en-US" dirty="0">
                <a:latin typeface="Comic Sans MS" panose="030F0702030302020204" pitchFamily="66" charset="0"/>
              </a:rPr>
              <a:t>in the pipeline. </a:t>
            </a:r>
          </a:p>
          <a:p>
            <a:pPr lvl="1"/>
            <a:r>
              <a:rPr lang="en-US" dirty="0">
                <a:latin typeface="Comic Sans MS" panose="030F0702030302020204" pitchFamily="66" charset="0"/>
              </a:rPr>
              <a:t>For example an instruction may depend on the results of a previous instruction. </a:t>
            </a:r>
          </a:p>
          <a:p>
            <a:pPr lvl="1"/>
            <a:r>
              <a:rPr lang="en-US" dirty="0">
                <a:latin typeface="Comic Sans MS" panose="030F0702030302020204" pitchFamily="66" charset="0"/>
              </a:rPr>
              <a:t>Until the completion of the previous instruction, the present instruction cannot be initiated into the pipeline. </a:t>
            </a:r>
          </a:p>
          <a:p>
            <a:r>
              <a:rPr lang="en-US" dirty="0">
                <a:latin typeface="Comic Sans MS" panose="030F0702030302020204" pitchFamily="66" charset="0"/>
              </a:rPr>
              <a:t>In other instances, two stages of a pipeline may need to update the </a:t>
            </a:r>
            <a:r>
              <a:rPr lang="en-US" dirty="0">
                <a:solidFill>
                  <a:srgbClr val="FF0066"/>
                </a:solidFill>
                <a:latin typeface="Comic Sans MS" panose="030F0702030302020204" pitchFamily="66" charset="0"/>
              </a:rPr>
              <a:t>same memory location</a:t>
            </a:r>
            <a:r>
              <a:rPr lang="en-US" dirty="0">
                <a:latin typeface="Comic Sans MS" panose="030F0702030302020204" pitchFamily="66" charset="0"/>
              </a:rPr>
              <a:t>. </a:t>
            </a:r>
          </a:p>
          <a:p>
            <a:r>
              <a:rPr lang="en-US" dirty="0">
                <a:latin typeface="Comic Sans MS" panose="030F0702030302020204" pitchFamily="66" charset="0"/>
              </a:rPr>
              <a:t>Hazards of this sort, if not properly detected and resolved could result in an </a:t>
            </a:r>
            <a:r>
              <a:rPr lang="en-US" b="1" dirty="0">
                <a:solidFill>
                  <a:srgbClr val="FF0066"/>
                </a:solidFill>
                <a:latin typeface="Comic Sans MS" panose="030F0702030302020204" pitchFamily="66" charset="0"/>
              </a:rPr>
              <a:t>inter lock </a:t>
            </a:r>
            <a:r>
              <a:rPr lang="en-US" dirty="0">
                <a:solidFill>
                  <a:srgbClr val="FF0066"/>
                </a:solidFill>
                <a:latin typeface="Comic Sans MS" panose="030F0702030302020204" pitchFamily="66" charset="0"/>
              </a:rPr>
              <a:t>situation </a:t>
            </a:r>
            <a:r>
              <a:rPr lang="en-US" dirty="0">
                <a:latin typeface="Comic Sans MS" panose="030F0702030302020204" pitchFamily="66" charset="0"/>
              </a:rPr>
              <a:t>in the pipeline or produce </a:t>
            </a:r>
            <a:r>
              <a:rPr lang="en-US" dirty="0">
                <a:solidFill>
                  <a:srgbClr val="FF0066"/>
                </a:solidFill>
                <a:latin typeface="Comic Sans MS" panose="030F0702030302020204" pitchFamily="66" charset="0"/>
              </a:rPr>
              <a:t>unreliable results </a:t>
            </a:r>
            <a:r>
              <a:rPr lang="en-US" dirty="0">
                <a:latin typeface="Comic Sans MS" panose="030F0702030302020204" pitchFamily="66" charset="0"/>
              </a:rPr>
              <a:t>by </a:t>
            </a:r>
            <a:r>
              <a:rPr lang="en-US" dirty="0">
                <a:solidFill>
                  <a:srgbClr val="FF0066"/>
                </a:solidFill>
                <a:latin typeface="Comic Sans MS" panose="030F0702030302020204" pitchFamily="66" charset="0"/>
              </a:rPr>
              <a:t>overwriting</a:t>
            </a:r>
            <a:r>
              <a:rPr lang="en-US" dirty="0">
                <a:latin typeface="Comic Sans MS" panose="030F0702030302020204" pitchFamily="66" charset="0"/>
              </a:rPr>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60</a:t>
            </a:fld>
            <a:endParaRPr lang="en-US" dirty="0"/>
          </a:p>
        </p:txBody>
      </p:sp>
    </p:spTree>
    <p:extLst>
      <p:ext uri="{BB962C8B-B14F-4D97-AF65-F5344CB8AC3E}">
        <p14:creationId xmlns:p14="http://schemas.microsoft.com/office/powerpoint/2010/main" val="156299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Hazard Detection and Resolution</a:t>
            </a:r>
          </a:p>
        </p:txBody>
      </p:sp>
      <p:sp>
        <p:nvSpPr>
          <p:cNvPr id="3" name="Content Placeholder 2"/>
          <p:cNvSpPr>
            <a:spLocks noGrp="1"/>
          </p:cNvSpPr>
          <p:nvPr>
            <p:ph idx="1"/>
          </p:nvPr>
        </p:nvSpPr>
        <p:spPr/>
        <p:txBody>
          <a:bodyPr>
            <a:normAutofit/>
          </a:bodyPr>
          <a:lstStyle/>
          <a:p>
            <a:r>
              <a:rPr lang="en-US" dirty="0">
                <a:latin typeface="Comic Sans MS" panose="030F0702030302020204" pitchFamily="66" charset="0"/>
              </a:rPr>
              <a:t>There are </a:t>
            </a:r>
            <a:r>
              <a:rPr lang="en-US" b="1" dirty="0">
                <a:latin typeface="Comic Sans MS" panose="030F0702030302020204" pitchFamily="66" charset="0"/>
              </a:rPr>
              <a:t>three classes of data dependent hazards</a:t>
            </a:r>
            <a:r>
              <a:rPr lang="en-US" dirty="0">
                <a:latin typeface="Comic Sans MS" panose="030F0702030302020204" pitchFamily="66" charset="0"/>
              </a:rPr>
              <a:t>, according to various data update patterns: </a:t>
            </a:r>
          </a:p>
          <a:p>
            <a:pPr marL="971550" lvl="1" indent="-514350">
              <a:buFont typeface="+mj-lt"/>
              <a:buAutoNum type="arabicPeriod"/>
            </a:pPr>
            <a:r>
              <a:rPr lang="en-US" b="1" dirty="0">
                <a:solidFill>
                  <a:srgbClr val="FF0066"/>
                </a:solidFill>
                <a:latin typeface="Comic Sans MS" panose="030F0702030302020204" pitchFamily="66" charset="0"/>
              </a:rPr>
              <a:t>Write After Read </a:t>
            </a:r>
            <a:r>
              <a:rPr lang="en-US" dirty="0">
                <a:solidFill>
                  <a:srgbClr val="FF0066"/>
                </a:solidFill>
                <a:latin typeface="Comic Sans MS" panose="030F0702030302020204" pitchFamily="66" charset="0"/>
              </a:rPr>
              <a:t>hazards (WAR) </a:t>
            </a:r>
            <a:r>
              <a:rPr lang="en-US" dirty="0">
                <a:latin typeface="Comic Sans MS" panose="030F0702030302020204" pitchFamily="66" charset="0"/>
              </a:rPr>
              <a:t>: may occur when J attempt to modify some data object that is read by I. </a:t>
            </a:r>
          </a:p>
          <a:p>
            <a:pPr marL="971550" lvl="1" indent="-514350">
              <a:buFont typeface="+mj-lt"/>
              <a:buAutoNum type="arabicPeriod"/>
            </a:pPr>
            <a:r>
              <a:rPr lang="en-US" b="1" dirty="0">
                <a:solidFill>
                  <a:srgbClr val="FF0066"/>
                </a:solidFill>
                <a:latin typeface="Comic Sans MS" panose="030F0702030302020204" pitchFamily="66" charset="0"/>
              </a:rPr>
              <a:t>Read After Write</a:t>
            </a:r>
            <a:r>
              <a:rPr lang="en-US" dirty="0">
                <a:solidFill>
                  <a:srgbClr val="FF0066"/>
                </a:solidFill>
                <a:latin typeface="Comic Sans MS" panose="030F0702030302020204" pitchFamily="66" charset="0"/>
              </a:rPr>
              <a:t> hazards (RAW) </a:t>
            </a:r>
            <a:r>
              <a:rPr lang="en-US" dirty="0">
                <a:latin typeface="Comic Sans MS" panose="030F0702030302020204" pitchFamily="66" charset="0"/>
              </a:rPr>
              <a:t>: hazard between the two instructions I and J may occur when they attempt to read some data object that has been modified by I. </a:t>
            </a:r>
          </a:p>
          <a:p>
            <a:pPr marL="971550" lvl="1" indent="-514350">
              <a:buFont typeface="+mj-lt"/>
              <a:buAutoNum type="arabicPeriod"/>
            </a:pPr>
            <a:r>
              <a:rPr lang="en-US" b="1" dirty="0">
                <a:solidFill>
                  <a:srgbClr val="FF0066"/>
                </a:solidFill>
                <a:latin typeface="Comic Sans MS" panose="030F0702030302020204" pitchFamily="66" charset="0"/>
              </a:rPr>
              <a:t>Write After Write </a:t>
            </a:r>
            <a:r>
              <a:rPr lang="en-US" dirty="0">
                <a:solidFill>
                  <a:srgbClr val="FF0066"/>
                </a:solidFill>
                <a:latin typeface="Comic Sans MS" panose="030F0702030302020204" pitchFamily="66" charset="0"/>
              </a:rPr>
              <a:t>hazards (WAW)</a:t>
            </a:r>
            <a:r>
              <a:rPr lang="en-US" dirty="0">
                <a:latin typeface="Comic Sans MS" panose="030F0702030302020204" pitchFamily="66" charset="0"/>
              </a:rPr>
              <a:t> : may occur if both I and J attempt to modify the same data object. </a:t>
            </a:r>
          </a:p>
          <a:p>
            <a:pPr marL="971550" lvl="1" indent="-514350">
              <a:buFont typeface="+mj-lt"/>
              <a:buAutoNum type="arabicPeriod"/>
            </a:pPr>
            <a:r>
              <a:rPr lang="en-US" b="1" dirty="0">
                <a:solidFill>
                  <a:srgbClr val="FF0066"/>
                </a:solidFill>
                <a:latin typeface="Comic Sans MS" panose="030F0702030302020204" pitchFamily="66" charset="0"/>
              </a:rPr>
              <a:t>Read After Read </a:t>
            </a:r>
            <a:r>
              <a:rPr lang="en-US" dirty="0">
                <a:latin typeface="Comic Sans MS" panose="030F0702030302020204" pitchFamily="66" charset="0"/>
              </a:rPr>
              <a:t>does not pose a problem because nothing is changed  </a:t>
            </a:r>
            <a:r>
              <a:rPr lang="en-US" dirty="0"/>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61</a:t>
            </a:fld>
            <a:endParaRPr lang="en-US" dirty="0"/>
          </a:p>
        </p:txBody>
      </p:sp>
    </p:spTree>
    <p:extLst>
      <p:ext uri="{BB962C8B-B14F-4D97-AF65-F5344CB8AC3E}">
        <p14:creationId xmlns:p14="http://schemas.microsoft.com/office/powerpoint/2010/main" val="313397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Hazard Detection and Resolution</a:t>
            </a:r>
          </a:p>
        </p:txBody>
      </p:sp>
      <p:sp>
        <p:nvSpPr>
          <p:cNvPr id="3" name="Content Placeholder 2"/>
          <p:cNvSpPr>
            <a:spLocks noGrp="1"/>
          </p:cNvSpPr>
          <p:nvPr>
            <p:ph idx="1"/>
          </p:nvPr>
        </p:nvSpPr>
        <p:spPr/>
        <p:txBody>
          <a:bodyPr>
            <a:normAutofit fontScale="92500" lnSpcReduction="20000"/>
          </a:bodyPr>
          <a:lstStyle/>
          <a:p>
            <a:r>
              <a:rPr lang="en-US" dirty="0">
                <a:latin typeface="Comic Sans MS" panose="030F0702030302020204" pitchFamily="66" charset="0"/>
              </a:rPr>
              <a:t>We use </a:t>
            </a:r>
            <a:r>
              <a:rPr lang="en-US" b="1" dirty="0">
                <a:solidFill>
                  <a:srgbClr val="FF0066"/>
                </a:solidFill>
                <a:latin typeface="Comic Sans MS" panose="030F0702030302020204" pitchFamily="66" charset="0"/>
              </a:rPr>
              <a:t>Resource Object </a:t>
            </a:r>
            <a:r>
              <a:rPr lang="en-US" dirty="0">
                <a:latin typeface="Comic Sans MS" panose="030F0702030302020204" pitchFamily="66" charset="0"/>
              </a:rPr>
              <a:t>to refer to </a:t>
            </a:r>
            <a:r>
              <a:rPr lang="en-US" dirty="0">
                <a:solidFill>
                  <a:srgbClr val="FF0066"/>
                </a:solidFill>
                <a:latin typeface="Comic Sans MS" panose="030F0702030302020204" pitchFamily="66" charset="0"/>
              </a:rPr>
              <a:t>working registers</a:t>
            </a:r>
            <a:r>
              <a:rPr lang="en-US" dirty="0">
                <a:latin typeface="Comic Sans MS" panose="030F0702030302020204" pitchFamily="66" charset="0"/>
              </a:rPr>
              <a:t>, </a:t>
            </a:r>
            <a:r>
              <a:rPr lang="en-US" dirty="0">
                <a:solidFill>
                  <a:srgbClr val="FF0066"/>
                </a:solidFill>
                <a:latin typeface="Comic Sans MS" panose="030F0702030302020204" pitchFamily="66" charset="0"/>
              </a:rPr>
              <a:t>memory locations </a:t>
            </a:r>
            <a:r>
              <a:rPr lang="en-US" dirty="0">
                <a:latin typeface="Comic Sans MS" panose="030F0702030302020204" pitchFamily="66" charset="0"/>
              </a:rPr>
              <a:t>and </a:t>
            </a:r>
            <a:r>
              <a:rPr lang="en-US" dirty="0">
                <a:solidFill>
                  <a:srgbClr val="FF0066"/>
                </a:solidFill>
                <a:latin typeface="Comic Sans MS" panose="030F0702030302020204" pitchFamily="66" charset="0"/>
              </a:rPr>
              <a:t>special flags</a:t>
            </a:r>
            <a:r>
              <a:rPr lang="en-US" dirty="0">
                <a:latin typeface="Comic Sans MS" panose="030F0702030302020204" pitchFamily="66" charset="0"/>
              </a:rPr>
              <a:t>. </a:t>
            </a:r>
          </a:p>
          <a:p>
            <a:r>
              <a:rPr lang="en-US" dirty="0">
                <a:latin typeface="Comic Sans MS" panose="030F0702030302020204" pitchFamily="66" charset="0"/>
              </a:rPr>
              <a:t>The contents of these resource objects are called </a:t>
            </a:r>
            <a:r>
              <a:rPr lang="en-US" b="1" dirty="0">
                <a:solidFill>
                  <a:srgbClr val="FF0066"/>
                </a:solidFill>
                <a:latin typeface="Comic Sans MS" panose="030F0702030302020204" pitchFamily="66" charset="0"/>
              </a:rPr>
              <a:t>data objects</a:t>
            </a:r>
            <a:r>
              <a:rPr lang="en-US" dirty="0">
                <a:latin typeface="Comic Sans MS" panose="030F0702030302020204" pitchFamily="66" charset="0"/>
              </a:rPr>
              <a:t>. </a:t>
            </a:r>
          </a:p>
          <a:p>
            <a:r>
              <a:rPr lang="en-US" dirty="0">
                <a:latin typeface="Comic Sans MS" panose="030F0702030302020204" pitchFamily="66" charset="0"/>
              </a:rPr>
              <a:t>Each instruction can be considered a mapping from a set of data objects to a set of data objects. </a:t>
            </a:r>
          </a:p>
          <a:p>
            <a:r>
              <a:rPr lang="en-US" dirty="0">
                <a:latin typeface="Comic Sans MS" panose="030F0702030302020204" pitchFamily="66" charset="0"/>
              </a:rPr>
              <a:t>The </a:t>
            </a:r>
            <a:r>
              <a:rPr lang="en-US" b="1" dirty="0">
                <a:solidFill>
                  <a:srgbClr val="FF0066"/>
                </a:solidFill>
                <a:latin typeface="Comic Sans MS" panose="030F0702030302020204" pitchFamily="66" charset="0"/>
              </a:rPr>
              <a:t>Domain </a:t>
            </a:r>
            <a:r>
              <a:rPr lang="en-US" b="1" dirty="0">
                <a:latin typeface="Comic Sans MS" panose="030F0702030302020204" pitchFamily="66" charset="0"/>
              </a:rPr>
              <a:t>D(I) </a:t>
            </a:r>
            <a:r>
              <a:rPr lang="en-US" dirty="0">
                <a:solidFill>
                  <a:srgbClr val="FF0066"/>
                </a:solidFill>
                <a:latin typeface="Comic Sans MS" panose="030F0702030302020204" pitchFamily="66" charset="0"/>
              </a:rPr>
              <a:t> </a:t>
            </a:r>
            <a:r>
              <a:rPr lang="en-US" dirty="0">
                <a:latin typeface="Comic Sans MS" panose="030F0702030302020204" pitchFamily="66" charset="0"/>
              </a:rPr>
              <a:t>of an instruction I is a </a:t>
            </a:r>
            <a:r>
              <a:rPr lang="en-US" dirty="0">
                <a:solidFill>
                  <a:srgbClr val="FF0066"/>
                </a:solidFill>
                <a:latin typeface="Comic Sans MS" panose="030F0702030302020204" pitchFamily="66" charset="0"/>
              </a:rPr>
              <a:t>set of resource objects </a:t>
            </a:r>
            <a:r>
              <a:rPr lang="en-US" dirty="0">
                <a:latin typeface="Comic Sans MS" panose="030F0702030302020204" pitchFamily="66" charset="0"/>
              </a:rPr>
              <a:t>whose data objects may affect the execution of instruction I. </a:t>
            </a:r>
          </a:p>
          <a:p>
            <a:r>
              <a:rPr lang="en-US" dirty="0">
                <a:latin typeface="Comic Sans MS" panose="030F0702030302020204" pitchFamily="66" charset="0"/>
              </a:rPr>
              <a:t>The </a:t>
            </a:r>
            <a:r>
              <a:rPr lang="en-US" b="1" dirty="0">
                <a:solidFill>
                  <a:srgbClr val="FF0066"/>
                </a:solidFill>
                <a:latin typeface="Comic Sans MS" panose="030F0702030302020204" pitchFamily="66" charset="0"/>
              </a:rPr>
              <a:t>Range</a:t>
            </a:r>
            <a:r>
              <a:rPr lang="en-US" dirty="0">
                <a:latin typeface="Comic Sans MS" panose="030F0702030302020204" pitchFamily="66" charset="0"/>
              </a:rPr>
              <a:t> </a:t>
            </a:r>
            <a:r>
              <a:rPr lang="en-US" b="1" dirty="0">
                <a:latin typeface="Comic Sans MS" panose="030F0702030302020204" pitchFamily="66" charset="0"/>
              </a:rPr>
              <a:t>R(I) </a:t>
            </a:r>
            <a:r>
              <a:rPr lang="en-US" dirty="0">
                <a:latin typeface="Comic Sans MS" panose="030F0702030302020204" pitchFamily="66" charset="0"/>
              </a:rPr>
              <a:t>of an instruction is the </a:t>
            </a:r>
            <a:r>
              <a:rPr lang="en-US" dirty="0">
                <a:solidFill>
                  <a:srgbClr val="FF0066"/>
                </a:solidFill>
                <a:latin typeface="Comic Sans MS" panose="030F0702030302020204" pitchFamily="66" charset="0"/>
              </a:rPr>
              <a:t>set of resource objects </a:t>
            </a:r>
            <a:r>
              <a:rPr lang="en-US" dirty="0">
                <a:latin typeface="Comic Sans MS" panose="030F0702030302020204" pitchFamily="66" charset="0"/>
              </a:rPr>
              <a:t>whose data objects may be </a:t>
            </a:r>
            <a:r>
              <a:rPr lang="en-US" dirty="0">
                <a:solidFill>
                  <a:srgbClr val="FF0066"/>
                </a:solidFill>
                <a:latin typeface="Comic Sans MS" panose="030F0702030302020204" pitchFamily="66" charset="0"/>
              </a:rPr>
              <a:t>modified </a:t>
            </a:r>
            <a:r>
              <a:rPr lang="en-US" dirty="0">
                <a:latin typeface="Comic Sans MS" panose="030F0702030302020204" pitchFamily="66" charset="0"/>
              </a:rPr>
              <a:t>by the execution of instruction I. </a:t>
            </a:r>
          </a:p>
          <a:p>
            <a:r>
              <a:rPr lang="en-US" dirty="0">
                <a:latin typeface="Comic Sans MS" panose="030F0702030302020204" pitchFamily="66" charset="0"/>
              </a:rPr>
              <a:t>Obviously, the operands to be used in an instruction execution are retrieved (</a:t>
            </a:r>
            <a:r>
              <a:rPr lang="en-US" dirty="0">
                <a:solidFill>
                  <a:srgbClr val="FF0066"/>
                </a:solidFill>
                <a:latin typeface="Comic Sans MS" panose="030F0702030302020204" pitchFamily="66" charset="0"/>
              </a:rPr>
              <a:t>read)</a:t>
            </a:r>
            <a:r>
              <a:rPr lang="en-US" dirty="0">
                <a:latin typeface="Comic Sans MS" panose="030F0702030302020204" pitchFamily="66" charset="0"/>
              </a:rPr>
              <a:t> </a:t>
            </a:r>
            <a:r>
              <a:rPr lang="en-US" dirty="0">
                <a:solidFill>
                  <a:srgbClr val="FF0066"/>
                </a:solidFill>
                <a:latin typeface="Comic Sans MS" panose="030F0702030302020204" pitchFamily="66" charset="0"/>
              </a:rPr>
              <a:t>from its domain</a:t>
            </a:r>
            <a:r>
              <a:rPr lang="en-US" dirty="0">
                <a:latin typeface="Comic Sans MS" panose="030F0702030302020204" pitchFamily="66" charset="0"/>
              </a:rPr>
              <a:t> and the results will be stored (</a:t>
            </a:r>
            <a:r>
              <a:rPr lang="en-US" dirty="0">
                <a:solidFill>
                  <a:srgbClr val="FF0066"/>
                </a:solidFill>
                <a:latin typeface="Comic Sans MS" panose="030F0702030302020204" pitchFamily="66" charset="0"/>
              </a:rPr>
              <a:t>written</a:t>
            </a:r>
            <a:r>
              <a:rPr lang="en-US" dirty="0">
                <a:latin typeface="Comic Sans MS" panose="030F0702030302020204" pitchFamily="66" charset="0"/>
              </a:rPr>
              <a:t>) </a:t>
            </a:r>
            <a:r>
              <a:rPr lang="en-US" dirty="0">
                <a:solidFill>
                  <a:srgbClr val="FF0066"/>
                </a:solidFill>
                <a:latin typeface="Comic Sans MS" panose="030F0702030302020204" pitchFamily="66" charset="0"/>
              </a:rPr>
              <a:t>in its range</a:t>
            </a:r>
            <a:r>
              <a:rPr lang="en-US" dirty="0">
                <a:latin typeface="Comic Sans MS" panose="030F0702030302020204" pitchFamily="66" charset="0"/>
              </a:rPr>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62</a:t>
            </a:fld>
            <a:endParaRPr lang="en-US" dirty="0"/>
          </a:p>
        </p:txBody>
      </p:sp>
    </p:spTree>
    <p:extLst>
      <p:ext uri="{BB962C8B-B14F-4D97-AF65-F5344CB8AC3E}">
        <p14:creationId xmlns:p14="http://schemas.microsoft.com/office/powerpoint/2010/main" val="39028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64" y="135291"/>
            <a:ext cx="6093306" cy="765856"/>
          </a:xfrm>
        </p:spPr>
        <p:txBody>
          <a:bodyPr>
            <a:normAutofit fontScale="90000"/>
          </a:bodyPr>
          <a:lstStyle/>
          <a:p>
            <a:r>
              <a:rPr lang="en-US" dirty="0"/>
              <a:t>Pipelining- Hazard Detection and Resolution</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63</a:t>
            </a:fld>
            <a:endParaRPr lang="en-US"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0209"/>
          <a:stretch/>
        </p:blipFill>
        <p:spPr bwMode="auto">
          <a:xfrm>
            <a:off x="452658" y="2322785"/>
            <a:ext cx="4941876" cy="192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028" y="27295"/>
            <a:ext cx="5284456" cy="680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814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Hazard Detection and Resolution</a:t>
            </a:r>
          </a:p>
        </p:txBody>
      </p:sp>
      <p:sp>
        <p:nvSpPr>
          <p:cNvPr id="3" name="Content Placeholder 2"/>
          <p:cNvSpPr>
            <a:spLocks noGrp="1"/>
          </p:cNvSpPr>
          <p:nvPr>
            <p:ph idx="1"/>
          </p:nvPr>
        </p:nvSpPr>
        <p:spPr/>
        <p:txBody>
          <a:bodyPr>
            <a:normAutofit/>
          </a:bodyPr>
          <a:lstStyle/>
          <a:p>
            <a:r>
              <a:rPr lang="en-US" dirty="0">
                <a:latin typeface="Comic Sans MS" panose="030F0702030302020204" pitchFamily="66" charset="0"/>
              </a:rPr>
              <a:t> Once the hazard is detected, the system should resolve the </a:t>
            </a:r>
            <a:r>
              <a:rPr lang="en-US" dirty="0">
                <a:solidFill>
                  <a:srgbClr val="FF0066"/>
                </a:solidFill>
                <a:latin typeface="Comic Sans MS" panose="030F0702030302020204" pitchFamily="66" charset="0"/>
              </a:rPr>
              <a:t>interlock situation </a:t>
            </a:r>
          </a:p>
          <a:p>
            <a:pPr lvl="1"/>
            <a:r>
              <a:rPr lang="en-US" dirty="0">
                <a:latin typeface="Comic Sans MS" panose="030F0702030302020204" pitchFamily="66" charset="0"/>
              </a:rPr>
              <a:t>A straightforward approach is to </a:t>
            </a:r>
            <a:r>
              <a:rPr lang="en-US" dirty="0">
                <a:solidFill>
                  <a:srgbClr val="FF0066"/>
                </a:solidFill>
                <a:latin typeface="Comic Sans MS" panose="030F0702030302020204" pitchFamily="66" charset="0"/>
              </a:rPr>
              <a:t>stop the pipe </a:t>
            </a:r>
            <a:r>
              <a:rPr lang="en-US" dirty="0">
                <a:latin typeface="Comic Sans MS" panose="030F0702030302020204" pitchFamily="66" charset="0"/>
              </a:rPr>
              <a:t>and to </a:t>
            </a:r>
            <a:r>
              <a:rPr lang="en-US" dirty="0">
                <a:solidFill>
                  <a:srgbClr val="FF0066"/>
                </a:solidFill>
                <a:latin typeface="Comic Sans MS" panose="030F0702030302020204" pitchFamily="66" charset="0"/>
              </a:rPr>
              <a:t>suspend the execution</a:t>
            </a:r>
            <a:r>
              <a:rPr lang="en-US" dirty="0">
                <a:latin typeface="Comic Sans MS" panose="030F0702030302020204" pitchFamily="66" charset="0"/>
              </a:rPr>
              <a:t> of the coming instructions until instruction I has passed the point of resource conflict.</a:t>
            </a:r>
          </a:p>
          <a:p>
            <a:pPr lvl="1"/>
            <a:r>
              <a:rPr lang="en-US" dirty="0">
                <a:latin typeface="Comic Sans MS" panose="030F0702030302020204" pitchFamily="66" charset="0"/>
              </a:rPr>
              <a:t>A more sophisticated approach is to suspend only next instruction J and continue the flow of instruction down the pipe </a:t>
            </a:r>
          </a:p>
          <a:p>
            <a:pPr lvl="1"/>
            <a:r>
              <a:rPr lang="en-US" dirty="0">
                <a:latin typeface="Comic Sans MS" panose="030F0702030302020204" pitchFamily="66" charset="0"/>
              </a:rPr>
              <a:t>Multi level hazard detection may be encountered, requiring more complex control mechanisms to resolve a stack of hazards </a:t>
            </a:r>
          </a:p>
          <a:p>
            <a:pPr lvl="1"/>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64</a:t>
            </a:fld>
            <a:endParaRPr lang="en-US" dirty="0"/>
          </a:p>
        </p:txBody>
      </p:sp>
    </p:spTree>
    <p:extLst>
      <p:ext uri="{BB962C8B-B14F-4D97-AF65-F5344CB8AC3E}">
        <p14:creationId xmlns:p14="http://schemas.microsoft.com/office/powerpoint/2010/main" val="22323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Hazard Detection and Resolution</a:t>
            </a:r>
          </a:p>
        </p:txBody>
      </p:sp>
      <p:sp>
        <p:nvSpPr>
          <p:cNvPr id="3" name="Content Placeholder 2"/>
          <p:cNvSpPr>
            <a:spLocks noGrp="1"/>
          </p:cNvSpPr>
          <p:nvPr>
            <p:ph idx="1"/>
          </p:nvPr>
        </p:nvSpPr>
        <p:spPr/>
        <p:txBody>
          <a:bodyPr>
            <a:normAutofit/>
          </a:bodyPr>
          <a:lstStyle/>
          <a:p>
            <a:r>
              <a:rPr lang="en-US" dirty="0">
                <a:latin typeface="Comic Sans MS" panose="030F0702030302020204" pitchFamily="66" charset="0"/>
              </a:rPr>
              <a:t> In order to avoid RAW hazards, IBM engineers developed a </a:t>
            </a:r>
            <a:r>
              <a:rPr lang="en-US" b="1" dirty="0">
                <a:latin typeface="Comic Sans MS" panose="030F0702030302020204" pitchFamily="66" charset="0"/>
              </a:rPr>
              <a:t>short circuiting approach </a:t>
            </a:r>
            <a:r>
              <a:rPr lang="en-US" dirty="0">
                <a:latin typeface="Comic Sans MS" panose="030F0702030302020204" pitchFamily="66" charset="0"/>
              </a:rPr>
              <a:t>which gives a </a:t>
            </a:r>
            <a:r>
              <a:rPr lang="en-US" dirty="0">
                <a:solidFill>
                  <a:srgbClr val="FF0066"/>
                </a:solidFill>
                <a:latin typeface="Comic Sans MS" panose="030F0702030302020204" pitchFamily="66" charset="0"/>
              </a:rPr>
              <a:t>copy of the data object </a:t>
            </a:r>
            <a:r>
              <a:rPr lang="en-US" dirty="0">
                <a:latin typeface="Comic Sans MS" panose="030F0702030302020204" pitchFamily="66" charset="0"/>
              </a:rPr>
              <a:t>to be written </a:t>
            </a:r>
            <a:r>
              <a:rPr lang="en-US" dirty="0">
                <a:solidFill>
                  <a:srgbClr val="FF0066"/>
                </a:solidFill>
                <a:latin typeface="Comic Sans MS" panose="030F0702030302020204" pitchFamily="66" charset="0"/>
              </a:rPr>
              <a:t>directly to the instruction waiting </a:t>
            </a:r>
            <a:r>
              <a:rPr lang="en-US" dirty="0">
                <a:latin typeface="Comic Sans MS" panose="030F0702030302020204" pitchFamily="66" charset="0"/>
              </a:rPr>
              <a:t>to read the data. </a:t>
            </a:r>
          </a:p>
          <a:p>
            <a:r>
              <a:rPr lang="en-US" dirty="0">
                <a:latin typeface="Comic Sans MS" panose="030F0702030302020204" pitchFamily="66" charset="0"/>
              </a:rPr>
              <a:t>This concept was generalized into a technique known as </a:t>
            </a:r>
            <a:r>
              <a:rPr lang="en-US" b="1" dirty="0">
                <a:latin typeface="Comic Sans MS" panose="030F0702030302020204" pitchFamily="66" charset="0"/>
              </a:rPr>
              <a:t>data forwarding</a:t>
            </a:r>
            <a:r>
              <a:rPr lang="en-US" dirty="0">
                <a:latin typeface="Comic Sans MS" panose="030F0702030302020204" pitchFamily="66" charset="0"/>
              </a:rPr>
              <a:t>, which </a:t>
            </a:r>
            <a:r>
              <a:rPr lang="en-US" dirty="0">
                <a:solidFill>
                  <a:srgbClr val="FF0066"/>
                </a:solidFill>
                <a:latin typeface="Comic Sans MS" panose="030F0702030302020204" pitchFamily="66" charset="0"/>
              </a:rPr>
              <a:t>forward multiple copies of the data </a:t>
            </a:r>
            <a:r>
              <a:rPr lang="en-US" dirty="0">
                <a:latin typeface="Comic Sans MS" panose="030F0702030302020204" pitchFamily="66" charset="0"/>
              </a:rPr>
              <a:t>to as many waiting instructions as may wish to read it. </a:t>
            </a:r>
          </a:p>
          <a:p>
            <a:pPr lvl="1"/>
            <a:r>
              <a:rPr lang="en-US" dirty="0">
                <a:latin typeface="Comic Sans MS" panose="030F0702030302020204" pitchFamily="66" charset="0"/>
              </a:rPr>
              <a:t>A </a:t>
            </a:r>
            <a:r>
              <a:rPr lang="en-US" dirty="0">
                <a:solidFill>
                  <a:srgbClr val="FF0066"/>
                </a:solidFill>
                <a:latin typeface="Comic Sans MS" panose="030F0702030302020204" pitchFamily="66" charset="0"/>
              </a:rPr>
              <a:t>data forwarding chain </a:t>
            </a:r>
            <a:r>
              <a:rPr lang="en-US" dirty="0">
                <a:latin typeface="Comic Sans MS" panose="030F0702030302020204" pitchFamily="66" charset="0"/>
              </a:rPr>
              <a:t>can be established in some cases. </a:t>
            </a:r>
          </a:p>
          <a:p>
            <a:r>
              <a:rPr lang="en-US" dirty="0">
                <a:latin typeface="Comic Sans MS" panose="030F0702030302020204" pitchFamily="66" charset="0"/>
              </a:rPr>
              <a:t>The </a:t>
            </a:r>
            <a:r>
              <a:rPr lang="en-US" dirty="0">
                <a:solidFill>
                  <a:srgbClr val="FF0066"/>
                </a:solidFill>
                <a:latin typeface="Comic Sans MS" panose="030F0702030302020204" pitchFamily="66" charset="0"/>
              </a:rPr>
              <a:t>internal forwarding </a:t>
            </a:r>
            <a:r>
              <a:rPr lang="en-US" dirty="0">
                <a:latin typeface="Comic Sans MS" panose="030F0702030302020204" pitchFamily="66" charset="0"/>
              </a:rPr>
              <a:t>and </a:t>
            </a:r>
            <a:r>
              <a:rPr lang="en-US" dirty="0">
                <a:solidFill>
                  <a:srgbClr val="FF0066"/>
                </a:solidFill>
                <a:latin typeface="Comic Sans MS" panose="030F0702030302020204" pitchFamily="66" charset="0"/>
              </a:rPr>
              <a:t>register-tagging </a:t>
            </a:r>
            <a:r>
              <a:rPr lang="en-US" dirty="0">
                <a:latin typeface="Comic Sans MS" panose="030F0702030302020204" pitchFamily="66" charset="0"/>
              </a:rPr>
              <a:t>techniques are helpful in resolving logic hazards in pipelines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65</a:t>
            </a:fld>
            <a:endParaRPr lang="en-US" dirty="0"/>
          </a:p>
        </p:txBody>
      </p:sp>
    </p:spTree>
    <p:extLst>
      <p:ext uri="{BB962C8B-B14F-4D97-AF65-F5344CB8AC3E}">
        <p14:creationId xmlns:p14="http://schemas.microsoft.com/office/powerpoint/2010/main" val="31779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A5E9-CBAB-3795-BFFA-2A006E9DA3A5}"/>
              </a:ext>
            </a:extLst>
          </p:cNvPr>
          <p:cNvSpPr>
            <a:spLocks noGrp="1"/>
          </p:cNvSpPr>
          <p:nvPr>
            <p:ph type="title"/>
          </p:nvPr>
        </p:nvSpPr>
        <p:spPr/>
        <p:txBody>
          <a:bodyPr/>
          <a:lstStyle/>
          <a:p>
            <a:r>
              <a:rPr lang="en-IN" dirty="0"/>
              <a:t>Textbook</a:t>
            </a:r>
          </a:p>
        </p:txBody>
      </p:sp>
      <p:pic>
        <p:nvPicPr>
          <p:cNvPr id="5" name="Content Placeholder 4">
            <a:extLst>
              <a:ext uri="{FF2B5EF4-FFF2-40B4-BE49-F238E27FC236}">
                <a16:creationId xmlns:a16="http://schemas.microsoft.com/office/drawing/2014/main" id="{39CC0748-5875-CA42-A500-78A3A1BEFB70}"/>
              </a:ext>
            </a:extLst>
          </p:cNvPr>
          <p:cNvPicPr>
            <a:picLocks noGrp="1" noChangeAspect="1"/>
          </p:cNvPicPr>
          <p:nvPr>
            <p:ph idx="1"/>
          </p:nvPr>
        </p:nvPicPr>
        <p:blipFill>
          <a:blip r:embed="rId2"/>
          <a:stretch>
            <a:fillRect/>
          </a:stretch>
        </p:blipFill>
        <p:spPr>
          <a:xfrm>
            <a:off x="632012" y="1667435"/>
            <a:ext cx="10797988" cy="5190565"/>
          </a:xfrm>
        </p:spPr>
      </p:pic>
      <p:sp>
        <p:nvSpPr>
          <p:cNvPr id="3" name="Footer Placeholder 2">
            <a:extLst>
              <a:ext uri="{FF2B5EF4-FFF2-40B4-BE49-F238E27FC236}">
                <a16:creationId xmlns:a16="http://schemas.microsoft.com/office/drawing/2014/main" id="{5BDFA9D0-F72B-E8A9-47AD-8DE9442D885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a:ln>
                  <a:noFill/>
                </a:ln>
                <a:solidFill>
                  <a:srgbClr val="18818C"/>
                </a:solidFill>
                <a:effectLst/>
                <a:uLnTx/>
                <a:uFillTx/>
                <a:latin typeface="Arial Nova Light"/>
                <a:ea typeface="+mn-ea"/>
                <a:cs typeface="+mn-cs"/>
              </a:rPr>
              <a:t>Archana P S , Department of CSE,SNGCE</a:t>
            </a:r>
            <a:endParaRPr kumimoji="0" lang="en-US" sz="1050" b="0" i="0" u="none" strike="noStrike" kern="1200" cap="none" spc="50" normalizeH="0" baseline="0" noProof="0" dirty="0">
              <a:ln>
                <a:noFill/>
              </a:ln>
              <a:solidFill>
                <a:srgbClr val="18818C"/>
              </a:solidFill>
              <a:effectLst/>
              <a:uLnTx/>
              <a:uFillTx/>
              <a:latin typeface="Arial Nova Light"/>
              <a:ea typeface="+mn-ea"/>
              <a:cs typeface="+mn-cs"/>
            </a:endParaRPr>
          </a:p>
        </p:txBody>
      </p:sp>
      <p:sp>
        <p:nvSpPr>
          <p:cNvPr id="4" name="Slide Number Placeholder 3">
            <a:extLst>
              <a:ext uri="{FF2B5EF4-FFF2-40B4-BE49-F238E27FC236}">
                <a16:creationId xmlns:a16="http://schemas.microsoft.com/office/drawing/2014/main" id="{394ECC48-0743-B355-6645-FAE6A20A2A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23545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30C1-08FF-59A1-2FF6-9BE79A2C33A6}"/>
              </a:ext>
            </a:extLst>
          </p:cNvPr>
          <p:cNvSpPr>
            <a:spLocks noGrp="1"/>
          </p:cNvSpPr>
          <p:nvPr>
            <p:ph type="title"/>
          </p:nvPr>
        </p:nvSpPr>
        <p:spPr/>
        <p:txBody>
          <a:bodyPr/>
          <a:lstStyle/>
          <a:p>
            <a:r>
              <a:rPr lang="en-IN" dirty="0"/>
              <a:t>SYLLABUS</a:t>
            </a:r>
          </a:p>
        </p:txBody>
      </p:sp>
      <p:sp>
        <p:nvSpPr>
          <p:cNvPr id="3" name="Content Placeholder 2">
            <a:extLst>
              <a:ext uri="{FF2B5EF4-FFF2-40B4-BE49-F238E27FC236}">
                <a16:creationId xmlns:a16="http://schemas.microsoft.com/office/drawing/2014/main" id="{23D7473A-507B-CC6A-B6DD-0863FAF92314}"/>
              </a:ext>
            </a:extLst>
          </p:cNvPr>
          <p:cNvSpPr>
            <a:spLocks noGrp="1"/>
          </p:cNvSpPr>
          <p:nvPr>
            <p:ph idx="1"/>
          </p:nvPr>
        </p:nvSpPr>
        <p:spPr>
          <a:xfrm>
            <a:off x="416859" y="1919672"/>
            <a:ext cx="11255187" cy="4534915"/>
          </a:xfrm>
        </p:spPr>
        <p:txBody>
          <a:bodyPr>
            <a:normAutofit lnSpcReduction="10000"/>
          </a:bodyPr>
          <a:lstStyle/>
          <a:p>
            <a:pPr marL="0" indent="0" algn="l">
              <a:buNone/>
            </a:pPr>
            <a:r>
              <a:rPr lang="en-IN" sz="2800" b="1" i="0" u="sng" strike="noStrike" baseline="0" dirty="0">
                <a:solidFill>
                  <a:srgbClr val="FF0000"/>
                </a:solidFill>
                <a:latin typeface="Comic Sans MS" panose="030F0702030302020204" pitchFamily="66" charset="0"/>
              </a:rPr>
              <a:t>Module 3</a:t>
            </a:r>
          </a:p>
          <a:p>
            <a:pPr marL="0" indent="0" algn="l">
              <a:buNone/>
            </a:pPr>
            <a:r>
              <a:rPr lang="en-US" sz="2800" b="1" i="0" u="none" strike="noStrike" baseline="0" dirty="0">
                <a:solidFill>
                  <a:srgbClr val="00000A"/>
                </a:solidFill>
                <a:latin typeface="Comic Sans MS" panose="030F0702030302020204" pitchFamily="66" charset="0"/>
              </a:rPr>
              <a:t>Arithmetic algorithms: </a:t>
            </a:r>
            <a:r>
              <a:rPr lang="en-US" sz="2800" i="0" u="none" strike="noStrike" baseline="0" dirty="0">
                <a:solidFill>
                  <a:srgbClr val="00000A"/>
                </a:solidFill>
                <a:latin typeface="Comic Sans MS" panose="030F0702030302020204" pitchFamily="66" charset="0"/>
              </a:rPr>
              <a:t>Algorithms for multiplication and division (restoring method) of binary</a:t>
            </a:r>
          </a:p>
          <a:p>
            <a:pPr marL="0" indent="0" algn="l">
              <a:buNone/>
            </a:pPr>
            <a:r>
              <a:rPr lang="en-US" sz="2800" i="0" u="none" strike="noStrike" baseline="0" dirty="0">
                <a:solidFill>
                  <a:srgbClr val="00000A"/>
                </a:solidFill>
                <a:latin typeface="Comic Sans MS" panose="030F0702030302020204" pitchFamily="66" charset="0"/>
              </a:rPr>
              <a:t>numbers. Array multiplier , Booth’s multiplication algorithm.</a:t>
            </a:r>
          </a:p>
          <a:p>
            <a:pPr marL="0" indent="0" algn="l">
              <a:buNone/>
            </a:pPr>
            <a:r>
              <a:rPr lang="en-US" sz="2800" b="1" i="0" u="none" strike="noStrike" baseline="0" dirty="0">
                <a:solidFill>
                  <a:srgbClr val="00000A"/>
                </a:solidFill>
                <a:latin typeface="Comic Sans MS" panose="030F0702030302020204" pitchFamily="66" charset="0"/>
              </a:rPr>
              <a:t>Pipelining</a:t>
            </a:r>
            <a:r>
              <a:rPr lang="en-US" sz="2800" i="0" u="none" strike="noStrike" baseline="0" dirty="0">
                <a:solidFill>
                  <a:srgbClr val="00000A"/>
                </a:solidFill>
                <a:latin typeface="Comic Sans MS" panose="030F0702030302020204" pitchFamily="66" charset="0"/>
              </a:rPr>
              <a:t>: Basic principles, classification of pipeline processors, instruction and arithmetic</a:t>
            </a:r>
          </a:p>
          <a:p>
            <a:pPr marL="0" indent="0" algn="l">
              <a:buNone/>
            </a:pPr>
            <a:r>
              <a:rPr lang="en-US" sz="2800" i="0" u="none" strike="noStrike" baseline="0" dirty="0">
                <a:solidFill>
                  <a:srgbClr val="00000A"/>
                </a:solidFill>
                <a:latin typeface="Comic Sans MS" panose="030F0702030302020204" pitchFamily="66" charset="0"/>
              </a:rPr>
              <a:t>pipelines (Design examples not required), hazard detection and resolution.</a:t>
            </a:r>
            <a:endParaRPr lang="en-IN" sz="2800"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90C7CD1B-090D-B8D3-33B2-63043190B84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a:ln>
                  <a:noFill/>
                </a:ln>
                <a:solidFill>
                  <a:srgbClr val="18818C"/>
                </a:solidFill>
                <a:effectLst/>
                <a:uLnTx/>
                <a:uFillTx/>
                <a:latin typeface="Arial Nova Light"/>
                <a:ea typeface="+mn-ea"/>
                <a:cs typeface="+mn-cs"/>
              </a:rPr>
              <a:t>Archana P S , Department of CSE,SNGCE</a:t>
            </a:r>
            <a:endParaRPr kumimoji="0" lang="en-US" sz="1050" b="0" i="0" u="none" strike="noStrike" kern="1200" cap="none" spc="50" normalizeH="0" baseline="0" noProof="0" dirty="0">
              <a:ln>
                <a:noFill/>
              </a:ln>
              <a:solidFill>
                <a:srgbClr val="18818C"/>
              </a:solidFill>
              <a:effectLst/>
              <a:uLnTx/>
              <a:uFillTx/>
              <a:latin typeface="Arial Nova Light"/>
              <a:ea typeface="+mn-ea"/>
              <a:cs typeface="+mn-cs"/>
            </a:endParaRPr>
          </a:p>
        </p:txBody>
      </p:sp>
      <p:sp>
        <p:nvSpPr>
          <p:cNvPr id="5" name="Slide Number Placeholder 4">
            <a:extLst>
              <a:ext uri="{FF2B5EF4-FFF2-40B4-BE49-F238E27FC236}">
                <a16:creationId xmlns:a16="http://schemas.microsoft.com/office/drawing/2014/main" id="{041D6A93-74AC-A891-3E0F-B4C2C1EA60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198627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and Subtraction of Signed Numbers</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5" name="Slide Number Placeholder 4"/>
          <p:cNvSpPr>
            <a:spLocks noGrp="1"/>
          </p:cNvSpPr>
          <p:nvPr>
            <p:ph type="sldNum" sz="quarter" idx="12"/>
          </p:nvPr>
        </p:nvSpPr>
        <p:spPr/>
        <p:txBody>
          <a:bodyPr/>
          <a:lstStyle/>
          <a:p>
            <a:fld id="{D57F1E4F-1CFF-5643-939E-02111984F565}" type="slidenum">
              <a:rPr lang="en-US" smtClean="0"/>
              <a:t>9</a:t>
            </a:fld>
            <a:endParaRPr lang="en-US" dirty="0"/>
          </a:p>
        </p:txBody>
      </p:sp>
      <p:pic>
        <p:nvPicPr>
          <p:cNvPr id="6" name="Picture 5"/>
          <p:cNvPicPr>
            <a:picLocks noChangeAspect="1"/>
          </p:cNvPicPr>
          <p:nvPr/>
        </p:nvPicPr>
        <p:blipFill>
          <a:blip r:embed="rId2"/>
          <a:stretch>
            <a:fillRect/>
          </a:stretch>
        </p:blipFill>
        <p:spPr>
          <a:xfrm>
            <a:off x="1085850" y="1919672"/>
            <a:ext cx="9914859" cy="4601970"/>
          </a:xfrm>
          <a:prstGeom prst="rect">
            <a:avLst/>
          </a:prstGeom>
        </p:spPr>
      </p:pic>
    </p:spTree>
    <p:extLst>
      <p:ext uri="{BB962C8B-B14F-4D97-AF65-F5344CB8AC3E}">
        <p14:creationId xmlns:p14="http://schemas.microsoft.com/office/powerpoint/2010/main" val="127698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2350</TotalTime>
  <Words>4212</Words>
  <Application>Microsoft Office PowerPoint</Application>
  <PresentationFormat>Widescreen</PresentationFormat>
  <Paragraphs>401</Paragraphs>
  <Slides>65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Arial</vt:lpstr>
      <vt:lpstr>Arial Nova Light</vt:lpstr>
      <vt:lpstr>Bookman Old Style</vt:lpstr>
      <vt:lpstr>Calibri</vt:lpstr>
      <vt:lpstr>Calisto MT</vt:lpstr>
      <vt:lpstr>Cambria Math</vt:lpstr>
      <vt:lpstr>Comic Sans MS</vt:lpstr>
      <vt:lpstr>Cooper Std Black</vt:lpstr>
      <vt:lpstr>Elephant</vt:lpstr>
      <vt:lpstr>ModOverlayVTI</vt:lpstr>
      <vt:lpstr>CST 202 :Computer Organization and Architecture</vt:lpstr>
      <vt:lpstr>Course Outcome</vt:lpstr>
      <vt:lpstr>Mapping of course outcomes with program outcomes</vt:lpstr>
      <vt:lpstr>Abstract POs defined by National Board of Accreditation</vt:lpstr>
      <vt:lpstr>Assessment Pattern </vt:lpstr>
      <vt:lpstr>Mark Distribution</vt:lpstr>
      <vt:lpstr>Textbook</vt:lpstr>
      <vt:lpstr>SYLLABUS</vt:lpstr>
      <vt:lpstr>Addition and Subtraction of Signed Numbers</vt:lpstr>
      <vt:lpstr>Addition and Subtraction of Signed Numbers</vt:lpstr>
      <vt:lpstr>Addition and Subtraction of Signed Numbers</vt:lpstr>
      <vt:lpstr>Multiplication of Unsigned Numbers</vt:lpstr>
      <vt:lpstr>PowerPoint Presentation</vt:lpstr>
      <vt:lpstr>Array Multiplier</vt:lpstr>
      <vt:lpstr>Array Multiplier</vt:lpstr>
      <vt:lpstr>PowerPoint Presentation</vt:lpstr>
      <vt:lpstr>PowerPoint Presentation</vt:lpstr>
      <vt:lpstr>PowerPoint Presentation</vt:lpstr>
      <vt:lpstr>Sequential Circuit Multiplier</vt:lpstr>
      <vt:lpstr>Sequential Circuit Multiplier</vt:lpstr>
      <vt:lpstr>Sequential Circuit Multiplier</vt:lpstr>
      <vt:lpstr>Multiplication of Signed Numbers</vt:lpstr>
      <vt:lpstr>Multiplication of Signed Numbers</vt:lpstr>
      <vt:lpstr>Booth algorithm</vt:lpstr>
      <vt:lpstr>Normal and Booth multiplication schemes</vt:lpstr>
      <vt:lpstr>Booth multiplication with a negative multiplier</vt:lpstr>
      <vt:lpstr>Booth Recording of a Multiplier: </vt:lpstr>
      <vt:lpstr>Booth Recording of a Multiplier: </vt:lpstr>
      <vt:lpstr>Algorithm</vt:lpstr>
      <vt:lpstr>7*5</vt:lpstr>
      <vt:lpstr>-9 x -13</vt:lpstr>
      <vt:lpstr>PowerPoint Presentation</vt:lpstr>
      <vt:lpstr>Longhand division examples</vt:lpstr>
      <vt:lpstr>Division</vt:lpstr>
      <vt:lpstr>PowerPoint Presentation</vt:lpstr>
      <vt:lpstr>PowerPoint Presentation</vt:lpstr>
      <vt:lpstr>PowerPoint Presentation</vt:lpstr>
      <vt:lpstr>PowerPoint Presentation</vt:lpstr>
      <vt:lpstr>Pipelining- Basic Principles</vt:lpstr>
      <vt:lpstr>PowerPoint Presentation</vt:lpstr>
      <vt:lpstr>Performance Improvement </vt:lpstr>
      <vt:lpstr>Pipeline Limitations </vt:lpstr>
      <vt:lpstr>PowerPoint Presentation</vt:lpstr>
      <vt:lpstr>Pipelining- Classification </vt:lpstr>
      <vt:lpstr>Classification according to level of processing </vt:lpstr>
      <vt:lpstr>Classification according to level of processing </vt:lpstr>
      <vt:lpstr>Classification according to pipeline configuration: </vt:lpstr>
      <vt:lpstr>Classification according to type of instruction and data: </vt:lpstr>
      <vt:lpstr>PowerPoint Presentation</vt:lpstr>
      <vt:lpstr>Instruction Pipelining</vt:lpstr>
      <vt:lpstr>Non-pipelined Processor vs. Overlapped Instruction pipelined Processor </vt:lpstr>
      <vt:lpstr>Instruction Buffers</vt:lpstr>
      <vt:lpstr>Arithmetic Pipelining</vt:lpstr>
      <vt:lpstr>Fixed Arithmetic Pipelining-  example of multiplication</vt:lpstr>
      <vt:lpstr>Fixed Arithmetic Pipelining- example of multiplication</vt:lpstr>
      <vt:lpstr>Floating point Arithmetic pipelines </vt:lpstr>
      <vt:lpstr>PowerPoint Presentation</vt:lpstr>
      <vt:lpstr>PIPELINE CONFLICTS: </vt:lpstr>
      <vt:lpstr>Pipelining- Hazard Types</vt:lpstr>
      <vt:lpstr>Pipelining- Hazard Detection and Resolution</vt:lpstr>
      <vt:lpstr>Pipelining- Hazard Detection and Resolution</vt:lpstr>
      <vt:lpstr>Pipelining- Hazard Detection and Resolution</vt:lpstr>
      <vt:lpstr>Pipelining- Hazard Detection and Resolution</vt:lpstr>
      <vt:lpstr>Pipelining- Hazard Detection and Resolution</vt:lpstr>
      <vt:lpstr>Pipelining- Hazard Detection and Resolution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202 :Computer Organization and Architecture</dc:title>
  <dc:creator>Archana P s</dc:creator>
  <cp:lastModifiedBy>Archana P s</cp:lastModifiedBy>
  <cp:revision>19</cp:revision>
  <dcterms:created xsi:type="dcterms:W3CDTF">2023-03-18T04:42:49Z</dcterms:created>
  <dcterms:modified xsi:type="dcterms:W3CDTF">2023-05-26T08:37:03Z</dcterms:modified>
</cp:coreProperties>
</file>