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35.xml" ContentType="application/vnd.openxmlformats-officedocument.presentationml.notesSlide+xml"/>
  <Override PartName="/ppt/notesSlides/notesSlide134.xml" ContentType="application/vnd.openxmlformats-officedocument.presentationml.notesSlide+xml"/>
  <Override PartName="/ppt/notesSlides/notesSlide132.xml" ContentType="application/vnd.openxmlformats-officedocument.presentationml.notesSlide+xml"/>
  <Override PartName="/ppt/notesSlides/notesSlide131.xml" ContentType="application/vnd.openxmlformats-officedocument.presentationml.notesSlide+xml"/>
  <Override PartName="/ppt/notesSlides/notesSlide130.xml" ContentType="application/vnd.openxmlformats-officedocument.presentationml.notesSlide+xml"/>
  <Override PartName="/ppt/notesSlides/notesSlide128.xml" ContentType="application/vnd.openxmlformats-officedocument.presentationml.notesSlide+xml"/>
  <Override PartName="/ppt/notesSlides/notesSlide126.xml" ContentType="application/vnd.openxmlformats-officedocument.presentationml.notesSlide+xml"/>
  <Override PartName="/ppt/notesSlides/notesSlide55.xml" ContentType="application/vnd.openxmlformats-officedocument.presentationml.notesSlide+xml"/>
  <Override PartName="/ppt/notesSlides/notesSlide140.xml" ContentType="application/vnd.openxmlformats-officedocument.presentationml.notesSlide+xml"/>
  <Override PartName="/ppt/notesSlides/notesSlide138.xml" ContentType="application/vnd.openxmlformats-officedocument.presentationml.notesSlide+xml"/>
  <Override PartName="/ppt/notesSlides/notesSlide137.xml" ContentType="application/vnd.openxmlformats-officedocument.presentationml.notesSlide+xml"/>
  <Override PartName="/ppt/notesSlides/notesSlide136.xml" ContentType="application/vnd.openxmlformats-officedocument.presentationml.notesSlide+xml"/>
  <Override PartName="/ppt/notesSlides/notesSlide50.xml" ContentType="application/vnd.openxmlformats-officedocument.presentationml.notesSlide+xml"/>
  <Override PartName="/ppt/notesSlides/notesSlide141.xml" ContentType="application/vnd.openxmlformats-officedocument.presentationml.notesSlide+xml"/>
  <Override PartName="/ppt/notesSlides/notesSlide139.xml" ContentType="application/vnd.openxmlformats-officedocument.presentationml.notesSlide+xml"/>
  <Override PartName="/ppt/notesSlides/notesSlide53.xml" ContentType="application/vnd.openxmlformats-officedocument.presentationml.notesSlide+xml"/>
  <Override PartName="/ppt/notesSlides/notesSlide51.xml" ContentType="application/vnd.openxmlformats-officedocument.presentationml.notesSlide+xml"/>
  <Override PartName="/ppt/notesSlides/notesSlide142.xml" ContentType="application/vnd.openxmlformats-officedocument.presentationml.notesSlide+xml"/>
  <Override PartName="/ppt/notesSlides/_rels/notesSlide60.xml.rels" ContentType="application/vnd.openxmlformats-package.relationships+xml"/>
  <Override PartName="/ppt/notesSlides/_rels/notesSlide142.xml.rels" ContentType="application/vnd.openxmlformats-package.relationships+xml"/>
  <Override PartName="/ppt/notesSlides/_rels/notesSlide53.xml.rels" ContentType="application/vnd.openxmlformats-package.relationships+xml"/>
  <Override PartName="/ppt/notesSlides/_rels/notesSlide51.xml.rels" ContentType="application/vnd.openxmlformats-package.relationships+xml"/>
  <Override PartName="/ppt/notesSlides/_rels/notesSlide139.xml.rels" ContentType="application/vnd.openxmlformats-package.relationships+xml"/>
  <Override PartName="/ppt/notesSlides/_rels/notesSlide140.xml.rels" ContentType="application/vnd.openxmlformats-package.relationships+xml"/>
  <Override PartName="/ppt/notesSlides/_rels/notesSlide135.xml.rels" ContentType="application/vnd.openxmlformats-package.relationships+xml"/>
  <Override PartName="/ppt/notesSlides/_rels/notesSlide138.xml.rels" ContentType="application/vnd.openxmlformats-package.relationships+xml"/>
  <Override PartName="/ppt/notesSlides/_rels/notesSlide134.xml.rels" ContentType="application/vnd.openxmlformats-package.relationships+xml"/>
  <Override PartName="/ppt/notesSlides/_rels/notesSlide137.xml.rels" ContentType="application/vnd.openxmlformats-package.relationships+xml"/>
  <Override PartName="/ppt/notesSlides/_rels/notesSlide125.xml.rels" ContentType="application/vnd.openxmlformats-package.relationships+xml"/>
  <Override PartName="/ppt/notesSlides/_rels/notesSlide141.xml.rels" ContentType="application/vnd.openxmlformats-package.relationships+xml"/>
  <Override PartName="/ppt/notesSlides/_rels/notesSlide131.xml.rels" ContentType="application/vnd.openxmlformats-package.relationships+xml"/>
  <Override PartName="/ppt/notesSlides/_rels/notesSlide130.xml.rels" ContentType="application/vnd.openxmlformats-package.relationships+xml"/>
  <Override PartName="/ppt/notesSlides/_rels/notesSlide128.xml.rels" ContentType="application/vnd.openxmlformats-package.relationships+xml"/>
  <Override PartName="/ppt/notesSlides/_rels/notesSlide126.xml.rels" ContentType="application/vnd.openxmlformats-package.relationships+xml"/>
  <Override PartName="/ppt/notesSlides/_rels/notesSlide50.xml.rels" ContentType="application/vnd.openxmlformats-package.relationships+xml"/>
  <Override PartName="/ppt/notesSlides/_rels/notesSlide132.xml.rels" ContentType="application/vnd.openxmlformats-package.relationships+xml"/>
  <Override PartName="/ppt/notesSlides/_rels/notesSlide55.xml.rels" ContentType="application/vnd.openxmlformats-package.relationships+xml"/>
  <Override PartName="/ppt/notesSlides/_rels/notesSlide136.xml.rels" ContentType="application/vnd.openxmlformats-package.relationships+xml"/>
  <Override PartName="/ppt/notesSlides/notesSlide125.xml" ContentType="application/vnd.openxmlformats-officedocument.presentationml.notesSlide+xml"/>
  <Override PartName="/ppt/notesSlides/notesSlide60.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media/image27.wmf" ContentType="image/x-wmf"/>
  <Override PartName="/ppt/media/image23.wmf" ContentType="image/x-wmf"/>
  <Override PartName="/ppt/media/image22.wmf" ContentType="image/x-wmf"/>
  <Override PartName="/ppt/media/image19.png" ContentType="image/png"/>
  <Override PartName="/ppt/media/image21.wmf" ContentType="image/x-wmf"/>
  <Override PartName="/ppt/media/image18.png" ContentType="image/png"/>
  <Override PartName="/ppt/media/image20.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1.png" ContentType="image/png"/>
  <Override PartName="/ppt/media/image31.png" ContentType="image/png"/>
  <Override PartName="/ppt/media/image25.png" ContentType="image/png"/>
  <Override PartName="/ppt/media/image2.png" ContentType="image/png"/>
  <Override PartName="/ppt/media/image32.png" ContentType="image/png"/>
  <Override PartName="/ppt/media/image26.png" ContentType="image/png"/>
  <Override PartName="/ppt/media/image3.png" ContentType="image/png"/>
  <Override PartName="/ppt/media/image4.png" ContentType="image/png"/>
  <Override PartName="/ppt/media/image28.png" ContentType="image/png"/>
  <Override PartName="/ppt/media/image5.png" ContentType="image/png"/>
  <Override PartName="/ppt/media/image10.png" ContentType="image/png"/>
  <Override PartName="/ppt/media/image47.png" ContentType="image/png"/>
  <Override PartName="/ppt/media/image29.png" ContentType="image/png"/>
  <Override PartName="/ppt/media/image37.wmf" ContentType="image/x-wmf"/>
  <Override PartName="/ppt/media/image54.png" ContentType="image/png"/>
  <Override PartName="/ppt/media/image43.png" ContentType="image/png"/>
  <Override PartName="/ppt/media/image44.png" ContentType="image/png"/>
  <Override PartName="/ppt/media/image45.wmf" ContentType="image/x-wmf"/>
  <Override PartName="/ppt/media/image46.png" ContentType="image/png"/>
  <Override PartName="/ppt/media/image40.png" ContentType="image/png"/>
  <Override PartName="/ppt/media/image38.wmf" ContentType="image/x-wmf"/>
  <Override PartName="/ppt/media/image50.png" ContentType="image/png"/>
  <Override PartName="/ppt/media/image33.wmf" ContentType="image/x-wmf"/>
  <Override PartName="/ppt/media/image13.png" ContentType="image/png"/>
  <Override PartName="/ppt/media/image11.png" ContentType="image/png"/>
  <Override PartName="/ppt/media/image48.png" ContentType="image/png"/>
  <Override PartName="/ppt/media/image51.png" ContentType="image/png"/>
  <Override PartName="/ppt/media/image34.wmf" ContentType="image/x-wmf"/>
  <Override PartName="/ppt/media/image39.wmf" ContentType="image/x-wmf"/>
  <Override PartName="/ppt/media/image41.png" ContentType="image/png"/>
  <Override PartName="/ppt/media/image53.png" ContentType="image/png"/>
  <Override PartName="/ppt/media/image36.wmf" ContentType="image/x-wmf"/>
  <Override PartName="/ppt/media/image35.wmf" ContentType="image/x-wmf"/>
  <Override PartName="/ppt/media/image30.png" ContentType="image/png"/>
  <Override PartName="/ppt/media/image42.wmf" ContentType="image/x-wmf"/>
  <Override PartName="/ppt/media/image9.png" ContentType="image/png"/>
  <Override PartName="/ppt/media/image8.png" ContentType="image/png"/>
  <Override PartName="/ppt/media/image7.png" ContentType="image/png"/>
  <Override PartName="/ppt/media/image49.png" ContentType="image/png"/>
  <Override PartName="/ppt/media/image52.wmf" ContentType="image/x-wmf"/>
  <Override PartName="/ppt/media/image12.png" ContentType="image/png"/>
  <Override PartName="/ppt/media/image6.png" ContentType="image/png"/>
  <Override PartName="/ppt/embeddings/oleObject1.xlsx" ContentType="application/vnd.openxmlformats-officedocument.spreadsheetml.sheet"/>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14.xml.rels" ContentType="application/vnd.openxmlformats-package.relationships+xml"/>
  <Override PartName="/ppt/slides/_rels/slide37.xml.rels" ContentType="application/vnd.openxmlformats-package.relationships+xml"/>
  <Override PartName="/ppt/slides/_rels/slide81.xml.rels" ContentType="application/vnd.openxmlformats-package.relationships+xml"/>
  <Override PartName="/ppt/slides/_rels/slide113.xml.rels" ContentType="application/vnd.openxmlformats-package.relationships+xml"/>
  <Override PartName="/ppt/slides/_rels/slide36.xml.rels" ContentType="application/vnd.openxmlformats-package.relationships+xml"/>
  <Override PartName="/ppt/slides/_rels/slide80.xml.rels" ContentType="application/vnd.openxmlformats-package.relationships+xml"/>
  <Override PartName="/ppt/slides/_rels/slide106.xml.rels" ContentType="application/vnd.openxmlformats-package.relationships+xml"/>
  <Override PartName="/ppt/slides/_rels/slide73.xml.rels" ContentType="application/vnd.openxmlformats-package.relationships+xml"/>
  <Override PartName="/ppt/slides/_rels/slide76.xml.rels" ContentType="application/vnd.openxmlformats-package.relationships+xml"/>
  <Override PartName="/ppt/slides/_rels/slide109.xml.rels" ContentType="application/vnd.openxmlformats-package.relationships+xml"/>
  <Override PartName="/ppt/slides/_rels/slide103.xml.rels" ContentType="application/vnd.openxmlformats-package.relationships+xml"/>
  <Override PartName="/ppt/slides/_rels/slide70.xml.rels" ContentType="application/vnd.openxmlformats-package.relationships+xml"/>
  <Override PartName="/ppt/slides/_rels/slide26.xml.rels" ContentType="application/vnd.openxmlformats-package.relationships+xml"/>
  <Override PartName="/ppt/slides/_rels/slide105.xml.rels" ContentType="application/vnd.openxmlformats-package.relationships+xml"/>
  <Override PartName="/ppt/slides/_rels/slide72.xml.rels" ContentType="application/vnd.openxmlformats-package.relationships+xml"/>
  <Override PartName="/ppt/slides/_rels/slide75.xml.rels" ContentType="application/vnd.openxmlformats-package.relationships+xml"/>
  <Override PartName="/ppt/slides/_rels/slide108.xml.rels" ContentType="application/vnd.openxmlformats-package.relationships+xml"/>
  <Override PartName="/ppt/slides/_rels/slide107.xml.rels" ContentType="application/vnd.openxmlformats-package.relationships+xml"/>
  <Override PartName="/ppt/slides/_rels/slide74.xml.rels" ContentType="application/vnd.openxmlformats-package.relationships+xml"/>
  <Override PartName="/ppt/slides/_rels/slide142.xml.rels" ContentType="application/vnd.openxmlformats-package.relationships+xml"/>
  <Override PartName="/ppt/slides/_rels/slide138.xml.rels" ContentType="application/vnd.openxmlformats-package.relationships+xml"/>
  <Override PartName="/ppt/slides/_rels/slide50.xml.rels" ContentType="application/vnd.openxmlformats-package.relationships+xml"/>
  <Override PartName="/ppt/slides/_rels/slide99.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146.xml.rels" ContentType="application/vnd.openxmlformats-package.relationships+xml"/>
  <Override PartName="/ppt/slides/_rels/slide131.xml.rels" ContentType="application/vnd.openxmlformats-package.relationships+xml"/>
  <Override PartName="/ppt/slides/_rels/slide137.xml.rels" ContentType="application/vnd.openxmlformats-package.relationships+xml"/>
  <Override PartName="/ppt/slides/_rels/slide53.xml.rels" ContentType="application/vnd.openxmlformats-package.relationships+xml"/>
  <Override PartName="/ppt/slides/_rels/slide77.xml.rels" ContentType="application/vnd.openxmlformats-package.relationships+xml"/>
  <Override PartName="/ppt/slides/_rels/slide133.xml.rels" ContentType="application/vnd.openxmlformats-package.relationships+xml"/>
  <Override PartName="/ppt/slides/_rels/slide144.xml.rels" ContentType="application/vnd.openxmlformats-package.relationships+xml"/>
  <Override PartName="/ppt/slides/_rels/slide54.xml.rels" ContentType="application/vnd.openxmlformats-package.relationships+xml"/>
  <Override PartName="/ppt/slides/_rels/slide147.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32.xml.rels" ContentType="application/vnd.openxmlformats-package.relationships+xml"/>
  <Override PartName="/ppt/slides/_rels/slide139.xml.rels" ContentType="application/vnd.openxmlformats-package.relationships+xml"/>
  <Override PartName="/ppt/slides/_rels/slide143.xml.rels" ContentType="application/vnd.openxmlformats-package.relationships+xml"/>
  <Override PartName="/ppt/slides/_rels/slide78.xml.rels" ContentType="application/vnd.openxmlformats-package.relationships+xml"/>
  <Override PartName="/ppt/slides/_rels/slide4.xml.rels" ContentType="application/vnd.openxmlformats-package.relationships+xml"/>
  <Override PartName="/ppt/slides/_rels/slide134.xml.rels" ContentType="application/vnd.openxmlformats-package.relationships+xml"/>
  <Override PartName="/ppt/slides/_rels/slide87.xml.rels" ContentType="application/vnd.openxmlformats-package.relationships+xml"/>
  <Override PartName="/ppt/slides/_rels/slide3.xml.rels" ContentType="application/vnd.openxmlformats-package.relationships+xml"/>
  <Override PartName="/ppt/slides/_rels/slide89.xml.rels" ContentType="application/vnd.openxmlformats-package.relationships+xml"/>
  <Override PartName="/ppt/slides/_rels/slide14.xml.rels" ContentType="application/vnd.openxmlformats-package.relationships+xml"/>
  <Override PartName="/ppt/slides/_rels/slide27.xml.rels" ContentType="application/vnd.openxmlformats-package.relationships+xml"/>
  <Override PartName="/ppt/slides/_rels/slide34.xml.rels" ContentType="application/vnd.openxmlformats-package.relationships+xml"/>
  <Override PartName="/ppt/slides/_rels/slide111.xml.rels" ContentType="application/vnd.openxmlformats-package.relationships+xml"/>
  <Override PartName="/ppt/slides/_rels/slide30.xml.rels" ContentType="application/vnd.openxmlformats-package.relationships+xml"/>
  <Override PartName="/ppt/slides/_rels/slide79.xml.rels" ContentType="application/vnd.openxmlformats-package.relationships+xml"/>
  <Override PartName="/ppt/slides/_rels/slide97.xml.rels" ContentType="application/vnd.openxmlformats-package.relationships+xml"/>
  <Override PartName="/ppt/slides/_rels/slide44.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98.xml.rels" ContentType="application/vnd.openxmlformats-package.relationships+xml"/>
  <Override PartName="/ppt/slides/_rels/slide45.xml.rels" ContentType="application/vnd.openxmlformats-package.relationships+xml"/>
  <Override PartName="/ppt/slides/_rels/slide29.xml.rels" ContentType="application/vnd.openxmlformats-package.relationships+xml"/>
  <Override PartName="/ppt/slides/_rels/slide13.xml.rels" ContentType="application/vnd.openxmlformats-package.relationships+xml"/>
  <Override PartName="/ppt/slides/_rels/slide32.xml.rels" ContentType="application/vnd.openxmlformats-package.relationships+xml"/>
  <Override PartName="/ppt/slides/_rels/slide1.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9.xml.rels" ContentType="application/vnd.openxmlformats-package.relationships+xml"/>
  <Override PartName="/ppt/slides/_rels/slide136.xml.rels" ContentType="application/vnd.openxmlformats-package.relationships+xml"/>
  <Override PartName="/ppt/slides/_rels/slide145.xml.rels" ContentType="application/vnd.openxmlformats-package.relationships+xml"/>
  <Override PartName="/ppt/slides/_rels/slide135.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130.xml.rels" ContentType="application/vnd.openxmlformats-package.relationships+xml"/>
  <Override PartName="/ppt/slides/_rels/slide129.xml.rels" ContentType="application/vnd.openxmlformats-package.relationships+xml"/>
  <Override PartName="/ppt/slides/_rels/slide96.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85.xml.rels" ContentType="application/vnd.openxmlformats-package.relationships+xml"/>
  <Override PartName="/ppt/slides/_rels/slide118.xml.rels" ContentType="application/vnd.openxmlformats-package.relationships+xml"/>
  <Override PartName="/ppt/slides/_rels/slide88.xml.rels" ContentType="application/vnd.openxmlformats-package.relationships+xml"/>
  <Override PartName="/ppt/slides/_rels/slide33.xml.rels" ContentType="application/vnd.openxmlformats-package.relationships+xml"/>
  <Override PartName="/ppt/slides/_rels/slide110.xml.rels" ContentType="application/vnd.openxmlformats-package.relationships+xml"/>
  <Override PartName="/ppt/slides/_rels/slide55.xml.rels" ContentType="application/vnd.openxmlformats-package.relationships+xml"/>
  <Override PartName="/ppt/slides/_rels/slide128.xml.rels" ContentType="application/vnd.openxmlformats-package.relationships+xml"/>
  <Override PartName="/ppt/slides/_rels/slide95.xml.rels" ContentType="application/vnd.openxmlformats-package.relationships+xml"/>
  <Override PartName="/ppt/slides/_rels/slide31.xml.rels" ContentType="application/vnd.openxmlformats-package.relationships+xml"/>
  <Override PartName="/ppt/slides/_rels/slide117.xml.rels" ContentType="application/vnd.openxmlformats-package.relationships+xml"/>
  <Override PartName="/ppt/slides/_rels/slide84.xml.rels" ContentType="application/vnd.openxmlformats-package.relationships+xml"/>
  <Override PartName="/ppt/slides/_rels/slide120.xml.rels" ContentType="application/vnd.openxmlformats-package.relationships+xml"/>
  <Override PartName="/ppt/slides/_rels/slide83.xml.rels" ContentType="application/vnd.openxmlformats-package.relationships+xml"/>
  <Override PartName="/ppt/slides/_rels/slide116.xml.rels" ContentType="application/vnd.openxmlformats-package.relationships+xml"/>
  <Override PartName="/ppt/slides/_rels/slide39.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19.xml.rels" ContentType="application/vnd.openxmlformats-package.relationships+xml"/>
  <Override PartName="/ppt/slides/_rels/slide86.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115.xml.rels" ContentType="application/vnd.openxmlformats-package.relationships+xml"/>
  <Override PartName="/ppt/slides/_rels/slide38.xml.rels" ContentType="application/vnd.openxmlformats-package.relationships+xml"/>
  <Override PartName="/ppt/slides/_rels/slide82.xml.rels" ContentType="application/vnd.openxmlformats-package.relationships+xml"/>
  <Override PartName="/ppt/slides/_rels/slide112.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58.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22.xml.rels" ContentType="application/vnd.openxmlformats-package.relationships+xml"/>
  <Override PartName="/ppt/slides/_rels/slide18.xml.rels" ContentType="application/vnd.openxmlformats-package.relationships+xml"/>
  <Override PartName="/ppt/slides/_rels/slide123.xml.rels" ContentType="application/vnd.openxmlformats-package.relationships+xml"/>
  <Override PartName="/ppt/slides/_rels/slide46.xml.rels" ContentType="application/vnd.openxmlformats-package.relationships+xml"/>
  <Override PartName="/ppt/slides/_rels/slide90.xml.rels" ContentType="application/vnd.openxmlformats-package.relationships+xml"/>
  <Override PartName="/ppt/slides/_rels/slide19.xml.rels" ContentType="application/vnd.openxmlformats-package.relationships+xml"/>
  <Override PartName="/ppt/slides/_rels/slide127.xml.rels" ContentType="application/vnd.openxmlformats-package.relationships+xml"/>
  <Override PartName="/ppt/slides/_rels/slide94.xml.rels" ContentType="application/vnd.openxmlformats-package.relationships+xml"/>
  <Override PartName="/ppt/slides/_rels/slide124.xml.rels" ContentType="application/vnd.openxmlformats-package.relationships+xml"/>
  <Override PartName="/ppt/slides/_rels/slide47.xml.rels" ContentType="application/vnd.openxmlformats-package.relationships+xml"/>
  <Override PartName="/ppt/slides/_rels/slide91.xml.rels" ContentType="application/vnd.openxmlformats-package.relationships+xml"/>
  <Override PartName="/ppt/slides/_rels/slide62.xml.rels" ContentType="application/vnd.openxmlformats-package.relationships+xml"/>
  <Override PartName="/ppt/slides/_rels/slide140.xml.rels" ContentType="application/vnd.openxmlformats-package.relationships+xml"/>
  <Override PartName="/ppt/slides/_rels/slide63.xml.rels" ContentType="application/vnd.openxmlformats-package.relationships+xml"/>
  <Override PartName="/ppt/slides/_rels/slide141.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121.xml.rels" ContentType="application/vnd.openxmlformats-package.relationships+xml"/>
  <Override PartName="/ppt/slides/_rels/slide66.xml.rels" ContentType="application/vnd.openxmlformats-package.relationships+xml"/>
  <Override PartName="/ppt/slides/_rels/slide122.xml.rels" ContentType="application/vnd.openxmlformats-package.relationships+xml"/>
  <Override PartName="/ppt/slides/_rels/slide67.xml.rels" ContentType="application/vnd.openxmlformats-package.relationships+xml"/>
  <Override PartName="/ppt/slides/_rels/slide104.xml.rels" ContentType="application/vnd.openxmlformats-package.relationships+xml"/>
  <Override PartName="/ppt/slides/_rels/slide71.xml.rels" ContentType="application/vnd.openxmlformats-package.relationships+xml"/>
  <Override PartName="/ppt/slides/_rels/slide125.xml.rels" ContentType="application/vnd.openxmlformats-package.relationships+xml"/>
  <Override PartName="/ppt/slides/_rels/slide48.xml.rels" ContentType="application/vnd.openxmlformats-package.relationships+xml"/>
  <Override PartName="/ppt/slides/_rels/slide92.xml.rels" ContentType="application/vnd.openxmlformats-package.relationships+xml"/>
  <Override PartName="/ppt/slides/_rels/slide68.xml.rels" ContentType="application/vnd.openxmlformats-package.relationships+xml"/>
  <Override PartName="/ppt/slides/_rels/slide126.xml.rels" ContentType="application/vnd.openxmlformats-package.relationships+xml"/>
  <Override PartName="/ppt/slides/_rels/slide93.xml.rels" ContentType="application/vnd.openxmlformats-package.relationships+xml"/>
  <Override PartName="/ppt/slides/_rels/slide49.xml.rels" ContentType="application/vnd.openxmlformats-package.relationships+xml"/>
  <Override PartName="/ppt/slides/_rels/slide69.xml.rels" ContentType="application/vnd.openxmlformats-package.relationships+xml"/>
  <Override PartName="/ppt/slides/_rels/slide23.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102.xml.rels" ContentType="application/vnd.openxmlformats-package.relationships+xml"/>
  <Override PartName="/ppt/slides/slide127.xml" ContentType="application/vnd.openxmlformats-officedocument.presentationml.slide+xml"/>
  <Override PartName="/ppt/slides/slide99.xml" ContentType="application/vnd.openxmlformats-officedocument.presentationml.slide+xml"/>
  <Override PartName="/ppt/slides/slide126.xml" ContentType="application/vnd.openxmlformats-officedocument.presentationml.slide+xml"/>
  <Override PartName="/ppt/slides/slide98.xml" ContentType="application/vnd.openxmlformats-officedocument.presentationml.slide+xml"/>
  <Override PartName="/ppt/slides/slide125.xml" ContentType="application/vnd.openxmlformats-officedocument.presentationml.slide+xml"/>
  <Override PartName="/ppt/slides/slide97.xml" ContentType="application/vnd.openxmlformats-officedocument.presentationml.slide+xml"/>
  <Override PartName="/ppt/slides/slide29.xml" ContentType="application/vnd.openxmlformats-officedocument.presentationml.slide+xml"/>
  <Override PartName="/ppt/slides/slide124.xml" ContentType="application/vnd.openxmlformats-officedocument.presentationml.slide+xml"/>
  <Override PartName="/ppt/slides/slide96.xml" ContentType="application/vnd.openxmlformats-officedocument.presentationml.slide+xml"/>
  <Override PartName="/ppt/slides/slide28.xml" ContentType="application/vnd.openxmlformats-officedocument.presentationml.slide+xml"/>
  <Override PartName="/ppt/slides/slide123.xml" ContentType="application/vnd.openxmlformats-officedocument.presentationml.slide+xml"/>
  <Override PartName="/ppt/slides/slide95.xml" ContentType="application/vnd.openxmlformats-officedocument.presentationml.slide+xml"/>
  <Override PartName="/ppt/slides/slide27.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89.xml" ContentType="application/vnd.openxmlformats-officedocument.presentationml.slide+xml"/>
  <Override PartName="/ppt/slides/slide116.xml" ContentType="application/vnd.openxmlformats-officedocument.presentationml.slide+xml"/>
  <Override PartName="/ppt/slides/slide88.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109.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30.xml" ContentType="application/vnd.openxmlformats-officedocument.presentationml.slide+xml"/>
  <Override PartName="/ppt/slides/slide1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80.xml" ContentType="application/vnd.openxmlformats-officedocument.presentationml.slide+xml"/>
  <Override PartName="/ppt/slides/slide43.xml" ContentType="application/vnd.openxmlformats-officedocument.presentationml.slide+xml"/>
  <Override PartName="/ppt/slides/slide34.xml" ContentType="application/vnd.openxmlformats-officedocument.presentationml.slide+xml"/>
  <Override PartName="/ppt/slides/slide130.xml" ContentType="application/vnd.openxmlformats-officedocument.presentationml.slide+xml"/>
  <Override PartName="/ppt/slides/slide53.xml" ContentType="application/vnd.openxmlformats-officedocument.presentationml.slide+xml"/>
  <Override PartName="/ppt/slides/slide56.xml" ContentType="application/vnd.openxmlformats-officedocument.presentationml.slide+xml"/>
  <Override PartName="/ppt/slides/slide128.xml" ContentType="application/vnd.openxmlformats-officedocument.presentationml.slide+xml"/>
  <Override PartName="/ppt/slides/slide52.xml" ContentType="application/vnd.openxmlformats-officedocument.presentationml.slide+xml"/>
  <Override PartName="/ppt/slides/slide147.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81.xml" ContentType="application/vnd.openxmlformats-officedocument.presentationml.slide+xml"/>
  <Override PartName="/ppt/slides/slide140.xml" ContentType="application/vnd.openxmlformats-officedocument.presentationml.slide+xml"/>
  <Override PartName="/ppt/slides/slide44.xml" ContentType="application/vnd.openxmlformats-officedocument.presentationml.slide+xml"/>
  <Override PartName="/ppt/slides/slide145.xml" ContentType="application/vnd.openxmlformats-officedocument.presentationml.slide+xml"/>
  <Override PartName="/ppt/slides/slide49.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40.xml" ContentType="application/vnd.openxmlformats-officedocument.presentationml.slide+xml"/>
  <Override PartName="/ppt/slides/slide54.xml" ContentType="application/vnd.openxmlformats-officedocument.presentationml.slide+xml"/>
  <Override PartName="/ppt/slides/slide146.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55.xml" ContentType="application/vnd.openxmlformats-officedocument.presentationml.slide+xml"/>
  <Override PartName="/ppt/slides/slide144.xml" ContentType="application/vnd.openxmlformats-officedocument.presentationml.slide+xml"/>
  <Override PartName="/ppt/slides/slide48.xml" ContentType="application/vnd.openxmlformats-officedocument.presentationml.slide+xml"/>
  <Override PartName="/ppt/slides/slide39.xml" ContentType="application/vnd.openxmlformats-officedocument.presentationml.slide+xml"/>
  <Override PartName="/ppt/slides/slide135.xml" ContentType="application/vnd.openxmlformats-officedocument.presentationml.slide+xml"/>
  <Override PartName="/ppt/slides/slide143.xml" ContentType="application/vnd.openxmlformats-officedocument.presentationml.slide+xml"/>
  <Override PartName="/ppt/slides/slide47.xml" ContentType="application/vnd.openxmlformats-officedocument.presentationml.slide+xml"/>
  <Override PartName="/ppt/slides/slide38.xml" ContentType="application/vnd.openxmlformats-officedocument.presentationml.slide+xml"/>
  <Override PartName="/ppt/slides/slide134.xml" ContentType="application/vnd.openxmlformats-officedocument.presentationml.slide+xml"/>
  <Override PartName="/ppt/slides/slide142.xml" ContentType="application/vnd.openxmlformats-officedocument.presentationml.slide+xml"/>
  <Override PartName="/ppt/slides/slide46.xml" ContentType="application/vnd.openxmlformats-officedocument.presentationml.slide+xml"/>
  <Override PartName="/ppt/slides/slide37.xml" ContentType="application/vnd.openxmlformats-officedocument.presentationml.slide+xml"/>
  <Override PartName="/ppt/slides/slide133.xml" ContentType="application/vnd.openxmlformats-officedocument.presentationml.slide+xml"/>
  <Override PartName="/ppt/slides/slide141.xml" ContentType="application/vnd.openxmlformats-officedocument.presentationml.slide+xml"/>
  <Override PartName="/ppt/slides/slide45.xml" ContentType="application/vnd.openxmlformats-officedocument.presentationml.slide+xml"/>
  <Override PartName="/ppt/slides/slide36.xml" ContentType="application/vnd.openxmlformats-officedocument.presentationml.slide+xml"/>
  <Override PartName="/ppt/slides/slide132.xml" ContentType="application/vnd.openxmlformats-officedocument.presentationml.slide+xml"/>
  <Override PartName="/ppt/slides/slide131.xml" ContentType="application/vnd.openxmlformats-officedocument.presentationml.slide+xml"/>
  <Override PartName="/ppt/slides/slide35.xml" ContentType="application/vnd.openxmlformats-officedocument.presentationml.slide+xml"/>
  <Override PartName="/ppt/slides/slide41.xml" ContentType="application/vnd.openxmlformats-officedocument.presentationml.slide+xml"/>
  <Override PartName="/ppt/slides/slide2.xml" ContentType="application/vnd.openxmlformats-officedocument.presentationml.slide+xml"/>
  <Override PartName="/ppt/slides/slide108.xml" ContentType="application/vnd.openxmlformats-officedocument.presentationml.slide+xml"/>
  <Override PartName="/ppt/slides/slide1.xml" ContentType="application/vnd.openxmlformats-officedocument.presentationml.slide+xml"/>
  <Override PartName="/ppt/slides/slide79.xml" ContentType="application/vnd.openxmlformats-officedocument.presentationml.slide+xml"/>
  <Override PartName="/ppt/slides/slide107.xml" ContentType="application/vnd.openxmlformats-officedocument.presentationml.slide+xml"/>
  <Override PartName="/ppt/slides/slide57.xml" ContentType="application/vnd.openxmlformats-officedocument.presentationml.slide+xml"/>
  <Override PartName="/ppt/slides/slide14.xml" ContentType="application/vnd.openxmlformats-officedocument.presentationml.slide+xml"/>
  <Override PartName="/ppt/slides/slide110.xml" ContentType="application/vnd.openxmlformats-officedocument.presentationml.slide+xml"/>
  <Override PartName="/ppt/slides/slide82.xml" ContentType="application/vnd.openxmlformats-officedocument.presentationml.slide+xml"/>
  <Override PartName="/ppt/slides/slide20.xml" ContentType="application/vnd.openxmlformats-officedocument.presentationml.slide+xml"/>
  <Override PartName="/ppt/slides/slide119.xml" ContentType="application/vnd.openxmlformats-officedocument.presentationml.slide+xml"/>
  <Override PartName="/ppt/slides/slide58.xml" ContentType="application/vnd.openxmlformats-officedocument.presentationml.slide+xml"/>
  <Override PartName="/ppt/slides/slide15.xml" ContentType="application/vnd.openxmlformats-officedocument.presentationml.slide+xml"/>
  <Override PartName="/ppt/slides/slide111.xml" ContentType="application/vnd.openxmlformats-officedocument.presentationml.slide+xml"/>
  <Override PartName="/ppt/slides/slide83.xml" ContentType="application/vnd.openxmlformats-officedocument.presentationml.slide+xml"/>
  <Override PartName="/ppt/slides/slide21.xml" ContentType="application/vnd.openxmlformats-officedocument.presentationml.slide+xml"/>
  <Override PartName="/ppt/slides/slide59.xml" ContentType="application/vnd.openxmlformats-officedocument.presentationml.slide+xml"/>
  <Override PartName="/ppt/slides/slide16.xml" ContentType="application/vnd.openxmlformats-officedocument.presentationml.slide+xml"/>
  <Override PartName="/ppt/slides/slide112.xml" ContentType="application/vnd.openxmlformats-officedocument.presentationml.slide+xml"/>
  <Override PartName="/ppt/slides/slide84.xml" ContentType="application/vnd.openxmlformats-officedocument.presentationml.slide+xml"/>
  <Override PartName="/ppt/slides/slide115.xml" ContentType="application/vnd.openxmlformats-officedocument.presentationml.slide+xml"/>
  <Override PartName="/ppt/slides/slide87.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90.xml" ContentType="application/vnd.openxmlformats-officedocument.presentationml.slide+xml"/>
  <Override PartName="/ppt/slides/slide23.xml" ContentType="application/vnd.openxmlformats-officedocument.presentationml.slide+xml"/>
  <Override PartName="/ppt/slides/slide91.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120.xml" ContentType="application/vnd.openxmlformats-officedocument.presentationml.slide+xml"/>
  <Override PartName="/ppt/slides/slide24.xml" ContentType="application/vnd.openxmlformats-officedocument.presentationml.slide+xml"/>
  <Override PartName="/ppt/slides/slide92.xml" ContentType="application/vnd.openxmlformats-officedocument.presentationml.slide+xml"/>
  <Override PartName="/ppt/slides/slide68.xml" ContentType="application/vnd.openxmlformats-officedocument.presentationml.slide+xml"/>
  <Override PartName="/ppt/slides/slide25.xml" ContentType="application/vnd.openxmlformats-officedocument.presentationml.slide+xml"/>
  <Override PartName="/ppt/slides/slide121.xml" ContentType="application/vnd.openxmlformats-officedocument.presentationml.slide+xml"/>
  <Override PartName="/ppt/slides/slide93.xml" ContentType="application/vnd.openxmlformats-officedocument.presentationml.slide+xml"/>
  <Override PartName="/ppt/slides/slide69.xml" ContentType="application/vnd.openxmlformats-officedocument.presentationml.slide+xml"/>
  <Override PartName="/ppt/slides/slide26.xml" ContentType="application/vnd.openxmlformats-officedocument.presentationml.slide+xml"/>
  <Override PartName="/ppt/slides/slide122.xml" ContentType="application/vnd.openxmlformats-officedocument.presentationml.slide+xml"/>
  <Override PartName="/ppt/slides/slide9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100.xml" ContentType="application/vnd.openxmlformats-officedocument.presentationml.slide+xml"/>
  <Override PartName="/ppt/slides/slide72.xml" ContentType="application/vnd.openxmlformats-officedocument.presentationml.slide+xml"/>
  <Override PartName="/ppt/slides/slide101.xml" ContentType="application/vnd.openxmlformats-officedocument.presentationml.slide+xml"/>
  <Override PartName="/ppt/slides/slide73.xml" ContentType="application/vnd.openxmlformats-officedocument.presentationml.slide+xml"/>
  <Override PartName="/ppt/slides/slide102.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103.xml" ContentType="application/vnd.openxmlformats-officedocument.presentationml.slide+xml"/>
  <Override PartName="/ppt/slides/slide76.xml" ContentType="application/vnd.openxmlformats-officedocument.presentationml.slide+xml"/>
  <Override PartName="/ppt/slides/slide104.xml" ContentType="application/vnd.openxmlformats-officedocument.presentationml.slide+xml"/>
  <Override PartName="/ppt/slides/slide77.xml" ContentType="application/vnd.openxmlformats-officedocument.presentationml.slide+xml"/>
  <Override PartName="/ppt/slides/slide105.xml" ContentType="application/vnd.openxmlformats-officedocument.presentationml.slide+xml"/>
  <Override PartName="/ppt/slides/slide78.xml" ContentType="application/vnd.openxmlformats-officedocument.presentationml.slide+xml"/>
  <Override PartName="/ppt/slides/slide106.xml" ContentType="application/vnd.openxmlformats-officedocument.presentationml.slide+xml"/>
  <Override PartName="/ppt/slides/slide17.xml" ContentType="application/vnd.openxmlformats-officedocument.presentationml.slide+xml"/>
  <Override PartName="/ppt/slides/slide85.xml" ContentType="application/vnd.openxmlformats-officedocument.presentationml.slide+xml"/>
  <Override PartName="/ppt/slides/slide113.xml" ContentType="application/vnd.openxmlformats-officedocument.presentationml.slide+xml"/>
  <Override PartName="/ppt/slides/slide18.xml" ContentType="application/vnd.openxmlformats-officedocument.presentationml.slide+xml"/>
  <Override PartName="/ppt/slides/slide86.xml" ContentType="application/vnd.openxmlformats-officedocument.presentationml.slide+xml"/>
  <Override PartName="/ppt/slides/slide1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371" r:id="rId124"/>
    <p:sldId id="372" r:id="rId125"/>
    <p:sldId id="373" r:id="rId126"/>
    <p:sldId id="374" r:id="rId127"/>
    <p:sldId id="375" r:id="rId128"/>
    <p:sldId id="376" r:id="rId129"/>
    <p:sldId id="377" r:id="rId130"/>
    <p:sldId id="378" r:id="rId131"/>
    <p:sldId id="379" r:id="rId132"/>
    <p:sldId id="380" r:id="rId133"/>
    <p:sldId id="381" r:id="rId134"/>
    <p:sldId id="382" r:id="rId135"/>
    <p:sldId id="383" r:id="rId136"/>
    <p:sldId id="384" r:id="rId137"/>
    <p:sldId id="385" r:id="rId138"/>
    <p:sldId id="386" r:id="rId139"/>
    <p:sldId id="387" r:id="rId140"/>
    <p:sldId id="388" r:id="rId141"/>
    <p:sldId id="389" r:id="rId142"/>
    <p:sldId id="390" r:id="rId143"/>
    <p:sldId id="391" r:id="rId144"/>
    <p:sldId id="392" r:id="rId145"/>
    <p:sldId id="393" r:id="rId146"/>
    <p:sldId id="394" r:id="rId147"/>
    <p:sldId id="395" r:id="rId148"/>
    <p:sldId id="396" r:id="rId149"/>
    <p:sldId id="397" r:id="rId150"/>
    <p:sldId id="398" r:id="rId151"/>
    <p:sldId id="399" r:id="rId152"/>
    <p:sldId id="400" r:id="rId153"/>
    <p:sldId id="401" r:id="rId154"/>
    <p:sldId id="402" r:id="rId155"/>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70" Type="http://schemas.openxmlformats.org/officeDocument/2006/relationships/slide" Target="slides/slide62.xml"/><Relationship Id="rId71" Type="http://schemas.openxmlformats.org/officeDocument/2006/relationships/slide" Target="slides/slide63.xml"/><Relationship Id="rId72" Type="http://schemas.openxmlformats.org/officeDocument/2006/relationships/slide" Target="slides/slide64.xml"/><Relationship Id="rId73" Type="http://schemas.openxmlformats.org/officeDocument/2006/relationships/slide" Target="slides/slide65.xml"/><Relationship Id="rId74" Type="http://schemas.openxmlformats.org/officeDocument/2006/relationships/slide" Target="slides/slide66.xml"/><Relationship Id="rId75" Type="http://schemas.openxmlformats.org/officeDocument/2006/relationships/slide" Target="slides/slide67.xml"/><Relationship Id="rId76" Type="http://schemas.openxmlformats.org/officeDocument/2006/relationships/slide" Target="slides/slide68.xml"/><Relationship Id="rId77" Type="http://schemas.openxmlformats.org/officeDocument/2006/relationships/slide" Target="slides/slide69.xml"/><Relationship Id="rId78" Type="http://schemas.openxmlformats.org/officeDocument/2006/relationships/slide" Target="slides/slide70.xml"/><Relationship Id="rId79" Type="http://schemas.openxmlformats.org/officeDocument/2006/relationships/slide" Target="slides/slide71.xml"/><Relationship Id="rId80" Type="http://schemas.openxmlformats.org/officeDocument/2006/relationships/slide" Target="slides/slide72.xml"/><Relationship Id="rId81" Type="http://schemas.openxmlformats.org/officeDocument/2006/relationships/slide" Target="slides/slide73.xml"/><Relationship Id="rId82" Type="http://schemas.openxmlformats.org/officeDocument/2006/relationships/slide" Target="slides/slide74.xml"/><Relationship Id="rId83" Type="http://schemas.openxmlformats.org/officeDocument/2006/relationships/slide" Target="slides/slide75.xml"/><Relationship Id="rId84" Type="http://schemas.openxmlformats.org/officeDocument/2006/relationships/slide" Target="slides/slide76.xml"/><Relationship Id="rId85" Type="http://schemas.openxmlformats.org/officeDocument/2006/relationships/slide" Target="slides/slide77.xml"/><Relationship Id="rId86" Type="http://schemas.openxmlformats.org/officeDocument/2006/relationships/slide" Target="slides/slide78.xml"/><Relationship Id="rId87" Type="http://schemas.openxmlformats.org/officeDocument/2006/relationships/slide" Target="slides/slide79.xml"/><Relationship Id="rId88" Type="http://schemas.openxmlformats.org/officeDocument/2006/relationships/slide" Target="slides/slide80.xml"/><Relationship Id="rId89" Type="http://schemas.openxmlformats.org/officeDocument/2006/relationships/slide" Target="slides/slide81.xml"/><Relationship Id="rId90" Type="http://schemas.openxmlformats.org/officeDocument/2006/relationships/slide" Target="slides/slide82.xml"/><Relationship Id="rId91" Type="http://schemas.openxmlformats.org/officeDocument/2006/relationships/slide" Target="slides/slide83.xml"/><Relationship Id="rId92" Type="http://schemas.openxmlformats.org/officeDocument/2006/relationships/slide" Target="slides/slide84.xml"/><Relationship Id="rId93" Type="http://schemas.openxmlformats.org/officeDocument/2006/relationships/slide" Target="slides/slide85.xml"/><Relationship Id="rId94" Type="http://schemas.openxmlformats.org/officeDocument/2006/relationships/slide" Target="slides/slide86.xml"/><Relationship Id="rId95" Type="http://schemas.openxmlformats.org/officeDocument/2006/relationships/slide" Target="slides/slide87.xml"/><Relationship Id="rId96" Type="http://schemas.openxmlformats.org/officeDocument/2006/relationships/slide" Target="slides/slide88.xml"/><Relationship Id="rId97" Type="http://schemas.openxmlformats.org/officeDocument/2006/relationships/slide" Target="slides/slide89.xml"/><Relationship Id="rId98" Type="http://schemas.openxmlformats.org/officeDocument/2006/relationships/slide" Target="slides/slide90.xml"/><Relationship Id="rId99" Type="http://schemas.openxmlformats.org/officeDocument/2006/relationships/slide" Target="slides/slide91.xml"/><Relationship Id="rId100" Type="http://schemas.openxmlformats.org/officeDocument/2006/relationships/slide" Target="slides/slide92.xml"/><Relationship Id="rId101" Type="http://schemas.openxmlformats.org/officeDocument/2006/relationships/slide" Target="slides/slide93.xml"/><Relationship Id="rId102" Type="http://schemas.openxmlformats.org/officeDocument/2006/relationships/slide" Target="slides/slide94.xml"/><Relationship Id="rId103" Type="http://schemas.openxmlformats.org/officeDocument/2006/relationships/slide" Target="slides/slide95.xml"/><Relationship Id="rId104" Type="http://schemas.openxmlformats.org/officeDocument/2006/relationships/slide" Target="slides/slide96.xml"/><Relationship Id="rId105" Type="http://schemas.openxmlformats.org/officeDocument/2006/relationships/slide" Target="slides/slide97.xml"/><Relationship Id="rId106" Type="http://schemas.openxmlformats.org/officeDocument/2006/relationships/slide" Target="slides/slide98.xml"/><Relationship Id="rId107" Type="http://schemas.openxmlformats.org/officeDocument/2006/relationships/slide" Target="slides/slide99.xml"/><Relationship Id="rId108" Type="http://schemas.openxmlformats.org/officeDocument/2006/relationships/slide" Target="slides/slide100.xml"/><Relationship Id="rId109" Type="http://schemas.openxmlformats.org/officeDocument/2006/relationships/slide" Target="slides/slide101.xml"/><Relationship Id="rId110" Type="http://schemas.openxmlformats.org/officeDocument/2006/relationships/slide" Target="slides/slide102.xml"/><Relationship Id="rId111" Type="http://schemas.openxmlformats.org/officeDocument/2006/relationships/slide" Target="slides/slide103.xml"/><Relationship Id="rId112" Type="http://schemas.openxmlformats.org/officeDocument/2006/relationships/slide" Target="slides/slide104.xml"/><Relationship Id="rId113" Type="http://schemas.openxmlformats.org/officeDocument/2006/relationships/slide" Target="slides/slide105.xml"/><Relationship Id="rId114" Type="http://schemas.openxmlformats.org/officeDocument/2006/relationships/slide" Target="slides/slide106.xml"/><Relationship Id="rId115" Type="http://schemas.openxmlformats.org/officeDocument/2006/relationships/slide" Target="slides/slide107.xml"/><Relationship Id="rId116" Type="http://schemas.openxmlformats.org/officeDocument/2006/relationships/slide" Target="slides/slide108.xml"/><Relationship Id="rId117" Type="http://schemas.openxmlformats.org/officeDocument/2006/relationships/slide" Target="slides/slide109.xml"/><Relationship Id="rId118" Type="http://schemas.openxmlformats.org/officeDocument/2006/relationships/slide" Target="slides/slide110.xml"/><Relationship Id="rId119" Type="http://schemas.openxmlformats.org/officeDocument/2006/relationships/slide" Target="slides/slide111.xml"/><Relationship Id="rId120" Type="http://schemas.openxmlformats.org/officeDocument/2006/relationships/slide" Target="slides/slide112.xml"/><Relationship Id="rId121" Type="http://schemas.openxmlformats.org/officeDocument/2006/relationships/slide" Target="slides/slide113.xml"/><Relationship Id="rId122" Type="http://schemas.openxmlformats.org/officeDocument/2006/relationships/slide" Target="slides/slide114.xml"/><Relationship Id="rId123" Type="http://schemas.openxmlformats.org/officeDocument/2006/relationships/slide" Target="slides/slide115.xml"/><Relationship Id="rId124" Type="http://schemas.openxmlformats.org/officeDocument/2006/relationships/slide" Target="slides/slide116.xml"/><Relationship Id="rId125" Type="http://schemas.openxmlformats.org/officeDocument/2006/relationships/slide" Target="slides/slide117.xml"/><Relationship Id="rId126" Type="http://schemas.openxmlformats.org/officeDocument/2006/relationships/slide" Target="slides/slide118.xml"/><Relationship Id="rId127" Type="http://schemas.openxmlformats.org/officeDocument/2006/relationships/slide" Target="slides/slide119.xml"/><Relationship Id="rId128" Type="http://schemas.openxmlformats.org/officeDocument/2006/relationships/slide" Target="slides/slide120.xml"/><Relationship Id="rId129" Type="http://schemas.openxmlformats.org/officeDocument/2006/relationships/slide" Target="slides/slide121.xml"/><Relationship Id="rId130" Type="http://schemas.openxmlformats.org/officeDocument/2006/relationships/slide" Target="slides/slide122.xml"/><Relationship Id="rId131" Type="http://schemas.openxmlformats.org/officeDocument/2006/relationships/slide" Target="slides/slide123.xml"/><Relationship Id="rId132" Type="http://schemas.openxmlformats.org/officeDocument/2006/relationships/slide" Target="slides/slide124.xml"/><Relationship Id="rId133" Type="http://schemas.openxmlformats.org/officeDocument/2006/relationships/slide" Target="slides/slide125.xml"/><Relationship Id="rId134" Type="http://schemas.openxmlformats.org/officeDocument/2006/relationships/slide" Target="slides/slide126.xml"/><Relationship Id="rId135" Type="http://schemas.openxmlformats.org/officeDocument/2006/relationships/slide" Target="slides/slide127.xml"/><Relationship Id="rId136" Type="http://schemas.openxmlformats.org/officeDocument/2006/relationships/slide" Target="slides/slide128.xml"/><Relationship Id="rId137" Type="http://schemas.openxmlformats.org/officeDocument/2006/relationships/slide" Target="slides/slide129.xml"/><Relationship Id="rId138" Type="http://schemas.openxmlformats.org/officeDocument/2006/relationships/slide" Target="slides/slide130.xml"/><Relationship Id="rId139" Type="http://schemas.openxmlformats.org/officeDocument/2006/relationships/slide" Target="slides/slide131.xml"/><Relationship Id="rId140" Type="http://schemas.openxmlformats.org/officeDocument/2006/relationships/slide" Target="slides/slide132.xml"/><Relationship Id="rId141" Type="http://schemas.openxmlformats.org/officeDocument/2006/relationships/slide" Target="slides/slide133.xml"/><Relationship Id="rId142" Type="http://schemas.openxmlformats.org/officeDocument/2006/relationships/slide" Target="slides/slide134.xml"/><Relationship Id="rId143" Type="http://schemas.openxmlformats.org/officeDocument/2006/relationships/slide" Target="slides/slide135.xml"/><Relationship Id="rId144" Type="http://schemas.openxmlformats.org/officeDocument/2006/relationships/slide" Target="slides/slide136.xml"/><Relationship Id="rId145" Type="http://schemas.openxmlformats.org/officeDocument/2006/relationships/slide" Target="slides/slide137.xml"/><Relationship Id="rId146" Type="http://schemas.openxmlformats.org/officeDocument/2006/relationships/slide" Target="slides/slide138.xml"/><Relationship Id="rId147" Type="http://schemas.openxmlformats.org/officeDocument/2006/relationships/slide" Target="slides/slide139.xml"/><Relationship Id="rId148" Type="http://schemas.openxmlformats.org/officeDocument/2006/relationships/slide" Target="slides/slide140.xml"/><Relationship Id="rId149" Type="http://schemas.openxmlformats.org/officeDocument/2006/relationships/slide" Target="slides/slide141.xml"/><Relationship Id="rId150" Type="http://schemas.openxmlformats.org/officeDocument/2006/relationships/slide" Target="slides/slide142.xml"/><Relationship Id="rId151" Type="http://schemas.openxmlformats.org/officeDocument/2006/relationships/slide" Target="slides/slide143.xml"/><Relationship Id="rId152" Type="http://schemas.openxmlformats.org/officeDocument/2006/relationships/slide" Target="slides/slide144.xml"/><Relationship Id="rId153" Type="http://schemas.openxmlformats.org/officeDocument/2006/relationships/slide" Target="slides/slide145.xml"/><Relationship Id="rId154" Type="http://schemas.openxmlformats.org/officeDocument/2006/relationships/slide" Target="slides/slide146.xml"/><Relationship Id="rId155" Type="http://schemas.openxmlformats.org/officeDocument/2006/relationships/slide" Target="slides/slide147.xml"/><Relationship Id="rId15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Arial Nova Light"/>
              </a:rPr>
              <a:t>Click to move the slide</a:t>
            </a:r>
            <a:endParaRPr b="0" lang="en-US" sz="1800" spc="-1" strike="noStrike">
              <a:solidFill>
                <a:srgbClr val="000000"/>
              </a:solidFill>
              <a:latin typeface="Arial Nova Light"/>
            </a:endParaRPr>
          </a:p>
        </p:txBody>
      </p:sp>
      <p:sp>
        <p:nvSpPr>
          <p:cNvPr id="25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252"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253" name="PlaceHolder 4"/>
          <p:cNvSpPr>
            <a:spLocks noGrp="1"/>
          </p:cNvSpPr>
          <p:nvPr>
            <p:ph type="dt" idx="18"/>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254" name="PlaceHolder 5"/>
          <p:cNvSpPr>
            <a:spLocks noGrp="1"/>
          </p:cNvSpPr>
          <p:nvPr>
            <p:ph type="ftr" idx="19"/>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255" name="PlaceHolder 6"/>
          <p:cNvSpPr>
            <a:spLocks noGrp="1"/>
          </p:cNvSpPr>
          <p:nvPr>
            <p:ph type="sldNum" idx="20"/>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9F00845F-8C16-4C5B-8A5C-6E01ADB447B0}"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5.xml.rels><?xml version="1.0" encoding="UTF-8"?>
<Relationships xmlns="http://schemas.openxmlformats.org/package/2006/relationships"><Relationship Id="rId1" Type="http://schemas.openxmlformats.org/officeDocument/2006/relationships/slide" Target="../slides/slide125.xml"/><Relationship Id="rId2" Type="http://schemas.openxmlformats.org/officeDocument/2006/relationships/notesMaster" Target="../notesMasters/notesMaster1.xml"/>
</Relationships>
</file>

<file path=ppt/notesSlides/_rels/notesSlide126.xml.rels><?xml version="1.0" encoding="UTF-8"?>
<Relationships xmlns="http://schemas.openxmlformats.org/package/2006/relationships"><Relationship Id="rId1" Type="http://schemas.openxmlformats.org/officeDocument/2006/relationships/slide" Target="../slides/slide126.xml"/><Relationship Id="rId2" Type="http://schemas.openxmlformats.org/officeDocument/2006/relationships/notesMaster" Target="../notesMasters/notesMaster1.xml"/>
</Relationships>
</file>

<file path=ppt/notesSlides/_rels/notesSlide128.xml.rels><?xml version="1.0" encoding="UTF-8"?>
<Relationships xmlns="http://schemas.openxmlformats.org/package/2006/relationships"><Relationship Id="rId1" Type="http://schemas.openxmlformats.org/officeDocument/2006/relationships/slide" Target="../slides/slide128.xml"/><Relationship Id="rId2" Type="http://schemas.openxmlformats.org/officeDocument/2006/relationships/notesMaster" Target="../notesMasters/notesMaster1.xml"/>
</Relationships>
</file>

<file path=ppt/notesSlides/_rels/notesSlide130.xml.rels><?xml version="1.0" encoding="UTF-8"?>
<Relationships xmlns="http://schemas.openxmlformats.org/package/2006/relationships"><Relationship Id="rId1" Type="http://schemas.openxmlformats.org/officeDocument/2006/relationships/slide" Target="../slides/slide130.xml"/><Relationship Id="rId2" Type="http://schemas.openxmlformats.org/officeDocument/2006/relationships/notesMaster" Target="../notesMasters/notesMaster1.xml"/>
</Relationships>
</file>

<file path=ppt/notesSlides/_rels/notesSlide131.xml.rels><?xml version="1.0" encoding="UTF-8"?>
<Relationships xmlns="http://schemas.openxmlformats.org/package/2006/relationships"><Relationship Id="rId1" Type="http://schemas.openxmlformats.org/officeDocument/2006/relationships/slide" Target="../slides/slide131.xml"/><Relationship Id="rId2" Type="http://schemas.openxmlformats.org/officeDocument/2006/relationships/notesMaster" Target="../notesMasters/notesMaster1.xml"/>
</Relationships>
</file>

<file path=ppt/notesSlides/_rels/notesSlide132.xml.rels><?xml version="1.0" encoding="UTF-8"?>
<Relationships xmlns="http://schemas.openxmlformats.org/package/2006/relationships"><Relationship Id="rId1" Type="http://schemas.openxmlformats.org/officeDocument/2006/relationships/slide" Target="../slides/slide132.xml"/><Relationship Id="rId2" Type="http://schemas.openxmlformats.org/officeDocument/2006/relationships/notesMaster" Target="../notesMasters/notesMaster1.xml"/>
</Relationships>
</file>

<file path=ppt/notesSlides/_rels/notesSlide134.xml.rels><?xml version="1.0" encoding="UTF-8"?>
<Relationships xmlns="http://schemas.openxmlformats.org/package/2006/relationships"><Relationship Id="rId1" Type="http://schemas.openxmlformats.org/officeDocument/2006/relationships/slide" Target="../slides/slide134.xml"/><Relationship Id="rId2" Type="http://schemas.openxmlformats.org/officeDocument/2006/relationships/notesMaster" Target="../notesMasters/notesMaster1.xml"/>
</Relationships>
</file>

<file path=ppt/notesSlides/_rels/notesSlide135.xml.rels><?xml version="1.0" encoding="UTF-8"?>
<Relationships xmlns="http://schemas.openxmlformats.org/package/2006/relationships"><Relationship Id="rId1" Type="http://schemas.openxmlformats.org/officeDocument/2006/relationships/slide" Target="../slides/slide135.xml"/><Relationship Id="rId2" Type="http://schemas.openxmlformats.org/officeDocument/2006/relationships/notesMaster" Target="../notesMasters/notesMaster1.xml"/>
</Relationships>
</file>

<file path=ppt/notesSlides/_rels/notesSlide136.xml.rels><?xml version="1.0" encoding="UTF-8"?>
<Relationships xmlns="http://schemas.openxmlformats.org/package/2006/relationships"><Relationship Id="rId1" Type="http://schemas.openxmlformats.org/officeDocument/2006/relationships/slide" Target="../slides/slide136.xml"/><Relationship Id="rId2" Type="http://schemas.openxmlformats.org/officeDocument/2006/relationships/notesMaster" Target="../notesMasters/notesMaster1.xml"/>
</Relationships>
</file>

<file path=ppt/notesSlides/_rels/notesSlide137.xml.rels><?xml version="1.0" encoding="UTF-8"?>
<Relationships xmlns="http://schemas.openxmlformats.org/package/2006/relationships"><Relationship Id="rId1" Type="http://schemas.openxmlformats.org/officeDocument/2006/relationships/slide" Target="../slides/slide137.xml"/><Relationship Id="rId2" Type="http://schemas.openxmlformats.org/officeDocument/2006/relationships/notesMaster" Target="../notesMasters/notesMaster1.xml"/>
</Relationships>
</file>

<file path=ppt/notesSlides/_rels/notesSlide138.xml.rels><?xml version="1.0" encoding="UTF-8"?>
<Relationships xmlns="http://schemas.openxmlformats.org/package/2006/relationships"><Relationship Id="rId1" Type="http://schemas.openxmlformats.org/officeDocument/2006/relationships/slide" Target="../slides/slide138.xml"/><Relationship Id="rId2" Type="http://schemas.openxmlformats.org/officeDocument/2006/relationships/notesMaster" Target="../notesMasters/notesMaster1.xml"/>
</Relationships>
</file>

<file path=ppt/notesSlides/_rels/notesSlide139.xml.rels><?xml version="1.0" encoding="UTF-8"?>
<Relationships xmlns="http://schemas.openxmlformats.org/package/2006/relationships"><Relationship Id="rId1" Type="http://schemas.openxmlformats.org/officeDocument/2006/relationships/slide" Target="../slides/slide139.xml"/><Relationship Id="rId2" Type="http://schemas.openxmlformats.org/officeDocument/2006/relationships/notesMaster" Target="../notesMasters/notesMaster1.xml"/>
</Relationships>
</file>

<file path=ppt/notesSlides/_rels/notesSlide140.xml.rels><?xml version="1.0" encoding="UTF-8"?>
<Relationships xmlns="http://schemas.openxmlformats.org/package/2006/relationships"><Relationship Id="rId1" Type="http://schemas.openxmlformats.org/officeDocument/2006/relationships/slide" Target="../slides/slide140.xml"/><Relationship Id="rId2" Type="http://schemas.openxmlformats.org/officeDocument/2006/relationships/notesMaster" Target="../notesMasters/notesMaster1.xml"/>
</Relationships>
</file>

<file path=ppt/notesSlides/_rels/notesSlide141.xml.rels><?xml version="1.0" encoding="UTF-8"?>
<Relationships xmlns="http://schemas.openxmlformats.org/package/2006/relationships"><Relationship Id="rId1" Type="http://schemas.openxmlformats.org/officeDocument/2006/relationships/slide" Target="../slides/slide141.xml"/><Relationship Id="rId2" Type="http://schemas.openxmlformats.org/officeDocument/2006/relationships/notesMaster" Target="../notesMasters/notesMaster1.xml"/>
</Relationships>
</file>

<file path=ppt/notesSlides/_rels/notesSlide142.xml.rels><?xml version="1.0" encoding="UTF-8"?>
<Relationships xmlns="http://schemas.openxmlformats.org/package/2006/relationships"><Relationship Id="rId1" Type="http://schemas.openxmlformats.org/officeDocument/2006/relationships/slide" Target="../slides/slide142.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notesSlide1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4" name="PlaceHolder 1"/>
          <p:cNvSpPr>
            <a:spLocks noGrp="1"/>
          </p:cNvSpPr>
          <p:nvPr>
            <p:ph type="sldNum" idx="86"/>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000000"/>
                </a:solidFill>
                <a:latin typeface="Calibri"/>
                <a:ea typeface="+mn-ea"/>
              </a:defRPr>
            </a:lvl1pPr>
          </a:lstStyle>
          <a:p>
            <a: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8799871-F22B-4640-B94B-3BE70C508563}" type="slidenum">
              <a:rPr b="0" lang="en-US" sz="1200" spc="-1" strike="noStrike">
                <a:solidFill>
                  <a:srgbClr val="000000"/>
                </a:solidFill>
                <a:latin typeface="Calibri"/>
                <a:ea typeface="+mn-ea"/>
              </a:rPr>
              <a:t>&lt;number&gt;</a:t>
            </a:fld>
            <a:endParaRPr b="0" lang="en-IN" sz="1200" spc="-1" strike="noStrike">
              <a:latin typeface="Times New Roman"/>
            </a:endParaRPr>
          </a:p>
        </p:txBody>
      </p:sp>
      <p:sp>
        <p:nvSpPr>
          <p:cNvPr id="835" name="PlaceHolder 2"/>
          <p:cNvSpPr>
            <a:spLocks noGrp="1"/>
          </p:cNvSpPr>
          <p:nvPr>
            <p:ph type="sldImg"/>
          </p:nvPr>
        </p:nvSpPr>
        <p:spPr>
          <a:xfrm>
            <a:off x="380880" y="685800"/>
            <a:ext cx="6095520" cy="3428640"/>
          </a:xfrm>
          <a:prstGeom prst="rect">
            <a:avLst/>
          </a:prstGeom>
          <a:ln w="0">
            <a:noFill/>
          </a:ln>
        </p:spPr>
      </p:sp>
      <p:sp>
        <p:nvSpPr>
          <p:cNvPr id="836" name="PlaceHolder 3"/>
          <p:cNvSpPr>
            <a:spLocks noGrp="1"/>
          </p:cNvSpPr>
          <p:nvPr>
            <p:ph type="body"/>
          </p:nvPr>
        </p:nvSpPr>
        <p:spPr>
          <a:xfrm>
            <a:off x="685800" y="4343400"/>
            <a:ext cx="5486040" cy="4114440"/>
          </a:xfrm>
          <a:prstGeom prst="rect">
            <a:avLst/>
          </a:prstGeom>
          <a:noFill/>
          <a:ln w="0">
            <a:noFill/>
          </a:ln>
        </p:spPr>
        <p:txBody>
          <a:bodyPr anchor="ctr">
            <a:noAutofit/>
          </a:bodyPr>
          <a:p>
            <a:endParaRPr b="0" lang="en-IN" sz="2000" spc="-1" strike="noStrike">
              <a:latin typeface="Arial"/>
            </a:endParaRPr>
          </a:p>
        </p:txBody>
      </p:sp>
    </p:spTree>
  </p:cSld>
</p:notes>
</file>

<file path=ppt/notesSlides/notesSlide1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7" name="PlaceHolder 1"/>
          <p:cNvSpPr>
            <a:spLocks noGrp="1"/>
          </p:cNvSpPr>
          <p:nvPr>
            <p:ph type="sldNum" idx="87"/>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000000"/>
                </a:solidFill>
                <a:latin typeface="Calibri"/>
                <a:ea typeface="+mn-ea"/>
              </a:defRPr>
            </a:lvl1pPr>
          </a:lstStyle>
          <a:p>
            <a: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88EC5D7-CACA-48FB-ABB7-4AB66A2F547E}" type="slidenum">
              <a:rPr b="0" lang="en-US" sz="1200" spc="-1" strike="noStrike">
                <a:solidFill>
                  <a:srgbClr val="000000"/>
                </a:solidFill>
                <a:latin typeface="Calibri"/>
                <a:ea typeface="+mn-ea"/>
              </a:rPr>
              <a:t>&lt;number&gt;</a:t>
            </a:fld>
            <a:endParaRPr b="0" lang="en-IN" sz="1200" spc="-1" strike="noStrike">
              <a:latin typeface="Times New Roman"/>
            </a:endParaRPr>
          </a:p>
        </p:txBody>
      </p:sp>
      <p:sp>
        <p:nvSpPr>
          <p:cNvPr id="838" name="PlaceHolder 2"/>
          <p:cNvSpPr>
            <a:spLocks noGrp="1"/>
          </p:cNvSpPr>
          <p:nvPr>
            <p:ph type="sldImg"/>
          </p:nvPr>
        </p:nvSpPr>
        <p:spPr>
          <a:xfrm>
            <a:off x="380880" y="685800"/>
            <a:ext cx="6095520" cy="3428640"/>
          </a:xfrm>
          <a:prstGeom prst="rect">
            <a:avLst/>
          </a:prstGeom>
          <a:ln w="0">
            <a:noFill/>
          </a:ln>
        </p:spPr>
      </p:sp>
      <p:sp>
        <p:nvSpPr>
          <p:cNvPr id="839" name="PlaceHolder 3"/>
          <p:cNvSpPr>
            <a:spLocks noGrp="1"/>
          </p:cNvSpPr>
          <p:nvPr>
            <p:ph type="body"/>
          </p:nvPr>
        </p:nvSpPr>
        <p:spPr>
          <a:xfrm>
            <a:off x="685800" y="4343400"/>
            <a:ext cx="5486040" cy="4114440"/>
          </a:xfrm>
          <a:prstGeom prst="rect">
            <a:avLst/>
          </a:prstGeom>
          <a:noFill/>
          <a:ln w="0">
            <a:noFill/>
          </a:ln>
        </p:spPr>
        <p:txBody>
          <a:bodyPr anchor="ctr">
            <a:noAutofit/>
          </a:bodyPr>
          <a:p>
            <a:endParaRPr b="0" lang="en-IN" sz="2000" spc="-1" strike="noStrike">
              <a:latin typeface="Arial"/>
            </a:endParaRPr>
          </a:p>
        </p:txBody>
      </p:sp>
    </p:spTree>
  </p:cSld>
</p:notes>
</file>

<file path=ppt/notesSlides/notesSlide1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0" name="PlaceHolder 1"/>
          <p:cNvSpPr>
            <a:spLocks noGrp="1"/>
          </p:cNvSpPr>
          <p:nvPr>
            <p:ph type="sldNum" idx="88"/>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000000"/>
                </a:solidFill>
                <a:latin typeface="Calibri"/>
                <a:ea typeface="+mn-ea"/>
              </a:defRPr>
            </a:lvl1pPr>
          </a:lstStyle>
          <a:p>
            <a: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673A82B-E721-42EC-9757-206E8D086320}" type="slidenum">
              <a:rPr b="0" lang="en-US" sz="1200" spc="-1" strike="noStrike">
                <a:solidFill>
                  <a:srgbClr val="000000"/>
                </a:solidFill>
                <a:latin typeface="Calibri"/>
                <a:ea typeface="+mn-ea"/>
              </a:rPr>
              <a:t>&lt;number&gt;</a:t>
            </a:fld>
            <a:endParaRPr b="0" lang="en-IN" sz="1200" spc="-1" strike="noStrike">
              <a:latin typeface="Times New Roman"/>
            </a:endParaRPr>
          </a:p>
        </p:txBody>
      </p:sp>
      <p:sp>
        <p:nvSpPr>
          <p:cNvPr id="841" name="PlaceHolder 2"/>
          <p:cNvSpPr>
            <a:spLocks noGrp="1"/>
          </p:cNvSpPr>
          <p:nvPr>
            <p:ph type="sldImg"/>
          </p:nvPr>
        </p:nvSpPr>
        <p:spPr>
          <a:xfrm>
            <a:off x="380880" y="685800"/>
            <a:ext cx="6095520" cy="3428640"/>
          </a:xfrm>
          <a:prstGeom prst="rect">
            <a:avLst/>
          </a:prstGeom>
          <a:ln w="0">
            <a:noFill/>
          </a:ln>
        </p:spPr>
      </p:sp>
      <p:sp>
        <p:nvSpPr>
          <p:cNvPr id="842" name="PlaceHolder 3"/>
          <p:cNvSpPr>
            <a:spLocks noGrp="1"/>
          </p:cNvSpPr>
          <p:nvPr>
            <p:ph type="body"/>
          </p:nvPr>
        </p:nvSpPr>
        <p:spPr>
          <a:xfrm>
            <a:off x="685800" y="4343400"/>
            <a:ext cx="5486040" cy="4114440"/>
          </a:xfrm>
          <a:prstGeom prst="rect">
            <a:avLst/>
          </a:prstGeom>
          <a:noFill/>
          <a:ln w="0">
            <a:noFill/>
          </a:ln>
        </p:spPr>
        <p:txBody>
          <a:bodyPr anchor="ctr">
            <a:noAutofit/>
          </a:bodyPr>
          <a:p>
            <a:endParaRPr b="0" lang="en-IN" sz="2000" spc="-1" strike="noStrike">
              <a:latin typeface="Arial"/>
            </a:endParaRPr>
          </a:p>
        </p:txBody>
      </p:sp>
    </p:spTree>
  </p:cSld>
</p:notes>
</file>

<file path=ppt/notesSlides/notesSlide1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3" name="PlaceHolder 1"/>
          <p:cNvSpPr>
            <a:spLocks noGrp="1"/>
          </p:cNvSpPr>
          <p:nvPr>
            <p:ph type="sldNum" idx="89"/>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000000"/>
                </a:solidFill>
                <a:latin typeface="Calibri"/>
                <a:ea typeface="+mn-ea"/>
              </a:defRPr>
            </a:lvl1pPr>
          </a:lstStyle>
          <a:p>
            <a: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1519B8E-31F3-4E8B-8DBC-49740579E91B}" type="slidenum">
              <a:rPr b="0" lang="en-US" sz="1200" spc="-1" strike="noStrike">
                <a:solidFill>
                  <a:srgbClr val="000000"/>
                </a:solidFill>
                <a:latin typeface="Calibri"/>
                <a:ea typeface="+mn-ea"/>
              </a:rPr>
              <a:t>&lt;number&gt;</a:t>
            </a:fld>
            <a:endParaRPr b="0" lang="en-IN" sz="1200" spc="-1" strike="noStrike">
              <a:latin typeface="Times New Roman"/>
            </a:endParaRPr>
          </a:p>
        </p:txBody>
      </p:sp>
      <p:sp>
        <p:nvSpPr>
          <p:cNvPr id="844" name="PlaceHolder 2"/>
          <p:cNvSpPr>
            <a:spLocks noGrp="1"/>
          </p:cNvSpPr>
          <p:nvPr>
            <p:ph type="sldImg"/>
          </p:nvPr>
        </p:nvSpPr>
        <p:spPr>
          <a:xfrm>
            <a:off x="380880" y="685800"/>
            <a:ext cx="6095520" cy="3428640"/>
          </a:xfrm>
          <a:prstGeom prst="rect">
            <a:avLst/>
          </a:prstGeom>
          <a:ln w="0">
            <a:noFill/>
          </a:ln>
        </p:spPr>
      </p:sp>
      <p:sp>
        <p:nvSpPr>
          <p:cNvPr id="845" name="PlaceHolder 3"/>
          <p:cNvSpPr>
            <a:spLocks noGrp="1"/>
          </p:cNvSpPr>
          <p:nvPr>
            <p:ph type="body"/>
          </p:nvPr>
        </p:nvSpPr>
        <p:spPr>
          <a:xfrm>
            <a:off x="685800" y="4343400"/>
            <a:ext cx="5486040" cy="4114440"/>
          </a:xfrm>
          <a:prstGeom prst="rect">
            <a:avLst/>
          </a:prstGeom>
          <a:noFill/>
          <a:ln w="0">
            <a:noFill/>
          </a:ln>
        </p:spPr>
        <p:txBody>
          <a:bodyPr anchor="ctr">
            <a:noAutofit/>
          </a:bodyPr>
          <a:p>
            <a:endParaRPr b="0" lang="en-IN" sz="2000" spc="-1" strike="noStrike">
              <a:latin typeface="Arial"/>
            </a:endParaRPr>
          </a:p>
        </p:txBody>
      </p:sp>
    </p:spTree>
  </p:cSld>
</p:notes>
</file>

<file path=ppt/notesSlides/notesSlide1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6" name="PlaceHolder 1"/>
          <p:cNvSpPr>
            <a:spLocks noGrp="1"/>
          </p:cNvSpPr>
          <p:nvPr>
            <p:ph type="sldNum" idx="90"/>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000000"/>
                </a:solidFill>
                <a:latin typeface="Calibri"/>
                <a:ea typeface="+mn-ea"/>
              </a:defRPr>
            </a:lvl1pPr>
          </a:lstStyle>
          <a:p>
            <a: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506C76D-3907-41A1-B431-A2947BCC52F3}" type="slidenum">
              <a:rPr b="0" lang="en-US" sz="1200" spc="-1" strike="noStrike">
                <a:solidFill>
                  <a:srgbClr val="000000"/>
                </a:solidFill>
                <a:latin typeface="Calibri"/>
                <a:ea typeface="+mn-ea"/>
              </a:rPr>
              <a:t>&lt;number&gt;</a:t>
            </a:fld>
            <a:endParaRPr b="0" lang="en-IN" sz="1200" spc="-1" strike="noStrike">
              <a:latin typeface="Times New Roman"/>
            </a:endParaRPr>
          </a:p>
        </p:txBody>
      </p:sp>
      <p:sp>
        <p:nvSpPr>
          <p:cNvPr id="847" name="PlaceHolder 2"/>
          <p:cNvSpPr>
            <a:spLocks noGrp="1"/>
          </p:cNvSpPr>
          <p:nvPr>
            <p:ph type="sldImg"/>
          </p:nvPr>
        </p:nvSpPr>
        <p:spPr>
          <a:xfrm>
            <a:off x="380880" y="685800"/>
            <a:ext cx="6095520" cy="3428640"/>
          </a:xfrm>
          <a:prstGeom prst="rect">
            <a:avLst/>
          </a:prstGeom>
          <a:ln w="0">
            <a:noFill/>
          </a:ln>
        </p:spPr>
      </p:sp>
      <p:sp>
        <p:nvSpPr>
          <p:cNvPr id="848" name="PlaceHolder 3"/>
          <p:cNvSpPr>
            <a:spLocks noGrp="1"/>
          </p:cNvSpPr>
          <p:nvPr>
            <p:ph type="body"/>
          </p:nvPr>
        </p:nvSpPr>
        <p:spPr>
          <a:xfrm>
            <a:off x="685800" y="4343400"/>
            <a:ext cx="5486040" cy="4114440"/>
          </a:xfrm>
          <a:prstGeom prst="rect">
            <a:avLst/>
          </a:prstGeom>
          <a:noFill/>
          <a:ln w="0">
            <a:noFill/>
          </a:ln>
        </p:spPr>
        <p:txBody>
          <a:bodyPr anchor="ctr">
            <a:noAutofit/>
          </a:bodyPr>
          <a:p>
            <a:endParaRPr b="0" lang="en-IN" sz="2000" spc="-1" strike="noStrike">
              <a:latin typeface="Arial"/>
            </a:endParaRPr>
          </a:p>
        </p:txBody>
      </p:sp>
    </p:spTree>
  </p:cSld>
</p:notes>
</file>

<file path=ppt/notesSlides/notesSlide1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9" name="PlaceHolder 1"/>
          <p:cNvSpPr>
            <a:spLocks noGrp="1"/>
          </p:cNvSpPr>
          <p:nvPr>
            <p:ph type="sldNum" idx="91"/>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000000"/>
                </a:solidFill>
                <a:latin typeface="Calibri"/>
                <a:ea typeface="+mn-ea"/>
              </a:defRPr>
            </a:lvl1pPr>
          </a:lstStyle>
          <a:p>
            <a: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8580AE7-D812-4846-8F94-38E059B568DC}" type="slidenum">
              <a:rPr b="0" lang="en-US" sz="1200" spc="-1" strike="noStrike">
                <a:solidFill>
                  <a:srgbClr val="000000"/>
                </a:solidFill>
                <a:latin typeface="Calibri"/>
                <a:ea typeface="+mn-ea"/>
              </a:rPr>
              <a:t>&lt;number&gt;</a:t>
            </a:fld>
            <a:endParaRPr b="0" lang="en-IN" sz="1200" spc="-1" strike="noStrike">
              <a:latin typeface="Times New Roman"/>
            </a:endParaRPr>
          </a:p>
        </p:txBody>
      </p:sp>
      <p:sp>
        <p:nvSpPr>
          <p:cNvPr id="850" name="Text Box 1"/>
          <p:cNvSpPr/>
          <p:nvPr/>
        </p:nvSpPr>
        <p:spPr>
          <a:xfrm>
            <a:off x="3884760" y="8685360"/>
            <a:ext cx="2971440" cy="456840"/>
          </a:xfrm>
          <a:prstGeom prst="rect">
            <a:avLst/>
          </a:prstGeom>
          <a:noFill/>
          <a:ln w="0">
            <a:noFill/>
          </a:ln>
        </p:spPr>
        <p:style>
          <a:lnRef idx="0"/>
          <a:fillRef idx="0"/>
          <a:effectRef idx="0"/>
          <a:fontRef idx="minor"/>
        </p:style>
      </p:sp>
      <p:sp>
        <p:nvSpPr>
          <p:cNvPr id="851" name="PlaceHolder 2"/>
          <p:cNvSpPr>
            <a:spLocks noGrp="1"/>
          </p:cNvSpPr>
          <p:nvPr>
            <p:ph type="sldImg"/>
          </p:nvPr>
        </p:nvSpPr>
        <p:spPr>
          <a:xfrm>
            <a:off x="380880" y="685800"/>
            <a:ext cx="6095520" cy="3428640"/>
          </a:xfrm>
          <a:prstGeom prst="rect">
            <a:avLst/>
          </a:prstGeom>
          <a:ln w="0">
            <a:noFill/>
          </a:ln>
        </p:spPr>
      </p:sp>
      <p:sp>
        <p:nvSpPr>
          <p:cNvPr id="852" name="Text Box 3"/>
          <p:cNvSpPr/>
          <p:nvPr/>
        </p:nvSpPr>
        <p:spPr>
          <a:xfrm>
            <a:off x="685800" y="4343400"/>
            <a:ext cx="5486040" cy="4114440"/>
          </a:xfrm>
          <a:prstGeom prst="rect">
            <a:avLst/>
          </a:prstGeom>
          <a:noFill/>
          <a:ln w="0">
            <a:noFill/>
          </a:ln>
        </p:spPr>
        <p:style>
          <a:lnRef idx="0"/>
          <a:fillRef idx="0"/>
          <a:effectRef idx="0"/>
          <a:fontRef idx="minor"/>
        </p:style>
      </p:sp>
    </p:spTree>
  </p:cSld>
</p:notes>
</file>

<file path=ppt/notesSlides/notesSlide1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3" name="PlaceHolder 1"/>
          <p:cNvSpPr>
            <a:spLocks noGrp="1"/>
          </p:cNvSpPr>
          <p:nvPr>
            <p:ph type="sldNum" idx="92"/>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000000"/>
                </a:solidFill>
                <a:latin typeface="Calibri"/>
                <a:ea typeface="+mn-ea"/>
              </a:defRPr>
            </a:lvl1pPr>
          </a:lstStyle>
          <a:p>
            <a: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F4B5FCC-EE44-4536-896D-D3ECA0820DEB}" type="slidenum">
              <a:rPr b="0" lang="en-US" sz="1200" spc="-1" strike="noStrike">
                <a:solidFill>
                  <a:srgbClr val="000000"/>
                </a:solidFill>
                <a:latin typeface="Calibri"/>
                <a:ea typeface="+mn-ea"/>
              </a:rPr>
              <a:t>&lt;number&gt;</a:t>
            </a:fld>
            <a:endParaRPr b="0" lang="en-IN" sz="1200" spc="-1" strike="noStrike">
              <a:latin typeface="Times New Roman"/>
            </a:endParaRPr>
          </a:p>
        </p:txBody>
      </p:sp>
      <p:sp>
        <p:nvSpPr>
          <p:cNvPr id="854" name="Text Box 1"/>
          <p:cNvSpPr/>
          <p:nvPr/>
        </p:nvSpPr>
        <p:spPr>
          <a:xfrm>
            <a:off x="3884760" y="8685360"/>
            <a:ext cx="2971440" cy="456840"/>
          </a:xfrm>
          <a:prstGeom prst="rect">
            <a:avLst/>
          </a:prstGeom>
          <a:noFill/>
          <a:ln w="0">
            <a:noFill/>
          </a:ln>
        </p:spPr>
        <p:style>
          <a:lnRef idx="0"/>
          <a:fillRef idx="0"/>
          <a:effectRef idx="0"/>
          <a:fontRef idx="minor"/>
        </p:style>
      </p:sp>
      <p:sp>
        <p:nvSpPr>
          <p:cNvPr id="855" name="PlaceHolder 2"/>
          <p:cNvSpPr>
            <a:spLocks noGrp="1"/>
          </p:cNvSpPr>
          <p:nvPr>
            <p:ph type="sldImg"/>
          </p:nvPr>
        </p:nvSpPr>
        <p:spPr>
          <a:xfrm>
            <a:off x="380880" y="685800"/>
            <a:ext cx="6095520" cy="3428640"/>
          </a:xfrm>
          <a:prstGeom prst="rect">
            <a:avLst/>
          </a:prstGeom>
          <a:ln w="0">
            <a:noFill/>
          </a:ln>
        </p:spPr>
      </p:sp>
      <p:sp>
        <p:nvSpPr>
          <p:cNvPr id="856" name="Text Box 3"/>
          <p:cNvSpPr/>
          <p:nvPr/>
        </p:nvSpPr>
        <p:spPr>
          <a:xfrm>
            <a:off x="685800" y="4343400"/>
            <a:ext cx="5486040" cy="4114440"/>
          </a:xfrm>
          <a:prstGeom prst="rect">
            <a:avLst/>
          </a:prstGeom>
          <a:noFill/>
          <a:ln w="0">
            <a:noFill/>
          </a:ln>
        </p:spPr>
        <p:style>
          <a:lnRef idx="0"/>
          <a:fillRef idx="0"/>
          <a:effectRef idx="0"/>
          <a:fontRef idx="minor"/>
        </p:style>
      </p:sp>
      <p:sp>
        <p:nvSpPr>
          <p:cNvPr id="857" name="PlaceHolder 3"/>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Tree>
  </p:cSld>
</p:notes>
</file>

<file path=ppt/notesSlides/notesSlide1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8" name="PlaceHolder 1"/>
          <p:cNvSpPr>
            <a:spLocks noGrp="1"/>
          </p:cNvSpPr>
          <p:nvPr>
            <p:ph type="sldNum" idx="93"/>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000000"/>
                </a:solidFill>
                <a:latin typeface="Calibri"/>
                <a:ea typeface="+mn-ea"/>
              </a:defRPr>
            </a:lvl1pPr>
          </a:lstStyle>
          <a:p>
            <a: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5926441-7CA6-49FF-A909-51DFDAF4B568}" type="slidenum">
              <a:rPr b="0" lang="en-US" sz="1200" spc="-1" strike="noStrike">
                <a:solidFill>
                  <a:srgbClr val="000000"/>
                </a:solidFill>
                <a:latin typeface="Calibri"/>
                <a:ea typeface="+mn-ea"/>
              </a:rPr>
              <a:t>&lt;number&gt;</a:t>
            </a:fld>
            <a:endParaRPr b="0" lang="en-IN" sz="1200" spc="-1" strike="noStrike">
              <a:latin typeface="Times New Roman"/>
            </a:endParaRPr>
          </a:p>
        </p:txBody>
      </p:sp>
      <p:sp>
        <p:nvSpPr>
          <p:cNvPr id="859" name="PlaceHolder 2"/>
          <p:cNvSpPr>
            <a:spLocks noGrp="1"/>
          </p:cNvSpPr>
          <p:nvPr>
            <p:ph type="sldImg"/>
          </p:nvPr>
        </p:nvSpPr>
        <p:spPr>
          <a:xfrm>
            <a:off x="382680" y="685800"/>
            <a:ext cx="6094080" cy="3428640"/>
          </a:xfrm>
          <a:prstGeom prst="rect">
            <a:avLst/>
          </a:prstGeom>
          <a:ln w="0">
            <a:noFill/>
          </a:ln>
        </p:spPr>
      </p:sp>
      <p:sp>
        <p:nvSpPr>
          <p:cNvPr id="860" name="PlaceHolder 3"/>
          <p:cNvSpPr>
            <a:spLocks noGrp="1"/>
          </p:cNvSpPr>
          <p:nvPr>
            <p:ph type="body"/>
          </p:nvPr>
        </p:nvSpPr>
        <p:spPr>
          <a:xfrm>
            <a:off x="914400" y="4343400"/>
            <a:ext cx="5028840" cy="4114440"/>
          </a:xfrm>
          <a:prstGeom prst="rect">
            <a:avLst/>
          </a:prstGeom>
          <a:noFill/>
          <a:ln w="0">
            <a:noFill/>
          </a:ln>
        </p:spPr>
        <p:txBody>
          <a:bodyPr anchor="t">
            <a:noAutofit/>
          </a:bodyPr>
          <a:p>
            <a:endParaRPr b="0" lang="en-IN" sz="2000" spc="-1" strike="noStrike">
              <a:latin typeface="Arial"/>
            </a:endParaRPr>
          </a:p>
        </p:txBody>
      </p:sp>
    </p:spTree>
  </p:cSld>
</p:notes>
</file>

<file path=ppt/notesSlides/notesSlide1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1" name="PlaceHolder 1"/>
          <p:cNvSpPr>
            <a:spLocks noGrp="1"/>
          </p:cNvSpPr>
          <p:nvPr>
            <p:ph type="sldNum" idx="94"/>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000000"/>
                </a:solidFill>
                <a:latin typeface="Calibri"/>
                <a:ea typeface="+mn-ea"/>
              </a:defRPr>
            </a:lvl1pPr>
          </a:lstStyle>
          <a:p>
            <a: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5CE9075-4DD2-4840-A908-0CAB3057733B}" type="slidenum">
              <a:rPr b="0" lang="en-US" sz="1200" spc="-1" strike="noStrike">
                <a:solidFill>
                  <a:srgbClr val="000000"/>
                </a:solidFill>
                <a:latin typeface="Calibri"/>
                <a:ea typeface="+mn-ea"/>
              </a:rPr>
              <a:t>&lt;number&gt;</a:t>
            </a:fld>
            <a:endParaRPr b="0" lang="en-IN" sz="1200" spc="-1" strike="noStrike">
              <a:latin typeface="Times New Roman"/>
            </a:endParaRPr>
          </a:p>
        </p:txBody>
      </p:sp>
      <p:sp>
        <p:nvSpPr>
          <p:cNvPr id="862" name="PlaceHolder 2"/>
          <p:cNvSpPr>
            <a:spLocks noGrp="1"/>
          </p:cNvSpPr>
          <p:nvPr>
            <p:ph type="sldImg"/>
          </p:nvPr>
        </p:nvSpPr>
        <p:spPr>
          <a:xfrm>
            <a:off x="380880" y="685800"/>
            <a:ext cx="6095520" cy="3428640"/>
          </a:xfrm>
          <a:prstGeom prst="rect">
            <a:avLst/>
          </a:prstGeom>
          <a:ln w="0">
            <a:noFill/>
          </a:ln>
        </p:spPr>
      </p:sp>
      <p:sp>
        <p:nvSpPr>
          <p:cNvPr id="863" name="PlaceHolder 3"/>
          <p:cNvSpPr>
            <a:spLocks noGrp="1"/>
          </p:cNvSpPr>
          <p:nvPr>
            <p:ph type="body"/>
          </p:nvPr>
        </p:nvSpPr>
        <p:spPr>
          <a:xfrm>
            <a:off x="685800" y="4343400"/>
            <a:ext cx="5486040" cy="4114440"/>
          </a:xfrm>
          <a:prstGeom prst="rect">
            <a:avLst/>
          </a:prstGeom>
          <a:noFill/>
          <a:ln w="0">
            <a:noFill/>
          </a:ln>
        </p:spPr>
        <p:txBody>
          <a:bodyPr anchor="ctr">
            <a:noAutofit/>
          </a:bodyPr>
          <a:p>
            <a:endParaRPr b="0" lang="en-IN" sz="2000" spc="-1" strike="noStrike">
              <a:latin typeface="Arial"/>
            </a:endParaRPr>
          </a:p>
        </p:txBody>
      </p:sp>
    </p:spTree>
  </p:cSld>
</p:notes>
</file>

<file path=ppt/notesSlides/notesSlide1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4" name="PlaceHolder 1"/>
          <p:cNvSpPr>
            <a:spLocks noGrp="1"/>
          </p:cNvSpPr>
          <p:nvPr>
            <p:ph type="sldNum" idx="95"/>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000000"/>
                </a:solidFill>
                <a:latin typeface="Calibri"/>
                <a:ea typeface="+mn-ea"/>
              </a:defRPr>
            </a:lvl1pPr>
          </a:lstStyle>
          <a:p>
            <a: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E937756-0314-404E-B61A-4F14CCBEBDF8}" type="slidenum">
              <a:rPr b="0" lang="en-US" sz="1200" spc="-1" strike="noStrike">
                <a:solidFill>
                  <a:srgbClr val="000000"/>
                </a:solidFill>
                <a:latin typeface="Calibri"/>
                <a:ea typeface="+mn-ea"/>
              </a:rPr>
              <a:t>&lt;number&gt;</a:t>
            </a:fld>
            <a:endParaRPr b="0" lang="en-IN" sz="1200" spc="-1" strike="noStrike">
              <a:latin typeface="Times New Roman"/>
            </a:endParaRPr>
          </a:p>
        </p:txBody>
      </p:sp>
      <p:sp>
        <p:nvSpPr>
          <p:cNvPr id="865" name="Text Box 1"/>
          <p:cNvSpPr/>
          <p:nvPr/>
        </p:nvSpPr>
        <p:spPr>
          <a:xfrm>
            <a:off x="3884760" y="8685360"/>
            <a:ext cx="2971440" cy="456840"/>
          </a:xfrm>
          <a:prstGeom prst="rect">
            <a:avLst/>
          </a:prstGeom>
          <a:noFill/>
          <a:ln w="0">
            <a:noFill/>
          </a:ln>
        </p:spPr>
        <p:style>
          <a:lnRef idx="0"/>
          <a:fillRef idx="0"/>
          <a:effectRef idx="0"/>
          <a:fontRef idx="minor"/>
        </p:style>
      </p:sp>
      <p:sp>
        <p:nvSpPr>
          <p:cNvPr id="866" name="PlaceHolder 2"/>
          <p:cNvSpPr>
            <a:spLocks noGrp="1"/>
          </p:cNvSpPr>
          <p:nvPr>
            <p:ph type="sldImg"/>
          </p:nvPr>
        </p:nvSpPr>
        <p:spPr>
          <a:xfrm>
            <a:off x="380880" y="685800"/>
            <a:ext cx="6095520" cy="3428640"/>
          </a:xfrm>
          <a:prstGeom prst="rect">
            <a:avLst/>
          </a:prstGeom>
          <a:ln w="0">
            <a:noFill/>
          </a:ln>
        </p:spPr>
      </p:sp>
      <p:sp>
        <p:nvSpPr>
          <p:cNvPr id="867" name="Text Box 3"/>
          <p:cNvSpPr/>
          <p:nvPr/>
        </p:nvSpPr>
        <p:spPr>
          <a:xfrm>
            <a:off x="685800" y="4343400"/>
            <a:ext cx="5486040" cy="4114440"/>
          </a:xfrm>
          <a:prstGeom prst="rect">
            <a:avLst/>
          </a:prstGeom>
          <a:noFill/>
          <a:ln w="0">
            <a:noFill/>
          </a:ln>
        </p:spPr>
        <p:style>
          <a:lnRef idx="0"/>
          <a:fillRef idx="0"/>
          <a:effectRef idx="0"/>
          <a:fontRef idx="minor"/>
        </p:style>
      </p:sp>
    </p:spTree>
  </p:cSld>
</p:notes>
</file>

<file path=ppt/notesSlides/notesSlide1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8" name="PlaceHolder 1"/>
          <p:cNvSpPr>
            <a:spLocks noGrp="1"/>
          </p:cNvSpPr>
          <p:nvPr>
            <p:ph type="sldNum" idx="96"/>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000000"/>
                </a:solidFill>
                <a:latin typeface="Calibri"/>
                <a:ea typeface="+mn-ea"/>
              </a:defRPr>
            </a:lvl1pPr>
          </a:lstStyle>
          <a:p>
            <a: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CFD28DF-4935-49E8-9906-0DB461095A3E}" type="slidenum">
              <a:rPr b="0" lang="en-US" sz="1200" spc="-1" strike="noStrike">
                <a:solidFill>
                  <a:srgbClr val="000000"/>
                </a:solidFill>
                <a:latin typeface="Calibri"/>
                <a:ea typeface="+mn-ea"/>
              </a:rPr>
              <a:t>&lt;number&gt;</a:t>
            </a:fld>
            <a:endParaRPr b="0" lang="en-IN" sz="1200" spc="-1" strike="noStrike">
              <a:latin typeface="Times New Roman"/>
            </a:endParaRPr>
          </a:p>
        </p:txBody>
      </p:sp>
      <p:sp>
        <p:nvSpPr>
          <p:cNvPr id="869" name="Text Box 1"/>
          <p:cNvSpPr/>
          <p:nvPr/>
        </p:nvSpPr>
        <p:spPr>
          <a:xfrm>
            <a:off x="3884760" y="8685360"/>
            <a:ext cx="2971440" cy="456840"/>
          </a:xfrm>
          <a:prstGeom prst="rect">
            <a:avLst/>
          </a:prstGeom>
          <a:noFill/>
          <a:ln w="0">
            <a:noFill/>
          </a:ln>
        </p:spPr>
        <p:style>
          <a:lnRef idx="0"/>
          <a:fillRef idx="0"/>
          <a:effectRef idx="0"/>
          <a:fontRef idx="minor"/>
        </p:style>
      </p:sp>
      <p:sp>
        <p:nvSpPr>
          <p:cNvPr id="870" name="PlaceHolder 2"/>
          <p:cNvSpPr>
            <a:spLocks noGrp="1"/>
          </p:cNvSpPr>
          <p:nvPr>
            <p:ph type="sldImg"/>
          </p:nvPr>
        </p:nvSpPr>
        <p:spPr>
          <a:xfrm>
            <a:off x="380880" y="685800"/>
            <a:ext cx="6095520" cy="3428640"/>
          </a:xfrm>
          <a:prstGeom prst="rect">
            <a:avLst/>
          </a:prstGeom>
          <a:ln w="0">
            <a:noFill/>
          </a:ln>
        </p:spPr>
      </p:sp>
      <p:sp>
        <p:nvSpPr>
          <p:cNvPr id="871" name="Text Box 3"/>
          <p:cNvSpPr/>
          <p:nvPr/>
        </p:nvSpPr>
        <p:spPr>
          <a:xfrm>
            <a:off x="685800" y="4343400"/>
            <a:ext cx="5486040" cy="4114440"/>
          </a:xfrm>
          <a:prstGeom prst="rect">
            <a:avLst/>
          </a:prstGeom>
          <a:noFill/>
          <a:ln w="0">
            <a:noFill/>
          </a:ln>
        </p:spPr>
        <p:style>
          <a:lnRef idx="0"/>
          <a:fillRef idx="0"/>
          <a:effectRef idx="0"/>
          <a:fontRef idx="minor"/>
        </p:style>
      </p:sp>
    </p:spTree>
  </p:cSld>
</p:notes>
</file>

<file path=ppt/notesSlides/notesSlide1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2" name="PlaceHolder 1"/>
          <p:cNvSpPr>
            <a:spLocks noGrp="1"/>
          </p:cNvSpPr>
          <p:nvPr>
            <p:ph type="sldNum" idx="97"/>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000000"/>
                </a:solidFill>
                <a:latin typeface="Calibri"/>
                <a:ea typeface="+mn-ea"/>
              </a:defRPr>
            </a:lvl1pPr>
          </a:lstStyle>
          <a:p>
            <a: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1CF2E2A-56B9-4E78-835E-3184084F9FC4}" type="slidenum">
              <a:rPr b="0" lang="en-US" sz="1200" spc="-1" strike="noStrike">
                <a:solidFill>
                  <a:srgbClr val="000000"/>
                </a:solidFill>
                <a:latin typeface="Calibri"/>
                <a:ea typeface="+mn-ea"/>
              </a:rPr>
              <a:t>&lt;number&gt;</a:t>
            </a:fld>
            <a:endParaRPr b="0" lang="en-IN" sz="1200" spc="-1" strike="noStrike">
              <a:latin typeface="Times New Roman"/>
            </a:endParaRPr>
          </a:p>
        </p:txBody>
      </p:sp>
      <p:sp>
        <p:nvSpPr>
          <p:cNvPr id="873" name="Text Box 1"/>
          <p:cNvSpPr/>
          <p:nvPr/>
        </p:nvSpPr>
        <p:spPr>
          <a:xfrm>
            <a:off x="3884760" y="8685360"/>
            <a:ext cx="2971440" cy="456840"/>
          </a:xfrm>
          <a:prstGeom prst="rect">
            <a:avLst/>
          </a:prstGeom>
          <a:noFill/>
          <a:ln w="0">
            <a:noFill/>
          </a:ln>
        </p:spPr>
        <p:style>
          <a:lnRef idx="0"/>
          <a:fillRef idx="0"/>
          <a:effectRef idx="0"/>
          <a:fontRef idx="minor"/>
        </p:style>
      </p:sp>
      <p:sp>
        <p:nvSpPr>
          <p:cNvPr id="874" name="PlaceHolder 2"/>
          <p:cNvSpPr>
            <a:spLocks noGrp="1"/>
          </p:cNvSpPr>
          <p:nvPr>
            <p:ph type="sldImg"/>
          </p:nvPr>
        </p:nvSpPr>
        <p:spPr>
          <a:xfrm>
            <a:off x="382680" y="685800"/>
            <a:ext cx="6094080" cy="3428640"/>
          </a:xfrm>
          <a:prstGeom prst="rect">
            <a:avLst/>
          </a:prstGeom>
          <a:ln w="0">
            <a:noFill/>
          </a:ln>
        </p:spPr>
      </p:sp>
      <p:sp>
        <p:nvSpPr>
          <p:cNvPr id="875" name="Text Box 3"/>
          <p:cNvSpPr/>
          <p:nvPr/>
        </p:nvSpPr>
        <p:spPr>
          <a:xfrm>
            <a:off x="914400" y="4343400"/>
            <a:ext cx="5028840" cy="4114440"/>
          </a:xfrm>
          <a:prstGeom prst="rect">
            <a:avLst/>
          </a:prstGeom>
          <a:noFill/>
          <a:ln w="0">
            <a:noFill/>
          </a:ln>
        </p:spPr>
        <p:style>
          <a:lnRef idx="0"/>
          <a:fillRef idx="0"/>
          <a:effectRef idx="0"/>
          <a:fontRef idx="minor"/>
        </p:style>
      </p:sp>
    </p:spTree>
  </p:cSld>
</p:notes>
</file>

<file path=ppt/notesSlides/notesSlide1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6" name="PlaceHolder 1"/>
          <p:cNvSpPr>
            <a:spLocks noGrp="1"/>
          </p:cNvSpPr>
          <p:nvPr>
            <p:ph type="sldNum" idx="98"/>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000000"/>
                </a:solidFill>
                <a:latin typeface="Calibri"/>
                <a:ea typeface="+mn-ea"/>
              </a:defRPr>
            </a:lvl1pPr>
          </a:lstStyle>
          <a:p>
            <a: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F6DB757-947A-491D-90CD-64D51D75BE13}" type="slidenum">
              <a:rPr b="0" lang="en-US" sz="1200" spc="-1" strike="noStrike">
                <a:solidFill>
                  <a:srgbClr val="000000"/>
                </a:solidFill>
                <a:latin typeface="Calibri"/>
                <a:ea typeface="+mn-ea"/>
              </a:rPr>
              <a:t>&lt;number&gt;</a:t>
            </a:fld>
            <a:endParaRPr b="0" lang="en-IN" sz="1200" spc="-1" strike="noStrike">
              <a:latin typeface="Times New Roman"/>
            </a:endParaRPr>
          </a:p>
        </p:txBody>
      </p:sp>
      <p:sp>
        <p:nvSpPr>
          <p:cNvPr id="877" name="PlaceHolder 2"/>
          <p:cNvSpPr>
            <a:spLocks noGrp="1"/>
          </p:cNvSpPr>
          <p:nvPr>
            <p:ph type="sldImg"/>
          </p:nvPr>
        </p:nvSpPr>
        <p:spPr>
          <a:xfrm>
            <a:off x="380880" y="685800"/>
            <a:ext cx="6095520" cy="3428640"/>
          </a:xfrm>
          <a:prstGeom prst="rect">
            <a:avLst/>
          </a:prstGeom>
          <a:ln w="0">
            <a:noFill/>
          </a:ln>
        </p:spPr>
      </p:sp>
      <p:sp>
        <p:nvSpPr>
          <p:cNvPr id="878" name="PlaceHolder 3"/>
          <p:cNvSpPr>
            <a:spLocks noGrp="1"/>
          </p:cNvSpPr>
          <p:nvPr>
            <p:ph type="body"/>
          </p:nvPr>
        </p:nvSpPr>
        <p:spPr>
          <a:xfrm>
            <a:off x="685800" y="4343400"/>
            <a:ext cx="5486040" cy="4114440"/>
          </a:xfrm>
          <a:prstGeom prst="rect">
            <a:avLst/>
          </a:prstGeom>
          <a:noFill/>
          <a:ln w="0">
            <a:noFill/>
          </a:ln>
        </p:spPr>
        <p:txBody>
          <a:bodyPr anchor="ctr">
            <a:noAutofit/>
          </a:bodyPr>
          <a:p>
            <a:endParaRPr b="0" lang="en-IN" sz="2000" spc="-1" strike="noStrike">
              <a:latin typeface="Arial"/>
            </a:endParaRPr>
          </a:p>
        </p:txBody>
      </p:sp>
    </p:spTree>
  </p:cSld>
</p:notes>
</file>

<file path=ppt/notesSlides/notesSlide1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9" name="PlaceHolder 1"/>
          <p:cNvSpPr>
            <a:spLocks noGrp="1"/>
          </p:cNvSpPr>
          <p:nvPr>
            <p:ph type="sldNum" idx="99"/>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000000"/>
                </a:solidFill>
                <a:latin typeface="Calibri"/>
                <a:ea typeface="+mn-ea"/>
              </a:defRPr>
            </a:lvl1pPr>
          </a:lstStyle>
          <a:p>
            <a: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B551FEE-BFD8-4625-B28D-429A242BCF8C}" type="slidenum">
              <a:rPr b="0" lang="en-US" sz="1200" spc="-1" strike="noStrike">
                <a:solidFill>
                  <a:srgbClr val="000000"/>
                </a:solidFill>
                <a:latin typeface="Calibri"/>
                <a:ea typeface="+mn-ea"/>
              </a:rPr>
              <a:t>&lt;number&gt;</a:t>
            </a:fld>
            <a:endParaRPr b="0" lang="en-IN" sz="1200" spc="-1" strike="noStrike">
              <a:latin typeface="Times New Roman"/>
            </a:endParaRPr>
          </a:p>
        </p:txBody>
      </p:sp>
      <p:sp>
        <p:nvSpPr>
          <p:cNvPr id="880" name="Text Box 1"/>
          <p:cNvSpPr/>
          <p:nvPr/>
        </p:nvSpPr>
        <p:spPr>
          <a:xfrm>
            <a:off x="3884760" y="8685360"/>
            <a:ext cx="2971440" cy="456840"/>
          </a:xfrm>
          <a:prstGeom prst="rect">
            <a:avLst/>
          </a:prstGeom>
          <a:noFill/>
          <a:ln w="0">
            <a:noFill/>
          </a:ln>
        </p:spPr>
        <p:style>
          <a:lnRef idx="0"/>
          <a:fillRef idx="0"/>
          <a:effectRef idx="0"/>
          <a:fontRef idx="minor"/>
        </p:style>
      </p:sp>
      <p:sp>
        <p:nvSpPr>
          <p:cNvPr id="881" name="PlaceHolder 2"/>
          <p:cNvSpPr>
            <a:spLocks noGrp="1"/>
          </p:cNvSpPr>
          <p:nvPr>
            <p:ph type="sldImg"/>
          </p:nvPr>
        </p:nvSpPr>
        <p:spPr>
          <a:xfrm>
            <a:off x="382680" y="685800"/>
            <a:ext cx="6094080" cy="3428640"/>
          </a:xfrm>
          <a:prstGeom prst="rect">
            <a:avLst/>
          </a:prstGeom>
          <a:ln w="0">
            <a:noFill/>
          </a:ln>
        </p:spPr>
      </p:sp>
      <p:sp>
        <p:nvSpPr>
          <p:cNvPr id="882" name="Text Box 3"/>
          <p:cNvSpPr/>
          <p:nvPr/>
        </p:nvSpPr>
        <p:spPr>
          <a:xfrm>
            <a:off x="914400" y="4343400"/>
            <a:ext cx="5028840" cy="4114440"/>
          </a:xfrm>
          <a:prstGeom prst="rect">
            <a:avLst/>
          </a:prstGeom>
          <a:noFill/>
          <a:ln w="0">
            <a:noFill/>
          </a:ln>
        </p:spPr>
        <p:style>
          <a:lnRef idx="0"/>
          <a:fillRef idx="0"/>
          <a:effectRef idx="0"/>
          <a:fontRef idx="minor"/>
        </p:style>
      </p:sp>
    </p:spTree>
  </p:cSld>
</p:notes>
</file>

<file path=ppt/notesSlides/notesSlide1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3" name="PlaceHolder 1"/>
          <p:cNvSpPr>
            <a:spLocks noGrp="1"/>
          </p:cNvSpPr>
          <p:nvPr>
            <p:ph type="sldNum" idx="100"/>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000000"/>
                </a:solidFill>
                <a:latin typeface="Calibri"/>
                <a:ea typeface="+mn-ea"/>
              </a:defRPr>
            </a:lvl1pPr>
          </a:lstStyle>
          <a:p>
            <a: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D8E1953-650D-49A6-87DA-F808D3C3518D}" type="slidenum">
              <a:rPr b="0" lang="en-US" sz="1200" spc="-1" strike="noStrike">
                <a:solidFill>
                  <a:srgbClr val="000000"/>
                </a:solidFill>
                <a:latin typeface="Calibri"/>
                <a:ea typeface="+mn-ea"/>
              </a:rPr>
              <a:t>&lt;number&gt;</a:t>
            </a:fld>
            <a:endParaRPr b="0" lang="en-IN" sz="1200" spc="-1" strike="noStrike">
              <a:latin typeface="Times New Roman"/>
            </a:endParaRPr>
          </a:p>
        </p:txBody>
      </p:sp>
      <p:sp>
        <p:nvSpPr>
          <p:cNvPr id="884" name="Text Box 1"/>
          <p:cNvSpPr/>
          <p:nvPr/>
        </p:nvSpPr>
        <p:spPr>
          <a:xfrm>
            <a:off x="3884760" y="8685360"/>
            <a:ext cx="2971440" cy="456840"/>
          </a:xfrm>
          <a:prstGeom prst="rect">
            <a:avLst/>
          </a:prstGeom>
          <a:noFill/>
          <a:ln w="0">
            <a:noFill/>
          </a:ln>
        </p:spPr>
        <p:style>
          <a:lnRef idx="0"/>
          <a:fillRef idx="0"/>
          <a:effectRef idx="0"/>
          <a:fontRef idx="minor"/>
        </p:style>
      </p:sp>
      <p:sp>
        <p:nvSpPr>
          <p:cNvPr id="885" name="PlaceHolder 2"/>
          <p:cNvSpPr>
            <a:spLocks noGrp="1"/>
          </p:cNvSpPr>
          <p:nvPr>
            <p:ph type="sldImg"/>
          </p:nvPr>
        </p:nvSpPr>
        <p:spPr>
          <a:xfrm>
            <a:off x="365040" y="679320"/>
            <a:ext cx="6071760" cy="3416040"/>
          </a:xfrm>
          <a:prstGeom prst="rect">
            <a:avLst/>
          </a:prstGeom>
          <a:ln w="0">
            <a:noFill/>
          </a:ln>
        </p:spPr>
      </p:sp>
      <p:sp>
        <p:nvSpPr>
          <p:cNvPr id="886" name="Text Box 3"/>
          <p:cNvSpPr/>
          <p:nvPr/>
        </p:nvSpPr>
        <p:spPr>
          <a:xfrm>
            <a:off x="685800" y="4343400"/>
            <a:ext cx="5486040" cy="4114440"/>
          </a:xfrm>
          <a:prstGeom prst="rect">
            <a:avLst/>
          </a:prstGeom>
          <a:noFill/>
          <a:ln w="0">
            <a:noFill/>
          </a:ln>
        </p:spPr>
        <p:style>
          <a:lnRef idx="0"/>
          <a:fillRef idx="0"/>
          <a:effectRef idx="0"/>
          <a:fontRef idx="minor"/>
        </p:style>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9" name="PlaceHolder 1"/>
          <p:cNvSpPr>
            <a:spLocks noGrp="1"/>
          </p:cNvSpPr>
          <p:nvPr>
            <p:ph type="sldNum" idx="81"/>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01BCA739-F4EC-4650-9953-F0EC88251417}" type="slidenum">
              <a:rPr b="0" lang="en-US" sz="1200" spc="-1" strike="noStrike">
                <a:solidFill>
                  <a:srgbClr val="000000"/>
                </a:solidFill>
                <a:latin typeface="Calibri"/>
              </a:rPr>
              <a:t>&lt;number&gt;</a:t>
            </a:fld>
            <a:endParaRPr b="0" lang="en-IN" sz="1200" spc="-1" strike="noStrike">
              <a:latin typeface="Times New Roman"/>
            </a:endParaRPr>
          </a:p>
        </p:txBody>
      </p:sp>
      <p:sp>
        <p:nvSpPr>
          <p:cNvPr id="820" name="PlaceHolder 2"/>
          <p:cNvSpPr>
            <a:spLocks noGrp="1"/>
          </p:cNvSpPr>
          <p:nvPr>
            <p:ph type="sldImg"/>
          </p:nvPr>
        </p:nvSpPr>
        <p:spPr>
          <a:xfrm>
            <a:off x="685800" y="1143000"/>
            <a:ext cx="5486040" cy="3085920"/>
          </a:xfrm>
          <a:prstGeom prst="rect">
            <a:avLst/>
          </a:prstGeom>
          <a:ln w="0">
            <a:noFill/>
          </a:ln>
        </p:spPr>
      </p:sp>
      <p:sp>
        <p:nvSpPr>
          <p:cNvPr id="821" name="PlaceHolder 3"/>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216000">
              <a:lnSpc>
                <a:spcPct val="100000"/>
              </a:lnSpc>
              <a:buNone/>
            </a:pPr>
            <a:r>
              <a:rPr b="0" lang="en-US" sz="2000" spc="-1" strike="noStrike">
                <a:latin typeface="Arial"/>
              </a:rPr>
              <a:t>Processor also has to transfer data to and from the main memory. Also, the DMA controller is responsible for transferring data to and from the I/O device to the main memory. Both the processor and the DMA controller have to use the external bus to talk to the main memory. Usually, DMA controllers are given higher priority than the processor to access the bus. Now, we also need to decide the priority among different DMA devices that may need to use the bus. Among these different DMA devices, high priority is given to high speed peripherals such as a disk or a graphics display device. </a:t>
            </a:r>
            <a:endParaRPr b="0" lang="en-IN" sz="2000" spc="-1" strike="noStrike">
              <a:latin typeface="Arial"/>
            </a:endParaRPr>
          </a:p>
          <a:p>
            <a:pPr marL="216000" indent="-216000">
              <a:lnSpc>
                <a:spcPct val="100000"/>
              </a:lnSpc>
              <a:buNone/>
            </a:pPr>
            <a:r>
              <a:rPr b="0" lang="en-US" sz="2000" spc="-1" strike="noStrike">
                <a:latin typeface="Arial"/>
              </a:rPr>
              <a:t>Usually, the processor originates most cycles on the bus. The DMA controller can be said to steal memory access cycles on from the bus. Thus, the processor and the DMA controller use the bus in an interwoven fashion. This interweaving technique is called as cycle stealing. </a:t>
            </a:r>
            <a:endParaRPr b="0" lang="en-IN" sz="2000" spc="-1" strike="noStrike">
              <a:latin typeface="Arial"/>
            </a:endParaRPr>
          </a:p>
          <a:p>
            <a:pPr marL="216000" indent="-216000">
              <a:lnSpc>
                <a:spcPct val="100000"/>
              </a:lnSpc>
              <a:buNone/>
            </a:pPr>
            <a:r>
              <a:rPr b="0" lang="en-US" sz="2000" spc="-1" strike="noStrike">
                <a:latin typeface="Arial"/>
              </a:rPr>
              <a:t>An alternate approach would be to provide DMA controllers exclusive capability to initiate transfers on the bus, and hence exclusive access to the main memory. This is known as the block mode or the burst mode of operation.</a:t>
            </a:r>
            <a:endParaRPr b="0" lang="en-IN" sz="2000" spc="-1" strike="noStrike">
              <a:latin typeface="Arial"/>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2" name="PlaceHolder 1"/>
          <p:cNvSpPr>
            <a:spLocks noGrp="1"/>
          </p:cNvSpPr>
          <p:nvPr>
            <p:ph type="sldImg"/>
          </p:nvPr>
        </p:nvSpPr>
        <p:spPr>
          <a:xfrm>
            <a:off x="685800" y="1143000"/>
            <a:ext cx="5486040" cy="3085920"/>
          </a:xfrm>
          <a:prstGeom prst="rect">
            <a:avLst/>
          </a:prstGeom>
          <a:ln w="0">
            <a:noFill/>
          </a:ln>
        </p:spPr>
      </p:sp>
      <p:sp>
        <p:nvSpPr>
          <p:cNvPr id="823"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endParaRPr b="0" lang="en-IN" sz="2000" spc="-1" strike="noStrike">
              <a:latin typeface="Arial"/>
            </a:endParaRPr>
          </a:p>
        </p:txBody>
      </p:sp>
      <p:sp>
        <p:nvSpPr>
          <p:cNvPr id="824" name="PlaceHolder 3"/>
          <p:cNvSpPr>
            <a:spLocks noGrp="1"/>
          </p:cNvSpPr>
          <p:nvPr>
            <p:ph type="sldNum" idx="82"/>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7C754B75-C061-4813-ABFD-3C863671CC7F}" type="slidenum">
              <a:rPr b="0" lang="en-US" sz="1200" spc="-1" strike="noStrike">
                <a:solidFill>
                  <a:srgbClr val="000000"/>
                </a:solidFill>
                <a:latin typeface="Calibri"/>
              </a:rPr>
              <a:t>&lt;number&gt;</a:t>
            </a:fld>
            <a:endParaRPr b="0" lang="en-IN" sz="1200" spc="-1" strike="noStrike">
              <a:latin typeface="Times New Roman"/>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5" name="PlaceHolder 1"/>
          <p:cNvSpPr>
            <a:spLocks noGrp="1"/>
          </p:cNvSpPr>
          <p:nvPr>
            <p:ph type="sldNum" idx="83"/>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96CE842E-C73B-496A-98B4-10E039C0A556}" type="slidenum">
              <a:rPr b="0" lang="en-US" sz="1200" spc="-1" strike="noStrike">
                <a:solidFill>
                  <a:srgbClr val="000000"/>
                </a:solidFill>
                <a:latin typeface="Calibri"/>
              </a:rPr>
              <a:t>&lt;number&gt;</a:t>
            </a:fld>
            <a:endParaRPr b="0" lang="en-IN" sz="1200" spc="-1" strike="noStrike">
              <a:latin typeface="Times New Roman"/>
            </a:endParaRPr>
          </a:p>
        </p:txBody>
      </p:sp>
      <p:sp>
        <p:nvSpPr>
          <p:cNvPr id="826" name="PlaceHolder 2"/>
          <p:cNvSpPr>
            <a:spLocks noGrp="1"/>
          </p:cNvSpPr>
          <p:nvPr>
            <p:ph type="sldImg"/>
          </p:nvPr>
        </p:nvSpPr>
        <p:spPr>
          <a:xfrm>
            <a:off x="685800" y="1143000"/>
            <a:ext cx="5486040" cy="3085920"/>
          </a:xfrm>
          <a:prstGeom prst="rect">
            <a:avLst/>
          </a:prstGeom>
          <a:ln w="0">
            <a:noFill/>
          </a:ln>
        </p:spPr>
      </p:sp>
      <p:sp>
        <p:nvSpPr>
          <p:cNvPr id="827" name="PlaceHolder 3"/>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216000">
              <a:lnSpc>
                <a:spcPct val="100000"/>
              </a:lnSpc>
              <a:buNone/>
            </a:pPr>
            <a:r>
              <a:rPr b="0" lang="en-US" sz="2000" spc="-1" strike="noStrike">
                <a:latin typeface="Arial"/>
              </a:rPr>
              <a:t>Processor and DMA controllers both need to initiate data transfers on the bus and access main memory. The process of using the bus to perform a data transfer operation is called as the initiation of a transfer operation. At any point in time only one device is allowed to initiate transfers on the bus. The device that is allowed to initiate transfers on the bus at any given time is called the bus master. When the current bus master releases control of the bus, another device can acquire the status of the bus master. How does one determine which is the next device which will acquire the status of the bus master. Note that there may be several DMA controllers plus the processor which requires access to the bus. The process by which the next device to become the bus master is selected and bus mastership is transferred to it is called bus arbitration. There are two types of bus arbitration processes. Centralized arbitration and distributed arbitration. In case of centralized arbitration, a single bus arbiter performs the arbitration. Whereas in case of distributed arbitration all devices which need to initiate data transfers on the bus participate or are involved in the selection of the next bus master.</a:t>
            </a:r>
            <a:endParaRPr b="0" lang="en-IN" sz="2000" spc="-1" strike="noStrike">
              <a:latin typeface="Arial"/>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8" name="PlaceHolder 1"/>
          <p:cNvSpPr>
            <a:spLocks noGrp="1"/>
          </p:cNvSpPr>
          <p:nvPr>
            <p:ph type="sldImg"/>
          </p:nvPr>
        </p:nvSpPr>
        <p:spPr>
          <a:xfrm>
            <a:off x="685800" y="1143000"/>
            <a:ext cx="5486040" cy="3085920"/>
          </a:xfrm>
          <a:prstGeom prst="rect">
            <a:avLst/>
          </a:prstGeom>
          <a:ln w="0">
            <a:noFill/>
          </a:ln>
        </p:spPr>
      </p:sp>
      <p:sp>
        <p:nvSpPr>
          <p:cNvPr id="829"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endParaRPr b="0" lang="en-IN" sz="2000" spc="-1" strike="noStrike">
              <a:latin typeface="Arial"/>
            </a:endParaRPr>
          </a:p>
        </p:txBody>
      </p:sp>
      <p:sp>
        <p:nvSpPr>
          <p:cNvPr id="830" name="PlaceHolder 3"/>
          <p:cNvSpPr>
            <a:spLocks noGrp="1"/>
          </p:cNvSpPr>
          <p:nvPr>
            <p:ph type="sldNum" idx="84"/>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AC4EF56A-FACC-4641-9CF6-6E09CF0BAA20}" type="slidenum">
              <a:rPr b="0" lang="en-US" sz="1200" spc="-1" strike="noStrike">
                <a:solidFill>
                  <a:srgbClr val="000000"/>
                </a:solidFill>
                <a:latin typeface="Calibri"/>
              </a:rPr>
              <a:t>&lt;number&gt;</a:t>
            </a:fld>
            <a:endParaRPr b="0" lang="en-IN" sz="1200" spc="-1" strike="noStrike">
              <a:latin typeface="Times New Roman"/>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1" name="PlaceHolder 1"/>
          <p:cNvSpPr>
            <a:spLocks noGrp="1"/>
          </p:cNvSpPr>
          <p:nvPr>
            <p:ph type="sldImg"/>
          </p:nvPr>
        </p:nvSpPr>
        <p:spPr>
          <a:xfrm>
            <a:off x="685800" y="1143000"/>
            <a:ext cx="5486040" cy="3085920"/>
          </a:xfrm>
          <a:prstGeom prst="rect">
            <a:avLst/>
          </a:prstGeom>
          <a:ln w="0">
            <a:noFill/>
          </a:ln>
        </p:spPr>
      </p:sp>
      <p:sp>
        <p:nvSpPr>
          <p:cNvPr id="832"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endParaRPr b="0" lang="en-IN" sz="2000" spc="-1" strike="noStrike">
              <a:latin typeface="Arial"/>
            </a:endParaRPr>
          </a:p>
        </p:txBody>
      </p:sp>
      <p:sp>
        <p:nvSpPr>
          <p:cNvPr id="833" name="PlaceHolder 3"/>
          <p:cNvSpPr>
            <a:spLocks noGrp="1"/>
          </p:cNvSpPr>
          <p:nvPr>
            <p:ph type="sldNum" idx="85"/>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DD228B44-9149-479D-A775-A7A2C4497C5A}" type="slidenum">
              <a:rPr b="0" lang="en-US" sz="1200" spc="-1" strike="noStrike">
                <a:solidFill>
                  <a:srgbClr val="000000"/>
                </a:solidFill>
                <a:latin typeface="Calibri"/>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81D32FD-8665-40C6-B21D-D186E4F74567}"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28" name="PlaceHolder 2"/>
          <p:cNvSpPr>
            <a:spLocks noGrp="1"/>
          </p:cNvSpPr>
          <p:nvPr>
            <p:ph/>
          </p:nvPr>
        </p:nvSpPr>
        <p:spPr>
          <a:xfrm>
            <a:off x="914400" y="1919520"/>
            <a:ext cx="991440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9" name="PlaceHolder 3"/>
          <p:cNvSpPr>
            <a:spLocks noGrp="1"/>
          </p:cNvSpPr>
          <p:nvPr>
            <p:ph/>
          </p:nvPr>
        </p:nvSpPr>
        <p:spPr>
          <a:xfrm>
            <a:off x="914400" y="4073400"/>
            <a:ext cx="991440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786C040-8856-45C2-9255-40309058B64A}"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31" name="PlaceHolder 2"/>
          <p:cNvSpPr>
            <a:spLocks noGrp="1"/>
          </p:cNvSpPr>
          <p:nvPr>
            <p:ph/>
          </p:nvPr>
        </p:nvSpPr>
        <p:spPr>
          <a:xfrm>
            <a:off x="91440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32" name="PlaceHolder 3"/>
          <p:cNvSpPr>
            <a:spLocks noGrp="1"/>
          </p:cNvSpPr>
          <p:nvPr>
            <p:ph/>
          </p:nvPr>
        </p:nvSpPr>
        <p:spPr>
          <a:xfrm>
            <a:off x="599472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33" name="PlaceHolder 4"/>
          <p:cNvSpPr>
            <a:spLocks noGrp="1"/>
          </p:cNvSpPr>
          <p:nvPr>
            <p:ph/>
          </p:nvPr>
        </p:nvSpPr>
        <p:spPr>
          <a:xfrm>
            <a:off x="914400" y="407340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34" name="PlaceHolder 5"/>
          <p:cNvSpPr>
            <a:spLocks noGrp="1"/>
          </p:cNvSpPr>
          <p:nvPr>
            <p:ph/>
          </p:nvPr>
        </p:nvSpPr>
        <p:spPr>
          <a:xfrm>
            <a:off x="5994720" y="407340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9472DB6-59B0-4390-9D69-20EC5FFA0B9D}"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36" name="PlaceHolder 2"/>
          <p:cNvSpPr>
            <a:spLocks noGrp="1"/>
          </p:cNvSpPr>
          <p:nvPr>
            <p:ph/>
          </p:nvPr>
        </p:nvSpPr>
        <p:spPr>
          <a:xfrm>
            <a:off x="914400" y="191952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37" name="PlaceHolder 3"/>
          <p:cNvSpPr>
            <a:spLocks noGrp="1"/>
          </p:cNvSpPr>
          <p:nvPr>
            <p:ph/>
          </p:nvPr>
        </p:nvSpPr>
        <p:spPr>
          <a:xfrm>
            <a:off x="4266360" y="191952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38" name="PlaceHolder 4"/>
          <p:cNvSpPr>
            <a:spLocks noGrp="1"/>
          </p:cNvSpPr>
          <p:nvPr>
            <p:ph/>
          </p:nvPr>
        </p:nvSpPr>
        <p:spPr>
          <a:xfrm>
            <a:off x="7618680" y="191952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39" name="PlaceHolder 5"/>
          <p:cNvSpPr>
            <a:spLocks noGrp="1"/>
          </p:cNvSpPr>
          <p:nvPr>
            <p:ph/>
          </p:nvPr>
        </p:nvSpPr>
        <p:spPr>
          <a:xfrm>
            <a:off x="914400" y="407340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40" name="PlaceHolder 6"/>
          <p:cNvSpPr>
            <a:spLocks noGrp="1"/>
          </p:cNvSpPr>
          <p:nvPr>
            <p:ph/>
          </p:nvPr>
        </p:nvSpPr>
        <p:spPr>
          <a:xfrm>
            <a:off x="4266360" y="407340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41" name="PlaceHolder 7"/>
          <p:cNvSpPr>
            <a:spLocks noGrp="1"/>
          </p:cNvSpPr>
          <p:nvPr>
            <p:ph/>
          </p:nvPr>
        </p:nvSpPr>
        <p:spPr>
          <a:xfrm>
            <a:off x="7618680" y="407340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645AC7CA-8862-442F-A8D3-E9EF7F19DE46}"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E2C2DD4-2140-42F4-AB9A-925F86ADB483}"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49" name="PlaceHolder 2"/>
          <p:cNvSpPr>
            <a:spLocks noGrp="1"/>
          </p:cNvSpPr>
          <p:nvPr>
            <p:ph type="subTitle"/>
          </p:nvPr>
        </p:nvSpPr>
        <p:spPr>
          <a:xfrm>
            <a:off x="914400" y="1919520"/>
            <a:ext cx="9914400" cy="41230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FCD5896-6625-4503-91DE-486124A32177}"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51" name="PlaceHolder 2"/>
          <p:cNvSpPr>
            <a:spLocks noGrp="1"/>
          </p:cNvSpPr>
          <p:nvPr>
            <p:ph/>
          </p:nvPr>
        </p:nvSpPr>
        <p:spPr>
          <a:xfrm>
            <a:off x="914400" y="1919520"/>
            <a:ext cx="991440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184F2A8-2C50-4DF0-9929-7650B3736729}"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53" name="PlaceHolder 2"/>
          <p:cNvSpPr>
            <a:spLocks noGrp="1"/>
          </p:cNvSpPr>
          <p:nvPr>
            <p:ph/>
          </p:nvPr>
        </p:nvSpPr>
        <p:spPr>
          <a:xfrm>
            <a:off x="914400" y="1919520"/>
            <a:ext cx="483804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54" name="PlaceHolder 3"/>
          <p:cNvSpPr>
            <a:spLocks noGrp="1"/>
          </p:cNvSpPr>
          <p:nvPr>
            <p:ph/>
          </p:nvPr>
        </p:nvSpPr>
        <p:spPr>
          <a:xfrm>
            <a:off x="5994720" y="1919520"/>
            <a:ext cx="483804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5EAF947-47AD-4E9D-8386-C4ECCE307873}"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F63D6FDB-4208-4A4E-9DD2-4F4935843888}"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905400" y="590760"/>
            <a:ext cx="9914400" cy="61606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FB87EA1-702C-4E2A-A93F-DB3FCEE720A1}"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58" name="PlaceHolder 2"/>
          <p:cNvSpPr>
            <a:spLocks noGrp="1"/>
          </p:cNvSpPr>
          <p:nvPr>
            <p:ph/>
          </p:nvPr>
        </p:nvSpPr>
        <p:spPr>
          <a:xfrm>
            <a:off x="91440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59" name="PlaceHolder 3"/>
          <p:cNvSpPr>
            <a:spLocks noGrp="1"/>
          </p:cNvSpPr>
          <p:nvPr>
            <p:ph/>
          </p:nvPr>
        </p:nvSpPr>
        <p:spPr>
          <a:xfrm>
            <a:off x="5994720" y="1919520"/>
            <a:ext cx="483804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60" name="PlaceHolder 4"/>
          <p:cNvSpPr>
            <a:spLocks noGrp="1"/>
          </p:cNvSpPr>
          <p:nvPr>
            <p:ph/>
          </p:nvPr>
        </p:nvSpPr>
        <p:spPr>
          <a:xfrm>
            <a:off x="914400" y="407340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B2A2E7C-1033-4232-8013-C716C591AE5B}"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7" name="PlaceHolder 2"/>
          <p:cNvSpPr>
            <a:spLocks noGrp="1"/>
          </p:cNvSpPr>
          <p:nvPr>
            <p:ph type="subTitle"/>
          </p:nvPr>
        </p:nvSpPr>
        <p:spPr>
          <a:xfrm>
            <a:off x="914400" y="1919520"/>
            <a:ext cx="9914400" cy="41230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81083FA-CAC3-4059-8269-8ABAC5920271}"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62" name="PlaceHolder 2"/>
          <p:cNvSpPr>
            <a:spLocks noGrp="1"/>
          </p:cNvSpPr>
          <p:nvPr>
            <p:ph/>
          </p:nvPr>
        </p:nvSpPr>
        <p:spPr>
          <a:xfrm>
            <a:off x="914400" y="1919520"/>
            <a:ext cx="483804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63" name="PlaceHolder 3"/>
          <p:cNvSpPr>
            <a:spLocks noGrp="1"/>
          </p:cNvSpPr>
          <p:nvPr>
            <p:ph/>
          </p:nvPr>
        </p:nvSpPr>
        <p:spPr>
          <a:xfrm>
            <a:off x="599472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64" name="PlaceHolder 4"/>
          <p:cNvSpPr>
            <a:spLocks noGrp="1"/>
          </p:cNvSpPr>
          <p:nvPr>
            <p:ph/>
          </p:nvPr>
        </p:nvSpPr>
        <p:spPr>
          <a:xfrm>
            <a:off x="5994720" y="407340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6DAEFB7-C530-4850-8307-DB26985D3D5E}"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66" name="PlaceHolder 2"/>
          <p:cNvSpPr>
            <a:spLocks noGrp="1"/>
          </p:cNvSpPr>
          <p:nvPr>
            <p:ph/>
          </p:nvPr>
        </p:nvSpPr>
        <p:spPr>
          <a:xfrm>
            <a:off x="91440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67" name="PlaceHolder 3"/>
          <p:cNvSpPr>
            <a:spLocks noGrp="1"/>
          </p:cNvSpPr>
          <p:nvPr>
            <p:ph/>
          </p:nvPr>
        </p:nvSpPr>
        <p:spPr>
          <a:xfrm>
            <a:off x="599472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68" name="PlaceHolder 4"/>
          <p:cNvSpPr>
            <a:spLocks noGrp="1"/>
          </p:cNvSpPr>
          <p:nvPr>
            <p:ph/>
          </p:nvPr>
        </p:nvSpPr>
        <p:spPr>
          <a:xfrm>
            <a:off x="914400" y="4073400"/>
            <a:ext cx="991440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B0DF9AE-E433-4998-8ADD-9E9D3AF1FDF2}"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70" name="PlaceHolder 2"/>
          <p:cNvSpPr>
            <a:spLocks noGrp="1"/>
          </p:cNvSpPr>
          <p:nvPr>
            <p:ph/>
          </p:nvPr>
        </p:nvSpPr>
        <p:spPr>
          <a:xfrm>
            <a:off x="914400" y="1919520"/>
            <a:ext cx="991440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71" name="PlaceHolder 3"/>
          <p:cNvSpPr>
            <a:spLocks noGrp="1"/>
          </p:cNvSpPr>
          <p:nvPr>
            <p:ph/>
          </p:nvPr>
        </p:nvSpPr>
        <p:spPr>
          <a:xfrm>
            <a:off x="914400" y="4073400"/>
            <a:ext cx="991440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6A7BC67-6E52-47F3-B25A-1F800809EF1F}"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73" name="PlaceHolder 2"/>
          <p:cNvSpPr>
            <a:spLocks noGrp="1"/>
          </p:cNvSpPr>
          <p:nvPr>
            <p:ph/>
          </p:nvPr>
        </p:nvSpPr>
        <p:spPr>
          <a:xfrm>
            <a:off x="91440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74" name="PlaceHolder 3"/>
          <p:cNvSpPr>
            <a:spLocks noGrp="1"/>
          </p:cNvSpPr>
          <p:nvPr>
            <p:ph/>
          </p:nvPr>
        </p:nvSpPr>
        <p:spPr>
          <a:xfrm>
            <a:off x="599472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75" name="PlaceHolder 4"/>
          <p:cNvSpPr>
            <a:spLocks noGrp="1"/>
          </p:cNvSpPr>
          <p:nvPr>
            <p:ph/>
          </p:nvPr>
        </p:nvSpPr>
        <p:spPr>
          <a:xfrm>
            <a:off x="914400" y="407340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76" name="PlaceHolder 5"/>
          <p:cNvSpPr>
            <a:spLocks noGrp="1"/>
          </p:cNvSpPr>
          <p:nvPr>
            <p:ph/>
          </p:nvPr>
        </p:nvSpPr>
        <p:spPr>
          <a:xfrm>
            <a:off x="5994720" y="407340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D75B492C-B033-46DB-9197-8426F86BED94}"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78" name="PlaceHolder 2"/>
          <p:cNvSpPr>
            <a:spLocks noGrp="1"/>
          </p:cNvSpPr>
          <p:nvPr>
            <p:ph/>
          </p:nvPr>
        </p:nvSpPr>
        <p:spPr>
          <a:xfrm>
            <a:off x="914400" y="191952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79" name="PlaceHolder 3"/>
          <p:cNvSpPr>
            <a:spLocks noGrp="1"/>
          </p:cNvSpPr>
          <p:nvPr>
            <p:ph/>
          </p:nvPr>
        </p:nvSpPr>
        <p:spPr>
          <a:xfrm>
            <a:off x="4266360" y="191952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80" name="PlaceHolder 4"/>
          <p:cNvSpPr>
            <a:spLocks noGrp="1"/>
          </p:cNvSpPr>
          <p:nvPr>
            <p:ph/>
          </p:nvPr>
        </p:nvSpPr>
        <p:spPr>
          <a:xfrm>
            <a:off x="7618680" y="191952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81" name="PlaceHolder 5"/>
          <p:cNvSpPr>
            <a:spLocks noGrp="1"/>
          </p:cNvSpPr>
          <p:nvPr>
            <p:ph/>
          </p:nvPr>
        </p:nvSpPr>
        <p:spPr>
          <a:xfrm>
            <a:off x="914400" y="407340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82" name="PlaceHolder 6"/>
          <p:cNvSpPr>
            <a:spLocks noGrp="1"/>
          </p:cNvSpPr>
          <p:nvPr>
            <p:ph/>
          </p:nvPr>
        </p:nvSpPr>
        <p:spPr>
          <a:xfrm>
            <a:off x="4266360" y="407340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83" name="PlaceHolder 7"/>
          <p:cNvSpPr>
            <a:spLocks noGrp="1"/>
          </p:cNvSpPr>
          <p:nvPr>
            <p:ph/>
          </p:nvPr>
        </p:nvSpPr>
        <p:spPr>
          <a:xfrm>
            <a:off x="7618680" y="407340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2E0D86F3-DB58-4868-805C-E98EA3FE1EEA}"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A8EF184E-930D-4A74-BCAF-667726ADA475}"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90" name="PlaceHolder 2"/>
          <p:cNvSpPr>
            <a:spLocks noGrp="1"/>
          </p:cNvSpPr>
          <p:nvPr>
            <p:ph type="subTitle"/>
          </p:nvPr>
        </p:nvSpPr>
        <p:spPr>
          <a:xfrm>
            <a:off x="914400" y="1919520"/>
            <a:ext cx="9914400" cy="41230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6C3090BD-7375-4E3C-9FB1-8C2862E1A6D1}"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92" name="PlaceHolder 2"/>
          <p:cNvSpPr>
            <a:spLocks noGrp="1"/>
          </p:cNvSpPr>
          <p:nvPr>
            <p:ph/>
          </p:nvPr>
        </p:nvSpPr>
        <p:spPr>
          <a:xfrm>
            <a:off x="914400" y="1919520"/>
            <a:ext cx="991440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113815B8-A59F-43B0-A001-B13BB74E51E1}"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94" name="PlaceHolder 2"/>
          <p:cNvSpPr>
            <a:spLocks noGrp="1"/>
          </p:cNvSpPr>
          <p:nvPr>
            <p:ph/>
          </p:nvPr>
        </p:nvSpPr>
        <p:spPr>
          <a:xfrm>
            <a:off x="914400" y="1919520"/>
            <a:ext cx="483804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95" name="PlaceHolder 3"/>
          <p:cNvSpPr>
            <a:spLocks noGrp="1"/>
          </p:cNvSpPr>
          <p:nvPr>
            <p:ph/>
          </p:nvPr>
        </p:nvSpPr>
        <p:spPr>
          <a:xfrm>
            <a:off x="5994720" y="1919520"/>
            <a:ext cx="483804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0A53D872-0D98-492E-A308-33D66D75B35D}"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AF472C42-98A0-49EC-B138-816E98F8D140}"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9" name="PlaceHolder 2"/>
          <p:cNvSpPr>
            <a:spLocks noGrp="1"/>
          </p:cNvSpPr>
          <p:nvPr>
            <p:ph/>
          </p:nvPr>
        </p:nvSpPr>
        <p:spPr>
          <a:xfrm>
            <a:off x="914400" y="1919520"/>
            <a:ext cx="991440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0D9A43B-C650-4FBB-9067-5553AD1CF95E}"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905400" y="590760"/>
            <a:ext cx="9914400" cy="61606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F2851A46-B0C3-4B68-BF5F-D6971361D511}"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99" name="PlaceHolder 2"/>
          <p:cNvSpPr>
            <a:spLocks noGrp="1"/>
          </p:cNvSpPr>
          <p:nvPr>
            <p:ph/>
          </p:nvPr>
        </p:nvSpPr>
        <p:spPr>
          <a:xfrm>
            <a:off x="91440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00" name="PlaceHolder 3"/>
          <p:cNvSpPr>
            <a:spLocks noGrp="1"/>
          </p:cNvSpPr>
          <p:nvPr>
            <p:ph/>
          </p:nvPr>
        </p:nvSpPr>
        <p:spPr>
          <a:xfrm>
            <a:off x="5994720" y="1919520"/>
            <a:ext cx="483804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01" name="PlaceHolder 4"/>
          <p:cNvSpPr>
            <a:spLocks noGrp="1"/>
          </p:cNvSpPr>
          <p:nvPr>
            <p:ph/>
          </p:nvPr>
        </p:nvSpPr>
        <p:spPr>
          <a:xfrm>
            <a:off x="914400" y="407340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6E6418DB-6745-41BD-82B9-6DFD5CC31EFF}"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103" name="PlaceHolder 2"/>
          <p:cNvSpPr>
            <a:spLocks noGrp="1"/>
          </p:cNvSpPr>
          <p:nvPr>
            <p:ph/>
          </p:nvPr>
        </p:nvSpPr>
        <p:spPr>
          <a:xfrm>
            <a:off x="914400" y="1919520"/>
            <a:ext cx="483804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04" name="PlaceHolder 3"/>
          <p:cNvSpPr>
            <a:spLocks noGrp="1"/>
          </p:cNvSpPr>
          <p:nvPr>
            <p:ph/>
          </p:nvPr>
        </p:nvSpPr>
        <p:spPr>
          <a:xfrm>
            <a:off x="599472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05" name="PlaceHolder 4"/>
          <p:cNvSpPr>
            <a:spLocks noGrp="1"/>
          </p:cNvSpPr>
          <p:nvPr>
            <p:ph/>
          </p:nvPr>
        </p:nvSpPr>
        <p:spPr>
          <a:xfrm>
            <a:off x="5994720" y="407340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ABDC4937-2F6B-45A9-AB04-C4C97BF077C9}"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107" name="PlaceHolder 2"/>
          <p:cNvSpPr>
            <a:spLocks noGrp="1"/>
          </p:cNvSpPr>
          <p:nvPr>
            <p:ph/>
          </p:nvPr>
        </p:nvSpPr>
        <p:spPr>
          <a:xfrm>
            <a:off x="91440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08" name="PlaceHolder 3"/>
          <p:cNvSpPr>
            <a:spLocks noGrp="1"/>
          </p:cNvSpPr>
          <p:nvPr>
            <p:ph/>
          </p:nvPr>
        </p:nvSpPr>
        <p:spPr>
          <a:xfrm>
            <a:off x="599472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09" name="PlaceHolder 4"/>
          <p:cNvSpPr>
            <a:spLocks noGrp="1"/>
          </p:cNvSpPr>
          <p:nvPr>
            <p:ph/>
          </p:nvPr>
        </p:nvSpPr>
        <p:spPr>
          <a:xfrm>
            <a:off x="914400" y="4073400"/>
            <a:ext cx="991440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5C66AA18-0866-4A56-9483-A5C0CCCE6663}"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111" name="PlaceHolder 2"/>
          <p:cNvSpPr>
            <a:spLocks noGrp="1"/>
          </p:cNvSpPr>
          <p:nvPr>
            <p:ph/>
          </p:nvPr>
        </p:nvSpPr>
        <p:spPr>
          <a:xfrm>
            <a:off x="914400" y="1919520"/>
            <a:ext cx="991440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12" name="PlaceHolder 3"/>
          <p:cNvSpPr>
            <a:spLocks noGrp="1"/>
          </p:cNvSpPr>
          <p:nvPr>
            <p:ph/>
          </p:nvPr>
        </p:nvSpPr>
        <p:spPr>
          <a:xfrm>
            <a:off x="914400" y="4073400"/>
            <a:ext cx="991440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971707D8-0E4D-4CDC-B180-9B6218B14D58}"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114" name="PlaceHolder 2"/>
          <p:cNvSpPr>
            <a:spLocks noGrp="1"/>
          </p:cNvSpPr>
          <p:nvPr>
            <p:ph/>
          </p:nvPr>
        </p:nvSpPr>
        <p:spPr>
          <a:xfrm>
            <a:off x="91440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15" name="PlaceHolder 3"/>
          <p:cNvSpPr>
            <a:spLocks noGrp="1"/>
          </p:cNvSpPr>
          <p:nvPr>
            <p:ph/>
          </p:nvPr>
        </p:nvSpPr>
        <p:spPr>
          <a:xfrm>
            <a:off x="599472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16" name="PlaceHolder 4"/>
          <p:cNvSpPr>
            <a:spLocks noGrp="1"/>
          </p:cNvSpPr>
          <p:nvPr>
            <p:ph/>
          </p:nvPr>
        </p:nvSpPr>
        <p:spPr>
          <a:xfrm>
            <a:off x="914400" y="407340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17" name="PlaceHolder 5"/>
          <p:cNvSpPr>
            <a:spLocks noGrp="1"/>
          </p:cNvSpPr>
          <p:nvPr>
            <p:ph/>
          </p:nvPr>
        </p:nvSpPr>
        <p:spPr>
          <a:xfrm>
            <a:off x="5994720" y="407340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A864AD64-5DFC-4647-B682-AB41B3BAF3D5}"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119" name="PlaceHolder 2"/>
          <p:cNvSpPr>
            <a:spLocks noGrp="1"/>
          </p:cNvSpPr>
          <p:nvPr>
            <p:ph/>
          </p:nvPr>
        </p:nvSpPr>
        <p:spPr>
          <a:xfrm>
            <a:off x="914400" y="191952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20" name="PlaceHolder 3"/>
          <p:cNvSpPr>
            <a:spLocks noGrp="1"/>
          </p:cNvSpPr>
          <p:nvPr>
            <p:ph/>
          </p:nvPr>
        </p:nvSpPr>
        <p:spPr>
          <a:xfrm>
            <a:off x="4266360" y="191952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21" name="PlaceHolder 4"/>
          <p:cNvSpPr>
            <a:spLocks noGrp="1"/>
          </p:cNvSpPr>
          <p:nvPr>
            <p:ph/>
          </p:nvPr>
        </p:nvSpPr>
        <p:spPr>
          <a:xfrm>
            <a:off x="7618680" y="191952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22" name="PlaceHolder 5"/>
          <p:cNvSpPr>
            <a:spLocks noGrp="1"/>
          </p:cNvSpPr>
          <p:nvPr>
            <p:ph/>
          </p:nvPr>
        </p:nvSpPr>
        <p:spPr>
          <a:xfrm>
            <a:off x="914400" y="407340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23" name="PlaceHolder 6"/>
          <p:cNvSpPr>
            <a:spLocks noGrp="1"/>
          </p:cNvSpPr>
          <p:nvPr>
            <p:ph/>
          </p:nvPr>
        </p:nvSpPr>
        <p:spPr>
          <a:xfrm>
            <a:off x="4266360" y="407340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24" name="PlaceHolder 7"/>
          <p:cNvSpPr>
            <a:spLocks noGrp="1"/>
          </p:cNvSpPr>
          <p:nvPr>
            <p:ph/>
          </p:nvPr>
        </p:nvSpPr>
        <p:spPr>
          <a:xfrm>
            <a:off x="7618680" y="407340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756FC9EA-DD3B-4310-AEC7-E800F13FBEDF}"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4C32FD34-3528-49C7-9B0C-A0D34CDF9AC4}" type="slidenum">
              <a:t>&lt;#&gt;</a:t>
            </a:fld>
          </a:p>
        </p:txBody>
      </p:sp>
      <p:sp>
        <p:nvSpPr>
          <p:cNvPr id="4" name="PlaceHolder 3"/>
          <p:cNvSpPr>
            <a:spLocks noGrp="1"/>
          </p:cNvSpPr>
          <p:nvPr>
            <p:ph type="dt" idx="10"/>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132" name="PlaceHolder 2"/>
          <p:cNvSpPr>
            <a:spLocks noGrp="1"/>
          </p:cNvSpPr>
          <p:nvPr>
            <p:ph type="subTitle"/>
          </p:nvPr>
        </p:nvSpPr>
        <p:spPr>
          <a:xfrm>
            <a:off x="914400" y="1919520"/>
            <a:ext cx="9914400" cy="41230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849CA5BF-EAEB-47C8-91FB-EF448D241819}"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134" name="PlaceHolder 2"/>
          <p:cNvSpPr>
            <a:spLocks noGrp="1"/>
          </p:cNvSpPr>
          <p:nvPr>
            <p:ph/>
          </p:nvPr>
        </p:nvSpPr>
        <p:spPr>
          <a:xfrm>
            <a:off x="914400" y="1919520"/>
            <a:ext cx="991440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2D012053-81D0-476C-935C-7F8548F391DA}"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11" name="PlaceHolder 2"/>
          <p:cNvSpPr>
            <a:spLocks noGrp="1"/>
          </p:cNvSpPr>
          <p:nvPr>
            <p:ph/>
          </p:nvPr>
        </p:nvSpPr>
        <p:spPr>
          <a:xfrm>
            <a:off x="914400" y="1919520"/>
            <a:ext cx="483804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2" name="PlaceHolder 3"/>
          <p:cNvSpPr>
            <a:spLocks noGrp="1"/>
          </p:cNvSpPr>
          <p:nvPr>
            <p:ph/>
          </p:nvPr>
        </p:nvSpPr>
        <p:spPr>
          <a:xfrm>
            <a:off x="5994720" y="1919520"/>
            <a:ext cx="483804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3A43DBE-6EFA-4A7C-9138-18C13A9D8E2F}"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136" name="PlaceHolder 2"/>
          <p:cNvSpPr>
            <a:spLocks noGrp="1"/>
          </p:cNvSpPr>
          <p:nvPr>
            <p:ph/>
          </p:nvPr>
        </p:nvSpPr>
        <p:spPr>
          <a:xfrm>
            <a:off x="914400" y="1919520"/>
            <a:ext cx="483804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37" name="PlaceHolder 3"/>
          <p:cNvSpPr>
            <a:spLocks noGrp="1"/>
          </p:cNvSpPr>
          <p:nvPr>
            <p:ph/>
          </p:nvPr>
        </p:nvSpPr>
        <p:spPr>
          <a:xfrm>
            <a:off x="5994720" y="1919520"/>
            <a:ext cx="483804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C8F2D5F2-790E-40D8-AA29-B4067866CCD6}" type="slidenum">
              <a:t>&lt;#&gt;</a:t>
            </a:fld>
          </a:p>
        </p:txBody>
      </p:sp>
      <p:sp>
        <p:nvSpPr>
          <p:cNvPr id="7" name="PlaceHolder 6"/>
          <p:cNvSpPr>
            <a:spLocks noGrp="1"/>
          </p:cNvSpPr>
          <p:nvPr>
            <p:ph type="dt" idx="10"/>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027347C3-356D-4DB8-AF5F-B2114529FB40}" type="slidenum">
              <a:t>&lt;#&gt;</a:t>
            </a:fld>
          </a:p>
        </p:txBody>
      </p:sp>
      <p:sp>
        <p:nvSpPr>
          <p:cNvPr id="5" name="PlaceHolder 4"/>
          <p:cNvSpPr>
            <a:spLocks noGrp="1"/>
          </p:cNvSpPr>
          <p:nvPr>
            <p:ph type="dt" idx="10"/>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905400" y="590760"/>
            <a:ext cx="9914400" cy="61606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40BF2A77-3338-4D20-8A4B-C7503E9A538B}" type="slidenum">
              <a:t>&lt;#&gt;</a:t>
            </a:fld>
          </a:p>
        </p:txBody>
      </p:sp>
      <p:sp>
        <p:nvSpPr>
          <p:cNvPr id="5" name="PlaceHolder 4"/>
          <p:cNvSpPr>
            <a:spLocks noGrp="1"/>
          </p:cNvSpPr>
          <p:nvPr>
            <p:ph type="dt" idx="10"/>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141" name="PlaceHolder 2"/>
          <p:cNvSpPr>
            <a:spLocks noGrp="1"/>
          </p:cNvSpPr>
          <p:nvPr>
            <p:ph/>
          </p:nvPr>
        </p:nvSpPr>
        <p:spPr>
          <a:xfrm>
            <a:off x="91440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42" name="PlaceHolder 3"/>
          <p:cNvSpPr>
            <a:spLocks noGrp="1"/>
          </p:cNvSpPr>
          <p:nvPr>
            <p:ph/>
          </p:nvPr>
        </p:nvSpPr>
        <p:spPr>
          <a:xfrm>
            <a:off x="5994720" y="1919520"/>
            <a:ext cx="483804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43" name="PlaceHolder 4"/>
          <p:cNvSpPr>
            <a:spLocks noGrp="1"/>
          </p:cNvSpPr>
          <p:nvPr>
            <p:ph/>
          </p:nvPr>
        </p:nvSpPr>
        <p:spPr>
          <a:xfrm>
            <a:off x="914400" y="407340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2242336F-8A29-4CAF-8913-7DC4C691392A}"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145" name="PlaceHolder 2"/>
          <p:cNvSpPr>
            <a:spLocks noGrp="1"/>
          </p:cNvSpPr>
          <p:nvPr>
            <p:ph/>
          </p:nvPr>
        </p:nvSpPr>
        <p:spPr>
          <a:xfrm>
            <a:off x="914400" y="1919520"/>
            <a:ext cx="483804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46" name="PlaceHolder 3"/>
          <p:cNvSpPr>
            <a:spLocks noGrp="1"/>
          </p:cNvSpPr>
          <p:nvPr>
            <p:ph/>
          </p:nvPr>
        </p:nvSpPr>
        <p:spPr>
          <a:xfrm>
            <a:off x="599472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47" name="PlaceHolder 4"/>
          <p:cNvSpPr>
            <a:spLocks noGrp="1"/>
          </p:cNvSpPr>
          <p:nvPr>
            <p:ph/>
          </p:nvPr>
        </p:nvSpPr>
        <p:spPr>
          <a:xfrm>
            <a:off x="5994720" y="407340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B7DD2FCB-CC17-4A6C-8D76-41DC06EBAAAE}"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149" name="PlaceHolder 2"/>
          <p:cNvSpPr>
            <a:spLocks noGrp="1"/>
          </p:cNvSpPr>
          <p:nvPr>
            <p:ph/>
          </p:nvPr>
        </p:nvSpPr>
        <p:spPr>
          <a:xfrm>
            <a:off x="91440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50" name="PlaceHolder 3"/>
          <p:cNvSpPr>
            <a:spLocks noGrp="1"/>
          </p:cNvSpPr>
          <p:nvPr>
            <p:ph/>
          </p:nvPr>
        </p:nvSpPr>
        <p:spPr>
          <a:xfrm>
            <a:off x="599472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51" name="PlaceHolder 4"/>
          <p:cNvSpPr>
            <a:spLocks noGrp="1"/>
          </p:cNvSpPr>
          <p:nvPr>
            <p:ph/>
          </p:nvPr>
        </p:nvSpPr>
        <p:spPr>
          <a:xfrm>
            <a:off x="914400" y="4073400"/>
            <a:ext cx="991440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F8D33989-2414-467B-B8C9-1414CD7ED591}"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153" name="PlaceHolder 2"/>
          <p:cNvSpPr>
            <a:spLocks noGrp="1"/>
          </p:cNvSpPr>
          <p:nvPr>
            <p:ph/>
          </p:nvPr>
        </p:nvSpPr>
        <p:spPr>
          <a:xfrm>
            <a:off x="914400" y="1919520"/>
            <a:ext cx="991440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54" name="PlaceHolder 3"/>
          <p:cNvSpPr>
            <a:spLocks noGrp="1"/>
          </p:cNvSpPr>
          <p:nvPr>
            <p:ph/>
          </p:nvPr>
        </p:nvSpPr>
        <p:spPr>
          <a:xfrm>
            <a:off x="914400" y="4073400"/>
            <a:ext cx="991440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8FCF0200-269C-423D-822A-52A7FFAC221E}" type="slidenum">
              <a:t>&lt;#&gt;</a:t>
            </a:fld>
          </a:p>
        </p:txBody>
      </p:sp>
      <p:sp>
        <p:nvSpPr>
          <p:cNvPr id="7" name="PlaceHolder 6"/>
          <p:cNvSpPr>
            <a:spLocks noGrp="1"/>
          </p:cNvSpPr>
          <p:nvPr>
            <p:ph type="dt" idx="10"/>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156" name="PlaceHolder 2"/>
          <p:cNvSpPr>
            <a:spLocks noGrp="1"/>
          </p:cNvSpPr>
          <p:nvPr>
            <p:ph/>
          </p:nvPr>
        </p:nvSpPr>
        <p:spPr>
          <a:xfrm>
            <a:off x="91440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57" name="PlaceHolder 3"/>
          <p:cNvSpPr>
            <a:spLocks noGrp="1"/>
          </p:cNvSpPr>
          <p:nvPr>
            <p:ph/>
          </p:nvPr>
        </p:nvSpPr>
        <p:spPr>
          <a:xfrm>
            <a:off x="599472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58" name="PlaceHolder 4"/>
          <p:cNvSpPr>
            <a:spLocks noGrp="1"/>
          </p:cNvSpPr>
          <p:nvPr>
            <p:ph/>
          </p:nvPr>
        </p:nvSpPr>
        <p:spPr>
          <a:xfrm>
            <a:off x="914400" y="407340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59" name="PlaceHolder 5"/>
          <p:cNvSpPr>
            <a:spLocks noGrp="1"/>
          </p:cNvSpPr>
          <p:nvPr>
            <p:ph/>
          </p:nvPr>
        </p:nvSpPr>
        <p:spPr>
          <a:xfrm>
            <a:off x="5994720" y="407340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5ACF02F3-B3F7-41FC-912B-5198CD5E1F87}" type="slidenum">
              <a:t>&lt;#&gt;</a:t>
            </a:fld>
          </a:p>
        </p:txBody>
      </p:sp>
      <p:sp>
        <p:nvSpPr>
          <p:cNvPr id="9" name="PlaceHolder 8"/>
          <p:cNvSpPr>
            <a:spLocks noGrp="1"/>
          </p:cNvSpPr>
          <p:nvPr>
            <p:ph type="dt" idx="10"/>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161" name="PlaceHolder 2"/>
          <p:cNvSpPr>
            <a:spLocks noGrp="1"/>
          </p:cNvSpPr>
          <p:nvPr>
            <p:ph/>
          </p:nvPr>
        </p:nvSpPr>
        <p:spPr>
          <a:xfrm>
            <a:off x="914400" y="191952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62" name="PlaceHolder 3"/>
          <p:cNvSpPr>
            <a:spLocks noGrp="1"/>
          </p:cNvSpPr>
          <p:nvPr>
            <p:ph/>
          </p:nvPr>
        </p:nvSpPr>
        <p:spPr>
          <a:xfrm>
            <a:off x="4266360" y="191952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63" name="PlaceHolder 4"/>
          <p:cNvSpPr>
            <a:spLocks noGrp="1"/>
          </p:cNvSpPr>
          <p:nvPr>
            <p:ph/>
          </p:nvPr>
        </p:nvSpPr>
        <p:spPr>
          <a:xfrm>
            <a:off x="7618680" y="191952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64" name="PlaceHolder 5"/>
          <p:cNvSpPr>
            <a:spLocks noGrp="1"/>
          </p:cNvSpPr>
          <p:nvPr>
            <p:ph/>
          </p:nvPr>
        </p:nvSpPr>
        <p:spPr>
          <a:xfrm>
            <a:off x="914400" y="407340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65" name="PlaceHolder 6"/>
          <p:cNvSpPr>
            <a:spLocks noGrp="1"/>
          </p:cNvSpPr>
          <p:nvPr>
            <p:ph/>
          </p:nvPr>
        </p:nvSpPr>
        <p:spPr>
          <a:xfrm>
            <a:off x="4266360" y="407340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66" name="PlaceHolder 7"/>
          <p:cNvSpPr>
            <a:spLocks noGrp="1"/>
          </p:cNvSpPr>
          <p:nvPr>
            <p:ph/>
          </p:nvPr>
        </p:nvSpPr>
        <p:spPr>
          <a:xfrm>
            <a:off x="7618680" y="407340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2DBA7EFB-99C7-4A48-B95C-0E974973C12C}" type="slidenum">
              <a:t>&lt;#&gt;</a:t>
            </a:fld>
          </a:p>
        </p:txBody>
      </p:sp>
      <p:sp>
        <p:nvSpPr>
          <p:cNvPr id="11" name="PlaceHolder 10"/>
          <p:cNvSpPr>
            <a:spLocks noGrp="1"/>
          </p:cNvSpPr>
          <p:nvPr>
            <p:ph type="dt" idx="10"/>
          </p:nvPr>
        </p:nvSpPr>
        <p:spPr/>
        <p:txBody>
          <a:bodyPr/>
          <a:p>
            <a:r>
              <a:rPr lang="en-IN"/>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p>
            <a:fld id="{1A827753-DF7C-4B1F-AC54-FEA5D841134C}" type="slidenum">
              <a:t>&lt;#&gt;</a:t>
            </a:fld>
          </a:p>
        </p:txBody>
      </p:sp>
      <p:sp>
        <p:nvSpPr>
          <p:cNvPr id="3" name="PlaceHolder 2"/>
          <p:cNvSpPr>
            <a:spLocks noGrp="1"/>
          </p:cNvSpPr>
          <p:nvPr>
            <p:ph type="dt" idx="1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398B000-1165-48AE-819E-AEFA2A31B46C}"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2"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173" name="PlaceHolder 2"/>
          <p:cNvSpPr>
            <a:spLocks noGrp="1"/>
          </p:cNvSpPr>
          <p:nvPr>
            <p:ph type="subTitle"/>
          </p:nvPr>
        </p:nvSpPr>
        <p:spPr>
          <a:xfrm>
            <a:off x="914400" y="1919520"/>
            <a:ext cx="9914400" cy="41230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14"/>
          </p:nvPr>
        </p:nvSpPr>
        <p:spPr/>
        <p:txBody>
          <a:bodyPr/>
          <a:p>
            <a:fld id="{6B0D525E-8F81-4CA9-83C1-8DD32F56D0C8}" type="slidenum">
              <a:t>&lt;#&gt;</a:t>
            </a:fld>
          </a:p>
        </p:txBody>
      </p:sp>
      <p:sp>
        <p:nvSpPr>
          <p:cNvPr id="5" name="PlaceHolder 4"/>
          <p:cNvSpPr>
            <a:spLocks noGrp="1"/>
          </p:cNvSpPr>
          <p:nvPr>
            <p:ph type="dt" idx="13"/>
          </p:nvPr>
        </p:nvSpPr>
        <p:spPr/>
        <p:txBody>
          <a:bodyPr/>
          <a:p>
            <a:r>
              <a:rPr lang="en-IN"/>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175" name="PlaceHolder 2"/>
          <p:cNvSpPr>
            <a:spLocks noGrp="1"/>
          </p:cNvSpPr>
          <p:nvPr>
            <p:ph/>
          </p:nvPr>
        </p:nvSpPr>
        <p:spPr>
          <a:xfrm>
            <a:off x="914400" y="1919520"/>
            <a:ext cx="991440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4" name="PlaceHolder 3"/>
          <p:cNvSpPr>
            <a:spLocks noGrp="1"/>
          </p:cNvSpPr>
          <p:nvPr>
            <p:ph type="sldNum" idx="14"/>
          </p:nvPr>
        </p:nvSpPr>
        <p:spPr/>
        <p:txBody>
          <a:bodyPr/>
          <a:p>
            <a:fld id="{9B9E40CF-F912-4E9E-B7E2-03DF09BE9C41}" type="slidenum">
              <a:t>&lt;#&gt;</a:t>
            </a:fld>
          </a:p>
        </p:txBody>
      </p:sp>
      <p:sp>
        <p:nvSpPr>
          <p:cNvPr id="5" name="PlaceHolder 4"/>
          <p:cNvSpPr>
            <a:spLocks noGrp="1"/>
          </p:cNvSpPr>
          <p:nvPr>
            <p:ph type="dt" idx="13"/>
          </p:nvPr>
        </p:nvSpPr>
        <p:spPr/>
        <p:txBody>
          <a:bodyPr/>
          <a:p>
            <a:r>
              <a:rPr lang="en-IN"/>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177" name="PlaceHolder 2"/>
          <p:cNvSpPr>
            <a:spLocks noGrp="1"/>
          </p:cNvSpPr>
          <p:nvPr>
            <p:ph/>
          </p:nvPr>
        </p:nvSpPr>
        <p:spPr>
          <a:xfrm>
            <a:off x="914400" y="1919520"/>
            <a:ext cx="483804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78" name="PlaceHolder 3"/>
          <p:cNvSpPr>
            <a:spLocks noGrp="1"/>
          </p:cNvSpPr>
          <p:nvPr>
            <p:ph/>
          </p:nvPr>
        </p:nvSpPr>
        <p:spPr>
          <a:xfrm>
            <a:off x="5994720" y="1919520"/>
            <a:ext cx="483804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5" name="PlaceHolder 4"/>
          <p:cNvSpPr>
            <a:spLocks noGrp="1"/>
          </p:cNvSpPr>
          <p:nvPr>
            <p:ph type="sldNum" idx="14"/>
          </p:nvPr>
        </p:nvSpPr>
        <p:spPr/>
        <p:txBody>
          <a:bodyPr/>
          <a:p>
            <a:fld id="{2743DDEA-6A5E-450F-8550-B4D80C536FB0}" type="slidenum">
              <a:t>&lt;#&gt;</a:t>
            </a:fld>
          </a:p>
        </p:txBody>
      </p:sp>
      <p:sp>
        <p:nvSpPr>
          <p:cNvPr id="6" name="PlaceHolder 5"/>
          <p:cNvSpPr>
            <a:spLocks noGrp="1"/>
          </p:cNvSpPr>
          <p:nvPr>
            <p:ph type="dt" idx="13"/>
          </p:nvPr>
        </p:nvSpPr>
        <p:spPr/>
        <p:txBody>
          <a:bodyPr/>
          <a:p>
            <a:r>
              <a:rPr lang="en-IN"/>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9"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3" name="PlaceHolder 2"/>
          <p:cNvSpPr>
            <a:spLocks noGrp="1"/>
          </p:cNvSpPr>
          <p:nvPr>
            <p:ph type="sldNum" idx="14"/>
          </p:nvPr>
        </p:nvSpPr>
        <p:spPr/>
        <p:txBody>
          <a:bodyPr/>
          <a:p>
            <a:fld id="{B847705D-47D7-4BFE-9691-4A281648D43C}"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0" name="PlaceHolder 1"/>
          <p:cNvSpPr>
            <a:spLocks noGrp="1"/>
          </p:cNvSpPr>
          <p:nvPr>
            <p:ph type="subTitle"/>
          </p:nvPr>
        </p:nvSpPr>
        <p:spPr>
          <a:xfrm>
            <a:off x="905400" y="590760"/>
            <a:ext cx="9914400" cy="61606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14"/>
          </p:nvPr>
        </p:nvSpPr>
        <p:spPr/>
        <p:txBody>
          <a:bodyPr/>
          <a:p>
            <a:fld id="{42E2D30C-2CCC-4FC9-A0FE-57A1257346B1}"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182" name="PlaceHolder 2"/>
          <p:cNvSpPr>
            <a:spLocks noGrp="1"/>
          </p:cNvSpPr>
          <p:nvPr>
            <p:ph/>
          </p:nvPr>
        </p:nvSpPr>
        <p:spPr>
          <a:xfrm>
            <a:off x="91440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83" name="PlaceHolder 3"/>
          <p:cNvSpPr>
            <a:spLocks noGrp="1"/>
          </p:cNvSpPr>
          <p:nvPr>
            <p:ph/>
          </p:nvPr>
        </p:nvSpPr>
        <p:spPr>
          <a:xfrm>
            <a:off x="5994720" y="1919520"/>
            <a:ext cx="483804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84" name="PlaceHolder 4"/>
          <p:cNvSpPr>
            <a:spLocks noGrp="1"/>
          </p:cNvSpPr>
          <p:nvPr>
            <p:ph/>
          </p:nvPr>
        </p:nvSpPr>
        <p:spPr>
          <a:xfrm>
            <a:off x="914400" y="407340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6" name="PlaceHolder 5"/>
          <p:cNvSpPr>
            <a:spLocks noGrp="1"/>
          </p:cNvSpPr>
          <p:nvPr>
            <p:ph type="sldNum" idx="14"/>
          </p:nvPr>
        </p:nvSpPr>
        <p:spPr/>
        <p:txBody>
          <a:bodyPr/>
          <a:p>
            <a:fld id="{8439BAF0-1DFC-4D90-ABB2-73BA1D5FBDD8}" type="slidenum">
              <a:t>&lt;#&gt;</a:t>
            </a:fld>
          </a:p>
        </p:txBody>
      </p:sp>
      <p:sp>
        <p:nvSpPr>
          <p:cNvPr id="7" name="PlaceHolder 6"/>
          <p:cNvSpPr>
            <a:spLocks noGrp="1"/>
          </p:cNvSpPr>
          <p:nvPr>
            <p:ph type="dt" idx="13"/>
          </p:nvPr>
        </p:nvSpPr>
        <p:spPr/>
        <p:txBody>
          <a:bodyPr/>
          <a:p>
            <a:r>
              <a:rPr lang="en-IN"/>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186" name="PlaceHolder 2"/>
          <p:cNvSpPr>
            <a:spLocks noGrp="1"/>
          </p:cNvSpPr>
          <p:nvPr>
            <p:ph/>
          </p:nvPr>
        </p:nvSpPr>
        <p:spPr>
          <a:xfrm>
            <a:off x="914400" y="1919520"/>
            <a:ext cx="483804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87" name="PlaceHolder 3"/>
          <p:cNvSpPr>
            <a:spLocks noGrp="1"/>
          </p:cNvSpPr>
          <p:nvPr>
            <p:ph/>
          </p:nvPr>
        </p:nvSpPr>
        <p:spPr>
          <a:xfrm>
            <a:off x="599472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88" name="PlaceHolder 4"/>
          <p:cNvSpPr>
            <a:spLocks noGrp="1"/>
          </p:cNvSpPr>
          <p:nvPr>
            <p:ph/>
          </p:nvPr>
        </p:nvSpPr>
        <p:spPr>
          <a:xfrm>
            <a:off x="5994720" y="407340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6" name="PlaceHolder 5"/>
          <p:cNvSpPr>
            <a:spLocks noGrp="1"/>
          </p:cNvSpPr>
          <p:nvPr>
            <p:ph type="sldNum" idx="14"/>
          </p:nvPr>
        </p:nvSpPr>
        <p:spPr/>
        <p:txBody>
          <a:bodyPr/>
          <a:p>
            <a:fld id="{AF5F8BFB-32C8-4212-B01D-70D93BDD9F2D}" type="slidenum">
              <a:t>&lt;#&gt;</a:t>
            </a:fld>
          </a:p>
        </p:txBody>
      </p:sp>
      <p:sp>
        <p:nvSpPr>
          <p:cNvPr id="7" name="PlaceHolder 6"/>
          <p:cNvSpPr>
            <a:spLocks noGrp="1"/>
          </p:cNvSpPr>
          <p:nvPr>
            <p:ph type="dt" idx="13"/>
          </p:nvPr>
        </p:nvSpPr>
        <p:spPr/>
        <p:txBody>
          <a:bodyPr/>
          <a:p>
            <a:r>
              <a:rPr lang="en-IN"/>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190" name="PlaceHolder 2"/>
          <p:cNvSpPr>
            <a:spLocks noGrp="1"/>
          </p:cNvSpPr>
          <p:nvPr>
            <p:ph/>
          </p:nvPr>
        </p:nvSpPr>
        <p:spPr>
          <a:xfrm>
            <a:off x="91440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91" name="PlaceHolder 3"/>
          <p:cNvSpPr>
            <a:spLocks noGrp="1"/>
          </p:cNvSpPr>
          <p:nvPr>
            <p:ph/>
          </p:nvPr>
        </p:nvSpPr>
        <p:spPr>
          <a:xfrm>
            <a:off x="599472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92" name="PlaceHolder 4"/>
          <p:cNvSpPr>
            <a:spLocks noGrp="1"/>
          </p:cNvSpPr>
          <p:nvPr>
            <p:ph/>
          </p:nvPr>
        </p:nvSpPr>
        <p:spPr>
          <a:xfrm>
            <a:off x="914400" y="4073400"/>
            <a:ext cx="991440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6" name="PlaceHolder 5"/>
          <p:cNvSpPr>
            <a:spLocks noGrp="1"/>
          </p:cNvSpPr>
          <p:nvPr>
            <p:ph type="sldNum" idx="14"/>
          </p:nvPr>
        </p:nvSpPr>
        <p:spPr/>
        <p:txBody>
          <a:bodyPr/>
          <a:p>
            <a:fld id="{5C31CA79-D267-4181-96C5-F588E26A4188}" type="slidenum">
              <a:t>&lt;#&gt;</a:t>
            </a:fld>
          </a:p>
        </p:txBody>
      </p:sp>
      <p:sp>
        <p:nvSpPr>
          <p:cNvPr id="7" name="PlaceHolder 6"/>
          <p:cNvSpPr>
            <a:spLocks noGrp="1"/>
          </p:cNvSpPr>
          <p:nvPr>
            <p:ph type="dt" idx="13"/>
          </p:nvPr>
        </p:nvSpPr>
        <p:spPr/>
        <p:txBody>
          <a:bodyPr/>
          <a:p>
            <a:r>
              <a:rPr lang="en-IN"/>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194" name="PlaceHolder 2"/>
          <p:cNvSpPr>
            <a:spLocks noGrp="1"/>
          </p:cNvSpPr>
          <p:nvPr>
            <p:ph/>
          </p:nvPr>
        </p:nvSpPr>
        <p:spPr>
          <a:xfrm>
            <a:off x="914400" y="1919520"/>
            <a:ext cx="991440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95" name="PlaceHolder 3"/>
          <p:cNvSpPr>
            <a:spLocks noGrp="1"/>
          </p:cNvSpPr>
          <p:nvPr>
            <p:ph/>
          </p:nvPr>
        </p:nvSpPr>
        <p:spPr>
          <a:xfrm>
            <a:off x="914400" y="4073400"/>
            <a:ext cx="991440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5" name="PlaceHolder 4"/>
          <p:cNvSpPr>
            <a:spLocks noGrp="1"/>
          </p:cNvSpPr>
          <p:nvPr>
            <p:ph type="sldNum" idx="14"/>
          </p:nvPr>
        </p:nvSpPr>
        <p:spPr/>
        <p:txBody>
          <a:bodyPr/>
          <a:p>
            <a:fld id="{3CEBCB47-C5CB-45AA-9F96-0FE6145D7C59}" type="slidenum">
              <a:t>&lt;#&gt;</a:t>
            </a:fld>
          </a:p>
        </p:txBody>
      </p:sp>
      <p:sp>
        <p:nvSpPr>
          <p:cNvPr id="6" name="PlaceHolder 5"/>
          <p:cNvSpPr>
            <a:spLocks noGrp="1"/>
          </p:cNvSpPr>
          <p:nvPr>
            <p:ph type="dt" idx="13"/>
          </p:nvPr>
        </p:nvSpPr>
        <p:spPr/>
        <p:txBody>
          <a:bodyPr/>
          <a:p>
            <a:r>
              <a:rPr lang="en-IN"/>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197" name="PlaceHolder 2"/>
          <p:cNvSpPr>
            <a:spLocks noGrp="1"/>
          </p:cNvSpPr>
          <p:nvPr>
            <p:ph/>
          </p:nvPr>
        </p:nvSpPr>
        <p:spPr>
          <a:xfrm>
            <a:off x="91440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98" name="PlaceHolder 3"/>
          <p:cNvSpPr>
            <a:spLocks noGrp="1"/>
          </p:cNvSpPr>
          <p:nvPr>
            <p:ph/>
          </p:nvPr>
        </p:nvSpPr>
        <p:spPr>
          <a:xfrm>
            <a:off x="599472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99" name="PlaceHolder 4"/>
          <p:cNvSpPr>
            <a:spLocks noGrp="1"/>
          </p:cNvSpPr>
          <p:nvPr>
            <p:ph/>
          </p:nvPr>
        </p:nvSpPr>
        <p:spPr>
          <a:xfrm>
            <a:off x="914400" y="407340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00" name="PlaceHolder 5"/>
          <p:cNvSpPr>
            <a:spLocks noGrp="1"/>
          </p:cNvSpPr>
          <p:nvPr>
            <p:ph/>
          </p:nvPr>
        </p:nvSpPr>
        <p:spPr>
          <a:xfrm>
            <a:off x="5994720" y="407340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7" name="PlaceHolder 6"/>
          <p:cNvSpPr>
            <a:spLocks noGrp="1"/>
          </p:cNvSpPr>
          <p:nvPr>
            <p:ph type="sldNum" idx="14"/>
          </p:nvPr>
        </p:nvSpPr>
        <p:spPr/>
        <p:txBody>
          <a:bodyPr/>
          <a:p>
            <a:fld id="{FD5BF664-5E93-4C40-A90E-E2726EABAC0E}" type="slidenum">
              <a:t>&lt;#&gt;</a:t>
            </a:fld>
          </a:p>
        </p:txBody>
      </p:sp>
      <p:sp>
        <p:nvSpPr>
          <p:cNvPr id="8" name="PlaceHolder 7"/>
          <p:cNvSpPr>
            <a:spLocks noGrp="1"/>
          </p:cNvSpPr>
          <p:nvPr>
            <p:ph type="dt" idx="1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05400" y="590760"/>
            <a:ext cx="9914400" cy="61606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F9B696C-EFC0-4600-9CF9-88E9AF789DC9}"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202" name="PlaceHolder 2"/>
          <p:cNvSpPr>
            <a:spLocks noGrp="1"/>
          </p:cNvSpPr>
          <p:nvPr>
            <p:ph/>
          </p:nvPr>
        </p:nvSpPr>
        <p:spPr>
          <a:xfrm>
            <a:off x="914400" y="191952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03" name="PlaceHolder 3"/>
          <p:cNvSpPr>
            <a:spLocks noGrp="1"/>
          </p:cNvSpPr>
          <p:nvPr>
            <p:ph/>
          </p:nvPr>
        </p:nvSpPr>
        <p:spPr>
          <a:xfrm>
            <a:off x="4266360" y="191952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04" name="PlaceHolder 4"/>
          <p:cNvSpPr>
            <a:spLocks noGrp="1"/>
          </p:cNvSpPr>
          <p:nvPr>
            <p:ph/>
          </p:nvPr>
        </p:nvSpPr>
        <p:spPr>
          <a:xfrm>
            <a:off x="7618680" y="191952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05" name="PlaceHolder 5"/>
          <p:cNvSpPr>
            <a:spLocks noGrp="1"/>
          </p:cNvSpPr>
          <p:nvPr>
            <p:ph/>
          </p:nvPr>
        </p:nvSpPr>
        <p:spPr>
          <a:xfrm>
            <a:off x="914400" y="407340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06" name="PlaceHolder 6"/>
          <p:cNvSpPr>
            <a:spLocks noGrp="1"/>
          </p:cNvSpPr>
          <p:nvPr>
            <p:ph/>
          </p:nvPr>
        </p:nvSpPr>
        <p:spPr>
          <a:xfrm>
            <a:off x="4266360" y="407340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07" name="PlaceHolder 7"/>
          <p:cNvSpPr>
            <a:spLocks noGrp="1"/>
          </p:cNvSpPr>
          <p:nvPr>
            <p:ph/>
          </p:nvPr>
        </p:nvSpPr>
        <p:spPr>
          <a:xfrm>
            <a:off x="7618680" y="407340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9" name="PlaceHolder 8"/>
          <p:cNvSpPr>
            <a:spLocks noGrp="1"/>
          </p:cNvSpPr>
          <p:nvPr>
            <p:ph type="sldNum" idx="14"/>
          </p:nvPr>
        </p:nvSpPr>
        <p:spPr/>
        <p:txBody>
          <a:bodyPr/>
          <a:p>
            <a:fld id="{E7239B2F-01F8-4E0A-BBE5-79758853B185}" type="slidenum">
              <a:t>&lt;#&gt;</a:t>
            </a:fld>
          </a:p>
        </p:txBody>
      </p:sp>
      <p:sp>
        <p:nvSpPr>
          <p:cNvPr id="10" name="PlaceHolder 9"/>
          <p:cNvSpPr>
            <a:spLocks noGrp="1"/>
          </p:cNvSpPr>
          <p:nvPr>
            <p:ph type="dt" idx="13"/>
          </p:nvPr>
        </p:nvSpPr>
        <p:spPr/>
        <p:txBody>
          <a:bodyPr/>
          <a:p>
            <a:r>
              <a:rPr lang="en-IN"/>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ED1BE6F6-9E0A-421E-842B-B6E9AF9EAE98}" type="slidenum">
              <a:t>&lt;#&gt;</a:t>
            </a:fld>
          </a:p>
        </p:txBody>
      </p:sp>
      <p:sp>
        <p:nvSpPr>
          <p:cNvPr id="4" name="PlaceHolder 3"/>
          <p:cNvSpPr>
            <a:spLocks noGrp="1"/>
          </p:cNvSpPr>
          <p:nvPr>
            <p:ph type="dt" idx="15"/>
          </p:nvPr>
        </p:nvSpPr>
        <p:spPr/>
        <p:txBody>
          <a:bodyPr/>
          <a:p>
            <a:r>
              <a:rPr lang="en-IN"/>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4"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215" name="PlaceHolder 2"/>
          <p:cNvSpPr>
            <a:spLocks noGrp="1"/>
          </p:cNvSpPr>
          <p:nvPr>
            <p:ph type="subTitle"/>
          </p:nvPr>
        </p:nvSpPr>
        <p:spPr>
          <a:xfrm>
            <a:off x="914400" y="1919520"/>
            <a:ext cx="9914400" cy="41230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95E74146-DE63-42CE-9422-437018912802}"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217" name="PlaceHolder 2"/>
          <p:cNvSpPr>
            <a:spLocks noGrp="1"/>
          </p:cNvSpPr>
          <p:nvPr>
            <p:ph/>
          </p:nvPr>
        </p:nvSpPr>
        <p:spPr>
          <a:xfrm>
            <a:off x="914400" y="1919520"/>
            <a:ext cx="991440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6E0FB079-CECA-4D34-A75C-080D0AD716D6}"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219" name="PlaceHolder 2"/>
          <p:cNvSpPr>
            <a:spLocks noGrp="1"/>
          </p:cNvSpPr>
          <p:nvPr>
            <p:ph/>
          </p:nvPr>
        </p:nvSpPr>
        <p:spPr>
          <a:xfrm>
            <a:off x="914400" y="1919520"/>
            <a:ext cx="483804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20" name="PlaceHolder 3"/>
          <p:cNvSpPr>
            <a:spLocks noGrp="1"/>
          </p:cNvSpPr>
          <p:nvPr>
            <p:ph/>
          </p:nvPr>
        </p:nvSpPr>
        <p:spPr>
          <a:xfrm>
            <a:off x="5994720" y="1919520"/>
            <a:ext cx="483804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3A9ABEE0-9AE9-473A-A19F-2C173512E9F9}"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1"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D77D58F1-8C7C-4F22-9018-C7FE4C710C11}" type="slidenum">
              <a:t>&lt;#&gt;</a:t>
            </a:fld>
          </a:p>
        </p:txBody>
      </p:sp>
      <p:sp>
        <p:nvSpPr>
          <p:cNvPr id="5" name="PlaceHolder 4"/>
          <p:cNvSpPr>
            <a:spLocks noGrp="1"/>
          </p:cNvSpPr>
          <p:nvPr>
            <p:ph type="dt" idx="15"/>
          </p:nvPr>
        </p:nvSpPr>
        <p:spPr/>
        <p:txBody>
          <a:bodyPr/>
          <a:p>
            <a:r>
              <a:rPr lang="en-IN"/>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2" name="PlaceHolder 1"/>
          <p:cNvSpPr>
            <a:spLocks noGrp="1"/>
          </p:cNvSpPr>
          <p:nvPr>
            <p:ph type="subTitle"/>
          </p:nvPr>
        </p:nvSpPr>
        <p:spPr>
          <a:xfrm>
            <a:off x="905400" y="590760"/>
            <a:ext cx="9914400" cy="61606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215CF6CA-C374-4606-9D21-EDEAC9B70E26}" type="slidenum">
              <a:t>&lt;#&gt;</a:t>
            </a:fld>
          </a:p>
        </p:txBody>
      </p:sp>
      <p:sp>
        <p:nvSpPr>
          <p:cNvPr id="5" name="PlaceHolder 4"/>
          <p:cNvSpPr>
            <a:spLocks noGrp="1"/>
          </p:cNvSpPr>
          <p:nvPr>
            <p:ph type="dt" idx="15"/>
          </p:nvPr>
        </p:nvSpPr>
        <p:spPr/>
        <p:txBody>
          <a:bodyPr/>
          <a:p>
            <a:r>
              <a:rPr lang="en-IN"/>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224" name="PlaceHolder 2"/>
          <p:cNvSpPr>
            <a:spLocks noGrp="1"/>
          </p:cNvSpPr>
          <p:nvPr>
            <p:ph/>
          </p:nvPr>
        </p:nvSpPr>
        <p:spPr>
          <a:xfrm>
            <a:off x="91440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25" name="PlaceHolder 3"/>
          <p:cNvSpPr>
            <a:spLocks noGrp="1"/>
          </p:cNvSpPr>
          <p:nvPr>
            <p:ph/>
          </p:nvPr>
        </p:nvSpPr>
        <p:spPr>
          <a:xfrm>
            <a:off x="5994720" y="1919520"/>
            <a:ext cx="483804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26" name="PlaceHolder 4"/>
          <p:cNvSpPr>
            <a:spLocks noGrp="1"/>
          </p:cNvSpPr>
          <p:nvPr>
            <p:ph/>
          </p:nvPr>
        </p:nvSpPr>
        <p:spPr>
          <a:xfrm>
            <a:off x="914400" y="407340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58B812E2-4B7C-49F2-A346-36CF2647409B}"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228" name="PlaceHolder 2"/>
          <p:cNvSpPr>
            <a:spLocks noGrp="1"/>
          </p:cNvSpPr>
          <p:nvPr>
            <p:ph/>
          </p:nvPr>
        </p:nvSpPr>
        <p:spPr>
          <a:xfrm>
            <a:off x="914400" y="1919520"/>
            <a:ext cx="483804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29" name="PlaceHolder 3"/>
          <p:cNvSpPr>
            <a:spLocks noGrp="1"/>
          </p:cNvSpPr>
          <p:nvPr>
            <p:ph/>
          </p:nvPr>
        </p:nvSpPr>
        <p:spPr>
          <a:xfrm>
            <a:off x="599472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30" name="PlaceHolder 4"/>
          <p:cNvSpPr>
            <a:spLocks noGrp="1"/>
          </p:cNvSpPr>
          <p:nvPr>
            <p:ph/>
          </p:nvPr>
        </p:nvSpPr>
        <p:spPr>
          <a:xfrm>
            <a:off x="5994720" y="407340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0A7A02D5-8996-41D5-8BE7-F77B3B19769C}"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232" name="PlaceHolder 2"/>
          <p:cNvSpPr>
            <a:spLocks noGrp="1"/>
          </p:cNvSpPr>
          <p:nvPr>
            <p:ph/>
          </p:nvPr>
        </p:nvSpPr>
        <p:spPr>
          <a:xfrm>
            <a:off x="91440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33" name="PlaceHolder 3"/>
          <p:cNvSpPr>
            <a:spLocks noGrp="1"/>
          </p:cNvSpPr>
          <p:nvPr>
            <p:ph/>
          </p:nvPr>
        </p:nvSpPr>
        <p:spPr>
          <a:xfrm>
            <a:off x="599472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34" name="PlaceHolder 4"/>
          <p:cNvSpPr>
            <a:spLocks noGrp="1"/>
          </p:cNvSpPr>
          <p:nvPr>
            <p:ph/>
          </p:nvPr>
        </p:nvSpPr>
        <p:spPr>
          <a:xfrm>
            <a:off x="914400" y="4073400"/>
            <a:ext cx="991440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F81E7F05-4EE0-49DE-A623-DE40B5750540}"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16" name="PlaceHolder 2"/>
          <p:cNvSpPr>
            <a:spLocks noGrp="1"/>
          </p:cNvSpPr>
          <p:nvPr>
            <p:ph/>
          </p:nvPr>
        </p:nvSpPr>
        <p:spPr>
          <a:xfrm>
            <a:off x="91440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7" name="PlaceHolder 3"/>
          <p:cNvSpPr>
            <a:spLocks noGrp="1"/>
          </p:cNvSpPr>
          <p:nvPr>
            <p:ph/>
          </p:nvPr>
        </p:nvSpPr>
        <p:spPr>
          <a:xfrm>
            <a:off x="5994720" y="1919520"/>
            <a:ext cx="483804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18" name="PlaceHolder 4"/>
          <p:cNvSpPr>
            <a:spLocks noGrp="1"/>
          </p:cNvSpPr>
          <p:nvPr>
            <p:ph/>
          </p:nvPr>
        </p:nvSpPr>
        <p:spPr>
          <a:xfrm>
            <a:off x="914400" y="407340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6D6F7D0-5933-4447-AEA4-721EF8A26D69}"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236" name="PlaceHolder 2"/>
          <p:cNvSpPr>
            <a:spLocks noGrp="1"/>
          </p:cNvSpPr>
          <p:nvPr>
            <p:ph/>
          </p:nvPr>
        </p:nvSpPr>
        <p:spPr>
          <a:xfrm>
            <a:off x="914400" y="1919520"/>
            <a:ext cx="991440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37" name="PlaceHolder 3"/>
          <p:cNvSpPr>
            <a:spLocks noGrp="1"/>
          </p:cNvSpPr>
          <p:nvPr>
            <p:ph/>
          </p:nvPr>
        </p:nvSpPr>
        <p:spPr>
          <a:xfrm>
            <a:off x="914400" y="4073400"/>
            <a:ext cx="991440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8FEA5694-B883-4605-B67F-D2036C3E24C2}"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239" name="PlaceHolder 2"/>
          <p:cNvSpPr>
            <a:spLocks noGrp="1"/>
          </p:cNvSpPr>
          <p:nvPr>
            <p:ph/>
          </p:nvPr>
        </p:nvSpPr>
        <p:spPr>
          <a:xfrm>
            <a:off x="91440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40" name="PlaceHolder 3"/>
          <p:cNvSpPr>
            <a:spLocks noGrp="1"/>
          </p:cNvSpPr>
          <p:nvPr>
            <p:ph/>
          </p:nvPr>
        </p:nvSpPr>
        <p:spPr>
          <a:xfrm>
            <a:off x="599472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41" name="PlaceHolder 4"/>
          <p:cNvSpPr>
            <a:spLocks noGrp="1"/>
          </p:cNvSpPr>
          <p:nvPr>
            <p:ph/>
          </p:nvPr>
        </p:nvSpPr>
        <p:spPr>
          <a:xfrm>
            <a:off x="914400" y="407340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42" name="PlaceHolder 5"/>
          <p:cNvSpPr>
            <a:spLocks noGrp="1"/>
          </p:cNvSpPr>
          <p:nvPr>
            <p:ph/>
          </p:nvPr>
        </p:nvSpPr>
        <p:spPr>
          <a:xfrm>
            <a:off x="5994720" y="407340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1F039D3E-B269-40B4-8682-D5C9F59340E2}" type="slidenum">
              <a:t>&lt;#&gt;</a:t>
            </a:fld>
          </a:p>
        </p:txBody>
      </p:sp>
      <p:sp>
        <p:nvSpPr>
          <p:cNvPr id="9" name="PlaceHolder 8"/>
          <p:cNvSpPr>
            <a:spLocks noGrp="1"/>
          </p:cNvSpPr>
          <p:nvPr>
            <p:ph type="dt" idx="15"/>
          </p:nvPr>
        </p:nvSpPr>
        <p:spPr/>
        <p:txBody>
          <a:bodyPr/>
          <a:p>
            <a:r>
              <a:rPr lang="en-IN"/>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244" name="PlaceHolder 2"/>
          <p:cNvSpPr>
            <a:spLocks noGrp="1"/>
          </p:cNvSpPr>
          <p:nvPr>
            <p:ph/>
          </p:nvPr>
        </p:nvSpPr>
        <p:spPr>
          <a:xfrm>
            <a:off x="914400" y="191952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45" name="PlaceHolder 3"/>
          <p:cNvSpPr>
            <a:spLocks noGrp="1"/>
          </p:cNvSpPr>
          <p:nvPr>
            <p:ph/>
          </p:nvPr>
        </p:nvSpPr>
        <p:spPr>
          <a:xfrm>
            <a:off x="4266360" y="191952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46" name="PlaceHolder 4"/>
          <p:cNvSpPr>
            <a:spLocks noGrp="1"/>
          </p:cNvSpPr>
          <p:nvPr>
            <p:ph/>
          </p:nvPr>
        </p:nvSpPr>
        <p:spPr>
          <a:xfrm>
            <a:off x="7618680" y="191952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47" name="PlaceHolder 5"/>
          <p:cNvSpPr>
            <a:spLocks noGrp="1"/>
          </p:cNvSpPr>
          <p:nvPr>
            <p:ph/>
          </p:nvPr>
        </p:nvSpPr>
        <p:spPr>
          <a:xfrm>
            <a:off x="914400" y="407340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48" name="PlaceHolder 6"/>
          <p:cNvSpPr>
            <a:spLocks noGrp="1"/>
          </p:cNvSpPr>
          <p:nvPr>
            <p:ph/>
          </p:nvPr>
        </p:nvSpPr>
        <p:spPr>
          <a:xfrm>
            <a:off x="4266360" y="407340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49" name="PlaceHolder 7"/>
          <p:cNvSpPr>
            <a:spLocks noGrp="1"/>
          </p:cNvSpPr>
          <p:nvPr>
            <p:ph/>
          </p:nvPr>
        </p:nvSpPr>
        <p:spPr>
          <a:xfrm>
            <a:off x="7618680" y="4073400"/>
            <a:ext cx="319212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ABE45A63-C7FC-47CC-A0A7-4D3BFD274B33}" type="slidenum">
              <a:t>&lt;#&gt;</a:t>
            </a:fld>
          </a:p>
        </p:txBody>
      </p:sp>
      <p:sp>
        <p:nvSpPr>
          <p:cNvPr id="11" name="PlaceHolder 10"/>
          <p:cNvSpPr>
            <a:spLocks noGrp="1"/>
          </p:cNvSpPr>
          <p:nvPr>
            <p:ph type="dt" idx="15"/>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20" name="PlaceHolder 2"/>
          <p:cNvSpPr>
            <a:spLocks noGrp="1"/>
          </p:cNvSpPr>
          <p:nvPr>
            <p:ph/>
          </p:nvPr>
        </p:nvSpPr>
        <p:spPr>
          <a:xfrm>
            <a:off x="914400" y="1919520"/>
            <a:ext cx="4838040" cy="41230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1" name="PlaceHolder 3"/>
          <p:cNvSpPr>
            <a:spLocks noGrp="1"/>
          </p:cNvSpPr>
          <p:nvPr>
            <p:ph/>
          </p:nvPr>
        </p:nvSpPr>
        <p:spPr>
          <a:xfrm>
            <a:off x="599472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2" name="PlaceHolder 4"/>
          <p:cNvSpPr>
            <a:spLocks noGrp="1"/>
          </p:cNvSpPr>
          <p:nvPr>
            <p:ph/>
          </p:nvPr>
        </p:nvSpPr>
        <p:spPr>
          <a:xfrm>
            <a:off x="5994720" y="407340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6E76C5A-5CA9-4E85-8CB6-8929A3A8ABB0}"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05400" y="590760"/>
            <a:ext cx="9914400" cy="1328760"/>
          </a:xfrm>
          <a:prstGeom prst="rect">
            <a:avLst/>
          </a:prstGeom>
          <a:noFill/>
          <a:ln w="0">
            <a:noFill/>
          </a:ln>
        </p:spPr>
        <p:txBody>
          <a:bodyPr lIns="0" rIns="0" tIns="0" bIns="0" anchor="ctr">
            <a:noAutofit/>
          </a:bodyPr>
          <a:p>
            <a:endParaRPr b="0" lang="en-US" sz="1800" spc="-1" strike="noStrike">
              <a:solidFill>
                <a:srgbClr val="000000"/>
              </a:solidFill>
              <a:latin typeface="Arial Nova Light"/>
            </a:endParaRPr>
          </a:p>
        </p:txBody>
      </p:sp>
      <p:sp>
        <p:nvSpPr>
          <p:cNvPr id="24" name="PlaceHolder 2"/>
          <p:cNvSpPr>
            <a:spLocks noGrp="1"/>
          </p:cNvSpPr>
          <p:nvPr>
            <p:ph/>
          </p:nvPr>
        </p:nvSpPr>
        <p:spPr>
          <a:xfrm>
            <a:off x="91440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5" name="PlaceHolder 3"/>
          <p:cNvSpPr>
            <a:spLocks noGrp="1"/>
          </p:cNvSpPr>
          <p:nvPr>
            <p:ph/>
          </p:nvPr>
        </p:nvSpPr>
        <p:spPr>
          <a:xfrm>
            <a:off x="5994720" y="1919520"/>
            <a:ext cx="483804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26" name="PlaceHolder 4"/>
          <p:cNvSpPr>
            <a:spLocks noGrp="1"/>
          </p:cNvSpPr>
          <p:nvPr>
            <p:ph/>
          </p:nvPr>
        </p:nvSpPr>
        <p:spPr>
          <a:xfrm>
            <a:off x="914400" y="4073400"/>
            <a:ext cx="9914400" cy="19666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9283f"/>
              </a:solidFill>
              <a:latin typeface="Arial Nova Ligh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6076501-9A0A-4915-8E26-E08D75D3C34D}"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Freeform: Shape 28"/>
          <p:cNvSpPr/>
          <p:nvPr/>
        </p:nvSpPr>
        <p:spPr>
          <a:xfrm>
            <a:off x="8844840" y="3732480"/>
            <a:ext cx="3351960" cy="3125160"/>
          </a:xfrm>
          <a:custGeom>
            <a:avLst/>
            <a:gdLst/>
            <a:ah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1" name="PlaceHolder 1"/>
          <p:cNvSpPr>
            <a:spLocks noGrp="1"/>
          </p:cNvSpPr>
          <p:nvPr>
            <p:ph type="title"/>
          </p:nvPr>
        </p:nvSpPr>
        <p:spPr>
          <a:xfrm>
            <a:off x="1249200" y="919800"/>
            <a:ext cx="8503920" cy="3551040"/>
          </a:xfrm>
          <a:prstGeom prst="rect">
            <a:avLst/>
          </a:prstGeom>
          <a:noFill/>
          <a:ln w="0">
            <a:noFill/>
          </a:ln>
        </p:spPr>
        <p:txBody>
          <a:bodyPr anchor="b">
            <a:normAutofit/>
          </a:bodyPr>
          <a:p>
            <a:pPr>
              <a:lnSpc>
                <a:spcPct val="100000"/>
              </a:lnSpc>
              <a:buNone/>
            </a:pPr>
            <a:r>
              <a:rPr b="0" lang="en-US" sz="5400" spc="-1" strike="noStrike">
                <a:solidFill>
                  <a:srgbClr val="18818c"/>
                </a:solidFill>
                <a:latin typeface="Elephant"/>
              </a:rPr>
              <a:t>Click to edit Master title style</a:t>
            </a:r>
            <a:endParaRPr b="0" lang="en-US" sz="5400" spc="-1" strike="noStrike">
              <a:solidFill>
                <a:srgbClr val="000000"/>
              </a:solidFill>
              <a:latin typeface="Arial Nova Light"/>
            </a:endParaRPr>
          </a:p>
        </p:txBody>
      </p:sp>
      <p:sp>
        <p:nvSpPr>
          <p:cNvPr id="2" name="PlaceHolder 2"/>
          <p:cNvSpPr>
            <a:spLocks noGrp="1"/>
          </p:cNvSpPr>
          <p:nvPr>
            <p:ph type="dt" idx="1"/>
          </p:nvPr>
        </p:nvSpPr>
        <p:spPr>
          <a:xfrm>
            <a:off x="8964720" y="6433200"/>
            <a:ext cx="2426040" cy="367560"/>
          </a:xfrm>
          <a:prstGeom prst="rect">
            <a:avLst/>
          </a:prstGeom>
          <a:noFill/>
          <a:ln w="0">
            <a:noFill/>
          </a:ln>
        </p:spPr>
        <p:txBody>
          <a:bodyPr anchor="ctr">
            <a:noAutofit/>
          </a:bodyPr>
          <a:lstStyle>
            <a:lvl1pPr algn="r">
              <a:lnSpc>
                <a:spcPct val="100000"/>
              </a:lnSpc>
              <a:buNone/>
              <a:defRPr b="0" lang="en-US" sz="1050" spc="49" strike="noStrike">
                <a:solidFill>
                  <a:srgbClr val="ffffff"/>
                </a:solidFill>
                <a:latin typeface="Arial Nova Light"/>
              </a:defRPr>
            </a:lvl1pPr>
          </a:lstStyle>
          <a:p>
            <a:pPr algn="r">
              <a:lnSpc>
                <a:spcPct val="100000"/>
              </a:lnSpc>
              <a:buNone/>
            </a:pPr>
            <a:r>
              <a:rPr b="0" lang="en-US" sz="1050" spc="49" strike="noStrike">
                <a:solidFill>
                  <a:srgbClr val="ffffff"/>
                </a:solidFill>
                <a:latin typeface="Arial Nova Light"/>
              </a:rPr>
              <a:t>&lt;date/time&gt;</a:t>
            </a:r>
            <a:endParaRPr b="0" lang="en-IN" sz="1050" spc="-1" strike="noStrike">
              <a:latin typeface="Times New Roman"/>
            </a:endParaRPr>
          </a:p>
        </p:txBody>
      </p:sp>
      <p:sp>
        <p:nvSpPr>
          <p:cNvPr id="3" name="PlaceHolder 3"/>
          <p:cNvSpPr>
            <a:spLocks noGrp="1"/>
          </p:cNvSpPr>
          <p:nvPr>
            <p:ph type="ftr" idx="2"/>
          </p:nvPr>
        </p:nvSpPr>
        <p:spPr>
          <a:xfrm>
            <a:off x="175680" y="6434640"/>
            <a:ext cx="3427560" cy="364680"/>
          </a:xfrm>
          <a:prstGeom prst="rect">
            <a:avLst/>
          </a:prstGeom>
          <a:noFill/>
          <a:ln w="0">
            <a:noFill/>
          </a:ln>
        </p:spPr>
        <p:txBody>
          <a:bodyPr anchor="ctr">
            <a:noAutofit/>
          </a:bodyPr>
          <a:lstStyle>
            <a:lvl1pPr>
              <a:lnSpc>
                <a:spcPct val="100000"/>
              </a:lnSpc>
              <a:buNone/>
              <a:defRPr b="0" lang="en-US" sz="1050" spc="49" strike="noStrike">
                <a:solidFill>
                  <a:srgbClr val="18818c"/>
                </a:solidFill>
                <a:latin typeface="Arial Nova Light"/>
              </a:defRPr>
            </a:lvl1pPr>
          </a:lstStyle>
          <a:p>
            <a:pPr>
              <a:lnSpc>
                <a:spcPct val="100000"/>
              </a:lnSpc>
              <a:buNone/>
            </a:pPr>
            <a:r>
              <a:rPr b="0" lang="en-US" sz="1050" spc="49" strike="noStrike">
                <a:solidFill>
                  <a:srgbClr val="18818c"/>
                </a:solidFill>
                <a:latin typeface="Arial Nova Light"/>
              </a:rPr>
              <a:t>&lt;footer&gt;</a:t>
            </a:r>
            <a:endParaRPr b="0" lang="en-IN" sz="1050" spc="-1" strike="noStrike">
              <a:latin typeface="Times New Roman"/>
            </a:endParaRPr>
          </a:p>
        </p:txBody>
      </p:sp>
      <p:sp>
        <p:nvSpPr>
          <p:cNvPr id="4" name="PlaceHolder 4"/>
          <p:cNvSpPr>
            <a:spLocks noGrp="1"/>
          </p:cNvSpPr>
          <p:nvPr>
            <p:ph type="sldNum" idx="3"/>
          </p:nvPr>
        </p:nvSpPr>
        <p:spPr>
          <a:xfrm>
            <a:off x="11391120" y="6433200"/>
            <a:ext cx="702360" cy="367560"/>
          </a:xfrm>
          <a:prstGeom prst="rect">
            <a:avLst/>
          </a:prstGeom>
          <a:noFill/>
          <a:ln w="0">
            <a:noFill/>
          </a:ln>
        </p:spPr>
        <p:txBody>
          <a:bodyPr anchor="ctr">
            <a:noAutofit/>
          </a:bodyPr>
          <a:lstStyle>
            <a:lvl1pPr algn="r">
              <a:lnSpc>
                <a:spcPct val="100000"/>
              </a:lnSpc>
              <a:buNone/>
              <a:defRPr b="0" lang="en-US" sz="2000" spc="-1" strike="noStrike">
                <a:solidFill>
                  <a:srgbClr val="ffffff"/>
                </a:solidFill>
                <a:latin typeface="Elephant"/>
              </a:defRPr>
            </a:lvl1pPr>
          </a:lstStyle>
          <a:p>
            <a:pPr algn="r">
              <a:lnSpc>
                <a:spcPct val="100000"/>
              </a:lnSpc>
              <a:buNone/>
            </a:pPr>
            <a:fld id="{2EE166A6-0433-41F8-B312-4DD7D77B688F}" type="slidenum">
              <a:rPr b="0" lang="en-US" sz="2000" spc="-1" strike="noStrike">
                <a:solidFill>
                  <a:srgbClr val="ffffff"/>
                </a:solidFill>
                <a:latin typeface="Elephant"/>
              </a:rPr>
              <a:t>&lt;number&gt;</a:t>
            </a:fld>
            <a:endParaRPr b="0" lang="en-IN" sz="2000" spc="-1" strike="noStrike">
              <a:latin typeface="Times New Roman"/>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20000"/>
              </a:lnSpc>
              <a:spcBef>
                <a:spcPts val="1417"/>
              </a:spcBef>
              <a:buClr>
                <a:srgbClr val="000000"/>
              </a:buClr>
              <a:buSzPct val="45000"/>
              <a:buFont typeface="Wingdings" charset="2"/>
              <a:buChar char=""/>
            </a:pPr>
            <a:r>
              <a:rPr b="0" lang="en-US" sz="2000" spc="-1" strike="noStrike">
                <a:solidFill>
                  <a:srgbClr val="09283f"/>
                </a:solidFill>
                <a:latin typeface="Arial Nova Light"/>
              </a:rPr>
              <a:t>Click to edit the outline text format</a:t>
            </a:r>
            <a:endParaRPr b="0" lang="en-US" sz="2000" spc="-1" strike="noStrike">
              <a:solidFill>
                <a:srgbClr val="09283f"/>
              </a:solidFill>
              <a:latin typeface="Arial Nova Light"/>
            </a:endParaRPr>
          </a:p>
          <a:p>
            <a:pPr lvl="1" marL="864000" indent="-324000">
              <a:lnSpc>
                <a:spcPct val="120000"/>
              </a:lnSpc>
              <a:spcBef>
                <a:spcPts val="1134"/>
              </a:spcBef>
              <a:buClr>
                <a:srgbClr val="000000"/>
              </a:buClr>
              <a:buSzPct val="75000"/>
              <a:buFont typeface="Symbol" charset="2"/>
              <a:buChar char=""/>
            </a:pPr>
            <a:r>
              <a:rPr b="0" lang="en-US" sz="1600" spc="-1" strike="noStrike">
                <a:solidFill>
                  <a:srgbClr val="09283f"/>
                </a:solidFill>
                <a:latin typeface="Arial Nova Light"/>
              </a:rPr>
              <a:t>Second Outline Level</a:t>
            </a:r>
            <a:endParaRPr b="0" lang="en-US" sz="1600" spc="-1" strike="noStrike">
              <a:solidFill>
                <a:srgbClr val="09283f"/>
              </a:solidFill>
              <a:latin typeface="Arial Nova Light"/>
            </a:endParaRPr>
          </a:p>
          <a:p>
            <a:pPr lvl="2" marL="1296000" indent="-288000">
              <a:lnSpc>
                <a:spcPct val="120000"/>
              </a:lnSpc>
              <a:spcBef>
                <a:spcPts val="850"/>
              </a:spcBef>
              <a:buClr>
                <a:srgbClr val="000000"/>
              </a:buClr>
              <a:buSzPct val="45000"/>
              <a:buFont typeface="Wingdings" charset="2"/>
              <a:buChar char=""/>
            </a:pPr>
            <a:r>
              <a:rPr b="0" lang="en-US" sz="1400" spc="-1" strike="noStrike">
                <a:solidFill>
                  <a:srgbClr val="09283f"/>
                </a:solidFill>
                <a:latin typeface="Arial Nova Light"/>
              </a:rPr>
              <a:t>Third Outline Level</a:t>
            </a:r>
            <a:endParaRPr b="0" lang="en-US" sz="1400" spc="-1" strike="noStrike">
              <a:solidFill>
                <a:srgbClr val="09283f"/>
              </a:solidFill>
              <a:latin typeface="Arial Nova Light"/>
            </a:endParaRPr>
          </a:p>
          <a:p>
            <a:pPr lvl="3" marL="1728000" indent="-216000">
              <a:lnSpc>
                <a:spcPct val="120000"/>
              </a:lnSpc>
              <a:spcBef>
                <a:spcPts val="567"/>
              </a:spcBef>
              <a:buClr>
                <a:srgbClr val="000000"/>
              </a:buClr>
              <a:buSzPct val="75000"/>
              <a:buFont typeface="Symbol" charset="2"/>
              <a:buChar char=""/>
            </a:pPr>
            <a:r>
              <a:rPr b="0" lang="en-US" sz="1400" spc="-1" strike="noStrike">
                <a:solidFill>
                  <a:srgbClr val="09283f"/>
                </a:solidFill>
                <a:latin typeface="Arial Nova Light"/>
              </a:rPr>
              <a:t>Fourth Outline Level</a:t>
            </a:r>
            <a:endParaRPr b="0" lang="en-US" sz="1400" spc="-1" strike="noStrike">
              <a:solidFill>
                <a:srgbClr val="09283f"/>
              </a:solidFill>
              <a:latin typeface="Arial Nova Light"/>
            </a:endParaRPr>
          </a:p>
          <a:p>
            <a:pPr lvl="4" marL="2160000" indent="-216000">
              <a:lnSpc>
                <a:spcPct val="120000"/>
              </a:lnSpc>
              <a:spcBef>
                <a:spcPts val="283"/>
              </a:spcBef>
              <a:buClr>
                <a:srgbClr val="000000"/>
              </a:buClr>
              <a:buSzPct val="45000"/>
              <a:buFont typeface="Wingdings" charset="2"/>
              <a:buChar char=""/>
            </a:pPr>
            <a:r>
              <a:rPr b="0" lang="en-US" sz="2000" spc="-1" strike="noStrike">
                <a:solidFill>
                  <a:srgbClr val="09283f"/>
                </a:solidFill>
                <a:latin typeface="Arial Nova Light"/>
              </a:rPr>
              <a:t>Fifth Outline Level</a:t>
            </a:r>
            <a:endParaRPr b="0" lang="en-US" sz="2000" spc="-1" strike="noStrike">
              <a:solidFill>
                <a:srgbClr val="09283f"/>
              </a:solidFill>
              <a:latin typeface="Arial Nova Light"/>
            </a:endParaRPr>
          </a:p>
          <a:p>
            <a:pPr lvl="5" marL="2592000" indent="-216000">
              <a:lnSpc>
                <a:spcPct val="120000"/>
              </a:lnSpc>
              <a:spcBef>
                <a:spcPts val="283"/>
              </a:spcBef>
              <a:buClr>
                <a:srgbClr val="000000"/>
              </a:buClr>
              <a:buSzPct val="45000"/>
              <a:buFont typeface="Wingdings" charset="2"/>
              <a:buChar char=""/>
            </a:pPr>
            <a:r>
              <a:rPr b="0" lang="en-US" sz="2000" spc="-1" strike="noStrike">
                <a:solidFill>
                  <a:srgbClr val="09283f"/>
                </a:solidFill>
                <a:latin typeface="Arial Nova Light"/>
              </a:rPr>
              <a:t>Sixth Outline Level</a:t>
            </a:r>
            <a:endParaRPr b="0" lang="en-US" sz="2000" spc="-1" strike="noStrike">
              <a:solidFill>
                <a:srgbClr val="09283f"/>
              </a:solidFill>
              <a:latin typeface="Arial Nova Light"/>
            </a:endParaRPr>
          </a:p>
          <a:p>
            <a:pPr lvl="6" marL="3024000" indent="-216000">
              <a:lnSpc>
                <a:spcPct val="120000"/>
              </a:lnSpc>
              <a:spcBef>
                <a:spcPts val="283"/>
              </a:spcBef>
              <a:buClr>
                <a:srgbClr val="000000"/>
              </a:buClr>
              <a:buSzPct val="45000"/>
              <a:buFont typeface="Wingdings" charset="2"/>
              <a:buChar char=""/>
            </a:pPr>
            <a:r>
              <a:rPr b="0" lang="en-US" sz="2000" spc="-1" strike="noStrike">
                <a:solidFill>
                  <a:srgbClr val="09283f"/>
                </a:solidFill>
                <a:latin typeface="Arial Nova Light"/>
              </a:rPr>
              <a:t>Seventh Outline Level</a:t>
            </a:r>
            <a:endParaRPr b="0" lang="en-US" sz="2000" spc="-1" strike="noStrike">
              <a:solidFill>
                <a:srgbClr val="09283f"/>
              </a:solidFill>
              <a:latin typeface="Arial Nova Ligh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Freeform: Shape 28"/>
          <p:cNvSpPr/>
          <p:nvPr/>
        </p:nvSpPr>
        <p:spPr>
          <a:xfrm>
            <a:off x="8844840" y="3732480"/>
            <a:ext cx="3351960" cy="3125160"/>
          </a:xfrm>
          <a:custGeom>
            <a:avLst/>
            <a:gdLst/>
            <a:ah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43" name="PlaceHolder 1"/>
          <p:cNvSpPr>
            <a:spLocks noGrp="1"/>
          </p:cNvSpPr>
          <p:nvPr>
            <p:ph type="title"/>
          </p:nvPr>
        </p:nvSpPr>
        <p:spPr>
          <a:xfrm>
            <a:off x="905400" y="590760"/>
            <a:ext cx="9914400" cy="1328760"/>
          </a:xfrm>
          <a:prstGeom prst="rect">
            <a:avLst/>
          </a:prstGeom>
          <a:noFill/>
          <a:ln w="0">
            <a:noFill/>
          </a:ln>
        </p:spPr>
        <p:txBody>
          <a:bodyPr anchor="ctr">
            <a:normAutofit/>
          </a:bodyPr>
          <a:p>
            <a:pPr>
              <a:lnSpc>
                <a:spcPct val="100000"/>
              </a:lnSpc>
              <a:buNone/>
            </a:pPr>
            <a:r>
              <a:rPr b="0" lang="en-US" sz="4000" spc="-1" strike="noStrike">
                <a:solidFill>
                  <a:srgbClr val="18818c"/>
                </a:solidFill>
                <a:latin typeface="Elephant"/>
              </a:rPr>
              <a:t>Click to edit Master title style</a:t>
            </a:r>
            <a:endParaRPr b="0" lang="en-US" sz="4000" spc="-1" strike="noStrike">
              <a:solidFill>
                <a:srgbClr val="000000"/>
              </a:solidFill>
              <a:latin typeface="Arial Nova Light"/>
            </a:endParaRPr>
          </a:p>
        </p:txBody>
      </p:sp>
      <p:sp>
        <p:nvSpPr>
          <p:cNvPr id="44" name="PlaceHolder 2"/>
          <p:cNvSpPr>
            <a:spLocks noGrp="1"/>
          </p:cNvSpPr>
          <p:nvPr>
            <p:ph type="body"/>
          </p:nvPr>
        </p:nvSpPr>
        <p:spPr>
          <a:xfrm>
            <a:off x="914400" y="1919520"/>
            <a:ext cx="9914400" cy="412308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Arial Nova Light"/>
              </a:rPr>
              <a:t>Click to edit Master text styles</a:t>
            </a:r>
            <a:endParaRPr b="0" lang="en-US" sz="20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Arial Nova Light"/>
              </a:rPr>
              <a:t>Second level</a:t>
            </a:r>
            <a:endParaRPr b="0" lang="en-US" sz="1800" spc="-1" strike="noStrike">
              <a:solidFill>
                <a:srgbClr val="09283f"/>
              </a:solidFill>
              <a:latin typeface="Arial Nova Light"/>
            </a:endParaRPr>
          </a:p>
          <a:p>
            <a:pPr lvl="2" marL="1143000" indent="-228600">
              <a:lnSpc>
                <a:spcPct val="120000"/>
              </a:lnSpc>
              <a:spcBef>
                <a:spcPts val="499"/>
              </a:spcBef>
              <a:buClr>
                <a:srgbClr val="f48e7c"/>
              </a:buClr>
              <a:buFont typeface="Arial"/>
              <a:buChar char="•"/>
            </a:pPr>
            <a:r>
              <a:rPr b="0" lang="en-US" sz="1600" spc="-1" strike="noStrike">
                <a:solidFill>
                  <a:srgbClr val="09283f"/>
                </a:solidFill>
                <a:latin typeface="Arial Nova Light"/>
              </a:rPr>
              <a:t>Third level</a:t>
            </a:r>
            <a:endParaRPr b="0" lang="en-US" sz="1600" spc="-1" strike="noStrike">
              <a:solidFill>
                <a:srgbClr val="09283f"/>
              </a:solidFill>
              <a:latin typeface="Arial Nova Light"/>
            </a:endParaRPr>
          </a:p>
          <a:p>
            <a:pPr lvl="3" marL="1600200" indent="-228600">
              <a:lnSpc>
                <a:spcPct val="120000"/>
              </a:lnSpc>
              <a:spcBef>
                <a:spcPts val="499"/>
              </a:spcBef>
              <a:buClr>
                <a:srgbClr val="f48e7c"/>
              </a:buClr>
              <a:buFont typeface="Arial"/>
              <a:buChar char="•"/>
            </a:pPr>
            <a:r>
              <a:rPr b="0" lang="en-US" sz="1400" spc="-1" strike="noStrike">
                <a:solidFill>
                  <a:srgbClr val="09283f"/>
                </a:solidFill>
                <a:latin typeface="Arial Nova Light"/>
              </a:rPr>
              <a:t>Fourth level</a:t>
            </a:r>
            <a:endParaRPr b="0" lang="en-US" sz="1400" spc="-1" strike="noStrike">
              <a:solidFill>
                <a:srgbClr val="09283f"/>
              </a:solidFill>
              <a:latin typeface="Arial Nova Light"/>
            </a:endParaRPr>
          </a:p>
          <a:p>
            <a:pPr lvl="4" marL="2057400" indent="-228600">
              <a:lnSpc>
                <a:spcPct val="120000"/>
              </a:lnSpc>
              <a:spcBef>
                <a:spcPts val="499"/>
              </a:spcBef>
              <a:buClr>
                <a:srgbClr val="f48e7c"/>
              </a:buClr>
              <a:buFont typeface="Arial"/>
              <a:buChar char="•"/>
            </a:pPr>
            <a:r>
              <a:rPr b="0" lang="en-US" sz="1400" spc="-1" strike="noStrike">
                <a:solidFill>
                  <a:srgbClr val="09283f"/>
                </a:solidFill>
                <a:latin typeface="Arial Nova Light"/>
              </a:rPr>
              <a:t>Fifth level</a:t>
            </a:r>
            <a:endParaRPr b="0" lang="en-US" sz="1400" spc="-1" strike="noStrike">
              <a:solidFill>
                <a:srgbClr val="09283f"/>
              </a:solidFill>
              <a:latin typeface="Arial Nova Light"/>
            </a:endParaRPr>
          </a:p>
        </p:txBody>
      </p:sp>
      <p:sp>
        <p:nvSpPr>
          <p:cNvPr id="45" name="PlaceHolder 3"/>
          <p:cNvSpPr>
            <a:spLocks noGrp="1"/>
          </p:cNvSpPr>
          <p:nvPr>
            <p:ph type="dt" idx="4"/>
          </p:nvPr>
        </p:nvSpPr>
        <p:spPr>
          <a:xfrm>
            <a:off x="9323280" y="6434640"/>
            <a:ext cx="2067480" cy="364680"/>
          </a:xfrm>
          <a:prstGeom prst="rect">
            <a:avLst/>
          </a:prstGeom>
          <a:noFill/>
          <a:ln w="0">
            <a:noFill/>
          </a:ln>
        </p:spPr>
        <p:txBody>
          <a:bodyPr anchor="ctr">
            <a:noAutofit/>
          </a:bodyPr>
          <a:lstStyle>
            <a:lvl1pPr algn="r">
              <a:lnSpc>
                <a:spcPct val="100000"/>
              </a:lnSpc>
              <a:buNone/>
              <a:defRPr b="0" lang="en-US" sz="1050" spc="49" strike="noStrike">
                <a:solidFill>
                  <a:srgbClr val="f4f2ec"/>
                </a:solidFill>
                <a:latin typeface="Arial Nova Light"/>
              </a:defRPr>
            </a:lvl1pPr>
          </a:lstStyle>
          <a:p>
            <a:pPr algn="r">
              <a:lnSpc>
                <a:spcPct val="100000"/>
              </a:lnSpc>
              <a:buNone/>
            </a:pPr>
            <a:r>
              <a:rPr b="0" lang="en-US" sz="1050" spc="49" strike="noStrike">
                <a:solidFill>
                  <a:srgbClr val="f4f2ec"/>
                </a:solidFill>
                <a:latin typeface="Arial Nova Light"/>
              </a:rPr>
              <a:t>&lt;date/time&gt;</a:t>
            </a:r>
            <a:endParaRPr b="0" lang="en-IN" sz="1050" spc="-1" strike="noStrike">
              <a:latin typeface="Times New Roman"/>
            </a:endParaRPr>
          </a:p>
        </p:txBody>
      </p:sp>
      <p:sp>
        <p:nvSpPr>
          <p:cNvPr id="46" name="PlaceHolder 4"/>
          <p:cNvSpPr>
            <a:spLocks noGrp="1"/>
          </p:cNvSpPr>
          <p:nvPr>
            <p:ph type="ftr" idx="5"/>
          </p:nvPr>
        </p:nvSpPr>
        <p:spPr>
          <a:xfrm>
            <a:off x="173880" y="6437520"/>
            <a:ext cx="3775680" cy="364680"/>
          </a:xfrm>
          <a:prstGeom prst="rect">
            <a:avLst/>
          </a:prstGeom>
          <a:noFill/>
          <a:ln w="0">
            <a:noFill/>
          </a:ln>
        </p:spPr>
        <p:txBody>
          <a:bodyPr anchor="ctr">
            <a:noAutofit/>
          </a:bodyPr>
          <a:lstStyle>
            <a:lvl1pPr>
              <a:lnSpc>
                <a:spcPct val="100000"/>
              </a:lnSpc>
              <a:buNone/>
              <a:defRPr b="0" lang="en-US" sz="1050" spc="49" strike="noStrike">
                <a:solidFill>
                  <a:srgbClr val="18818c"/>
                </a:solidFill>
                <a:latin typeface="Arial Nova Light"/>
              </a:defRPr>
            </a:lvl1pPr>
          </a:lstStyle>
          <a:p>
            <a:pPr>
              <a:lnSpc>
                <a:spcPct val="100000"/>
              </a:lnSpc>
              <a:buNone/>
            </a:pPr>
            <a:r>
              <a:rPr b="0" lang="en-US" sz="1050" spc="49" strike="noStrike">
                <a:solidFill>
                  <a:srgbClr val="18818c"/>
                </a:solidFill>
                <a:latin typeface="Arial Nova Light"/>
              </a:rPr>
              <a:t>&lt;footer&gt;</a:t>
            </a:r>
            <a:endParaRPr b="0" lang="en-IN" sz="1050" spc="-1" strike="noStrike">
              <a:latin typeface="Times New Roman"/>
            </a:endParaRPr>
          </a:p>
        </p:txBody>
      </p:sp>
      <p:sp>
        <p:nvSpPr>
          <p:cNvPr id="47" name="PlaceHolder 5"/>
          <p:cNvSpPr>
            <a:spLocks noGrp="1"/>
          </p:cNvSpPr>
          <p:nvPr>
            <p:ph type="sldNum" idx="6"/>
          </p:nvPr>
        </p:nvSpPr>
        <p:spPr>
          <a:xfrm>
            <a:off x="11391120" y="6434640"/>
            <a:ext cx="693000" cy="364680"/>
          </a:xfrm>
          <a:prstGeom prst="rect">
            <a:avLst/>
          </a:prstGeom>
          <a:noFill/>
          <a:ln w="0">
            <a:noFill/>
          </a:ln>
        </p:spPr>
        <p:txBody>
          <a:bodyPr anchor="ctr">
            <a:noAutofit/>
          </a:bodyPr>
          <a:lstStyle>
            <a:lvl1pPr algn="r">
              <a:lnSpc>
                <a:spcPct val="100000"/>
              </a:lnSpc>
              <a:buNone/>
              <a:defRPr b="0" lang="en-US" sz="2000" spc="-1" strike="noStrike">
                <a:solidFill>
                  <a:srgbClr val="f4f2ec"/>
                </a:solidFill>
                <a:latin typeface="Elephant"/>
              </a:defRPr>
            </a:lvl1pPr>
          </a:lstStyle>
          <a:p>
            <a:pPr algn="r">
              <a:lnSpc>
                <a:spcPct val="100000"/>
              </a:lnSpc>
              <a:buNone/>
            </a:pPr>
            <a:fld id="{9B9391ED-DDB6-4CAB-9220-0139A35B8629}" type="slidenum">
              <a:rPr b="0" lang="en-US" sz="2000" spc="-1" strike="noStrike">
                <a:solidFill>
                  <a:srgbClr val="f4f2ec"/>
                </a:solidFill>
                <a:latin typeface="Elephant"/>
              </a:rPr>
              <a:t>&lt;number&gt;</a:t>
            </a:fld>
            <a:endParaRPr b="0" lang="en-IN"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4680"/>
            <a:ext cx="10972440" cy="1142640"/>
          </a:xfrm>
          <a:prstGeom prst="rect">
            <a:avLst/>
          </a:prstGeom>
          <a:noFill/>
          <a:ln w="0">
            <a:noFill/>
          </a:ln>
        </p:spPr>
        <p:txBody>
          <a:bodyPr numCol="1" spcCol="0" anchor="ctr">
            <a:noAutofit/>
          </a:bodyPr>
          <a:p>
            <a:pPr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85" name="PlaceHolder 2"/>
          <p:cNvSpPr>
            <a:spLocks noGrp="1"/>
          </p:cNvSpPr>
          <p:nvPr>
            <p:ph type="body"/>
          </p:nvPr>
        </p:nvSpPr>
        <p:spPr>
          <a:xfrm>
            <a:off x="609480" y="1600200"/>
            <a:ext cx="10972440" cy="4525560"/>
          </a:xfrm>
          <a:prstGeom prst="rect">
            <a:avLst/>
          </a:prstGeom>
          <a:noFill/>
          <a:ln w="0">
            <a:noFill/>
          </a:ln>
        </p:spPr>
        <p:txBody>
          <a:bodyPr numCol="1" spcCol="0"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86" name="PlaceHolder 3"/>
          <p:cNvSpPr>
            <a:spLocks noGrp="1"/>
          </p:cNvSpPr>
          <p:nvPr>
            <p:ph type="dt" idx="7"/>
          </p:nvPr>
        </p:nvSpPr>
        <p:spPr>
          <a:xfrm>
            <a:off x="609480" y="6356520"/>
            <a:ext cx="2844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IN" sz="1200" spc="-1" strike="noStrike">
              <a:latin typeface="Times New Roman"/>
            </a:endParaRPr>
          </a:p>
        </p:txBody>
      </p:sp>
      <p:sp>
        <p:nvSpPr>
          <p:cNvPr id="87" name="PlaceHolder 4"/>
          <p:cNvSpPr>
            <a:spLocks noGrp="1"/>
          </p:cNvSpPr>
          <p:nvPr>
            <p:ph type="ftr" idx="8"/>
          </p:nvPr>
        </p:nvSpPr>
        <p:spPr>
          <a:xfrm>
            <a:off x="4165560" y="6356520"/>
            <a:ext cx="386028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88" name="PlaceHolder 5"/>
          <p:cNvSpPr>
            <a:spLocks noGrp="1"/>
          </p:cNvSpPr>
          <p:nvPr>
            <p:ph type="sldNum" idx="9"/>
          </p:nvPr>
        </p:nvSpPr>
        <p:spPr>
          <a:xfrm>
            <a:off x="8737560" y="6356520"/>
            <a:ext cx="2844360" cy="364680"/>
          </a:xfrm>
          <a:prstGeom prst="rect">
            <a:avLst/>
          </a:prstGeom>
          <a:noFill/>
          <a:ln w="0">
            <a:noFill/>
          </a:ln>
        </p:spPr>
        <p:txBody>
          <a:bodyPr numCol="1" spcCol="0" anchor="ctr">
            <a:noAutofit/>
          </a:bodyPr>
          <a:lstStyle>
            <a:lvl1pPr algn="r">
              <a:lnSpc>
                <a:spcPct val="100000"/>
              </a:lnSpc>
              <a:buNone/>
              <a:defRPr b="0" lang="en-US" sz="1200" spc="-1" strike="noStrike">
                <a:solidFill>
                  <a:srgbClr val="898989"/>
                </a:solidFill>
                <a:latin typeface="Calibri"/>
              </a:defRPr>
            </a:lvl1pPr>
          </a:lstStyle>
          <a:p>
            <a:pPr algn="r">
              <a:lnSpc>
                <a:spcPct val="100000"/>
              </a:lnSpc>
              <a:buNone/>
            </a:pPr>
            <a:fld id="{FADEC660-AB93-4E46-81EF-5ECFB3D9A0D5}" type="slidenum">
              <a:rPr b="0" lang="en-US" sz="1200" spc="-1" strike="noStrike">
                <a:solidFill>
                  <a:srgbClr val="898989"/>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5" name="Freeform: Shape 28"/>
          <p:cNvSpPr/>
          <p:nvPr/>
        </p:nvSpPr>
        <p:spPr>
          <a:xfrm>
            <a:off x="8844840" y="3732480"/>
            <a:ext cx="3351960" cy="3125160"/>
          </a:xfrm>
          <a:custGeom>
            <a:avLst/>
            <a:gdLst/>
            <a:ah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126" name="PlaceHolder 1"/>
          <p:cNvSpPr>
            <a:spLocks noGrp="1"/>
          </p:cNvSpPr>
          <p:nvPr>
            <p:ph type="title"/>
          </p:nvPr>
        </p:nvSpPr>
        <p:spPr>
          <a:xfrm>
            <a:off x="908640" y="590400"/>
            <a:ext cx="10202040" cy="1325520"/>
          </a:xfrm>
          <a:prstGeom prst="rect">
            <a:avLst/>
          </a:prstGeom>
          <a:noFill/>
          <a:ln w="0">
            <a:noFill/>
          </a:ln>
        </p:spPr>
        <p:txBody>
          <a:bodyPr anchor="ctr">
            <a:noAutofit/>
          </a:bodyPr>
          <a:p>
            <a:pPr>
              <a:lnSpc>
                <a:spcPct val="90000"/>
              </a:lnSpc>
              <a:buNone/>
            </a:pPr>
            <a:r>
              <a:rPr b="0" lang="en-US" sz="4000" spc="-1" strike="noStrike">
                <a:solidFill>
                  <a:srgbClr val="18818c"/>
                </a:solidFill>
                <a:latin typeface="Elephant"/>
              </a:rPr>
              <a:t>Click to edit Master title style</a:t>
            </a:r>
            <a:endParaRPr b="0" lang="en-US" sz="4000" spc="-1" strike="noStrike">
              <a:solidFill>
                <a:srgbClr val="000000"/>
              </a:solidFill>
              <a:latin typeface="Arial Nova Light"/>
            </a:endParaRPr>
          </a:p>
        </p:txBody>
      </p:sp>
      <p:sp>
        <p:nvSpPr>
          <p:cNvPr id="127" name="PlaceHolder 2"/>
          <p:cNvSpPr>
            <a:spLocks noGrp="1"/>
          </p:cNvSpPr>
          <p:nvPr>
            <p:ph type="dt" idx="10"/>
          </p:nvPr>
        </p:nvSpPr>
        <p:spPr>
          <a:xfrm>
            <a:off x="9016920" y="6433200"/>
            <a:ext cx="2373840" cy="367560"/>
          </a:xfrm>
          <a:prstGeom prst="rect">
            <a:avLst/>
          </a:prstGeom>
          <a:noFill/>
          <a:ln w="0">
            <a:noFill/>
          </a:ln>
        </p:spPr>
        <p:txBody>
          <a:bodyPr anchor="ctr">
            <a:noAutofit/>
          </a:bodyPr>
          <a:lstStyle>
            <a:lvl1pPr algn="r">
              <a:lnSpc>
                <a:spcPct val="100000"/>
              </a:lnSpc>
              <a:buNone/>
              <a:defRPr b="0" lang="en-US" sz="1050" spc="49" strike="noStrike">
                <a:solidFill>
                  <a:srgbClr val="ffffff"/>
                </a:solidFill>
                <a:latin typeface="Arial Nova Light"/>
              </a:defRPr>
            </a:lvl1pPr>
          </a:lstStyle>
          <a:p>
            <a:pPr algn="r">
              <a:lnSpc>
                <a:spcPct val="100000"/>
              </a:lnSpc>
              <a:buNone/>
            </a:pPr>
            <a:r>
              <a:rPr b="0" lang="en-US" sz="1050" spc="49" strike="noStrike">
                <a:solidFill>
                  <a:srgbClr val="ffffff"/>
                </a:solidFill>
                <a:latin typeface="Arial Nova Light"/>
              </a:rPr>
              <a:t>&lt;date/time&gt;</a:t>
            </a:r>
            <a:endParaRPr b="0" lang="en-IN" sz="1050" spc="-1" strike="noStrike">
              <a:latin typeface="Times New Roman"/>
            </a:endParaRPr>
          </a:p>
        </p:txBody>
      </p:sp>
      <p:sp>
        <p:nvSpPr>
          <p:cNvPr id="128" name="PlaceHolder 3"/>
          <p:cNvSpPr>
            <a:spLocks noGrp="1"/>
          </p:cNvSpPr>
          <p:nvPr>
            <p:ph type="ftr" idx="11"/>
          </p:nvPr>
        </p:nvSpPr>
        <p:spPr>
          <a:xfrm>
            <a:off x="175680" y="6434640"/>
            <a:ext cx="3427560" cy="364680"/>
          </a:xfrm>
          <a:prstGeom prst="rect">
            <a:avLst/>
          </a:prstGeom>
          <a:noFill/>
          <a:ln w="0">
            <a:noFill/>
          </a:ln>
        </p:spPr>
        <p:txBody>
          <a:bodyPr anchor="ctr">
            <a:noAutofit/>
          </a:bodyPr>
          <a:lstStyle>
            <a:lvl1pPr>
              <a:lnSpc>
                <a:spcPct val="100000"/>
              </a:lnSpc>
              <a:buNone/>
              <a:defRPr b="0" lang="en-US" sz="1050" spc="49" strike="noStrike">
                <a:solidFill>
                  <a:srgbClr val="18818c"/>
                </a:solidFill>
                <a:latin typeface="Arial Nova Light"/>
              </a:defRPr>
            </a:lvl1pPr>
          </a:lstStyle>
          <a:p>
            <a:pPr>
              <a:lnSpc>
                <a:spcPct val="100000"/>
              </a:lnSpc>
              <a:buNone/>
            </a:pPr>
            <a:r>
              <a:rPr b="0" lang="en-US" sz="1050" spc="49" strike="noStrike">
                <a:solidFill>
                  <a:srgbClr val="18818c"/>
                </a:solidFill>
                <a:latin typeface="Arial Nova Light"/>
              </a:rPr>
              <a:t>&lt;footer&gt;</a:t>
            </a:r>
            <a:endParaRPr b="0" lang="en-IN" sz="1050" spc="-1" strike="noStrike">
              <a:latin typeface="Times New Roman"/>
            </a:endParaRPr>
          </a:p>
        </p:txBody>
      </p:sp>
      <p:sp>
        <p:nvSpPr>
          <p:cNvPr id="129" name="PlaceHolder 4"/>
          <p:cNvSpPr>
            <a:spLocks noGrp="1"/>
          </p:cNvSpPr>
          <p:nvPr>
            <p:ph type="sldNum" idx="12"/>
          </p:nvPr>
        </p:nvSpPr>
        <p:spPr>
          <a:xfrm>
            <a:off x="11391120" y="6433200"/>
            <a:ext cx="693000" cy="367560"/>
          </a:xfrm>
          <a:prstGeom prst="rect">
            <a:avLst/>
          </a:prstGeom>
          <a:noFill/>
          <a:ln w="0">
            <a:noFill/>
          </a:ln>
        </p:spPr>
        <p:txBody>
          <a:bodyPr anchor="ctr">
            <a:noAutofit/>
          </a:bodyPr>
          <a:lstStyle>
            <a:lvl1pPr algn="r">
              <a:lnSpc>
                <a:spcPct val="100000"/>
              </a:lnSpc>
              <a:buNone/>
              <a:defRPr b="0" lang="en-US" sz="2000" spc="-1" strike="noStrike">
                <a:solidFill>
                  <a:srgbClr val="ffffff"/>
                </a:solidFill>
                <a:latin typeface="Elephant"/>
              </a:defRPr>
            </a:lvl1pPr>
          </a:lstStyle>
          <a:p>
            <a:pPr algn="r">
              <a:lnSpc>
                <a:spcPct val="100000"/>
              </a:lnSpc>
              <a:buNone/>
            </a:pPr>
            <a:fld id="{8C6F1A82-4768-4202-BC53-F68551D74BDD}" type="slidenum">
              <a:rPr b="0" lang="en-US" sz="2000" spc="-1" strike="noStrike">
                <a:solidFill>
                  <a:srgbClr val="ffffff"/>
                </a:solidFill>
                <a:latin typeface="Elephant"/>
              </a:rPr>
              <a:t>&lt;number&gt;</a:t>
            </a:fld>
            <a:endParaRPr b="0" lang="en-IN" sz="2000" spc="-1" strike="noStrike">
              <a:latin typeface="Times New Roman"/>
            </a:endParaRPr>
          </a:p>
        </p:txBody>
      </p:sp>
      <p:sp>
        <p:nvSpPr>
          <p:cNvPr id="13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20000"/>
              </a:lnSpc>
              <a:spcBef>
                <a:spcPts val="1417"/>
              </a:spcBef>
              <a:buClr>
                <a:srgbClr val="000000"/>
              </a:buClr>
              <a:buSzPct val="45000"/>
              <a:buFont typeface="Wingdings" charset="2"/>
              <a:buChar char=""/>
            </a:pPr>
            <a:r>
              <a:rPr b="0" lang="en-US" sz="2000" spc="-1" strike="noStrike">
                <a:solidFill>
                  <a:srgbClr val="09283f"/>
                </a:solidFill>
                <a:latin typeface="Arial Nova Light"/>
              </a:rPr>
              <a:t>Click to edit the outline text format</a:t>
            </a:r>
            <a:endParaRPr b="0" lang="en-US" sz="2000" spc="-1" strike="noStrike">
              <a:solidFill>
                <a:srgbClr val="09283f"/>
              </a:solidFill>
              <a:latin typeface="Arial Nova Light"/>
            </a:endParaRPr>
          </a:p>
          <a:p>
            <a:pPr lvl="1" marL="864000" indent="-324000">
              <a:lnSpc>
                <a:spcPct val="120000"/>
              </a:lnSpc>
              <a:spcBef>
                <a:spcPts val="1134"/>
              </a:spcBef>
              <a:buClr>
                <a:srgbClr val="000000"/>
              </a:buClr>
              <a:buSzPct val="75000"/>
              <a:buFont typeface="Symbol" charset="2"/>
              <a:buChar char=""/>
            </a:pPr>
            <a:r>
              <a:rPr b="0" lang="en-US" sz="1600" spc="-1" strike="noStrike">
                <a:solidFill>
                  <a:srgbClr val="09283f"/>
                </a:solidFill>
                <a:latin typeface="Arial Nova Light"/>
              </a:rPr>
              <a:t>Second Outline Level</a:t>
            </a:r>
            <a:endParaRPr b="0" lang="en-US" sz="1600" spc="-1" strike="noStrike">
              <a:solidFill>
                <a:srgbClr val="09283f"/>
              </a:solidFill>
              <a:latin typeface="Arial Nova Light"/>
            </a:endParaRPr>
          </a:p>
          <a:p>
            <a:pPr lvl="2" marL="1296000" indent="-288000">
              <a:lnSpc>
                <a:spcPct val="120000"/>
              </a:lnSpc>
              <a:spcBef>
                <a:spcPts val="850"/>
              </a:spcBef>
              <a:buClr>
                <a:srgbClr val="000000"/>
              </a:buClr>
              <a:buSzPct val="45000"/>
              <a:buFont typeface="Wingdings" charset="2"/>
              <a:buChar char=""/>
            </a:pPr>
            <a:r>
              <a:rPr b="0" lang="en-US" sz="1400" spc="-1" strike="noStrike">
                <a:solidFill>
                  <a:srgbClr val="09283f"/>
                </a:solidFill>
                <a:latin typeface="Arial Nova Light"/>
              </a:rPr>
              <a:t>Third Outline Level</a:t>
            </a:r>
            <a:endParaRPr b="0" lang="en-US" sz="1400" spc="-1" strike="noStrike">
              <a:solidFill>
                <a:srgbClr val="09283f"/>
              </a:solidFill>
              <a:latin typeface="Arial Nova Light"/>
            </a:endParaRPr>
          </a:p>
          <a:p>
            <a:pPr lvl="3" marL="1728000" indent="-216000">
              <a:lnSpc>
                <a:spcPct val="120000"/>
              </a:lnSpc>
              <a:spcBef>
                <a:spcPts val="567"/>
              </a:spcBef>
              <a:buClr>
                <a:srgbClr val="000000"/>
              </a:buClr>
              <a:buSzPct val="75000"/>
              <a:buFont typeface="Symbol" charset="2"/>
              <a:buChar char=""/>
            </a:pPr>
            <a:r>
              <a:rPr b="0" lang="en-US" sz="1400" spc="-1" strike="noStrike">
                <a:solidFill>
                  <a:srgbClr val="09283f"/>
                </a:solidFill>
                <a:latin typeface="Arial Nova Light"/>
              </a:rPr>
              <a:t>Fourth Outline Level</a:t>
            </a:r>
            <a:endParaRPr b="0" lang="en-US" sz="1400" spc="-1" strike="noStrike">
              <a:solidFill>
                <a:srgbClr val="09283f"/>
              </a:solidFill>
              <a:latin typeface="Arial Nova Light"/>
            </a:endParaRPr>
          </a:p>
          <a:p>
            <a:pPr lvl="4" marL="2160000" indent="-216000">
              <a:lnSpc>
                <a:spcPct val="120000"/>
              </a:lnSpc>
              <a:spcBef>
                <a:spcPts val="283"/>
              </a:spcBef>
              <a:buClr>
                <a:srgbClr val="000000"/>
              </a:buClr>
              <a:buSzPct val="45000"/>
              <a:buFont typeface="Wingdings" charset="2"/>
              <a:buChar char=""/>
            </a:pPr>
            <a:r>
              <a:rPr b="0" lang="en-US" sz="2000" spc="-1" strike="noStrike">
                <a:solidFill>
                  <a:srgbClr val="09283f"/>
                </a:solidFill>
                <a:latin typeface="Arial Nova Light"/>
              </a:rPr>
              <a:t>Fifth Outline Level</a:t>
            </a:r>
            <a:endParaRPr b="0" lang="en-US" sz="2000" spc="-1" strike="noStrike">
              <a:solidFill>
                <a:srgbClr val="09283f"/>
              </a:solidFill>
              <a:latin typeface="Arial Nova Light"/>
            </a:endParaRPr>
          </a:p>
          <a:p>
            <a:pPr lvl="5" marL="2592000" indent="-216000">
              <a:lnSpc>
                <a:spcPct val="120000"/>
              </a:lnSpc>
              <a:spcBef>
                <a:spcPts val="283"/>
              </a:spcBef>
              <a:buClr>
                <a:srgbClr val="000000"/>
              </a:buClr>
              <a:buSzPct val="45000"/>
              <a:buFont typeface="Wingdings" charset="2"/>
              <a:buChar char=""/>
            </a:pPr>
            <a:r>
              <a:rPr b="0" lang="en-US" sz="2000" spc="-1" strike="noStrike">
                <a:solidFill>
                  <a:srgbClr val="09283f"/>
                </a:solidFill>
                <a:latin typeface="Arial Nova Light"/>
              </a:rPr>
              <a:t>Sixth Outline Level</a:t>
            </a:r>
            <a:endParaRPr b="0" lang="en-US" sz="2000" spc="-1" strike="noStrike">
              <a:solidFill>
                <a:srgbClr val="09283f"/>
              </a:solidFill>
              <a:latin typeface="Arial Nova Light"/>
            </a:endParaRPr>
          </a:p>
          <a:p>
            <a:pPr lvl="6" marL="3024000" indent="-216000">
              <a:lnSpc>
                <a:spcPct val="120000"/>
              </a:lnSpc>
              <a:spcBef>
                <a:spcPts val="283"/>
              </a:spcBef>
              <a:buClr>
                <a:srgbClr val="000000"/>
              </a:buClr>
              <a:buSzPct val="45000"/>
              <a:buFont typeface="Wingdings" charset="2"/>
              <a:buChar char=""/>
            </a:pPr>
            <a:r>
              <a:rPr b="0" lang="en-US" sz="2000" spc="-1" strike="noStrike">
                <a:solidFill>
                  <a:srgbClr val="09283f"/>
                </a:solidFill>
                <a:latin typeface="Arial Nova Light"/>
              </a:rPr>
              <a:t>Seventh Outline Level</a:t>
            </a:r>
            <a:endParaRPr b="0" lang="en-US" sz="2000" spc="-1" strike="noStrike">
              <a:solidFill>
                <a:srgbClr val="09283f"/>
              </a:solidFill>
              <a:latin typeface="Arial Nova Light"/>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7" name="Text Box 4"/>
          <p:cNvSpPr/>
          <p:nvPr/>
        </p:nvSpPr>
        <p:spPr>
          <a:xfrm>
            <a:off x="4165560" y="6356520"/>
            <a:ext cx="3860280" cy="364680"/>
          </a:xfrm>
          <a:prstGeom prst="rect">
            <a:avLst/>
          </a:prstGeom>
          <a:noFill/>
          <a:ln w="0">
            <a:noFill/>
          </a:ln>
        </p:spPr>
        <p:style>
          <a:lnRef idx="0"/>
          <a:fillRef idx="0"/>
          <a:effectRef idx="0"/>
          <a:fontRef idx="minor"/>
        </p:style>
      </p:sp>
      <p:sp>
        <p:nvSpPr>
          <p:cNvPr id="168" name="PlaceHolder 1"/>
          <p:cNvSpPr>
            <a:spLocks noGrp="1"/>
          </p:cNvSpPr>
          <p:nvPr>
            <p:ph type="title"/>
          </p:nvPr>
        </p:nvSpPr>
        <p:spPr>
          <a:xfrm>
            <a:off x="609480" y="274680"/>
            <a:ext cx="10970280" cy="1141200"/>
          </a:xfrm>
          <a:prstGeom prst="rect">
            <a:avLst/>
          </a:prstGeom>
          <a:noFill/>
          <a:ln w="0">
            <a:noFill/>
          </a:ln>
        </p:spPr>
        <p:txBody>
          <a:bodyPr numCol="1" spcCol="0" lIns="90000" rIns="90000" tIns="46800" bIns="46800" anchor="ctr">
            <a:noAutofit/>
          </a:bodyPr>
          <a:p>
            <a:pPr algn="ctr">
              <a:lnSpc>
                <a:spcPct val="100000"/>
              </a:lnSpc>
              <a:buNone/>
            </a:pPr>
            <a:r>
              <a:rPr b="0" lang="en-US" sz="4400" spc="-1" strike="noStrike">
                <a:solidFill>
                  <a:srgbClr val="000000"/>
                </a:solidFill>
                <a:latin typeface="Calibri"/>
                <a:ea typeface="Microsoft YaHei"/>
              </a:rPr>
              <a:t>Click to edit Master title style</a:t>
            </a:r>
            <a:endParaRPr b="0" lang="en-US" sz="4400" spc="-1" strike="noStrike">
              <a:solidFill>
                <a:srgbClr val="000000"/>
              </a:solidFill>
              <a:latin typeface="Calibri"/>
            </a:endParaRPr>
          </a:p>
        </p:txBody>
      </p:sp>
      <p:sp>
        <p:nvSpPr>
          <p:cNvPr id="169" name="PlaceHolder 2"/>
          <p:cNvSpPr>
            <a:spLocks noGrp="1"/>
          </p:cNvSpPr>
          <p:nvPr>
            <p:ph type="body"/>
          </p:nvPr>
        </p:nvSpPr>
        <p:spPr>
          <a:xfrm>
            <a:off x="609480" y="1600200"/>
            <a:ext cx="10970280" cy="4524120"/>
          </a:xfrm>
          <a:prstGeom prst="rect">
            <a:avLst/>
          </a:prstGeom>
          <a:noFill/>
          <a:ln w="0">
            <a:noFill/>
          </a:ln>
        </p:spPr>
        <p:txBody>
          <a:bodyPr numCol="1" spcCol="0" lIns="90000" rIns="90000" tIns="46800" bIns="46800" anchor="t">
            <a:noAutofit/>
          </a:bodyPr>
          <a:p>
            <a:pPr marL="343080" indent="-343080">
              <a:lnSpc>
                <a:spcPct val="100000"/>
              </a:lnSpc>
              <a:spcBef>
                <a:spcPts val="799"/>
              </a:spcBef>
              <a:buClr>
                <a:srgbClr val="000000"/>
              </a:buClr>
              <a:buFont typeface="Times New Roman"/>
              <a:buChar char="•"/>
            </a:pPr>
            <a:r>
              <a:rPr b="0" lang="en-US" sz="3200" spc="-1" strike="noStrike">
                <a:solidFill>
                  <a:srgbClr val="000000"/>
                </a:solidFill>
                <a:latin typeface="Calibri"/>
                <a:ea typeface="Microsoft YaHei"/>
              </a:rPr>
              <a:t>Click to edit Master text styles</a:t>
            </a:r>
            <a:endParaRPr b="0" lang="en-US" sz="3200" spc="-1" strike="noStrike">
              <a:solidFill>
                <a:srgbClr val="000000"/>
              </a:solidFill>
              <a:latin typeface="Calibri"/>
            </a:endParaRPr>
          </a:p>
          <a:p>
            <a:pPr lvl="1" marL="743040" indent="-285840">
              <a:lnSpc>
                <a:spcPct val="100000"/>
              </a:lnSpc>
              <a:spcBef>
                <a:spcPts val="700"/>
              </a:spcBef>
              <a:buClr>
                <a:srgbClr val="000000"/>
              </a:buClr>
              <a:buFont typeface="Times New Roman"/>
              <a:buChar char="–"/>
            </a:pPr>
            <a:r>
              <a:rPr b="0" lang="en-US" sz="2800" spc="-1" strike="noStrike">
                <a:solidFill>
                  <a:srgbClr val="000000"/>
                </a:solidFill>
                <a:latin typeface="Calibri"/>
                <a:ea typeface="Microsoft YaHei"/>
              </a:rPr>
              <a:t>Second level</a:t>
            </a:r>
            <a:endParaRPr b="0" lang="en-US" sz="2800" spc="-1" strike="noStrike">
              <a:solidFill>
                <a:srgbClr val="000000"/>
              </a:solidFill>
              <a:latin typeface="Calibri"/>
            </a:endParaRPr>
          </a:p>
          <a:p>
            <a:pPr lvl="2" marL="1143000" indent="-228600">
              <a:lnSpc>
                <a:spcPct val="100000"/>
              </a:lnSpc>
              <a:spcBef>
                <a:spcPts val="601"/>
              </a:spcBef>
              <a:buClr>
                <a:srgbClr val="000000"/>
              </a:buClr>
              <a:buFont typeface="Times New Roman"/>
              <a:buChar char="•"/>
            </a:pPr>
            <a:r>
              <a:rPr b="0" lang="en-US" sz="2400" spc="-1" strike="noStrike">
                <a:solidFill>
                  <a:srgbClr val="000000"/>
                </a:solidFill>
                <a:latin typeface="Calibri"/>
                <a:ea typeface="Microsoft YaHei"/>
              </a:rPr>
              <a:t>Third level</a:t>
            </a:r>
            <a:endParaRPr b="0" lang="en-US" sz="2400" spc="-1" strike="noStrike">
              <a:solidFill>
                <a:srgbClr val="000000"/>
              </a:solidFill>
              <a:latin typeface="Calibri"/>
            </a:endParaRPr>
          </a:p>
          <a:p>
            <a:pPr lvl="3" marL="1600200" indent="-228600">
              <a:lnSpc>
                <a:spcPct val="100000"/>
              </a:lnSpc>
              <a:spcBef>
                <a:spcPts val="499"/>
              </a:spcBef>
              <a:buClr>
                <a:srgbClr val="000000"/>
              </a:buClr>
              <a:buFont typeface="Times New Roman"/>
              <a:buChar char="–"/>
            </a:pPr>
            <a:r>
              <a:rPr b="0" lang="en-US" sz="2000" spc="-1" strike="noStrike">
                <a:solidFill>
                  <a:srgbClr val="000000"/>
                </a:solidFill>
                <a:latin typeface="Calibri"/>
                <a:ea typeface="Microsoft YaHei"/>
              </a:rPr>
              <a:t>Fourth level</a:t>
            </a:r>
            <a:endParaRPr b="0" lang="en-US" sz="2000" spc="-1" strike="noStrike">
              <a:solidFill>
                <a:srgbClr val="000000"/>
              </a:solidFill>
              <a:latin typeface="Calibri"/>
            </a:endParaRPr>
          </a:p>
          <a:p>
            <a:pPr lvl="4" marL="2057400" indent="-228600">
              <a:lnSpc>
                <a:spcPct val="100000"/>
              </a:lnSpc>
              <a:spcBef>
                <a:spcPts val="499"/>
              </a:spcBef>
              <a:buClr>
                <a:srgbClr val="000000"/>
              </a:buClr>
              <a:buFont typeface="Times New Roman"/>
              <a:buChar char="»"/>
            </a:pPr>
            <a:r>
              <a:rPr b="0" lang="en-US" sz="2000" spc="-1" strike="noStrike">
                <a:solidFill>
                  <a:srgbClr val="000000"/>
                </a:solidFill>
                <a:latin typeface="Calibri"/>
                <a:ea typeface="Microsoft YaHei"/>
              </a:rPr>
              <a:t>Fifth level</a:t>
            </a:r>
            <a:endParaRPr b="0" lang="en-US" sz="2000" spc="-1" strike="noStrike">
              <a:solidFill>
                <a:srgbClr val="000000"/>
              </a:solidFill>
              <a:latin typeface="Calibri"/>
            </a:endParaRPr>
          </a:p>
        </p:txBody>
      </p:sp>
      <p:sp>
        <p:nvSpPr>
          <p:cNvPr id="170" name="PlaceHolder 3"/>
          <p:cNvSpPr>
            <a:spLocks noGrp="1"/>
          </p:cNvSpPr>
          <p:nvPr>
            <p:ph type="dt" idx="13"/>
          </p:nvPr>
        </p:nvSpPr>
        <p:spPr>
          <a:xfrm>
            <a:off x="609480" y="6356520"/>
            <a:ext cx="2842200" cy="363240"/>
          </a:xfrm>
          <a:prstGeom prst="rect">
            <a:avLst/>
          </a:prstGeom>
          <a:noFill/>
          <a:ln w="9360">
            <a:noFill/>
          </a:ln>
        </p:spPr>
        <p:txBody>
          <a:bodyPr numCol="1" spcCol="0" lIns="90000" rIns="90000" tIns="46800" bIns="468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71" name="PlaceHolder 4"/>
          <p:cNvSpPr>
            <a:spLocks noGrp="1"/>
          </p:cNvSpPr>
          <p:nvPr>
            <p:ph type="sldNum" idx="14"/>
          </p:nvPr>
        </p:nvSpPr>
        <p:spPr>
          <a:xfrm>
            <a:off x="8737560" y="6356520"/>
            <a:ext cx="2842200" cy="363240"/>
          </a:xfrm>
          <a:prstGeom prst="rect">
            <a:avLst/>
          </a:prstGeom>
          <a:noFill/>
          <a:ln w="9360">
            <a:noFill/>
          </a:ln>
        </p:spPr>
        <p:txBody>
          <a:bodyPr numCol="1" spcCol="0" lIns="90000" rIns="90000" tIns="46800" bIns="46800" anchor="ctr">
            <a:noAutofit/>
          </a:bodyPr>
          <a:lstStyle>
            <a:lvl1pPr>
              <a:lnSpc>
                <a:spcPct val="100000"/>
              </a:lnSpc>
              <a:buNone/>
              <a:defRPr b="0" lang="en-US" sz="1800" spc="-1" strike="noStrike">
                <a:solidFill>
                  <a:srgbClr val="000000"/>
                </a:solidFill>
                <a:latin typeface="Calibri"/>
                <a:ea typeface="Microsoft YaHei"/>
              </a:defRPr>
            </a:lvl1pPr>
          </a:lstStyle>
          <a:p>
            <a:pPr>
              <a:lnSpc>
                <a:spcPct val="100000"/>
              </a:lnSpc>
              <a:buNone/>
            </a:pPr>
            <a:fld id="{C3EA8CD7-A41D-4E70-B1D7-C163BB2F3244}" type="slidenum">
              <a:rPr b="0" lang="en-US" sz="1800" spc="-1" strike="noStrike">
                <a:solidFill>
                  <a:srgbClr val="000000"/>
                </a:solidFill>
                <a:latin typeface="Calibri"/>
                <a:ea typeface="Microsoft YaHei"/>
              </a:rPr>
              <a:t>&lt;number&gt;</a:t>
            </a:fld>
            <a:endParaRPr b="0" lang="en-IN"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8" name="Freeform: Shape 28"/>
          <p:cNvSpPr/>
          <p:nvPr/>
        </p:nvSpPr>
        <p:spPr>
          <a:xfrm>
            <a:off x="8844840" y="3732480"/>
            <a:ext cx="3351960" cy="3125160"/>
          </a:xfrm>
          <a:custGeom>
            <a:avLst/>
            <a:gdLst/>
            <a:ah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209" name="PlaceHolder 1"/>
          <p:cNvSpPr>
            <a:spLocks noGrp="1"/>
          </p:cNvSpPr>
          <p:nvPr>
            <p:ph type="dt" idx="15"/>
          </p:nvPr>
        </p:nvSpPr>
        <p:spPr>
          <a:xfrm>
            <a:off x="9016920" y="6433200"/>
            <a:ext cx="2373840" cy="367560"/>
          </a:xfrm>
          <a:prstGeom prst="rect">
            <a:avLst/>
          </a:prstGeom>
          <a:noFill/>
          <a:ln w="0">
            <a:noFill/>
          </a:ln>
        </p:spPr>
        <p:txBody>
          <a:bodyPr anchor="ctr">
            <a:noAutofit/>
          </a:bodyPr>
          <a:lstStyle>
            <a:lvl1pPr algn="r">
              <a:lnSpc>
                <a:spcPct val="100000"/>
              </a:lnSpc>
              <a:buNone/>
              <a:defRPr b="0" lang="en-US" sz="1050" spc="49" strike="noStrike">
                <a:solidFill>
                  <a:srgbClr val="ffffff"/>
                </a:solidFill>
                <a:latin typeface="Arial Nova Light"/>
              </a:defRPr>
            </a:lvl1pPr>
          </a:lstStyle>
          <a:p>
            <a:pPr algn="r">
              <a:lnSpc>
                <a:spcPct val="100000"/>
              </a:lnSpc>
              <a:buNone/>
            </a:pPr>
            <a:r>
              <a:rPr b="0" lang="en-US" sz="1050" spc="49" strike="noStrike">
                <a:solidFill>
                  <a:srgbClr val="ffffff"/>
                </a:solidFill>
                <a:latin typeface="Arial Nova Light"/>
              </a:rPr>
              <a:t>&lt;date/time&gt;</a:t>
            </a:r>
            <a:endParaRPr b="0" lang="en-IN" sz="1050" spc="-1" strike="noStrike">
              <a:latin typeface="Times New Roman"/>
            </a:endParaRPr>
          </a:p>
        </p:txBody>
      </p:sp>
      <p:sp>
        <p:nvSpPr>
          <p:cNvPr id="210" name="PlaceHolder 2"/>
          <p:cNvSpPr>
            <a:spLocks noGrp="1"/>
          </p:cNvSpPr>
          <p:nvPr>
            <p:ph type="ftr" idx="16"/>
          </p:nvPr>
        </p:nvSpPr>
        <p:spPr>
          <a:xfrm>
            <a:off x="175680" y="6434640"/>
            <a:ext cx="3427560" cy="364680"/>
          </a:xfrm>
          <a:prstGeom prst="rect">
            <a:avLst/>
          </a:prstGeom>
          <a:noFill/>
          <a:ln w="0">
            <a:noFill/>
          </a:ln>
        </p:spPr>
        <p:txBody>
          <a:bodyPr anchor="ctr">
            <a:noAutofit/>
          </a:bodyPr>
          <a:lstStyle>
            <a:lvl1pPr>
              <a:lnSpc>
                <a:spcPct val="100000"/>
              </a:lnSpc>
              <a:buNone/>
              <a:defRPr b="0" lang="en-US" sz="1050" spc="49" strike="noStrike">
                <a:solidFill>
                  <a:srgbClr val="18818c"/>
                </a:solidFill>
                <a:latin typeface="Arial Nova Light"/>
              </a:defRPr>
            </a:lvl1pPr>
          </a:lstStyle>
          <a:p>
            <a:pPr>
              <a:lnSpc>
                <a:spcPct val="100000"/>
              </a:lnSpc>
              <a:buNone/>
            </a:pPr>
            <a:r>
              <a:rPr b="0" lang="en-US" sz="1050" spc="49" strike="noStrike">
                <a:solidFill>
                  <a:srgbClr val="18818c"/>
                </a:solidFill>
                <a:latin typeface="Arial Nova Light"/>
              </a:rPr>
              <a:t>&lt;footer&gt;</a:t>
            </a:r>
            <a:endParaRPr b="0" lang="en-IN" sz="1050" spc="-1" strike="noStrike">
              <a:latin typeface="Times New Roman"/>
            </a:endParaRPr>
          </a:p>
        </p:txBody>
      </p:sp>
      <p:sp>
        <p:nvSpPr>
          <p:cNvPr id="211" name="PlaceHolder 3"/>
          <p:cNvSpPr>
            <a:spLocks noGrp="1"/>
          </p:cNvSpPr>
          <p:nvPr>
            <p:ph type="sldNum" idx="17"/>
          </p:nvPr>
        </p:nvSpPr>
        <p:spPr>
          <a:xfrm>
            <a:off x="11391120" y="6433200"/>
            <a:ext cx="693000" cy="367560"/>
          </a:xfrm>
          <a:prstGeom prst="rect">
            <a:avLst/>
          </a:prstGeom>
          <a:noFill/>
          <a:ln w="0">
            <a:noFill/>
          </a:ln>
        </p:spPr>
        <p:txBody>
          <a:bodyPr anchor="ctr">
            <a:noAutofit/>
          </a:bodyPr>
          <a:lstStyle>
            <a:lvl1pPr algn="r">
              <a:lnSpc>
                <a:spcPct val="100000"/>
              </a:lnSpc>
              <a:buNone/>
              <a:defRPr b="0" lang="en-US" sz="2000" spc="-1" strike="noStrike">
                <a:solidFill>
                  <a:srgbClr val="ffffff"/>
                </a:solidFill>
                <a:latin typeface="Elephant"/>
              </a:defRPr>
            </a:lvl1pPr>
          </a:lstStyle>
          <a:p>
            <a:pPr algn="r">
              <a:lnSpc>
                <a:spcPct val="100000"/>
              </a:lnSpc>
              <a:buNone/>
            </a:pPr>
            <a:fld id="{9F8407EE-B31C-40CA-9C08-5291B3EE1466}" type="slidenum">
              <a:rPr b="0" lang="en-US" sz="2000" spc="-1" strike="noStrike">
                <a:solidFill>
                  <a:srgbClr val="ffffff"/>
                </a:solidFill>
                <a:latin typeface="Elephant"/>
              </a:rPr>
              <a:t>&lt;number&gt;</a:t>
            </a:fld>
            <a:endParaRPr b="0" lang="en-IN" sz="2000" spc="-1" strike="noStrike">
              <a:latin typeface="Times New Roman"/>
            </a:endParaRPr>
          </a:p>
        </p:txBody>
      </p:sp>
      <p:sp>
        <p:nvSpPr>
          <p:cNvPr id="21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Nova Light"/>
              </a:rPr>
              <a:t>Click to edit the title text format</a:t>
            </a:r>
            <a:endParaRPr b="0" lang="en-US" sz="1800" spc="-1" strike="noStrike">
              <a:solidFill>
                <a:srgbClr val="000000"/>
              </a:solidFill>
              <a:latin typeface="Arial Nova Light"/>
            </a:endParaRPr>
          </a:p>
        </p:txBody>
      </p:sp>
      <p:sp>
        <p:nvSpPr>
          <p:cNvPr id="2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20000"/>
              </a:lnSpc>
              <a:spcBef>
                <a:spcPts val="1417"/>
              </a:spcBef>
              <a:buClr>
                <a:srgbClr val="000000"/>
              </a:buClr>
              <a:buSzPct val="45000"/>
              <a:buFont typeface="Wingdings" charset="2"/>
              <a:buChar char=""/>
            </a:pPr>
            <a:r>
              <a:rPr b="0" lang="en-US" sz="2000" spc="-1" strike="noStrike">
                <a:solidFill>
                  <a:srgbClr val="09283f"/>
                </a:solidFill>
                <a:latin typeface="Arial Nova Light"/>
              </a:rPr>
              <a:t>Click to edit the outline text format</a:t>
            </a:r>
            <a:endParaRPr b="0" lang="en-US" sz="2000" spc="-1" strike="noStrike">
              <a:solidFill>
                <a:srgbClr val="09283f"/>
              </a:solidFill>
              <a:latin typeface="Arial Nova Light"/>
            </a:endParaRPr>
          </a:p>
          <a:p>
            <a:pPr lvl="1" marL="864000" indent="-324000">
              <a:lnSpc>
                <a:spcPct val="120000"/>
              </a:lnSpc>
              <a:spcBef>
                <a:spcPts val="1134"/>
              </a:spcBef>
              <a:buClr>
                <a:srgbClr val="000000"/>
              </a:buClr>
              <a:buSzPct val="75000"/>
              <a:buFont typeface="Symbol" charset="2"/>
              <a:buChar char=""/>
            </a:pPr>
            <a:r>
              <a:rPr b="0" lang="en-US" sz="1600" spc="-1" strike="noStrike">
                <a:solidFill>
                  <a:srgbClr val="09283f"/>
                </a:solidFill>
                <a:latin typeface="Arial Nova Light"/>
              </a:rPr>
              <a:t>Second Outline Level</a:t>
            </a:r>
            <a:endParaRPr b="0" lang="en-US" sz="1600" spc="-1" strike="noStrike">
              <a:solidFill>
                <a:srgbClr val="09283f"/>
              </a:solidFill>
              <a:latin typeface="Arial Nova Light"/>
            </a:endParaRPr>
          </a:p>
          <a:p>
            <a:pPr lvl="2" marL="1296000" indent="-288000">
              <a:lnSpc>
                <a:spcPct val="120000"/>
              </a:lnSpc>
              <a:spcBef>
                <a:spcPts val="850"/>
              </a:spcBef>
              <a:buClr>
                <a:srgbClr val="000000"/>
              </a:buClr>
              <a:buSzPct val="45000"/>
              <a:buFont typeface="Wingdings" charset="2"/>
              <a:buChar char=""/>
            </a:pPr>
            <a:r>
              <a:rPr b="0" lang="en-US" sz="1400" spc="-1" strike="noStrike">
                <a:solidFill>
                  <a:srgbClr val="09283f"/>
                </a:solidFill>
                <a:latin typeface="Arial Nova Light"/>
              </a:rPr>
              <a:t>Third Outline Level</a:t>
            </a:r>
            <a:endParaRPr b="0" lang="en-US" sz="1400" spc="-1" strike="noStrike">
              <a:solidFill>
                <a:srgbClr val="09283f"/>
              </a:solidFill>
              <a:latin typeface="Arial Nova Light"/>
            </a:endParaRPr>
          </a:p>
          <a:p>
            <a:pPr lvl="3" marL="1728000" indent="-216000">
              <a:lnSpc>
                <a:spcPct val="120000"/>
              </a:lnSpc>
              <a:spcBef>
                <a:spcPts val="567"/>
              </a:spcBef>
              <a:buClr>
                <a:srgbClr val="000000"/>
              </a:buClr>
              <a:buSzPct val="75000"/>
              <a:buFont typeface="Symbol" charset="2"/>
              <a:buChar char=""/>
            </a:pPr>
            <a:r>
              <a:rPr b="0" lang="en-US" sz="1400" spc="-1" strike="noStrike">
                <a:solidFill>
                  <a:srgbClr val="09283f"/>
                </a:solidFill>
                <a:latin typeface="Arial Nova Light"/>
              </a:rPr>
              <a:t>Fourth Outline Level</a:t>
            </a:r>
            <a:endParaRPr b="0" lang="en-US" sz="1400" spc="-1" strike="noStrike">
              <a:solidFill>
                <a:srgbClr val="09283f"/>
              </a:solidFill>
              <a:latin typeface="Arial Nova Light"/>
            </a:endParaRPr>
          </a:p>
          <a:p>
            <a:pPr lvl="4" marL="2160000" indent="-216000">
              <a:lnSpc>
                <a:spcPct val="120000"/>
              </a:lnSpc>
              <a:spcBef>
                <a:spcPts val="283"/>
              </a:spcBef>
              <a:buClr>
                <a:srgbClr val="000000"/>
              </a:buClr>
              <a:buSzPct val="45000"/>
              <a:buFont typeface="Wingdings" charset="2"/>
              <a:buChar char=""/>
            </a:pPr>
            <a:r>
              <a:rPr b="0" lang="en-US" sz="2000" spc="-1" strike="noStrike">
                <a:solidFill>
                  <a:srgbClr val="09283f"/>
                </a:solidFill>
                <a:latin typeface="Arial Nova Light"/>
              </a:rPr>
              <a:t>Fifth Outline Level</a:t>
            </a:r>
            <a:endParaRPr b="0" lang="en-US" sz="2000" spc="-1" strike="noStrike">
              <a:solidFill>
                <a:srgbClr val="09283f"/>
              </a:solidFill>
              <a:latin typeface="Arial Nova Light"/>
            </a:endParaRPr>
          </a:p>
          <a:p>
            <a:pPr lvl="5" marL="2592000" indent="-216000">
              <a:lnSpc>
                <a:spcPct val="120000"/>
              </a:lnSpc>
              <a:spcBef>
                <a:spcPts val="283"/>
              </a:spcBef>
              <a:buClr>
                <a:srgbClr val="000000"/>
              </a:buClr>
              <a:buSzPct val="45000"/>
              <a:buFont typeface="Wingdings" charset="2"/>
              <a:buChar char=""/>
            </a:pPr>
            <a:r>
              <a:rPr b="0" lang="en-US" sz="2000" spc="-1" strike="noStrike">
                <a:solidFill>
                  <a:srgbClr val="09283f"/>
                </a:solidFill>
                <a:latin typeface="Arial Nova Light"/>
              </a:rPr>
              <a:t>Sixth Outline Level</a:t>
            </a:r>
            <a:endParaRPr b="0" lang="en-US" sz="2000" spc="-1" strike="noStrike">
              <a:solidFill>
                <a:srgbClr val="09283f"/>
              </a:solidFill>
              <a:latin typeface="Arial Nova Light"/>
            </a:endParaRPr>
          </a:p>
          <a:p>
            <a:pPr lvl="6" marL="3024000" indent="-216000">
              <a:lnSpc>
                <a:spcPct val="120000"/>
              </a:lnSpc>
              <a:spcBef>
                <a:spcPts val="283"/>
              </a:spcBef>
              <a:buClr>
                <a:srgbClr val="000000"/>
              </a:buClr>
              <a:buSzPct val="45000"/>
              <a:buFont typeface="Wingdings" charset="2"/>
              <a:buChar char=""/>
            </a:pPr>
            <a:r>
              <a:rPr b="0" lang="en-US" sz="2000" spc="-1" strike="noStrike">
                <a:solidFill>
                  <a:srgbClr val="09283f"/>
                </a:solidFill>
                <a:latin typeface="Arial Nova Light"/>
              </a:rPr>
              <a:t>Seventh Outline Level</a:t>
            </a:r>
            <a:endParaRPr b="0" lang="en-US" sz="2000" spc="-1" strike="noStrike">
              <a:solidFill>
                <a:srgbClr val="09283f"/>
              </a:solidFill>
              <a:latin typeface="Arial Nova Light"/>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5.xml.rels><?xml version="1.0" encoding="UTF-8"?>
<Relationships xmlns="http://schemas.openxmlformats.org/package/2006/relationships"><Relationship Id="rId1" Type="http://schemas.openxmlformats.org/officeDocument/2006/relationships/image" Target="../media/image34.wmf"/><Relationship Id="rId2" Type="http://schemas.openxmlformats.org/officeDocument/2006/relationships/slideLayout" Target="../slideLayouts/slideLayout13.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0.xml.rels><?xml version="1.0" encoding="UTF-8"?>
<Relationships xmlns="http://schemas.openxmlformats.org/package/2006/relationships"><Relationship Id="rId1" Type="http://schemas.openxmlformats.org/officeDocument/2006/relationships/image" Target="../media/image35.wmf"/><Relationship Id="rId2" Type="http://schemas.openxmlformats.org/officeDocument/2006/relationships/slideLayout" Target="../slideLayouts/slideLayout13.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2.xml.rels><?xml version="1.0" encoding="UTF-8"?>
<Relationships xmlns="http://schemas.openxmlformats.org/package/2006/relationships"><Relationship Id="rId1" Type="http://schemas.openxmlformats.org/officeDocument/2006/relationships/image" Target="../media/image36.wmf"/><Relationship Id="rId2" Type="http://schemas.openxmlformats.org/officeDocument/2006/relationships/slideLayout" Target="../slideLayouts/slideLayout13.xml"/>
</Relationships>
</file>

<file path=ppt/slides/_rels/slide113.xml.rels><?xml version="1.0" encoding="UTF-8"?>
<Relationships xmlns="http://schemas.openxmlformats.org/package/2006/relationships"><Relationship Id="rId1" Type="http://schemas.openxmlformats.org/officeDocument/2006/relationships/image" Target="../media/image37.wmf"/><Relationship Id="rId2" Type="http://schemas.openxmlformats.org/officeDocument/2006/relationships/slideLayout" Target="../slideLayouts/slideLayout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
<Relationships xmlns="http://schemas.openxmlformats.org/package/2006/relationships"><Relationship Id="rId1" Type="http://schemas.openxmlformats.org/officeDocument/2006/relationships/image" Target="../media/image38.wmf"/><Relationship Id="rId2" Type="http://schemas.openxmlformats.org/officeDocument/2006/relationships/slideLayout" Target="../slideLayouts/slideLayout13.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1.xml.rels><?xml version="1.0" encoding="UTF-8"?>
<Relationships xmlns="http://schemas.openxmlformats.org/package/2006/relationships"><Relationship Id="rId1" Type="http://schemas.openxmlformats.org/officeDocument/2006/relationships/image" Target="../media/image39.wmf"/><Relationship Id="rId2" Type="http://schemas.openxmlformats.org/officeDocument/2006/relationships/slideLayout" Target="../slideLayouts/slideLayout13.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Relationship Id="rId3" Type="http://schemas.openxmlformats.org/officeDocument/2006/relationships/notesSlide" Target="../notesSlides/notesSlide125.xml"/>
</Relationships>
</file>

<file path=ppt/slides/_rels/slide126.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Relationship Id="rId3" Type="http://schemas.openxmlformats.org/officeDocument/2006/relationships/notesSlide" Target="../notesSlides/notesSlide126.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8.xml"/>
</Relationships>
</file>

<file path=ppt/slides/_rels/slide129.xml.rels><?xml version="1.0" encoding="UTF-8"?>
<Relationships xmlns="http://schemas.openxmlformats.org/package/2006/relationships"><Relationship Id="rId1" Type="http://schemas.openxmlformats.org/officeDocument/2006/relationships/image" Target="../media/image42.wmf"/><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0.xml"/>
</Relationships>
</file>

<file path=ppt/slides/_rels/slide131.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61.xml"/><Relationship Id="rId3" Type="http://schemas.openxmlformats.org/officeDocument/2006/relationships/notesSlide" Target="../notesSlides/notesSlide131.xml"/>
</Relationships>
</file>

<file path=ppt/slides/_rels/slide132.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61.xml"/><Relationship Id="rId3" Type="http://schemas.openxmlformats.org/officeDocument/2006/relationships/notesSlide" Target="../notesSlides/notesSlide132.xml"/>
</Relationships>
</file>

<file path=ppt/slides/_rels/slide133.xml.rels><?xml version="1.0" encoding="UTF-8"?>
<Relationships xmlns="http://schemas.openxmlformats.org/package/2006/relationships"><Relationship Id="rId1" Type="http://schemas.openxmlformats.org/officeDocument/2006/relationships/package" Target="../embeddings/oleObject1.xlsx"/><Relationship Id="rId2" Type="http://schemas.openxmlformats.org/officeDocument/2006/relationships/image" Target="../media/image45.wmf"/><Relationship Id="rId3" Type="http://schemas.openxmlformats.org/officeDocument/2006/relationships/slideLayout" Target="../slideLayouts/slideLayout13.xml"/>
</Relationships>
</file>

<file path=ppt/slides/_rels/slide134.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61.xml"/><Relationship Id="rId3" Type="http://schemas.openxmlformats.org/officeDocument/2006/relationships/notesSlide" Target="../notesSlides/notesSlide134.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5.xml"/>
</Relationships>
</file>

<file path=ppt/slides/_rels/slide136.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13.xml"/><Relationship Id="rId3" Type="http://schemas.openxmlformats.org/officeDocument/2006/relationships/notesSlide" Target="../notesSlides/notesSlide136.xml"/>
</Relationships>
</file>

<file path=ppt/slides/_rels/slide137.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61.xml"/><Relationship Id="rId3" Type="http://schemas.openxmlformats.org/officeDocument/2006/relationships/notesSlide" Target="../notesSlides/notesSlide137.xml"/>
</Relationships>
</file>

<file path=ppt/slides/_rels/slide138.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61.xml"/><Relationship Id="rId3" Type="http://schemas.openxmlformats.org/officeDocument/2006/relationships/notesSlide" Target="../notesSlides/notesSlide138.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0.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40.xml"/>
</Relationships>
</file>

<file path=ppt/slides/_rels/slide141.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61.xml"/><Relationship Id="rId3" Type="http://schemas.openxmlformats.org/officeDocument/2006/relationships/notesSlide" Target="../notesSlides/notesSlide141.xml"/>
</Relationships>
</file>

<file path=ppt/slides/_rels/slide142.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1.xml"/><Relationship Id="rId3" Type="http://schemas.openxmlformats.org/officeDocument/2006/relationships/notesSlide" Target="../notesSlides/notesSlide142.xml"/>
</Relationships>
</file>

<file path=ppt/slides/_rels/slide143.xml.rels><?xml version="1.0" encoding="UTF-8"?>
<Relationships xmlns="http://schemas.openxmlformats.org/package/2006/relationships"><Relationship Id="rId1" Type="http://schemas.openxmlformats.org/officeDocument/2006/relationships/package" Target="../embeddings/oleObject1.xlsx"/><Relationship Id="rId2" Type="http://schemas.openxmlformats.org/officeDocument/2006/relationships/image" Target="../media/image52.wmf"/><Relationship Id="rId3" Type="http://schemas.openxmlformats.org/officeDocument/2006/relationships/slideLayout" Target="../slideLayouts/slideLayout13.xml"/>
</Relationships>
</file>

<file path=ppt/slides/_rels/slide144.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61.xml"/>
</Relationships>
</file>

<file path=ppt/slides/_rels/slide145.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3.xml"/>
</Relationships>
</file>

<file path=ppt/slides/_rels/slide1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image" Target="../media/image21.wmf"/><Relationship Id="rId2"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image" Target="../media/image22.wmf"/><Relationship Id="rId2"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23.wmf"/><Relationship Id="rId2"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image" Target="../media/image27.wmf"/><Relationship Id="rId2"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image" Target="../media/image33.wmf"/><Relationship Id="rId2"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268920" y="919800"/>
            <a:ext cx="11429640" cy="3551040"/>
          </a:xfrm>
          <a:prstGeom prst="rect">
            <a:avLst/>
          </a:prstGeom>
          <a:noFill/>
          <a:ln w="0">
            <a:noFill/>
          </a:ln>
        </p:spPr>
        <p:txBody>
          <a:bodyPr anchor="b">
            <a:noAutofit/>
          </a:bodyPr>
          <a:p>
            <a:pPr algn="ctr">
              <a:lnSpc>
                <a:spcPct val="100000"/>
              </a:lnSpc>
              <a:buNone/>
            </a:pPr>
            <a:r>
              <a:rPr b="0" lang="en-IN" sz="5400" spc="-1" strike="noStrike">
                <a:solidFill>
                  <a:srgbClr val="18818c"/>
                </a:solidFill>
                <a:latin typeface="Elephant"/>
              </a:rPr>
              <a:t>CST 202 :Computer Organization</a:t>
            </a:r>
            <a:br>
              <a:rPr sz="5400"/>
            </a:br>
            <a:r>
              <a:rPr b="0" lang="en-IN" sz="5400" spc="-1" strike="noStrike">
                <a:solidFill>
                  <a:srgbClr val="18818c"/>
                </a:solidFill>
                <a:latin typeface="Elephant"/>
              </a:rPr>
              <a:t>and Architecture</a:t>
            </a:r>
            <a:endParaRPr b="0" lang="en-US" sz="5400" spc="-1" strike="noStrike">
              <a:solidFill>
                <a:srgbClr val="000000"/>
              </a:solidFill>
              <a:latin typeface="Arial Nova Light"/>
            </a:endParaRPr>
          </a:p>
        </p:txBody>
      </p:sp>
      <p:sp>
        <p:nvSpPr>
          <p:cNvPr id="257" name="PlaceHolder 2"/>
          <p:cNvSpPr>
            <a:spLocks noGrp="1"/>
          </p:cNvSpPr>
          <p:nvPr>
            <p:ph type="ftr" idx="21"/>
          </p:nvPr>
        </p:nvSpPr>
        <p:spPr>
          <a:xfrm>
            <a:off x="175680" y="6434640"/>
            <a:ext cx="4368960" cy="364680"/>
          </a:xfrm>
          <a:prstGeom prst="rect">
            <a:avLst/>
          </a:prstGeom>
          <a:noFill/>
          <a:ln w="0">
            <a:noFill/>
          </a:ln>
        </p:spPr>
        <p:txBody>
          <a:bodyPr anchor="ctr">
            <a:noAutofit/>
          </a:bodyPr>
          <a:lstStyle>
            <a:lvl1pPr>
              <a:lnSpc>
                <a:spcPct val="100000"/>
              </a:lnSpc>
              <a:buNone/>
              <a:tabLst>
                <a:tab algn="l" pos="0"/>
              </a:tabLst>
              <a:defRPr b="0" lang="en-US" sz="1400" spc="49" strike="noStrike">
                <a:solidFill>
                  <a:srgbClr val="18818c"/>
                </a:solidFill>
                <a:latin typeface="Arial Nova Light"/>
              </a:defRPr>
            </a:lvl1pPr>
          </a:lstStyle>
          <a:p>
            <a:pPr>
              <a:lnSpc>
                <a:spcPct val="100000"/>
              </a:lnSpc>
              <a:buNone/>
              <a:tabLst>
                <a:tab algn="l" pos="0"/>
              </a:tabLst>
            </a:pPr>
            <a:r>
              <a:rPr b="0" lang="en-US" sz="1400" spc="49" strike="noStrike">
                <a:solidFill>
                  <a:srgbClr val="18818c"/>
                </a:solidFill>
                <a:latin typeface="Arial Nova Light"/>
              </a:rPr>
              <a:t>Archana P S , Department of CSE,SNGCE</a:t>
            </a:r>
            <a:endParaRPr b="0" lang="en-IN" sz="1400" spc="-1" strike="noStrike">
              <a:latin typeface="Times New Roman"/>
            </a:endParaRPr>
          </a:p>
        </p:txBody>
      </p:sp>
      <p:sp>
        <p:nvSpPr>
          <p:cNvPr id="258" name="PlaceHolder 3"/>
          <p:cNvSpPr>
            <a:spLocks noGrp="1"/>
          </p:cNvSpPr>
          <p:nvPr>
            <p:ph type="sldNum" idx="22"/>
          </p:nvPr>
        </p:nvSpPr>
        <p:spPr>
          <a:xfrm>
            <a:off x="11391120" y="6433200"/>
            <a:ext cx="702360" cy="367560"/>
          </a:xfrm>
          <a:prstGeom prst="rect">
            <a:avLst/>
          </a:prstGeom>
          <a:noFill/>
          <a:ln w="0">
            <a:noFill/>
          </a:ln>
        </p:spPr>
        <p:txBody>
          <a:bodyPr anchor="ctr">
            <a:noAutofit/>
          </a:bodyPr>
          <a:lstStyle>
            <a:lvl1pPr algn="r">
              <a:lnSpc>
                <a:spcPct val="100000"/>
              </a:lnSpc>
              <a:buNone/>
              <a:tabLst>
                <a:tab algn="l" pos="0"/>
              </a:tabLst>
              <a:defRPr b="0" lang="en-US" sz="2000" spc="-1" strike="noStrike">
                <a:solidFill>
                  <a:srgbClr val="ffffff"/>
                </a:solidFill>
                <a:latin typeface="Elephant"/>
              </a:defRPr>
            </a:lvl1pPr>
          </a:lstStyle>
          <a:p>
            <a:pPr algn="r">
              <a:lnSpc>
                <a:spcPct val="100000"/>
              </a:lnSpc>
              <a:buNone/>
              <a:tabLst>
                <a:tab algn="l" pos="0"/>
              </a:tabLst>
            </a:pPr>
            <a:fld id="{1984195F-BFC0-499F-BE1E-94557CE5E705}" type="slidenum">
              <a:rPr b="0" lang="en-US" sz="2000" spc="-1" strike="noStrike">
                <a:solidFill>
                  <a:srgbClr val="ffffff"/>
                </a:solidFill>
                <a:latin typeface="Elephant"/>
              </a:rPr>
              <a:t>&lt;number&gt;</a:t>
            </a:fld>
            <a:endParaRPr b="0" lang="en-IN" sz="20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Accessing of I/O devices</a:t>
            </a:r>
            <a:endParaRPr b="0" lang="en-US" sz="4000" spc="-1" strike="noStrike">
              <a:solidFill>
                <a:srgbClr val="000000"/>
              </a:solidFill>
              <a:latin typeface="Arial Nova Light"/>
            </a:endParaRPr>
          </a:p>
        </p:txBody>
      </p:sp>
      <p:sp>
        <p:nvSpPr>
          <p:cNvPr id="291" name="PlaceHolder 2"/>
          <p:cNvSpPr>
            <a:spLocks noGrp="1"/>
          </p:cNvSpPr>
          <p:nvPr>
            <p:ph/>
          </p:nvPr>
        </p:nvSpPr>
        <p:spPr>
          <a:xfrm>
            <a:off x="194040" y="2028960"/>
            <a:ext cx="6064560" cy="453060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400" spc="-1" strike="noStrike">
                <a:solidFill>
                  <a:srgbClr val="09283f"/>
                </a:solidFill>
                <a:latin typeface="Comic Sans MS"/>
              </a:rPr>
              <a:t>The </a:t>
            </a:r>
            <a:r>
              <a:rPr b="0" lang="en-US" sz="2400" spc="-1" strike="noStrike">
                <a:solidFill>
                  <a:srgbClr val="ff0066"/>
                </a:solidFill>
                <a:latin typeface="Comic Sans MS"/>
              </a:rPr>
              <a:t>interconnection network </a:t>
            </a:r>
            <a:r>
              <a:rPr b="0" lang="en-US" sz="2400" spc="-1" strike="noStrike">
                <a:solidFill>
                  <a:srgbClr val="09283f"/>
                </a:solidFill>
                <a:latin typeface="Comic Sans MS"/>
              </a:rPr>
              <a:t>consists of </a:t>
            </a:r>
            <a:r>
              <a:rPr b="0" lang="en-US" sz="2400" spc="-1" strike="noStrike">
                <a:solidFill>
                  <a:srgbClr val="ff0066"/>
                </a:solidFill>
                <a:latin typeface="Comic Sans MS"/>
              </a:rPr>
              <a:t>circuits</a:t>
            </a:r>
            <a:r>
              <a:rPr b="0" lang="en-US" sz="2400" spc="-1" strike="noStrike">
                <a:solidFill>
                  <a:srgbClr val="09283f"/>
                </a:solidFill>
                <a:latin typeface="Comic Sans MS"/>
              </a:rPr>
              <a:t> needed to transfer information between the processor, the memory unit, and a number of I/O devices </a:t>
            </a:r>
            <a:endParaRPr b="0" lang="en-US" sz="2400" spc="-1" strike="noStrike">
              <a:solidFill>
                <a:srgbClr val="09283f"/>
              </a:solidFill>
              <a:latin typeface="Arial Nova Light"/>
            </a:endParaRPr>
          </a:p>
        </p:txBody>
      </p:sp>
      <p:sp>
        <p:nvSpPr>
          <p:cNvPr id="292" name="PlaceHolder 3"/>
          <p:cNvSpPr>
            <a:spLocks noGrp="1"/>
          </p:cNvSpPr>
          <p:nvPr>
            <p:ph type="ftr" idx="38"/>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pic>
        <p:nvPicPr>
          <p:cNvPr id="293" name="Picture 2" descr=""/>
          <p:cNvPicPr/>
          <p:nvPr/>
        </p:nvPicPr>
        <p:blipFill>
          <a:blip r:embed="rId1"/>
          <a:stretch/>
        </p:blipFill>
        <p:spPr>
          <a:xfrm>
            <a:off x="6171480" y="1404000"/>
            <a:ext cx="6020280" cy="4185000"/>
          </a:xfrm>
          <a:prstGeom prst="rect">
            <a:avLst/>
          </a:prstGeom>
          <a:ln w="0">
            <a:noFill/>
          </a:ln>
        </p:spPr>
      </p:pic>
      <p:sp>
        <p:nvSpPr>
          <p:cNvPr id="5" name="PlaceHolder 4"/>
          <p:cNvSpPr>
            <a:spLocks noGrp="1"/>
          </p:cNvSpPr>
          <p:nvPr>
            <p:ph type="sldNum" idx="6"/>
          </p:nvPr>
        </p:nvSpPr>
        <p:spPr/>
        <p:txBody>
          <a:bodyPr/>
          <a:p>
            <a:fld id="{067DF739-381B-4740-BF03-8C91876112C9}" type="slidenum">
              <a:t>10</a:t>
            </a:fld>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291">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1"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Erasable Reprogrammable Read-Only Memory (EPROM):</a:t>
            </a:r>
            <a:endParaRPr b="0" lang="en-US" sz="4000" spc="-1" strike="noStrike">
              <a:solidFill>
                <a:srgbClr val="000000"/>
              </a:solidFill>
              <a:latin typeface="Arial Nova Light"/>
            </a:endParaRPr>
          </a:p>
        </p:txBody>
      </p:sp>
      <p:sp>
        <p:nvSpPr>
          <p:cNvPr id="682" name="PlaceHolder 2"/>
          <p:cNvSpPr>
            <a:spLocks noGrp="1"/>
          </p:cNvSpPr>
          <p:nvPr>
            <p:ph/>
          </p:nvPr>
        </p:nvSpPr>
        <p:spPr>
          <a:xfrm>
            <a:off x="914400" y="1919520"/>
            <a:ext cx="10476360" cy="451440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EPROM allows the stored data to be erased and new data to be loaded.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In an EPROM cell, a connection to ground is always made at ‘P’ and a special transistor is used, which has the ability to function either as a normal transistor or as a disabled transistor that is always turned ‘off’.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During programming, an electrical charge is trapped in an insulated gate region.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The charge is retained for more than 10 years because the charge has no leakage path. For erasing this charge, ultra-violet light is passed through a quartz crystal window (lid).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This exposure to ultra-violet light dissipates the charge. During normal use, the quartz lid is sealed with a sticker.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EPROM can be erased by exposing it to ultra-violet light for duration of up to 40 minutes. Usually, an EPROM eraser achieves this function. </a:t>
            </a:r>
            <a:endParaRPr b="0" lang="en-US" sz="2000" spc="-1" strike="noStrike">
              <a:solidFill>
                <a:srgbClr val="09283f"/>
              </a:solidFill>
              <a:latin typeface="Arial Nova Light"/>
            </a:endParaRPr>
          </a:p>
        </p:txBody>
      </p:sp>
      <p:sp>
        <p:nvSpPr>
          <p:cNvPr id="4" name="PlaceHolder 3"/>
          <p:cNvSpPr>
            <a:spLocks noGrp="1"/>
          </p:cNvSpPr>
          <p:nvPr>
            <p:ph type="ftr" idx="5"/>
          </p:nvPr>
        </p:nvSpPr>
        <p:spPr/>
        <p:txBody>
          <a:bodyPr/>
          <a:p>
            <a:r>
              <a:t>Archana P S , Department of CSE,SNGCE</a:t>
            </a:r>
          </a:p>
        </p:txBody>
      </p:sp>
      <p:sp>
        <p:nvSpPr>
          <p:cNvPr id="5" name="PlaceHolder 4"/>
          <p:cNvSpPr>
            <a:spLocks noGrp="1"/>
          </p:cNvSpPr>
          <p:nvPr>
            <p:ph type="sldNum" idx="6"/>
          </p:nvPr>
        </p:nvSpPr>
        <p:spPr/>
        <p:txBody>
          <a:bodyPr/>
          <a:p>
            <a:fld id="{CBA0131A-3DCD-4E75-B79E-228FD3954053}" type="slidenum">
              <a:t>100</a:t>
            </a:fld>
          </a:p>
        </p:txBody>
      </p:sp>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3" name="PlaceHolder 1"/>
          <p:cNvSpPr>
            <a:spLocks noGrp="1"/>
          </p:cNvSpPr>
          <p:nvPr>
            <p:ph/>
          </p:nvPr>
        </p:nvSpPr>
        <p:spPr>
          <a:xfrm>
            <a:off x="914400" y="1300320"/>
            <a:ext cx="9914400" cy="4742640"/>
          </a:xfrm>
          <a:prstGeom prst="rect">
            <a:avLst/>
          </a:prstGeom>
          <a:noFill/>
          <a:ln w="0">
            <a:noFill/>
          </a:ln>
        </p:spPr>
        <p:txBody>
          <a:bodyPr anchor="t">
            <a:noAutofit/>
          </a:bodyPr>
          <a:p>
            <a:pPr>
              <a:lnSpc>
                <a:spcPct val="120000"/>
              </a:lnSpc>
              <a:spcBef>
                <a:spcPts val="1001"/>
              </a:spcBef>
              <a:buNone/>
              <a:tabLst>
                <a:tab algn="l" pos="0"/>
              </a:tabLst>
            </a:pPr>
            <a:r>
              <a:rPr b="1" i="1" lang="en-US" sz="2400" spc="-1" strike="noStrike" u="sng">
                <a:solidFill>
                  <a:srgbClr val="ef306c"/>
                </a:solidFill>
                <a:uFillTx/>
                <a:latin typeface="Comic Sans MS"/>
              </a:rPr>
              <a:t>Merits: </a:t>
            </a:r>
            <a:endParaRPr b="0" lang="en-US" sz="2400" spc="-1" strike="noStrike">
              <a:solidFill>
                <a:srgbClr val="09283f"/>
              </a:solidFill>
              <a:latin typeface="Arial Nova Light"/>
            </a:endParaRPr>
          </a:p>
          <a:p>
            <a:pPr>
              <a:lnSpc>
                <a:spcPct val="120000"/>
              </a:lnSpc>
              <a:spcBef>
                <a:spcPts val="1001"/>
              </a:spcBef>
              <a:buNone/>
              <a:tabLst>
                <a:tab algn="l" pos="0"/>
              </a:tabLst>
            </a:pPr>
            <a:r>
              <a:rPr b="0" lang="en-US" sz="2000" spc="-1" strike="noStrike">
                <a:solidFill>
                  <a:srgbClr val="000000"/>
                </a:solidFill>
                <a:latin typeface="Comic Sans MS"/>
              </a:rPr>
              <a:t>It provides flexibility during the development phase of digital system. </a:t>
            </a:r>
            <a:endParaRPr b="0" lang="en-US" sz="2000" spc="-1" strike="noStrike">
              <a:solidFill>
                <a:srgbClr val="09283f"/>
              </a:solidFill>
              <a:latin typeface="Arial Nova Light"/>
            </a:endParaRPr>
          </a:p>
          <a:p>
            <a:pPr>
              <a:lnSpc>
                <a:spcPct val="120000"/>
              </a:lnSpc>
              <a:spcBef>
                <a:spcPts val="1001"/>
              </a:spcBef>
              <a:buNone/>
              <a:tabLst>
                <a:tab algn="l" pos="0"/>
              </a:tabLst>
            </a:pPr>
            <a:r>
              <a:rPr b="0" lang="en-US" sz="2000" spc="-1" strike="noStrike">
                <a:solidFill>
                  <a:srgbClr val="000000"/>
                </a:solidFill>
                <a:latin typeface="Comic Sans MS"/>
              </a:rPr>
              <a:t>It is capable of retaining the stored information for a long time. </a:t>
            </a:r>
            <a:endParaRPr b="0" lang="en-US" sz="2000" spc="-1" strike="noStrike">
              <a:solidFill>
                <a:srgbClr val="09283f"/>
              </a:solidFill>
              <a:latin typeface="Arial Nova Light"/>
            </a:endParaRPr>
          </a:p>
          <a:p>
            <a:pPr>
              <a:lnSpc>
                <a:spcPct val="120000"/>
              </a:lnSpc>
              <a:spcBef>
                <a:spcPts val="1001"/>
              </a:spcBef>
              <a:buNone/>
              <a:tabLst>
                <a:tab algn="l" pos="0"/>
              </a:tabLst>
            </a:pPr>
            <a:endParaRPr b="0" lang="en-US" sz="2000" spc="-1" strike="noStrike">
              <a:solidFill>
                <a:srgbClr val="09283f"/>
              </a:solidFill>
              <a:latin typeface="Arial Nova Light"/>
            </a:endParaRPr>
          </a:p>
          <a:p>
            <a:pPr>
              <a:lnSpc>
                <a:spcPct val="120000"/>
              </a:lnSpc>
              <a:spcBef>
                <a:spcPts val="1001"/>
              </a:spcBef>
              <a:buNone/>
              <a:tabLst>
                <a:tab algn="l" pos="0"/>
              </a:tabLst>
            </a:pPr>
            <a:r>
              <a:rPr b="1" i="1" lang="en-US" sz="2400" spc="-1" strike="noStrike" u="sng">
                <a:solidFill>
                  <a:srgbClr val="ef306c"/>
                </a:solidFill>
                <a:uFillTx/>
                <a:latin typeface="Comic Sans MS"/>
              </a:rPr>
              <a:t>Demerits: </a:t>
            </a:r>
            <a:endParaRPr b="0" lang="en-US" sz="2400" spc="-1" strike="noStrike">
              <a:solidFill>
                <a:srgbClr val="09283f"/>
              </a:solidFill>
              <a:latin typeface="Arial Nova Light"/>
            </a:endParaRPr>
          </a:p>
          <a:p>
            <a:pPr>
              <a:lnSpc>
                <a:spcPct val="120000"/>
              </a:lnSpc>
              <a:spcBef>
                <a:spcPts val="1001"/>
              </a:spcBef>
              <a:buNone/>
              <a:tabLst>
                <a:tab algn="l" pos="0"/>
              </a:tabLst>
            </a:pPr>
            <a:r>
              <a:rPr b="0" lang="en-US" sz="2000" spc="-1" strike="noStrike">
                <a:solidFill>
                  <a:srgbClr val="000000"/>
                </a:solidFill>
                <a:latin typeface="Comic Sans MS"/>
              </a:rPr>
              <a:t>The chip must be physically removed from the circuit for reprogramming and its entire contents are erased by UV light. </a:t>
            </a:r>
            <a:endParaRPr b="0" lang="en-US" sz="2000" spc="-1" strike="noStrike">
              <a:solidFill>
                <a:srgbClr val="09283f"/>
              </a:solidFill>
              <a:latin typeface="Arial Nova Light"/>
            </a:endParaRPr>
          </a:p>
        </p:txBody>
      </p:sp>
      <p:sp>
        <p:nvSpPr>
          <p:cNvPr id="3" name="PlaceHolder 2"/>
          <p:cNvSpPr>
            <a:spLocks noGrp="1"/>
          </p:cNvSpPr>
          <p:nvPr>
            <p:ph type="ftr" idx="5"/>
          </p:nvPr>
        </p:nvSpPr>
        <p:spPr/>
        <p:txBody>
          <a:bodyPr/>
          <a:p>
            <a:r>
              <a:t>Archana P S , Department of CSE,SNGCE</a:t>
            </a:r>
          </a:p>
        </p:txBody>
      </p:sp>
      <p:sp>
        <p:nvSpPr>
          <p:cNvPr id="4" name="PlaceHolder 3"/>
          <p:cNvSpPr>
            <a:spLocks noGrp="1"/>
          </p:cNvSpPr>
          <p:nvPr>
            <p:ph type="sldNum" idx="6"/>
          </p:nvPr>
        </p:nvSpPr>
        <p:spPr/>
        <p:txBody>
          <a:bodyPr/>
          <a:p>
            <a:fld id="{7E45B442-36E6-4996-9E23-CD4BEAF724B0}" type="slidenum">
              <a:t>101</a:t>
            </a:fld>
          </a:p>
        </p:txBody>
      </p:sp>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4"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Electrically Erasable Programmable Read-Only Memory (EEPROM):</a:t>
            </a:r>
            <a:endParaRPr b="0" lang="en-US" sz="4000" spc="-1" strike="noStrike">
              <a:solidFill>
                <a:srgbClr val="000000"/>
              </a:solidFill>
              <a:latin typeface="Arial Nova Light"/>
            </a:endParaRPr>
          </a:p>
        </p:txBody>
      </p:sp>
      <p:sp>
        <p:nvSpPr>
          <p:cNvPr id="685" name="PlaceHolder 2"/>
          <p:cNvSpPr>
            <a:spLocks noGrp="1"/>
          </p:cNvSpPr>
          <p:nvPr>
            <p:ph/>
          </p:nvPr>
        </p:nvSpPr>
        <p:spPr>
          <a:xfrm>
            <a:off x="914400" y="1919520"/>
            <a:ext cx="10215360" cy="4514400"/>
          </a:xfrm>
          <a:prstGeom prst="rect">
            <a:avLst/>
          </a:prstGeom>
          <a:noFill/>
          <a:ln w="0">
            <a:noFill/>
          </a:ln>
        </p:spPr>
        <p:txBody>
          <a:bodyPr anchor="t">
            <a:noAutofit/>
          </a:bodyPr>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EEPROM is programmed and erased electrically.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It can be erased and reprogrammed about ten thousand times. Both erasing and programming take about 4 to 10 ms (millisecond). In EEPROM, any location can be selectively erased and programmed.</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EEPROMs can be erased one byte at a time, rather than erasing the entire chip. Hence, the process of reprogramming is flexible but slow.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1" i="1" lang="en-US" sz="2000" spc="-1" strike="noStrike">
                <a:solidFill>
                  <a:srgbClr val="000000"/>
                </a:solidFill>
                <a:latin typeface="Comic Sans MS"/>
              </a:rPr>
              <a:t>Merits: </a:t>
            </a:r>
            <a:r>
              <a:rPr b="0" lang="en-US" sz="2000" spc="-1" strike="noStrike">
                <a:solidFill>
                  <a:srgbClr val="000000"/>
                </a:solidFill>
                <a:latin typeface="Comic Sans MS"/>
              </a:rPr>
              <a:t>It can be both programmed and erased electrically. It allows the erasing of all cell contents selectively.</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 </a:t>
            </a:r>
            <a:r>
              <a:rPr b="1" lang="en-US" sz="2000" spc="-1" strike="noStrike">
                <a:solidFill>
                  <a:srgbClr val="000000"/>
                </a:solidFill>
                <a:latin typeface="Comic Sans MS"/>
              </a:rPr>
              <a:t>Demerits: </a:t>
            </a:r>
            <a:r>
              <a:rPr b="0" lang="en-US" sz="2000" spc="-1" strike="noStrike">
                <a:solidFill>
                  <a:srgbClr val="000000"/>
                </a:solidFill>
                <a:latin typeface="Comic Sans MS"/>
              </a:rPr>
              <a:t>It requires different voltage for erasing ,writing and reading the stored data. </a:t>
            </a:r>
            <a:endParaRPr b="0" lang="en-US" sz="2000" spc="-1" strike="noStrike">
              <a:solidFill>
                <a:srgbClr val="09283f"/>
              </a:solidFill>
              <a:latin typeface="Arial Nova Light"/>
            </a:endParaRPr>
          </a:p>
        </p:txBody>
      </p:sp>
      <p:sp>
        <p:nvSpPr>
          <p:cNvPr id="4" name="PlaceHolder 3"/>
          <p:cNvSpPr>
            <a:spLocks noGrp="1"/>
          </p:cNvSpPr>
          <p:nvPr>
            <p:ph type="ftr" idx="5"/>
          </p:nvPr>
        </p:nvSpPr>
        <p:spPr/>
        <p:txBody>
          <a:bodyPr/>
          <a:p>
            <a:r>
              <a:t>Archana P S , Department of CSE,SNGCE</a:t>
            </a:r>
          </a:p>
        </p:txBody>
      </p:sp>
      <p:sp>
        <p:nvSpPr>
          <p:cNvPr id="5" name="PlaceHolder 4"/>
          <p:cNvSpPr>
            <a:spLocks noGrp="1"/>
          </p:cNvSpPr>
          <p:nvPr>
            <p:ph type="sldNum" idx="6"/>
          </p:nvPr>
        </p:nvSpPr>
        <p:spPr/>
        <p:txBody>
          <a:bodyPr/>
          <a:p>
            <a:fld id="{17939F11-34F0-4750-BC08-8637187721B9}" type="slidenum">
              <a:t>102</a:t>
            </a:fld>
          </a:p>
        </p:txBody>
      </p:sp>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6" name="PlaceHolder 1"/>
          <p:cNvSpPr>
            <a:spLocks noGrp="1"/>
          </p:cNvSpPr>
          <p:nvPr>
            <p:ph type="title"/>
          </p:nvPr>
        </p:nvSpPr>
        <p:spPr>
          <a:xfrm>
            <a:off x="1379160" y="671400"/>
            <a:ext cx="9914400" cy="1213920"/>
          </a:xfrm>
          <a:prstGeom prst="rect">
            <a:avLst/>
          </a:prstGeom>
          <a:noFill/>
          <a:ln w="0">
            <a:noFill/>
          </a:ln>
        </p:spPr>
        <p:txBody>
          <a:bodyPr anchor="ctr">
            <a:normAutofit/>
          </a:bodyPr>
          <a:p>
            <a:pPr>
              <a:lnSpc>
                <a:spcPct val="100000"/>
              </a:lnSpc>
              <a:buNone/>
            </a:pPr>
            <a:r>
              <a:rPr b="0" lang="en-IN" sz="4000" spc="-1" strike="noStrike">
                <a:solidFill>
                  <a:srgbClr val="18818c"/>
                </a:solidFill>
                <a:latin typeface="Elephant"/>
              </a:rPr>
              <a:t>Flash memory:</a:t>
            </a:r>
            <a:endParaRPr b="0" lang="en-US" sz="4000" spc="-1" strike="noStrike">
              <a:solidFill>
                <a:srgbClr val="000000"/>
              </a:solidFill>
              <a:latin typeface="Arial Nova Light"/>
            </a:endParaRPr>
          </a:p>
        </p:txBody>
      </p:sp>
      <p:sp>
        <p:nvSpPr>
          <p:cNvPr id="687" name="PlaceHolder 2"/>
          <p:cNvSpPr>
            <a:spLocks noGrp="1"/>
          </p:cNvSpPr>
          <p:nvPr>
            <p:ph/>
          </p:nvPr>
        </p:nvSpPr>
        <p:spPr>
          <a:xfrm>
            <a:off x="371520" y="1614600"/>
            <a:ext cx="11386800" cy="4428000"/>
          </a:xfrm>
          <a:prstGeom prst="rect">
            <a:avLst/>
          </a:prstGeom>
          <a:noFill/>
          <a:ln w="0">
            <a:noFill/>
          </a:ln>
        </p:spPr>
        <p:txBody>
          <a:bodyPr anchor="t">
            <a:noAutofit/>
          </a:bodyPr>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Flash memory is a non-volatile memory chip used for storage and for transferring data between a personal computer (PC) and digital devices.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It has the ability to be electronically reprogrammed and erased. It is often found in USB flash drives, MP3 players, digital cameras and solid-state drives.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Flash memory is a type of electronically erasable programmable read only memory (EEPROM), but may also be a standalone memory storage device such as a USB drives.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EEPROM is a type of data memory device using an electronic device to erase or write digital data.</a:t>
            </a:r>
            <a:endParaRPr b="0" lang="en-US" sz="2400" spc="-1" strike="noStrike">
              <a:solidFill>
                <a:srgbClr val="09283f"/>
              </a:solidFill>
              <a:latin typeface="Arial Nova Light"/>
            </a:endParaRPr>
          </a:p>
        </p:txBody>
      </p:sp>
      <p:sp>
        <p:nvSpPr>
          <p:cNvPr id="4" name="PlaceHolder 3"/>
          <p:cNvSpPr>
            <a:spLocks noGrp="1"/>
          </p:cNvSpPr>
          <p:nvPr>
            <p:ph type="ftr" idx="5"/>
          </p:nvPr>
        </p:nvSpPr>
        <p:spPr/>
        <p:txBody>
          <a:bodyPr/>
          <a:p>
            <a:r>
              <a:t>Archana P S , Department of CSE,SNGCE</a:t>
            </a:r>
          </a:p>
        </p:txBody>
      </p:sp>
      <p:sp>
        <p:nvSpPr>
          <p:cNvPr id="5" name="PlaceHolder 4"/>
          <p:cNvSpPr>
            <a:spLocks noGrp="1"/>
          </p:cNvSpPr>
          <p:nvPr>
            <p:ph type="sldNum" idx="6"/>
          </p:nvPr>
        </p:nvSpPr>
        <p:spPr/>
        <p:txBody>
          <a:bodyPr/>
          <a:p>
            <a:fld id="{CF8801AC-E330-484E-A176-52E88BAC04A9}" type="slidenum">
              <a:t>103</a:t>
            </a:fld>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8" name="PlaceHolder 1"/>
          <p:cNvSpPr>
            <a:spLocks noGrp="1"/>
          </p:cNvSpPr>
          <p:nvPr>
            <p:ph/>
          </p:nvPr>
        </p:nvSpPr>
        <p:spPr>
          <a:xfrm>
            <a:off x="914400" y="1000080"/>
            <a:ext cx="9914400" cy="5042520"/>
          </a:xfrm>
          <a:prstGeom prst="rect">
            <a:avLst/>
          </a:prstGeom>
          <a:noFill/>
          <a:ln w="0">
            <a:noFill/>
          </a:ln>
        </p:spPr>
        <p:txBody>
          <a:bodyPr anchor="t">
            <a:noAutofit/>
          </a:bodyPr>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Flash memory is a distinct type of EEPROM, which is programmed and erased in large blocks.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Flash memory incorporates the use of floating-gate transistors to store data. Floating-gate transistors, or floating gate MOSFET (FGMOS), is similar to MOSFET, which is a transistor used for amplifying or switching electronic signals.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Floating-gate transistors are electrically isolated and use a floating node in direct current (DC). Flash memory is similar to the standard MOFSET, except the transistor has two gates instead of one. </a:t>
            </a:r>
            <a:endParaRPr b="0" lang="en-US" sz="2400" spc="-1" strike="noStrike">
              <a:solidFill>
                <a:srgbClr val="09283f"/>
              </a:solidFill>
              <a:latin typeface="Arial Nova Light"/>
            </a:endParaRPr>
          </a:p>
          <a:p>
            <a:pPr>
              <a:lnSpc>
                <a:spcPct val="120000"/>
              </a:lnSpc>
              <a:spcBef>
                <a:spcPts val="1001"/>
              </a:spcBef>
              <a:buNone/>
            </a:pPr>
            <a:endParaRPr b="0" lang="en-US" sz="2000" spc="-1" strike="noStrike">
              <a:solidFill>
                <a:srgbClr val="09283f"/>
              </a:solidFill>
              <a:latin typeface="Arial Nova Light"/>
            </a:endParaRPr>
          </a:p>
        </p:txBody>
      </p:sp>
      <p:sp>
        <p:nvSpPr>
          <p:cNvPr id="3" name="PlaceHolder 2"/>
          <p:cNvSpPr>
            <a:spLocks noGrp="1"/>
          </p:cNvSpPr>
          <p:nvPr>
            <p:ph type="ftr" idx="5"/>
          </p:nvPr>
        </p:nvSpPr>
        <p:spPr/>
        <p:txBody>
          <a:bodyPr/>
          <a:p>
            <a:r>
              <a:t>Archana P S , Department of CSE,SNGCE</a:t>
            </a:r>
          </a:p>
        </p:txBody>
      </p:sp>
      <p:sp>
        <p:nvSpPr>
          <p:cNvPr id="4" name="PlaceHolder 3"/>
          <p:cNvSpPr>
            <a:spLocks noGrp="1"/>
          </p:cNvSpPr>
          <p:nvPr>
            <p:ph type="sldNum" idx="6"/>
          </p:nvPr>
        </p:nvSpPr>
        <p:spPr/>
        <p:txBody>
          <a:bodyPr/>
          <a:p>
            <a:fld id="{8DE28884-F5B6-46D0-BB6A-C44334696B7D}" type="slidenum">
              <a:t>104</a:t>
            </a:fld>
          </a:p>
        </p:txBody>
      </p:sp>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SPEED, SIZE AND COST</a:t>
            </a:r>
            <a:endParaRPr b="0" lang="en-US" sz="4000" spc="-1" strike="noStrike">
              <a:solidFill>
                <a:srgbClr val="000000"/>
              </a:solidFill>
              <a:latin typeface="Arial Nova Light"/>
            </a:endParaRPr>
          </a:p>
        </p:txBody>
      </p:sp>
      <p:sp>
        <p:nvSpPr>
          <p:cNvPr id="690" name="PlaceHolder 2"/>
          <p:cNvSpPr>
            <a:spLocks noGrp="1"/>
          </p:cNvSpPr>
          <p:nvPr>
            <p:ph/>
          </p:nvPr>
        </p:nvSpPr>
        <p:spPr>
          <a:xfrm>
            <a:off x="442800" y="1585800"/>
            <a:ext cx="7714800" cy="4456800"/>
          </a:xfrm>
          <a:prstGeom prst="rect">
            <a:avLst/>
          </a:prstGeom>
          <a:noFill/>
          <a:ln w="0">
            <a:noFill/>
          </a:ln>
        </p:spPr>
        <p:txBody>
          <a:bodyPr anchor="t">
            <a:noAutofit/>
          </a:bodyPr>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A big challenge in the design of a computer system is to </a:t>
            </a:r>
            <a:r>
              <a:rPr b="0" lang="en-US" sz="2000" spc="-1" strike="noStrike">
                <a:solidFill>
                  <a:srgbClr val="ef306c"/>
                </a:solidFill>
                <a:latin typeface="Comic Sans MS"/>
              </a:rPr>
              <a:t>provide a sufficiently large memory, with a reasonable speed at an affordable cost.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1" lang="en-US" sz="2000" spc="-1" strike="noStrike">
                <a:solidFill>
                  <a:srgbClr val="000000"/>
                </a:solidFill>
                <a:latin typeface="Comic Sans MS"/>
              </a:rPr>
              <a:t>Static RAM: </a:t>
            </a:r>
            <a:r>
              <a:rPr b="0" lang="en-US" sz="2000" spc="-1" strike="noStrike">
                <a:solidFill>
                  <a:srgbClr val="ef306c"/>
                </a:solidFill>
                <a:latin typeface="Comic Sans MS"/>
              </a:rPr>
              <a:t>Very fast, but expensive</a:t>
            </a:r>
            <a:r>
              <a:rPr b="0" lang="en-US" sz="2000" spc="-1" strike="noStrike">
                <a:solidFill>
                  <a:srgbClr val="000000"/>
                </a:solidFill>
                <a:latin typeface="Comic Sans MS"/>
              </a:rPr>
              <a:t>, because a basic SRAM cell has a complex circuit making it impossible to pack a large number of cells onto a single chip.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1" lang="en-US" sz="2000" spc="-1" strike="noStrike">
                <a:solidFill>
                  <a:srgbClr val="000000"/>
                </a:solidFill>
                <a:latin typeface="Comic Sans MS"/>
              </a:rPr>
              <a:t>Dynamic RAM: </a:t>
            </a:r>
            <a:r>
              <a:rPr b="0" lang="en-US" sz="2000" spc="-1" strike="noStrike">
                <a:solidFill>
                  <a:srgbClr val="000000"/>
                </a:solidFill>
                <a:latin typeface="Comic Sans MS"/>
              </a:rPr>
              <a:t>Simpler basic cell circuit, </a:t>
            </a:r>
            <a:r>
              <a:rPr b="0" lang="en-US" sz="2000" spc="-1" strike="noStrike">
                <a:solidFill>
                  <a:srgbClr val="ef306c"/>
                </a:solidFill>
                <a:latin typeface="Comic Sans MS"/>
              </a:rPr>
              <a:t>hence are much less expensive, but significantly slower than SRAMs.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1" lang="en-US" sz="2000" spc="-1" strike="noStrike">
                <a:solidFill>
                  <a:srgbClr val="000000"/>
                </a:solidFill>
                <a:latin typeface="Comic Sans MS"/>
              </a:rPr>
              <a:t>Magnetic disks: </a:t>
            </a:r>
            <a:r>
              <a:rPr b="0" lang="en-US" sz="2000" spc="-1" strike="noStrike">
                <a:solidFill>
                  <a:srgbClr val="000000"/>
                </a:solidFill>
                <a:latin typeface="Comic Sans MS"/>
              </a:rPr>
              <a:t>Storage provided by DRAMs is higher than SRAMs, but is still less than what is necessary. Secondary storage such as magnetic disks provides a large amount of storage, but is much slower than DRAMs. </a:t>
            </a:r>
            <a:endParaRPr b="0" lang="en-US" sz="2000" spc="-1" strike="noStrike">
              <a:solidFill>
                <a:srgbClr val="09283f"/>
              </a:solidFill>
              <a:latin typeface="Arial Nova Light"/>
            </a:endParaRPr>
          </a:p>
        </p:txBody>
      </p:sp>
      <p:pic>
        <p:nvPicPr>
          <p:cNvPr id="691" name="Picture 10" descr=""/>
          <p:cNvPicPr/>
          <p:nvPr/>
        </p:nvPicPr>
        <p:blipFill>
          <a:blip r:embed="rId1"/>
          <a:stretch/>
        </p:blipFill>
        <p:spPr>
          <a:xfrm>
            <a:off x="8272440" y="815040"/>
            <a:ext cx="3900240" cy="5451840"/>
          </a:xfrm>
          <a:prstGeom prst="rect">
            <a:avLst/>
          </a:prstGeom>
          <a:ln w="0">
            <a:noFill/>
          </a:ln>
        </p:spPr>
      </p:pic>
      <p:sp>
        <p:nvSpPr>
          <p:cNvPr id="4" name="PlaceHolder 3"/>
          <p:cNvSpPr>
            <a:spLocks noGrp="1"/>
          </p:cNvSpPr>
          <p:nvPr>
            <p:ph type="ftr" idx="5"/>
          </p:nvPr>
        </p:nvSpPr>
        <p:spPr/>
        <p:txBody>
          <a:bodyPr/>
          <a:p>
            <a:r>
              <a:t>Archana P S , Department of CSE,SNGCE</a:t>
            </a:r>
          </a:p>
        </p:txBody>
      </p:sp>
      <p:sp>
        <p:nvSpPr>
          <p:cNvPr id="5" name="PlaceHolder 4"/>
          <p:cNvSpPr>
            <a:spLocks noGrp="1"/>
          </p:cNvSpPr>
          <p:nvPr>
            <p:ph type="sldNum" idx="6"/>
          </p:nvPr>
        </p:nvSpPr>
        <p:spPr/>
        <p:txBody>
          <a:bodyPr/>
          <a:p>
            <a:fld id="{7F2B09A3-BF57-4F16-A325-643959A5EB90}" type="slidenum">
              <a:t>105</a:t>
            </a:fld>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PlaceHolder 1"/>
          <p:cNvSpPr>
            <a:spLocks noGrp="1"/>
          </p:cNvSpPr>
          <p:nvPr>
            <p:ph type="subTitle"/>
          </p:nvPr>
        </p:nvSpPr>
        <p:spPr>
          <a:xfrm>
            <a:off x="470520" y="259200"/>
            <a:ext cx="11362320" cy="1327320"/>
          </a:xfrm>
          <a:prstGeom prst="rect">
            <a:avLst/>
          </a:prstGeom>
          <a:noFill/>
          <a:ln w="0">
            <a:noFill/>
          </a:ln>
        </p:spPr>
        <p:txBody>
          <a:bodyPr anchor="t">
            <a:noAutofit/>
          </a:bodyPr>
          <a:p>
            <a:pPr algn="ctr">
              <a:lnSpc>
                <a:spcPct val="120000"/>
              </a:lnSpc>
              <a:spcBef>
                <a:spcPts val="1001"/>
              </a:spcBef>
              <a:buNone/>
              <a:tabLst>
                <a:tab algn="l" pos="0"/>
              </a:tabLst>
            </a:pPr>
            <a:r>
              <a:rPr b="1" lang="en-US" sz="4400" spc="299" strike="noStrike" cap="all">
                <a:solidFill>
                  <a:srgbClr val="99ff33"/>
                </a:solidFill>
                <a:latin typeface="Calisto MT"/>
              </a:rPr>
              <a:t>Module 5</a:t>
            </a:r>
            <a:r>
              <a:rPr b="1" lang="en-US" sz="4800" spc="299" strike="noStrike" cap="all">
                <a:solidFill>
                  <a:srgbClr val="2d736b"/>
                </a:solidFill>
                <a:latin typeface="Cooper Std Black"/>
              </a:rPr>
              <a:t> </a:t>
            </a:r>
            <a:endParaRPr b="0" lang="en-IN" sz="4800" spc="-1" strike="noStrike">
              <a:latin typeface="Arial"/>
            </a:endParaRPr>
          </a:p>
          <a:p>
            <a:pPr algn="ctr">
              <a:lnSpc>
                <a:spcPct val="120000"/>
              </a:lnSpc>
              <a:spcBef>
                <a:spcPts val="1001"/>
              </a:spcBef>
              <a:buNone/>
              <a:tabLst>
                <a:tab algn="l" pos="0"/>
              </a:tabLst>
            </a:pPr>
            <a:endParaRPr b="0" lang="en-IN" sz="1400" spc="-1" strike="noStrike">
              <a:latin typeface="Arial"/>
            </a:endParaRPr>
          </a:p>
          <a:p>
            <a:pPr algn="ctr">
              <a:lnSpc>
                <a:spcPct val="120000"/>
              </a:lnSpc>
              <a:spcBef>
                <a:spcPts val="1001"/>
              </a:spcBef>
              <a:buNone/>
              <a:tabLst>
                <a:tab algn="l" pos="0"/>
              </a:tabLst>
            </a:pPr>
            <a:r>
              <a:rPr b="1" lang="en-US" sz="4800" spc="299" strike="noStrike" cap="all">
                <a:solidFill>
                  <a:srgbClr val="000000"/>
                </a:solidFill>
                <a:latin typeface="Cooper Std Black"/>
              </a:rPr>
              <a:t>Content addressable memory</a:t>
            </a:r>
            <a:endParaRPr b="0" lang="en-IN" sz="4800" spc="-1" strike="noStrike">
              <a:latin typeface="Arial"/>
            </a:endParaRPr>
          </a:p>
        </p:txBody>
      </p:sp>
      <p:sp>
        <p:nvSpPr>
          <p:cNvPr id="693" name="Title 1"/>
          <p:cNvSpPr/>
          <p:nvPr/>
        </p:nvSpPr>
        <p:spPr>
          <a:xfrm>
            <a:off x="0" y="4290480"/>
            <a:ext cx="12191760" cy="1881360"/>
          </a:xfrm>
          <a:prstGeom prst="rect">
            <a:avLst/>
          </a:prstGeom>
          <a:noFill/>
          <a:ln w="0">
            <a:noFill/>
          </a:ln>
        </p:spPr>
        <p:style>
          <a:lnRef idx="0"/>
          <a:fillRef idx="0"/>
          <a:effectRef idx="0"/>
          <a:fontRef idx="minor"/>
        </p:style>
        <p:txBody>
          <a:bodyPr anchor="b">
            <a:noAutofit/>
          </a:bodyPr>
          <a:p>
            <a:pPr algn="ctr">
              <a:lnSpc>
                <a:spcPct val="100000"/>
              </a:lnSpc>
              <a:buNone/>
            </a:pPr>
            <a:r>
              <a:rPr b="1" lang="en-US" sz="4800" spc="-1" strike="noStrike">
                <a:solidFill>
                  <a:srgbClr val="ff0000"/>
                </a:solidFill>
                <a:latin typeface="Bookman Old Style"/>
              </a:rPr>
              <a:t>CST 202 </a:t>
            </a:r>
            <a:r>
              <a:rPr b="1" lang="en-US" sz="4800" spc="-1" strike="noStrike">
                <a:solidFill>
                  <a:srgbClr val="ffffff"/>
                </a:solidFill>
                <a:latin typeface="Bookman Old Style"/>
              </a:rPr>
              <a:t>: </a:t>
            </a:r>
            <a:r>
              <a:rPr b="1" lang="en-US" sz="4800" spc="-1" strike="noStrike">
                <a:solidFill>
                  <a:srgbClr val="ffff00"/>
                </a:solidFill>
                <a:latin typeface="Bookman Old Style"/>
              </a:rPr>
              <a:t>Computer Organization</a:t>
            </a:r>
            <a:endParaRPr b="0" lang="en-IN" sz="4800" spc="-1" strike="noStrike">
              <a:latin typeface="Arial"/>
            </a:endParaRPr>
          </a:p>
          <a:p>
            <a:pPr algn="ctr">
              <a:lnSpc>
                <a:spcPct val="100000"/>
              </a:lnSpc>
              <a:buNone/>
            </a:pPr>
            <a:r>
              <a:rPr b="1" lang="en-US" sz="4800" spc="-1" strike="noStrike">
                <a:solidFill>
                  <a:srgbClr val="ffff00"/>
                </a:solidFill>
                <a:latin typeface="Bookman Old Style"/>
              </a:rPr>
              <a:t>	</a:t>
            </a:r>
            <a:r>
              <a:rPr b="1" lang="en-US" sz="4800" spc="-1" strike="noStrike">
                <a:solidFill>
                  <a:srgbClr val="ffff00"/>
                </a:solidFill>
                <a:latin typeface="Bookman Old Style"/>
              </a:rPr>
              <a:t>	</a:t>
            </a:r>
            <a:r>
              <a:rPr b="1" lang="en-US" sz="4800" spc="-1" strike="noStrike">
                <a:solidFill>
                  <a:srgbClr val="ffff00"/>
                </a:solidFill>
                <a:latin typeface="Bookman Old Style"/>
              </a:rPr>
              <a:t>	</a:t>
            </a:r>
            <a:r>
              <a:rPr b="1" lang="en-US" sz="4800" spc="-1" strike="noStrike">
                <a:solidFill>
                  <a:srgbClr val="ffff00"/>
                </a:solidFill>
                <a:latin typeface="Bookman Old Style"/>
              </a:rPr>
              <a:t>&amp; Architecture </a:t>
            </a:r>
            <a:endParaRPr b="0" lang="en-IN" sz="4800" spc="-1" strike="noStrike">
              <a:latin typeface="Arial"/>
            </a:endParaRPr>
          </a:p>
        </p:txBody>
      </p:sp>
      <p:sp>
        <p:nvSpPr>
          <p:cNvPr id="3" name="PlaceHolder 2"/>
          <p:cNvSpPr>
            <a:spLocks noGrp="1"/>
          </p:cNvSpPr>
          <p:nvPr>
            <p:ph type="ftr" idx="2"/>
          </p:nvPr>
        </p:nvSpPr>
        <p:spPr/>
        <p:txBody>
          <a:bodyPr/>
          <a:p>
            <a:r>
              <a:t>Archana P S , Department of CSE,SNGCE</a:t>
            </a:r>
          </a:p>
        </p:txBody>
      </p:sp>
      <p:sp>
        <p:nvSpPr>
          <p:cNvPr id="4" name="PlaceHolder 3"/>
          <p:cNvSpPr>
            <a:spLocks noGrp="1"/>
          </p:cNvSpPr>
          <p:nvPr>
            <p:ph type="sldNum" idx="3"/>
          </p:nvPr>
        </p:nvSpPr>
        <p:spPr/>
        <p:txBody>
          <a:bodyPr/>
          <a:p>
            <a:fld id="{5C3EC457-246D-402B-BB87-D601D966BCCD}" type="slidenum">
              <a:t>106</a:t>
            </a:fld>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PlaceHolder 1"/>
          <p:cNvSpPr>
            <a:spLocks noGrp="1"/>
          </p:cNvSpPr>
          <p:nvPr>
            <p:ph type="title"/>
          </p:nvPr>
        </p:nvSpPr>
        <p:spPr>
          <a:xfrm>
            <a:off x="905400" y="590760"/>
            <a:ext cx="9914400" cy="1328760"/>
          </a:xfrm>
          <a:prstGeom prst="rect">
            <a:avLst/>
          </a:prstGeom>
          <a:noFill/>
          <a:ln w="0">
            <a:noFill/>
          </a:ln>
        </p:spPr>
        <p:txBody>
          <a:bodyPr anchor="ctr">
            <a:normAutofit/>
          </a:bodyPr>
          <a:p>
            <a:pPr>
              <a:lnSpc>
                <a:spcPct val="100000"/>
              </a:lnSpc>
              <a:buNone/>
            </a:pPr>
            <a:r>
              <a:rPr b="0" lang="en-US" sz="4000" spc="-1" strike="noStrike">
                <a:solidFill>
                  <a:srgbClr val="18818c"/>
                </a:solidFill>
                <a:latin typeface="Elephant"/>
              </a:rPr>
              <a:t>CONTENT ADDRESSABLE MEMORY (CAM)/ ASSOCIATIVE MEMORY</a:t>
            </a:r>
            <a:endParaRPr b="0" lang="en-US" sz="4000" spc="-1" strike="noStrike">
              <a:solidFill>
                <a:srgbClr val="000000"/>
              </a:solidFill>
              <a:latin typeface="Arial Nova Light"/>
            </a:endParaRPr>
          </a:p>
        </p:txBody>
      </p:sp>
      <p:sp>
        <p:nvSpPr>
          <p:cNvPr id="695" name="PlaceHolder 2"/>
          <p:cNvSpPr>
            <a:spLocks noGrp="1"/>
          </p:cNvSpPr>
          <p:nvPr>
            <p:ph/>
          </p:nvPr>
        </p:nvSpPr>
        <p:spPr>
          <a:xfrm>
            <a:off x="914400" y="1919520"/>
            <a:ext cx="9914400" cy="412308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Many data-processing applications require the search of items in a table stored in memory.</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An assembler program searches the symbol address table in order to extract the symbol’s binary equivalent. An account number may be searched in a file to determine the holder’s name and account status.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The established way to search a table is to store all items where they can be addressed in sequence.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The search procedure is a strategy for choosing a sequence of addresses, reading the content of memory at each address, and comparing the information read with the item being searched until a match occurs.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The number of accesses to memory depends on the location of the item and the efficiency of the search algorithm. </a:t>
            </a:r>
            <a:endParaRPr b="0" lang="en-US" sz="2000" spc="-1" strike="noStrike">
              <a:solidFill>
                <a:srgbClr val="09283f"/>
              </a:solidFill>
              <a:latin typeface="Arial Nova Light"/>
            </a:endParaRPr>
          </a:p>
        </p:txBody>
      </p:sp>
      <p:sp>
        <p:nvSpPr>
          <p:cNvPr id="696" name="PlaceHolder 3"/>
          <p:cNvSpPr>
            <a:spLocks noGrp="1"/>
          </p:cNvSpPr>
          <p:nvPr>
            <p:ph type="ftr" idx="79"/>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293F0D23-0CAD-4673-AEEB-4B6D7EFB85BC}" type="slidenum">
              <a:t>107</a:t>
            </a:fld>
          </a:p>
        </p:txBody>
      </p:sp>
    </p:spTree>
  </p:cSld>
  <mc:AlternateContent>
    <mc:Choice Requires="p14">
      <p:transition spd="slow" p14:dur="2000"/>
    </mc:Choice>
    <mc:Fallback>
      <p:transition spd="slow"/>
    </mc:Fallback>
  </mc:AlternateContent>
  <p:timing>
    <p:tnLst>
      <p:par>
        <p:cTn id="691" dur="indefinite" restart="never" nodeType="tmRoot">
          <p:childTnLst>
            <p:seq>
              <p:cTn id="692" dur="indefinite" nodeType="mainSeq">
                <p:childTnLst>
                  <p:par>
                    <p:cTn id="693" fill="hold">
                      <p:stCondLst>
                        <p:cond delay="indefinite"/>
                      </p:stCondLst>
                      <p:childTnLst>
                        <p:par>
                          <p:cTn id="694" fill="hold">
                            <p:stCondLst>
                              <p:cond delay="0"/>
                            </p:stCondLst>
                            <p:childTnLst>
                              <p:par>
                                <p:cTn id="695" nodeType="clickEffect" fill="hold" presetClass="entr" presetID="1">
                                  <p:stCondLst>
                                    <p:cond delay="0"/>
                                  </p:stCondLst>
                                  <p:childTnLst>
                                    <p:set>
                                      <p:cBhvr>
                                        <p:cTn id="696" dur="1" fill="hold">
                                          <p:stCondLst>
                                            <p:cond delay="0"/>
                                          </p:stCondLst>
                                        </p:cTn>
                                        <p:tgtEl>
                                          <p:spTgt spid="695">
                                            <p:txEl>
                                              <p:pRg st="0" end="0"/>
                                            </p:txEl>
                                          </p:spTgt>
                                        </p:tgtEl>
                                        <p:attrNameLst>
                                          <p:attrName>style.visibility</p:attrName>
                                        </p:attrNameLst>
                                      </p:cBhvr>
                                      <p:to>
                                        <p:strVal val="visible"/>
                                      </p:to>
                                    </p:set>
                                  </p:childTnLst>
                                </p:cTn>
                              </p:par>
                            </p:childTnLst>
                          </p:cTn>
                        </p:par>
                      </p:childTnLst>
                    </p:cTn>
                  </p:par>
                  <p:par>
                    <p:cTn id="697" fill="hold">
                      <p:stCondLst>
                        <p:cond delay="indefinite"/>
                      </p:stCondLst>
                      <p:childTnLst>
                        <p:par>
                          <p:cTn id="698" fill="hold">
                            <p:stCondLst>
                              <p:cond delay="0"/>
                            </p:stCondLst>
                            <p:childTnLst>
                              <p:par>
                                <p:cTn id="699" nodeType="clickEffect" fill="hold" presetClass="entr" presetID="1">
                                  <p:stCondLst>
                                    <p:cond delay="0"/>
                                  </p:stCondLst>
                                  <p:childTnLst>
                                    <p:set>
                                      <p:cBhvr>
                                        <p:cTn id="700" dur="1" fill="hold">
                                          <p:stCondLst>
                                            <p:cond delay="0"/>
                                          </p:stCondLst>
                                        </p:cTn>
                                        <p:tgtEl>
                                          <p:spTgt spid="695">
                                            <p:txEl>
                                              <p:pRg st="1" end="1"/>
                                            </p:txEl>
                                          </p:spTgt>
                                        </p:tgtEl>
                                        <p:attrNameLst>
                                          <p:attrName>style.visibility</p:attrName>
                                        </p:attrNameLst>
                                      </p:cBhvr>
                                      <p:to>
                                        <p:strVal val="visible"/>
                                      </p:to>
                                    </p:set>
                                  </p:childTnLst>
                                </p:cTn>
                              </p:par>
                            </p:childTnLst>
                          </p:cTn>
                        </p:par>
                      </p:childTnLst>
                    </p:cTn>
                  </p:par>
                  <p:par>
                    <p:cTn id="701" fill="hold">
                      <p:stCondLst>
                        <p:cond delay="indefinite"/>
                      </p:stCondLst>
                      <p:childTnLst>
                        <p:par>
                          <p:cTn id="702" fill="hold">
                            <p:stCondLst>
                              <p:cond delay="0"/>
                            </p:stCondLst>
                            <p:childTnLst>
                              <p:par>
                                <p:cTn id="703" nodeType="clickEffect" fill="hold" presetClass="entr" presetID="1">
                                  <p:stCondLst>
                                    <p:cond delay="0"/>
                                  </p:stCondLst>
                                  <p:childTnLst>
                                    <p:set>
                                      <p:cBhvr>
                                        <p:cTn id="704" dur="1" fill="hold">
                                          <p:stCondLst>
                                            <p:cond delay="0"/>
                                          </p:stCondLst>
                                        </p:cTn>
                                        <p:tgtEl>
                                          <p:spTgt spid="695">
                                            <p:txEl>
                                              <p:pRg st="2" end="2"/>
                                            </p:txEl>
                                          </p:spTgt>
                                        </p:tgtEl>
                                        <p:attrNameLst>
                                          <p:attrName>style.visibility</p:attrName>
                                        </p:attrNameLst>
                                      </p:cBhvr>
                                      <p:to>
                                        <p:strVal val="visible"/>
                                      </p:to>
                                    </p:set>
                                  </p:childTnLst>
                                </p:cTn>
                              </p:par>
                            </p:childTnLst>
                          </p:cTn>
                        </p:par>
                      </p:childTnLst>
                    </p:cTn>
                  </p:par>
                  <p:par>
                    <p:cTn id="705" fill="hold">
                      <p:stCondLst>
                        <p:cond delay="indefinite"/>
                      </p:stCondLst>
                      <p:childTnLst>
                        <p:par>
                          <p:cTn id="706" fill="hold">
                            <p:stCondLst>
                              <p:cond delay="0"/>
                            </p:stCondLst>
                            <p:childTnLst>
                              <p:par>
                                <p:cTn id="707" nodeType="clickEffect" fill="hold" presetClass="entr" presetID="1">
                                  <p:stCondLst>
                                    <p:cond delay="0"/>
                                  </p:stCondLst>
                                  <p:childTnLst>
                                    <p:set>
                                      <p:cBhvr>
                                        <p:cTn id="708" dur="1" fill="hold">
                                          <p:stCondLst>
                                            <p:cond delay="0"/>
                                          </p:stCondLst>
                                        </p:cTn>
                                        <p:tgtEl>
                                          <p:spTgt spid="695">
                                            <p:txEl>
                                              <p:pRg st="3" end="3"/>
                                            </p:txEl>
                                          </p:spTgt>
                                        </p:tgtEl>
                                        <p:attrNameLst>
                                          <p:attrName>style.visibility</p:attrName>
                                        </p:attrNameLst>
                                      </p:cBhvr>
                                      <p:to>
                                        <p:strVal val="visible"/>
                                      </p:to>
                                    </p:set>
                                  </p:childTnLst>
                                </p:cTn>
                              </p:par>
                            </p:childTnLst>
                          </p:cTn>
                        </p:par>
                      </p:childTnLst>
                    </p:cTn>
                  </p:par>
                  <p:par>
                    <p:cTn id="709" fill="hold">
                      <p:stCondLst>
                        <p:cond delay="indefinite"/>
                      </p:stCondLst>
                      <p:childTnLst>
                        <p:par>
                          <p:cTn id="710" fill="hold">
                            <p:stCondLst>
                              <p:cond delay="0"/>
                            </p:stCondLst>
                            <p:childTnLst>
                              <p:par>
                                <p:cTn id="711" nodeType="clickEffect" fill="hold" presetClass="entr" presetID="1">
                                  <p:stCondLst>
                                    <p:cond delay="0"/>
                                  </p:stCondLst>
                                  <p:childTnLst>
                                    <p:set>
                                      <p:cBhvr>
                                        <p:cTn id="712" dur="1" fill="hold">
                                          <p:stCondLst>
                                            <p:cond delay="0"/>
                                          </p:stCondLst>
                                        </p:cTn>
                                        <p:tgtEl>
                                          <p:spTgt spid="695">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PlaceHolder 1"/>
          <p:cNvSpPr>
            <a:spLocks noGrp="1"/>
          </p:cNvSpPr>
          <p:nvPr>
            <p:ph/>
          </p:nvPr>
        </p:nvSpPr>
        <p:spPr>
          <a:xfrm>
            <a:off x="728640" y="442800"/>
            <a:ext cx="10662120" cy="599112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The time required to find an item stored in memory can be reduced considerably if stored data can be identified for access by the content of the data itself rather than by an address</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highlight>
                  <a:srgbClr val="ffff00"/>
                </a:highlight>
                <a:latin typeface="Comic Sans MS"/>
              </a:rPr>
              <a:t>A memory unit accessed by content is called </a:t>
            </a:r>
            <a:r>
              <a:rPr b="1" lang="en-US" sz="2400" spc="-1" strike="noStrike">
                <a:solidFill>
                  <a:srgbClr val="ef306c"/>
                </a:solidFill>
                <a:highlight>
                  <a:srgbClr val="ffff00"/>
                </a:highlight>
                <a:latin typeface="Comic Sans MS"/>
              </a:rPr>
              <a:t>an associative memory or Content Addressable Memory (CAM).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This type of memory is accessed simultaneously and in parallel on the basis of data content rather than by specific address or location.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When a word is written in an associative memory, no address is given. The memory is capable of finding an empty unused location to store the word.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When a word is to be read from an associative memory, the content of the word, or part of the word, is specified. </a:t>
            </a:r>
            <a:endParaRPr b="0" lang="en-US" sz="2400" spc="-1" strike="noStrike">
              <a:solidFill>
                <a:srgbClr val="09283f"/>
              </a:solidFill>
              <a:latin typeface="Arial Nova Light"/>
            </a:endParaRPr>
          </a:p>
        </p:txBody>
      </p:sp>
      <p:sp>
        <p:nvSpPr>
          <p:cNvPr id="3" name="PlaceHolder 2"/>
          <p:cNvSpPr>
            <a:spLocks noGrp="1"/>
          </p:cNvSpPr>
          <p:nvPr>
            <p:ph type="ftr" idx="5"/>
          </p:nvPr>
        </p:nvSpPr>
        <p:spPr/>
        <p:txBody>
          <a:bodyPr/>
          <a:p>
            <a:r>
              <a:t>Archana P S , Department of CSE,SNGCE</a:t>
            </a:r>
          </a:p>
        </p:txBody>
      </p:sp>
      <p:sp>
        <p:nvSpPr>
          <p:cNvPr id="4" name="PlaceHolder 3"/>
          <p:cNvSpPr>
            <a:spLocks noGrp="1"/>
          </p:cNvSpPr>
          <p:nvPr>
            <p:ph type="sldNum" idx="6"/>
          </p:nvPr>
        </p:nvSpPr>
        <p:spPr/>
        <p:txBody>
          <a:bodyPr/>
          <a:p>
            <a:fld id="{8971D576-309E-4886-A77A-059D5180C198}" type="slidenum">
              <a:t>108</a:t>
            </a:fld>
          </a:p>
        </p:txBody>
      </p:sp>
    </p:spTree>
  </p:cSld>
  <mc:AlternateContent>
    <mc:Choice Requires="p14">
      <p:transition spd="slow" p14:dur="2000"/>
    </mc:Choice>
    <mc:Fallback>
      <p:transition spd="slow"/>
    </mc:Fallback>
  </mc:AlternateContent>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PlaceHolder 1"/>
          <p:cNvSpPr>
            <a:spLocks noGrp="1"/>
          </p:cNvSpPr>
          <p:nvPr>
            <p:ph/>
          </p:nvPr>
        </p:nvSpPr>
        <p:spPr>
          <a:xfrm>
            <a:off x="914400" y="743040"/>
            <a:ext cx="9914400" cy="5299560"/>
          </a:xfrm>
          <a:prstGeom prst="rect">
            <a:avLst/>
          </a:prstGeom>
          <a:noFill/>
          <a:ln w="0">
            <a:noFill/>
          </a:ln>
        </p:spPr>
        <p:txBody>
          <a:bodyPr anchor="t">
            <a:noAutofit/>
          </a:bodyPr>
          <a:p>
            <a:pPr>
              <a:lnSpc>
                <a:spcPct val="120000"/>
              </a:lnSpc>
              <a:spcBef>
                <a:spcPts val="1001"/>
              </a:spcBef>
              <a:buNone/>
            </a:pP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The memory locaters all words which match the specified content and marks them for reading.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Because of its organization, the associative memory is uniquely suited to do parallel searches by data association.</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An associative memory is more expensive then a random access memory because each cell must have storage capability as well as logic circuits for matching its content with an external argument.</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For this reason, associative memories are used in applications where the search time is very critical and must be very short. </a:t>
            </a:r>
            <a:endParaRPr b="0" lang="en-US" sz="2400" spc="-1" strike="noStrike">
              <a:solidFill>
                <a:srgbClr val="09283f"/>
              </a:solidFill>
              <a:latin typeface="Arial Nova Light"/>
            </a:endParaRPr>
          </a:p>
          <a:p>
            <a:pPr>
              <a:lnSpc>
                <a:spcPct val="120000"/>
              </a:lnSpc>
              <a:spcBef>
                <a:spcPts val="1001"/>
              </a:spcBef>
              <a:buNone/>
            </a:pPr>
            <a:endParaRPr b="0" lang="en-US" sz="2000" spc="-1" strike="noStrike">
              <a:solidFill>
                <a:srgbClr val="09283f"/>
              </a:solidFill>
              <a:latin typeface="Arial Nova Light"/>
            </a:endParaRPr>
          </a:p>
        </p:txBody>
      </p:sp>
      <p:sp>
        <p:nvSpPr>
          <p:cNvPr id="3" name="PlaceHolder 2"/>
          <p:cNvSpPr>
            <a:spLocks noGrp="1"/>
          </p:cNvSpPr>
          <p:nvPr>
            <p:ph type="ftr" idx="5"/>
          </p:nvPr>
        </p:nvSpPr>
        <p:spPr/>
        <p:txBody>
          <a:bodyPr/>
          <a:p>
            <a:r>
              <a:t>Archana P S , Department of CSE,SNGCE</a:t>
            </a:r>
          </a:p>
        </p:txBody>
      </p:sp>
      <p:sp>
        <p:nvSpPr>
          <p:cNvPr id="4" name="PlaceHolder 3"/>
          <p:cNvSpPr>
            <a:spLocks noGrp="1"/>
          </p:cNvSpPr>
          <p:nvPr>
            <p:ph type="sldNum" idx="6"/>
          </p:nvPr>
        </p:nvSpPr>
        <p:spPr/>
        <p:txBody>
          <a:bodyPr/>
          <a:p>
            <a:fld id="{A2626E18-35B5-4877-8CAE-7EE73617F4DF}" type="slidenum">
              <a:t>109</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p:nvPr>
        </p:nvSpPr>
        <p:spPr>
          <a:xfrm>
            <a:off x="914400" y="0"/>
            <a:ext cx="10476360" cy="6042600"/>
          </a:xfrm>
          <a:prstGeom prst="rect">
            <a:avLst/>
          </a:prstGeom>
          <a:noFill/>
          <a:ln w="0">
            <a:noFill/>
          </a:ln>
        </p:spPr>
        <p:txBody>
          <a:bodyPr anchor="t">
            <a:noAutofit/>
          </a:bodyPr>
          <a:p>
            <a:pPr>
              <a:lnSpc>
                <a:spcPct val="120000"/>
              </a:lnSpc>
              <a:spcBef>
                <a:spcPts val="1001"/>
              </a:spcBef>
              <a:buNone/>
            </a:pP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 </a:t>
            </a:r>
            <a:r>
              <a:rPr b="0" lang="en-US" sz="2000" spc="-1" strike="noStrike">
                <a:solidFill>
                  <a:srgbClr val="000000"/>
                </a:solidFill>
                <a:latin typeface="Comic Sans MS"/>
              </a:rPr>
              <a:t>A simple arrangement to connect I/O devices to a computer is to use a single bus structure. It consists of three sets of lines to carry </a:t>
            </a:r>
            <a:endParaRPr b="0" lang="en-US" sz="20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IN" sz="1800" spc="-1" strike="noStrike">
                <a:solidFill>
                  <a:srgbClr val="000000"/>
                </a:solidFill>
                <a:latin typeface="Comic Sans MS"/>
              </a:rPr>
              <a:t>Address </a:t>
            </a:r>
            <a:endParaRPr b="0" lang="en-US" sz="18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IN" sz="1800" spc="-1" strike="noStrike">
                <a:solidFill>
                  <a:srgbClr val="000000"/>
                </a:solidFill>
                <a:latin typeface="Comic Sans MS"/>
              </a:rPr>
              <a:t>Data </a:t>
            </a:r>
            <a:endParaRPr b="0" lang="en-US" sz="18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IN" sz="1800" spc="-1" strike="noStrike">
                <a:solidFill>
                  <a:srgbClr val="000000"/>
                </a:solidFill>
                <a:latin typeface="Comic Sans MS"/>
              </a:rPr>
              <a:t>Control Signals. </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When the processor places a particular address on address lines, the devices that recognize this address responds to the command issued on the control lines.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The processor request either a read or write operation and the requested data are transferred over the data lines.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When I/O devices &amp; memory share the same address space, the arrangement is called </a:t>
            </a:r>
            <a:r>
              <a:rPr b="1" lang="en-IN" sz="2000" spc="-1" strike="noStrike">
                <a:solidFill>
                  <a:srgbClr val="000000"/>
                </a:solidFill>
                <a:latin typeface="Comic Sans MS"/>
              </a:rPr>
              <a:t>memory mapped I/O. </a:t>
            </a:r>
            <a:endParaRPr b="0" lang="en-US" sz="2000" spc="-1" strike="noStrike">
              <a:solidFill>
                <a:srgbClr val="09283f"/>
              </a:solidFill>
              <a:latin typeface="Arial Nova Light"/>
            </a:endParaRPr>
          </a:p>
        </p:txBody>
      </p:sp>
      <p:sp>
        <p:nvSpPr>
          <p:cNvPr id="3" name="PlaceHolder 2"/>
          <p:cNvSpPr>
            <a:spLocks noGrp="1"/>
          </p:cNvSpPr>
          <p:nvPr>
            <p:ph type="ftr" idx="5"/>
          </p:nvPr>
        </p:nvSpPr>
        <p:spPr/>
        <p:txBody>
          <a:bodyPr/>
          <a:p>
            <a:r>
              <a:t>Archana P S , Department of CSE,SNGCE</a:t>
            </a:r>
          </a:p>
        </p:txBody>
      </p:sp>
      <p:sp>
        <p:nvSpPr>
          <p:cNvPr id="4" name="PlaceHolder 3"/>
          <p:cNvSpPr>
            <a:spLocks noGrp="1"/>
          </p:cNvSpPr>
          <p:nvPr>
            <p:ph type="sldNum" idx="6"/>
          </p:nvPr>
        </p:nvSpPr>
        <p:spPr/>
        <p:txBody>
          <a:bodyPr/>
          <a:p>
            <a:fld id="{9C7E74A8-85F9-4F7A-8232-A3CE6F7DBC4D}" type="slidenum">
              <a:t>11</a:t>
            </a:fld>
          </a:p>
        </p:txBody>
      </p:sp>
    </p:spTree>
  </p:cSld>
  <mc:AlternateContent>
    <mc:Choice Requires="p14">
      <p:transition spd="slow" p14:dur="2000"/>
    </mc:Choice>
    <mc:Fallback>
      <p:transition spd="slow"/>
    </mc:Fallback>
  </mc:AlternateContent>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PlaceHolder 1"/>
          <p:cNvSpPr>
            <a:spLocks noGrp="1"/>
          </p:cNvSpPr>
          <p:nvPr>
            <p:ph type="title"/>
          </p:nvPr>
        </p:nvSpPr>
        <p:spPr>
          <a:xfrm>
            <a:off x="914400" y="590760"/>
            <a:ext cx="9914400" cy="1328760"/>
          </a:xfrm>
          <a:prstGeom prst="rect">
            <a:avLst/>
          </a:prstGeom>
          <a:noFill/>
          <a:ln w="0">
            <a:noFill/>
          </a:ln>
        </p:spPr>
        <p:txBody>
          <a:bodyPr anchor="ctr">
            <a:normAutofit/>
          </a:bodyPr>
          <a:p>
            <a:pPr>
              <a:lnSpc>
                <a:spcPct val="100000"/>
              </a:lnSpc>
              <a:buNone/>
            </a:pPr>
            <a:r>
              <a:rPr b="0" lang="en-IN" sz="2400" spc="-1" strike="noStrike">
                <a:solidFill>
                  <a:srgbClr val="18818c"/>
                </a:solidFill>
                <a:latin typeface="Elephant"/>
              </a:rPr>
              <a:t>HARDWARE ORGANIZATION</a:t>
            </a:r>
            <a:r>
              <a:rPr b="0" lang="en-IN" sz="1200" spc="-1" strike="noStrike">
                <a:solidFill>
                  <a:srgbClr val="18818c"/>
                </a:solidFill>
                <a:latin typeface="Elephant"/>
              </a:rPr>
              <a:t>(</a:t>
            </a:r>
            <a:r>
              <a:rPr b="0" lang="en-US" sz="1200" spc="-1" strike="noStrike">
                <a:solidFill>
                  <a:srgbClr val="18818c"/>
                </a:solidFill>
                <a:latin typeface="Elephant"/>
              </a:rPr>
              <a:t>CONTENT ADDRESSABLE MEMORY )</a:t>
            </a:r>
            <a:endParaRPr b="0" lang="en-US" sz="1200" spc="-1" strike="noStrike">
              <a:solidFill>
                <a:srgbClr val="000000"/>
              </a:solidFill>
              <a:latin typeface="Arial Nova Light"/>
            </a:endParaRPr>
          </a:p>
        </p:txBody>
      </p:sp>
      <p:sp>
        <p:nvSpPr>
          <p:cNvPr id="700" name="PlaceHolder 2"/>
          <p:cNvSpPr>
            <a:spLocks noGrp="1"/>
          </p:cNvSpPr>
          <p:nvPr>
            <p:ph/>
          </p:nvPr>
        </p:nvSpPr>
        <p:spPr>
          <a:xfrm>
            <a:off x="914400" y="1919520"/>
            <a:ext cx="9914400" cy="4123080"/>
          </a:xfrm>
          <a:prstGeom prst="rect">
            <a:avLst/>
          </a:prstGeom>
          <a:noFill/>
          <a:ln w="0">
            <a:noFill/>
          </a:ln>
        </p:spPr>
        <p:txBody>
          <a:bodyPr anchor="t">
            <a:noAutofit/>
          </a:bodyPr>
          <a:p>
            <a:pPr marL="228600" indent="-228600">
              <a:lnSpc>
                <a:spcPct val="120000"/>
              </a:lnSpc>
              <a:spcBef>
                <a:spcPts val="1001"/>
              </a:spcBef>
              <a:buClr>
                <a:srgbClr val="f48e7c"/>
              </a:buClr>
              <a:buFont typeface="Arial"/>
              <a:buChar char="•"/>
            </a:pPr>
            <a:r>
              <a:rPr b="0" lang="en-US" sz="1800" spc="-1" strike="noStrike">
                <a:solidFill>
                  <a:srgbClr val="000000"/>
                </a:solidFill>
                <a:latin typeface="Comic Sans MS"/>
              </a:rPr>
              <a:t>The block diagram of an associative memory consists of a memory array and logic from words with n bits per word. The argument register A and key register K each have n bits, one for each bit of a word.</a:t>
            </a:r>
            <a:endParaRPr b="0" lang="en-US" sz="1800" spc="-1" strike="noStrike">
              <a:solidFill>
                <a:srgbClr val="09283f"/>
              </a:solidFill>
              <a:latin typeface="Arial Nova Light"/>
            </a:endParaRPr>
          </a:p>
        </p:txBody>
      </p:sp>
      <p:pic>
        <p:nvPicPr>
          <p:cNvPr id="701" name="Picture 6" descr=""/>
          <p:cNvPicPr/>
          <p:nvPr/>
        </p:nvPicPr>
        <p:blipFill>
          <a:blip r:embed="rId1"/>
          <a:stretch/>
        </p:blipFill>
        <p:spPr>
          <a:xfrm>
            <a:off x="3429000" y="2986200"/>
            <a:ext cx="6171840" cy="3479400"/>
          </a:xfrm>
          <a:prstGeom prst="rect">
            <a:avLst/>
          </a:prstGeom>
          <a:ln w="0">
            <a:noFill/>
          </a:ln>
        </p:spPr>
      </p:pic>
      <p:sp>
        <p:nvSpPr>
          <p:cNvPr id="702" name="TextBox 8"/>
          <p:cNvSpPr/>
          <p:nvPr/>
        </p:nvSpPr>
        <p:spPr>
          <a:xfrm>
            <a:off x="4395240" y="6488640"/>
            <a:ext cx="6100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ef306c"/>
                </a:solidFill>
                <a:latin typeface="Comic Sans MS"/>
              </a:rPr>
              <a:t>Block Diagram of Associative Memory</a:t>
            </a:r>
            <a:endParaRPr b="0" lang="en-IN" sz="1800" spc="-1" strike="noStrike">
              <a:latin typeface="Arial"/>
            </a:endParaRPr>
          </a:p>
        </p:txBody>
      </p:sp>
      <p:sp>
        <p:nvSpPr>
          <p:cNvPr id="4" name="PlaceHolder 3"/>
          <p:cNvSpPr>
            <a:spLocks noGrp="1"/>
          </p:cNvSpPr>
          <p:nvPr>
            <p:ph type="ftr" idx="5"/>
          </p:nvPr>
        </p:nvSpPr>
        <p:spPr/>
        <p:txBody>
          <a:bodyPr/>
          <a:p>
            <a:r>
              <a:t>Archana P S , Department of CSE,SNGCE</a:t>
            </a:r>
          </a:p>
        </p:txBody>
      </p:sp>
      <p:sp>
        <p:nvSpPr>
          <p:cNvPr id="5" name="PlaceHolder 4"/>
          <p:cNvSpPr>
            <a:spLocks noGrp="1"/>
          </p:cNvSpPr>
          <p:nvPr>
            <p:ph type="sldNum" idx="6"/>
          </p:nvPr>
        </p:nvSpPr>
        <p:spPr/>
        <p:txBody>
          <a:bodyPr/>
          <a:p>
            <a:fld id="{4B2BD5B2-D84F-4E1A-940E-08663B93EEB9}" type="slidenum">
              <a:t>110</a:t>
            </a:fld>
          </a:p>
        </p:txBody>
      </p:sp>
    </p:spTree>
  </p:cSld>
  <mc:AlternateContent>
    <mc:Choice Requires="p14">
      <p:transition spd="slow" p14:dur="2000"/>
    </mc:Choice>
    <mc:Fallback>
      <p:transition spd="slow"/>
    </mc:Fallback>
  </mc:AlternateContent>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PlaceHolder 1"/>
          <p:cNvSpPr>
            <a:spLocks noGrp="1"/>
          </p:cNvSpPr>
          <p:nvPr>
            <p:ph/>
          </p:nvPr>
        </p:nvSpPr>
        <p:spPr>
          <a:xfrm>
            <a:off x="914400" y="514440"/>
            <a:ext cx="9914400" cy="552816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The match register M has m bits, one for each memory word. Each word in memory is compared in parallel with the content of the argument register.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The words that match the bits of the argument register set a corresponding bit in the match register.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After the matching process, those bits in the match register that have been set indicate the fact that their corresponding words have been matched.</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Reading is accomplished by a sequential access to memory for those words whose corresponding bits in the match register have been set.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The key register provides a mask for choosing a particular field or key in the argument word.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The entire argument is compared with each memory word if the key register contains all 1’s. Otherwise, only those bits in the argument that have 1’s in their corresponding position of the key register are compared. Thus the key provides a mask or identifying piece of information which specifies how the reference to memory is made. </a:t>
            </a:r>
            <a:endParaRPr b="0" lang="en-US" sz="2000" spc="-1" strike="noStrike">
              <a:solidFill>
                <a:srgbClr val="09283f"/>
              </a:solidFill>
              <a:latin typeface="Arial Nova Light"/>
            </a:endParaRPr>
          </a:p>
        </p:txBody>
      </p:sp>
      <p:sp>
        <p:nvSpPr>
          <p:cNvPr id="3" name="PlaceHolder 2"/>
          <p:cNvSpPr>
            <a:spLocks noGrp="1"/>
          </p:cNvSpPr>
          <p:nvPr>
            <p:ph type="ftr" idx="5"/>
          </p:nvPr>
        </p:nvSpPr>
        <p:spPr/>
        <p:txBody>
          <a:bodyPr/>
          <a:p>
            <a:r>
              <a:t>Archana P S , Department of CSE,SNGCE</a:t>
            </a:r>
          </a:p>
        </p:txBody>
      </p:sp>
      <p:sp>
        <p:nvSpPr>
          <p:cNvPr id="4" name="PlaceHolder 3"/>
          <p:cNvSpPr>
            <a:spLocks noGrp="1"/>
          </p:cNvSpPr>
          <p:nvPr>
            <p:ph type="sldNum" idx="6"/>
          </p:nvPr>
        </p:nvSpPr>
        <p:spPr/>
        <p:txBody>
          <a:bodyPr/>
          <a:p>
            <a:fld id="{DDEA3D77-4E24-45AB-BF1F-FEE55FE36C22}" type="slidenum">
              <a:t>111</a:t>
            </a:fld>
          </a:p>
        </p:txBody>
      </p:sp>
    </p:spTree>
  </p:cSld>
  <mc:AlternateContent>
    <mc:Choice Requires="p14">
      <p:transition spd="slow" p14:dur="2000"/>
    </mc:Choice>
    <mc:Fallback>
      <p:transition spd="slow"/>
    </mc:Fallback>
  </mc:AlternateContent>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4" name="PlaceHolder 1"/>
          <p:cNvSpPr>
            <a:spLocks noGrp="1"/>
          </p:cNvSpPr>
          <p:nvPr>
            <p:ph/>
          </p:nvPr>
        </p:nvSpPr>
        <p:spPr>
          <a:xfrm>
            <a:off x="914400" y="628560"/>
            <a:ext cx="9914400" cy="5414040"/>
          </a:xfrm>
          <a:prstGeom prst="rect">
            <a:avLst/>
          </a:prstGeom>
          <a:noFill/>
          <a:ln w="0">
            <a:noFill/>
          </a:ln>
        </p:spPr>
        <p:txBody>
          <a:bodyPr anchor="t">
            <a:noAutofit/>
          </a:bodyPr>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To illustrate with a numerical example, suppose that the argument register A and the key register K have the bit configuration shown below. Only the three leftmost bits of A are compared with memory words because K has 1’s in these positions. </a:t>
            </a:r>
            <a:endParaRPr b="0" lang="en-US" sz="2400" spc="-1" strike="noStrike">
              <a:solidFill>
                <a:srgbClr val="09283f"/>
              </a:solidFill>
              <a:latin typeface="Arial Nova Light"/>
            </a:endParaRPr>
          </a:p>
          <a:p>
            <a:pPr>
              <a:lnSpc>
                <a:spcPct val="120000"/>
              </a:lnSpc>
              <a:spcBef>
                <a:spcPts val="1001"/>
              </a:spcBef>
              <a:buNone/>
            </a:pPr>
            <a:endParaRPr b="0" lang="en-US" sz="2400" spc="-1" strike="noStrike">
              <a:solidFill>
                <a:srgbClr val="09283f"/>
              </a:solidFill>
              <a:latin typeface="Arial Nova Light"/>
            </a:endParaRPr>
          </a:p>
          <a:p>
            <a:pPr>
              <a:lnSpc>
                <a:spcPct val="120000"/>
              </a:lnSpc>
              <a:spcBef>
                <a:spcPts val="1001"/>
              </a:spcBef>
              <a:buNone/>
              <a:tabLst>
                <a:tab algn="l" pos="0"/>
              </a:tabLst>
            </a:pPr>
            <a:endParaRPr b="0" lang="en-US" sz="2400" spc="-1" strike="noStrike">
              <a:solidFill>
                <a:srgbClr val="09283f"/>
              </a:solidFill>
              <a:latin typeface="Arial Nova Light"/>
            </a:endParaRPr>
          </a:p>
          <a:p>
            <a:pPr>
              <a:lnSpc>
                <a:spcPct val="120000"/>
              </a:lnSpc>
              <a:spcBef>
                <a:spcPts val="1001"/>
              </a:spcBef>
              <a:buNone/>
              <a:tabLst>
                <a:tab algn="l" pos="0"/>
              </a:tabLst>
            </a:pPr>
            <a:endParaRPr b="0" lang="en-US" sz="2400" spc="-1" strike="noStrike">
              <a:solidFill>
                <a:srgbClr val="09283f"/>
              </a:solidFill>
              <a:latin typeface="Arial Nova Light"/>
            </a:endParaRPr>
          </a:p>
          <a:p>
            <a:pPr>
              <a:lnSpc>
                <a:spcPct val="120000"/>
              </a:lnSpc>
              <a:spcBef>
                <a:spcPts val="1001"/>
              </a:spcBef>
              <a:buNone/>
              <a:tabLst>
                <a:tab algn="l" pos="0"/>
              </a:tabLst>
            </a:pP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tabLst>
                <a:tab algn="l" pos="0"/>
              </a:tabLst>
            </a:pPr>
            <a:r>
              <a:rPr b="0" lang="en-US" sz="2400" spc="-1" strike="noStrike">
                <a:solidFill>
                  <a:srgbClr val="000000"/>
                </a:solidFill>
                <a:latin typeface="Comic Sans MS"/>
              </a:rPr>
              <a:t>Word 2 matches the unmasked argument field because the three leftmost bits of the argument and the word are equal. </a:t>
            </a:r>
            <a:endParaRPr b="0" lang="en-US" sz="2400" spc="-1" strike="noStrike">
              <a:solidFill>
                <a:srgbClr val="09283f"/>
              </a:solidFill>
              <a:latin typeface="Arial Nova Light"/>
            </a:endParaRPr>
          </a:p>
        </p:txBody>
      </p:sp>
      <p:pic>
        <p:nvPicPr>
          <p:cNvPr id="705" name="Picture 6" descr=""/>
          <p:cNvPicPr/>
          <p:nvPr/>
        </p:nvPicPr>
        <p:blipFill>
          <a:blip r:embed="rId1"/>
          <a:stretch/>
        </p:blipFill>
        <p:spPr>
          <a:xfrm>
            <a:off x="3949560" y="2657520"/>
            <a:ext cx="4579560" cy="1757160"/>
          </a:xfrm>
          <a:prstGeom prst="rect">
            <a:avLst/>
          </a:prstGeom>
          <a:ln w="0">
            <a:noFill/>
          </a:ln>
        </p:spPr>
      </p:pic>
      <p:sp>
        <p:nvSpPr>
          <p:cNvPr id="3" name="PlaceHolder 2"/>
          <p:cNvSpPr>
            <a:spLocks noGrp="1"/>
          </p:cNvSpPr>
          <p:nvPr>
            <p:ph type="ftr" idx="5"/>
          </p:nvPr>
        </p:nvSpPr>
        <p:spPr/>
        <p:txBody>
          <a:bodyPr/>
          <a:p>
            <a:r>
              <a:t>Archana P S , Department of CSE,SNGCE</a:t>
            </a:r>
          </a:p>
        </p:txBody>
      </p:sp>
      <p:sp>
        <p:nvSpPr>
          <p:cNvPr id="4" name="PlaceHolder 3"/>
          <p:cNvSpPr>
            <a:spLocks noGrp="1"/>
          </p:cNvSpPr>
          <p:nvPr>
            <p:ph type="sldNum" idx="6"/>
          </p:nvPr>
        </p:nvSpPr>
        <p:spPr/>
        <p:txBody>
          <a:bodyPr/>
          <a:p>
            <a:fld id="{A7ACD040-8CC2-4CC7-841E-D924E5BCF9C4}" type="slidenum">
              <a:t>112</a:t>
            </a:fld>
          </a:p>
        </p:txBody>
      </p:sp>
    </p:spTree>
  </p:cSld>
  <mc:AlternateContent>
    <mc:Choice Requires="p14">
      <p:transition spd="slow" p14:dur="2000"/>
    </mc:Choice>
    <mc:Fallback>
      <p:transition spd="slow"/>
    </mc:Fallback>
  </mc:AlternateContent>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PlaceHolder 1"/>
          <p:cNvSpPr>
            <a:spLocks noGrp="1"/>
          </p:cNvSpPr>
          <p:nvPr>
            <p:ph type="title"/>
          </p:nvPr>
        </p:nvSpPr>
        <p:spPr>
          <a:xfrm>
            <a:off x="905400" y="590760"/>
            <a:ext cx="9914400" cy="1328760"/>
          </a:xfrm>
          <a:prstGeom prst="rect">
            <a:avLst/>
          </a:prstGeom>
          <a:noFill/>
          <a:ln w="0">
            <a:noFill/>
          </a:ln>
        </p:spPr>
        <p:txBody>
          <a:bodyPr anchor="ctr">
            <a:noAutofit/>
          </a:bodyPr>
          <a:p>
            <a:endParaRPr b="0" lang="en-US" sz="1800" spc="-1" strike="noStrike">
              <a:solidFill>
                <a:srgbClr val="000000"/>
              </a:solidFill>
              <a:latin typeface="Arial Nova Light"/>
            </a:endParaRPr>
          </a:p>
        </p:txBody>
      </p:sp>
      <p:sp>
        <p:nvSpPr>
          <p:cNvPr id="707" name="PlaceHolder 2"/>
          <p:cNvSpPr>
            <a:spLocks noGrp="1"/>
          </p:cNvSpPr>
          <p:nvPr>
            <p:ph/>
          </p:nvPr>
        </p:nvSpPr>
        <p:spPr>
          <a:xfrm>
            <a:off x="914400" y="1919520"/>
            <a:ext cx="9914400" cy="4123080"/>
          </a:xfrm>
          <a:prstGeom prst="rect">
            <a:avLst/>
          </a:prstGeom>
          <a:noFill/>
          <a:ln w="0">
            <a:noFill/>
          </a:ln>
        </p:spPr>
        <p:txBody>
          <a:bodyPr anchor="t">
            <a:noAutofit/>
          </a:bodyPr>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The relation between the memory array and external registers in an associative memory is shown in below figure. </a:t>
            </a:r>
            <a:endParaRPr b="0" lang="en-US" sz="2000" spc="-1" strike="noStrike">
              <a:solidFill>
                <a:srgbClr val="09283f"/>
              </a:solidFill>
              <a:latin typeface="Arial Nova Light"/>
            </a:endParaRPr>
          </a:p>
          <a:p>
            <a:pPr>
              <a:lnSpc>
                <a:spcPct val="120000"/>
              </a:lnSpc>
              <a:spcBef>
                <a:spcPts val="1001"/>
              </a:spcBef>
              <a:buNone/>
            </a:pPr>
            <a:endParaRPr b="0" lang="en-US" sz="2000" spc="-1" strike="noStrike">
              <a:solidFill>
                <a:srgbClr val="09283f"/>
              </a:solidFill>
              <a:latin typeface="Arial Nova Light"/>
            </a:endParaRPr>
          </a:p>
        </p:txBody>
      </p:sp>
      <p:pic>
        <p:nvPicPr>
          <p:cNvPr id="708" name="Picture 6" descr=""/>
          <p:cNvPicPr/>
          <p:nvPr/>
        </p:nvPicPr>
        <p:blipFill>
          <a:blip r:embed="rId1"/>
          <a:stretch/>
        </p:blipFill>
        <p:spPr>
          <a:xfrm>
            <a:off x="3093480" y="3037320"/>
            <a:ext cx="4490280" cy="3005280"/>
          </a:xfrm>
          <a:prstGeom prst="rect">
            <a:avLst/>
          </a:prstGeom>
          <a:ln w="0">
            <a:noFill/>
          </a:ln>
        </p:spPr>
      </p:pic>
      <p:sp>
        <p:nvSpPr>
          <p:cNvPr id="4" name="PlaceHolder 3"/>
          <p:cNvSpPr>
            <a:spLocks noGrp="1"/>
          </p:cNvSpPr>
          <p:nvPr>
            <p:ph type="ftr" idx="5"/>
          </p:nvPr>
        </p:nvSpPr>
        <p:spPr/>
        <p:txBody>
          <a:bodyPr/>
          <a:p>
            <a:r>
              <a:t>Archana P S , Department of CSE,SNGCE</a:t>
            </a:r>
          </a:p>
        </p:txBody>
      </p:sp>
      <p:sp>
        <p:nvSpPr>
          <p:cNvPr id="5" name="PlaceHolder 4"/>
          <p:cNvSpPr>
            <a:spLocks noGrp="1"/>
          </p:cNvSpPr>
          <p:nvPr>
            <p:ph type="sldNum" idx="6"/>
          </p:nvPr>
        </p:nvSpPr>
        <p:spPr/>
        <p:txBody>
          <a:bodyPr/>
          <a:p>
            <a:fld id="{B59BE85B-8BBF-4E4A-A8AD-5FF515430301}" type="slidenum">
              <a:t>113</a:t>
            </a:fld>
          </a:p>
        </p:txBody>
      </p:sp>
    </p:spTree>
  </p:cSld>
  <mc:AlternateContent>
    <mc:Choice Requires="p14">
      <p:transition spd="slow" p14:dur="2000"/>
    </mc:Choice>
    <mc:Fallback>
      <p:transition spd="slow"/>
    </mc:Fallback>
  </mc:AlternateContent>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PlaceHolder 1"/>
          <p:cNvSpPr>
            <a:spLocks noGrp="1"/>
          </p:cNvSpPr>
          <p:nvPr>
            <p:ph/>
          </p:nvPr>
        </p:nvSpPr>
        <p:spPr>
          <a:xfrm>
            <a:off x="173880" y="357120"/>
            <a:ext cx="11684520" cy="5685480"/>
          </a:xfrm>
          <a:prstGeom prst="rect">
            <a:avLst/>
          </a:prstGeom>
          <a:noFill/>
          <a:ln w="0">
            <a:noFill/>
          </a:ln>
        </p:spPr>
        <p:txBody>
          <a:bodyPr anchor="t">
            <a:noAutofit/>
          </a:bodyPr>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The cells in the array are marked by the letter C with two subscripts.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The first subscript gives the word number and the second specifies the bit position in the word.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Thus cell Cij is the cell for bit j in word i. A bit A j in the argument register is compared with all the bits in column j of the array provided that K j =1.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This is done for all columns j = 1, 2,…,n. If a match occurs between all the unmasked bits of the argument and the bits in word i, the corresponding bit Mi in the match register is set to 1.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If one or more unmasked bits of the argument and the word do not match, Mi is cleared to 0.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Flop storage element Fij and the circuits for reading, writing, and matching the cell. The input bit is transferred into the storage cell during a write operation.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The bit stored is read out during a read operation.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The match logic compares the content of the storage cell with the corresponding unmasked bit of the argument and provides an output for the decision logic that sets the bit in Mi. </a:t>
            </a:r>
            <a:endParaRPr b="0" lang="en-US" sz="2000" spc="-1" strike="noStrike">
              <a:solidFill>
                <a:srgbClr val="09283f"/>
              </a:solidFill>
              <a:latin typeface="Arial Nova Light"/>
            </a:endParaRPr>
          </a:p>
        </p:txBody>
      </p:sp>
      <p:sp>
        <p:nvSpPr>
          <p:cNvPr id="3" name="PlaceHolder 2"/>
          <p:cNvSpPr>
            <a:spLocks noGrp="1"/>
          </p:cNvSpPr>
          <p:nvPr>
            <p:ph type="ftr" idx="5"/>
          </p:nvPr>
        </p:nvSpPr>
        <p:spPr/>
        <p:txBody>
          <a:bodyPr/>
          <a:p>
            <a:r>
              <a:t>Archana P S , Department of CSE,SNGCE</a:t>
            </a:r>
          </a:p>
        </p:txBody>
      </p:sp>
      <p:sp>
        <p:nvSpPr>
          <p:cNvPr id="4" name="PlaceHolder 3"/>
          <p:cNvSpPr>
            <a:spLocks noGrp="1"/>
          </p:cNvSpPr>
          <p:nvPr>
            <p:ph type="sldNum" idx="6"/>
          </p:nvPr>
        </p:nvSpPr>
        <p:spPr/>
        <p:txBody>
          <a:bodyPr/>
          <a:p>
            <a:fld id="{AE6E75C4-9C92-4AF8-8F3C-3477D1CE5748}" type="slidenum">
              <a:t>114</a:t>
            </a:fld>
          </a:p>
        </p:txBody>
      </p:sp>
    </p:spTree>
  </p:cSld>
  <mc:AlternateContent>
    <mc:Choice Requires="p14">
      <p:transition spd="slow" p14:dur="2000"/>
    </mc:Choice>
    <mc:Fallback>
      <p:transition spd="slow"/>
    </mc:Fallback>
  </mc:AlternateContent>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0" name="PlaceHolder 1"/>
          <p:cNvSpPr>
            <a:spLocks noGrp="1"/>
          </p:cNvSpPr>
          <p:nvPr>
            <p:ph/>
          </p:nvPr>
        </p:nvSpPr>
        <p:spPr>
          <a:xfrm>
            <a:off x="914400" y="343080"/>
            <a:ext cx="9914400" cy="5699880"/>
          </a:xfrm>
          <a:prstGeom prst="rect">
            <a:avLst/>
          </a:prstGeom>
          <a:noFill/>
          <a:ln w="0">
            <a:noFill/>
          </a:ln>
        </p:spPr>
        <p:txBody>
          <a:bodyPr anchor="t">
            <a:normAutofit/>
          </a:bodyPr>
          <a:p>
            <a:pPr>
              <a:lnSpc>
                <a:spcPct val="120000"/>
              </a:lnSpc>
              <a:spcBef>
                <a:spcPts val="1001"/>
              </a:spcBef>
              <a:buNone/>
              <a:tabLst>
                <a:tab algn="l" pos="0"/>
              </a:tabLst>
            </a:pPr>
            <a:r>
              <a:rPr b="1" lang="en-IN" sz="1800" spc="-1" strike="noStrike">
                <a:solidFill>
                  <a:srgbClr val="ef306c"/>
                </a:solidFill>
                <a:latin typeface="Comic Sans MS"/>
              </a:rPr>
              <a:t>READ OPERATION </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tabLst>
                <a:tab algn="l" pos="0"/>
              </a:tabLst>
            </a:pPr>
            <a:r>
              <a:rPr b="0" lang="en-US" sz="1800" spc="-1" strike="noStrike">
                <a:solidFill>
                  <a:srgbClr val="000000"/>
                </a:solidFill>
                <a:latin typeface="Comic Sans MS"/>
              </a:rPr>
              <a:t>The matched words are read in sequence by applying a read signal to each word line whose corresponding Mi bit is a 1.</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tabLst>
                <a:tab algn="l" pos="0"/>
              </a:tabLst>
            </a:pPr>
            <a:r>
              <a:rPr b="0" lang="en-US" sz="1800" spc="-1" strike="noStrike">
                <a:solidFill>
                  <a:srgbClr val="000000"/>
                </a:solidFill>
                <a:latin typeface="Comic Sans MS"/>
              </a:rPr>
              <a:t> </a:t>
            </a:r>
            <a:r>
              <a:rPr b="0" lang="en-US" sz="1800" spc="-1" strike="noStrike">
                <a:solidFill>
                  <a:srgbClr val="000000"/>
                </a:solidFill>
                <a:latin typeface="Comic Sans MS"/>
              </a:rPr>
              <a:t>In most applications, the associative memory stores a table with no two identical items under a given key. </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tabLst>
                <a:tab algn="l" pos="0"/>
              </a:tabLst>
            </a:pPr>
            <a:r>
              <a:rPr b="0" lang="en-US" sz="1800" spc="-1" strike="noStrike">
                <a:solidFill>
                  <a:srgbClr val="000000"/>
                </a:solidFill>
                <a:latin typeface="Comic Sans MS"/>
              </a:rPr>
              <a:t>In this case, only one word may match the unmasked argument field. </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tabLst>
                <a:tab algn="l" pos="0"/>
              </a:tabLst>
            </a:pPr>
            <a:r>
              <a:rPr b="0" lang="en-US" sz="1800" spc="-1" strike="noStrike">
                <a:solidFill>
                  <a:srgbClr val="000000"/>
                </a:solidFill>
                <a:latin typeface="Comic Sans MS"/>
              </a:rPr>
              <a:t>By connecting output Mi directly to the read line in the same word position (instead of the M register), the content of the matched word will be presented automatically at the output lines and no special read command signal is needed. </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tabLst>
                <a:tab algn="l" pos="0"/>
              </a:tabLst>
            </a:pPr>
            <a:r>
              <a:rPr b="0" lang="en-US" sz="1800" spc="-1" strike="noStrike">
                <a:solidFill>
                  <a:srgbClr val="000000"/>
                </a:solidFill>
                <a:latin typeface="Comic Sans MS"/>
              </a:rPr>
              <a:t>Furthermore, if we exclude words having a zero content, an all-zero output will indicate that no match occurred and that the searched item is not available in memory. </a:t>
            </a:r>
            <a:endParaRPr b="0" lang="en-US" sz="1800" spc="-1" strike="noStrike">
              <a:solidFill>
                <a:srgbClr val="09283f"/>
              </a:solidFill>
              <a:latin typeface="Arial Nova Light"/>
            </a:endParaRPr>
          </a:p>
          <a:p>
            <a:pPr>
              <a:lnSpc>
                <a:spcPct val="120000"/>
              </a:lnSpc>
              <a:spcBef>
                <a:spcPts val="1001"/>
              </a:spcBef>
              <a:buNone/>
              <a:tabLst>
                <a:tab algn="l" pos="0"/>
              </a:tabLst>
            </a:pPr>
            <a:r>
              <a:rPr b="1" lang="en-IN" sz="1800" spc="-1" strike="noStrike">
                <a:solidFill>
                  <a:srgbClr val="ef306c"/>
                </a:solidFill>
                <a:latin typeface="Comic Sans MS"/>
              </a:rPr>
              <a:t>WRITE OPERATION </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tabLst>
                <a:tab algn="l" pos="0"/>
              </a:tabLst>
            </a:pPr>
            <a:r>
              <a:rPr b="0" lang="en-US" sz="1800" spc="-1" strike="noStrike">
                <a:solidFill>
                  <a:srgbClr val="000000"/>
                </a:solidFill>
                <a:latin typeface="Comic Sans MS"/>
              </a:rPr>
              <a:t>If the entire memory is loaded with new information at once prior to a search operation then the writing can be done by addressing each location in sequence. </a:t>
            </a:r>
            <a:endParaRPr b="0" lang="en-US" sz="1800" spc="-1" strike="noStrike">
              <a:solidFill>
                <a:srgbClr val="09283f"/>
              </a:solidFill>
              <a:latin typeface="Arial Nova Light"/>
            </a:endParaRPr>
          </a:p>
        </p:txBody>
      </p:sp>
      <p:sp>
        <p:nvSpPr>
          <p:cNvPr id="3" name="PlaceHolder 2"/>
          <p:cNvSpPr>
            <a:spLocks noGrp="1"/>
          </p:cNvSpPr>
          <p:nvPr>
            <p:ph type="ftr" idx="5"/>
          </p:nvPr>
        </p:nvSpPr>
        <p:spPr/>
        <p:txBody>
          <a:bodyPr/>
          <a:p>
            <a:r>
              <a:t>Archana P S , Department of CSE,SNGCE</a:t>
            </a:r>
          </a:p>
        </p:txBody>
      </p:sp>
      <p:sp>
        <p:nvSpPr>
          <p:cNvPr id="4" name="PlaceHolder 3"/>
          <p:cNvSpPr>
            <a:spLocks noGrp="1"/>
          </p:cNvSpPr>
          <p:nvPr>
            <p:ph type="sldNum" idx="6"/>
          </p:nvPr>
        </p:nvSpPr>
        <p:spPr/>
        <p:txBody>
          <a:bodyPr/>
          <a:p>
            <a:fld id="{B04D327A-5B33-47AE-9EBC-73CFB64B237C}" type="slidenum">
              <a:t>115</a:t>
            </a:fld>
          </a:p>
        </p:txBody>
      </p:sp>
    </p:spTree>
  </p:cSld>
  <mc:AlternateContent>
    <mc:Choice Requires="p14">
      <p:transition spd="slow" p14:dur="2000"/>
    </mc:Choice>
    <mc:Fallback>
      <p:transition spd="slow"/>
    </mc:Fallback>
  </mc:AlternateContent>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PlaceHolder 1"/>
          <p:cNvSpPr>
            <a:spLocks noGrp="1"/>
          </p:cNvSpPr>
          <p:nvPr>
            <p:ph/>
          </p:nvPr>
        </p:nvSpPr>
        <p:spPr>
          <a:xfrm>
            <a:off x="173880" y="299880"/>
            <a:ext cx="11627280" cy="6257520"/>
          </a:xfrm>
          <a:prstGeom prst="rect">
            <a:avLst/>
          </a:prstGeom>
          <a:noFill/>
          <a:ln w="0">
            <a:noFill/>
          </a:ln>
        </p:spPr>
        <p:txBody>
          <a:bodyPr anchor="t">
            <a:normAutofit fontScale="94000"/>
          </a:bodyPr>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This will make the device a random-access memory for writing and a content addressable memory for reading.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The advantage here is that the address for input can be decoded as in a random-access memory. Thus instead of having m address lines, one for each word in memory, the number of address lines can be reduced by the decoder to d lines, where m = 2d.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If unwanted words have to be deleted and new words inserted one at a time, there is a need for a special register to distinguish between active and inactive words.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This register, sometimes called a tag register, would have as many bits as there are words in the memory.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For every active word stored in memory, the corresponding bit in the tag register is set to 1. A word is deleted from memory by clearing its tag bit to 0.</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Words are stored in memory by scanning the tag register until the first 0 bit is encountered.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This gives the first available inactive word and a position for writing a new word. After the new word is stored in memory it is made active by setting its tag bit to 1. An unwanted word when deleted from memory can be cleared to all 0’s if this value is used to specify an empty location. </a:t>
            </a:r>
            <a:endParaRPr b="0" lang="en-US" sz="2400" spc="-1" strike="noStrike">
              <a:solidFill>
                <a:srgbClr val="09283f"/>
              </a:solidFill>
              <a:latin typeface="Arial Nova Light"/>
            </a:endParaRPr>
          </a:p>
          <a:p>
            <a:pPr>
              <a:lnSpc>
                <a:spcPct val="120000"/>
              </a:lnSpc>
              <a:spcBef>
                <a:spcPts val="1001"/>
              </a:spcBef>
              <a:buNone/>
            </a:pPr>
            <a:endParaRPr b="0" lang="en-US" sz="2000" spc="-1" strike="noStrike">
              <a:solidFill>
                <a:srgbClr val="09283f"/>
              </a:solidFill>
              <a:latin typeface="Arial Nova Light"/>
            </a:endParaRPr>
          </a:p>
        </p:txBody>
      </p:sp>
      <p:sp>
        <p:nvSpPr>
          <p:cNvPr id="3" name="PlaceHolder 2"/>
          <p:cNvSpPr>
            <a:spLocks noGrp="1"/>
          </p:cNvSpPr>
          <p:nvPr>
            <p:ph type="ftr" idx="5"/>
          </p:nvPr>
        </p:nvSpPr>
        <p:spPr/>
        <p:txBody>
          <a:bodyPr/>
          <a:p>
            <a:r>
              <a:t>Archana P S , Department of CSE,SNGCE</a:t>
            </a:r>
          </a:p>
        </p:txBody>
      </p:sp>
      <p:sp>
        <p:nvSpPr>
          <p:cNvPr id="4" name="PlaceHolder 3"/>
          <p:cNvSpPr>
            <a:spLocks noGrp="1"/>
          </p:cNvSpPr>
          <p:nvPr>
            <p:ph type="sldNum" idx="6"/>
          </p:nvPr>
        </p:nvSpPr>
        <p:spPr/>
        <p:txBody>
          <a:bodyPr/>
          <a:p>
            <a:fld id="{D5119DB0-F59A-422C-B1E2-59DD7E866666}" type="slidenum">
              <a:t>116</a:t>
            </a:fld>
          </a:p>
        </p:txBody>
      </p:sp>
    </p:spTree>
  </p:cSld>
  <mc:AlternateContent>
    <mc:Choice Requires="p14">
      <p:transition spd="slow" p14:dur="2000"/>
    </mc:Choice>
    <mc:Fallback>
      <p:transition spd="slow"/>
    </mc:Fallback>
  </mc:AlternateContent>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2" name="PlaceHolder 1"/>
          <p:cNvSpPr>
            <a:spLocks noGrp="1"/>
          </p:cNvSpPr>
          <p:nvPr>
            <p:ph type="subTitle"/>
          </p:nvPr>
        </p:nvSpPr>
        <p:spPr>
          <a:xfrm>
            <a:off x="470520" y="259200"/>
            <a:ext cx="11362320" cy="1327320"/>
          </a:xfrm>
          <a:prstGeom prst="rect">
            <a:avLst/>
          </a:prstGeom>
          <a:noFill/>
          <a:ln w="0">
            <a:noFill/>
          </a:ln>
        </p:spPr>
        <p:txBody>
          <a:bodyPr anchor="t">
            <a:noAutofit/>
          </a:bodyPr>
          <a:p>
            <a:pPr algn="ctr">
              <a:lnSpc>
                <a:spcPct val="120000"/>
              </a:lnSpc>
              <a:spcBef>
                <a:spcPts val="1001"/>
              </a:spcBef>
              <a:buNone/>
              <a:tabLst>
                <a:tab algn="l" pos="0"/>
              </a:tabLst>
            </a:pPr>
            <a:r>
              <a:rPr b="1" lang="en-US" sz="4400" spc="299" strike="noStrike" cap="all">
                <a:solidFill>
                  <a:srgbClr val="99ff33"/>
                </a:solidFill>
                <a:latin typeface="Calisto MT"/>
              </a:rPr>
              <a:t>Module 5</a:t>
            </a:r>
            <a:r>
              <a:rPr b="1" lang="en-US" sz="4800" spc="299" strike="noStrike" cap="all">
                <a:solidFill>
                  <a:srgbClr val="2d736b"/>
                </a:solidFill>
                <a:latin typeface="Cooper Std Black"/>
              </a:rPr>
              <a:t> </a:t>
            </a:r>
            <a:endParaRPr b="0" lang="en-IN" sz="4800" spc="-1" strike="noStrike">
              <a:latin typeface="Arial"/>
            </a:endParaRPr>
          </a:p>
          <a:p>
            <a:pPr algn="ctr">
              <a:lnSpc>
                <a:spcPct val="120000"/>
              </a:lnSpc>
              <a:spcBef>
                <a:spcPts val="1001"/>
              </a:spcBef>
              <a:buNone/>
              <a:tabLst>
                <a:tab algn="l" pos="0"/>
              </a:tabLst>
            </a:pPr>
            <a:endParaRPr b="0" lang="en-IN" sz="2400" spc="-1" strike="noStrike">
              <a:latin typeface="Arial"/>
            </a:endParaRPr>
          </a:p>
          <a:p>
            <a:pPr algn="ctr">
              <a:lnSpc>
                <a:spcPct val="120000"/>
              </a:lnSpc>
              <a:spcBef>
                <a:spcPts val="1001"/>
              </a:spcBef>
              <a:buNone/>
              <a:tabLst>
                <a:tab algn="l" pos="0"/>
              </a:tabLst>
            </a:pPr>
            <a:r>
              <a:rPr b="1" lang="en-US" sz="4800" spc="299" strike="noStrike" cap="all">
                <a:solidFill>
                  <a:srgbClr val="000000"/>
                </a:solidFill>
                <a:latin typeface="Cooper Std Black"/>
              </a:rPr>
              <a:t>Cache memories</a:t>
            </a:r>
            <a:endParaRPr b="0" lang="en-IN" sz="4800" spc="-1" strike="noStrike">
              <a:latin typeface="Arial"/>
            </a:endParaRPr>
          </a:p>
        </p:txBody>
      </p:sp>
      <p:sp>
        <p:nvSpPr>
          <p:cNvPr id="713" name="Title 1"/>
          <p:cNvSpPr/>
          <p:nvPr/>
        </p:nvSpPr>
        <p:spPr>
          <a:xfrm>
            <a:off x="0" y="4290480"/>
            <a:ext cx="12191760" cy="1881360"/>
          </a:xfrm>
          <a:prstGeom prst="rect">
            <a:avLst/>
          </a:prstGeom>
          <a:noFill/>
          <a:ln w="0">
            <a:noFill/>
          </a:ln>
        </p:spPr>
        <p:style>
          <a:lnRef idx="0"/>
          <a:fillRef idx="0"/>
          <a:effectRef idx="0"/>
          <a:fontRef idx="minor"/>
        </p:style>
        <p:txBody>
          <a:bodyPr anchor="b">
            <a:noAutofit/>
          </a:bodyPr>
          <a:p>
            <a:pPr algn="ctr">
              <a:lnSpc>
                <a:spcPct val="100000"/>
              </a:lnSpc>
              <a:buNone/>
            </a:pPr>
            <a:r>
              <a:rPr b="1" lang="en-US" sz="4800" spc="-1" strike="noStrike">
                <a:solidFill>
                  <a:srgbClr val="ff0000"/>
                </a:solidFill>
                <a:latin typeface="Bookman Old Style"/>
              </a:rPr>
              <a:t>CST 202 </a:t>
            </a:r>
            <a:r>
              <a:rPr b="1" lang="en-US" sz="4800" spc="-1" strike="noStrike">
                <a:solidFill>
                  <a:srgbClr val="ffffff"/>
                </a:solidFill>
                <a:latin typeface="Bookman Old Style"/>
              </a:rPr>
              <a:t>: </a:t>
            </a:r>
            <a:r>
              <a:rPr b="1" lang="en-US" sz="4800" spc="-1" strike="noStrike">
                <a:solidFill>
                  <a:srgbClr val="ffff00"/>
                </a:solidFill>
                <a:latin typeface="Bookman Old Style"/>
              </a:rPr>
              <a:t>Computer Organization</a:t>
            </a:r>
            <a:endParaRPr b="0" lang="en-IN" sz="4800" spc="-1" strike="noStrike">
              <a:latin typeface="Arial"/>
            </a:endParaRPr>
          </a:p>
          <a:p>
            <a:pPr algn="ctr">
              <a:lnSpc>
                <a:spcPct val="100000"/>
              </a:lnSpc>
              <a:buNone/>
            </a:pPr>
            <a:r>
              <a:rPr b="1" lang="en-US" sz="4800" spc="-1" strike="noStrike">
                <a:solidFill>
                  <a:srgbClr val="ffff00"/>
                </a:solidFill>
                <a:latin typeface="Bookman Old Style"/>
              </a:rPr>
              <a:t>	</a:t>
            </a:r>
            <a:r>
              <a:rPr b="1" lang="en-US" sz="4800" spc="-1" strike="noStrike">
                <a:solidFill>
                  <a:srgbClr val="ffff00"/>
                </a:solidFill>
                <a:latin typeface="Bookman Old Style"/>
              </a:rPr>
              <a:t>	</a:t>
            </a:r>
            <a:r>
              <a:rPr b="1" lang="en-US" sz="4800" spc="-1" strike="noStrike">
                <a:solidFill>
                  <a:srgbClr val="ffff00"/>
                </a:solidFill>
                <a:latin typeface="Bookman Old Style"/>
              </a:rPr>
              <a:t>	</a:t>
            </a:r>
            <a:r>
              <a:rPr b="1" lang="en-US" sz="4800" spc="-1" strike="noStrike">
                <a:solidFill>
                  <a:srgbClr val="ffff00"/>
                </a:solidFill>
                <a:latin typeface="Bookman Old Style"/>
              </a:rPr>
              <a:t>&amp; Architecture </a:t>
            </a:r>
            <a:endParaRPr b="0" lang="en-IN" sz="4800" spc="-1" strike="noStrike">
              <a:latin typeface="Arial"/>
            </a:endParaRPr>
          </a:p>
        </p:txBody>
      </p:sp>
      <p:sp>
        <p:nvSpPr>
          <p:cNvPr id="3" name="PlaceHolder 2"/>
          <p:cNvSpPr>
            <a:spLocks noGrp="1"/>
          </p:cNvSpPr>
          <p:nvPr>
            <p:ph type="ftr" idx="2"/>
          </p:nvPr>
        </p:nvSpPr>
        <p:spPr/>
        <p:txBody>
          <a:bodyPr/>
          <a:p>
            <a:r>
              <a:t>Archana P S , Department of CSE,SNGCE</a:t>
            </a:r>
          </a:p>
        </p:txBody>
      </p:sp>
      <p:sp>
        <p:nvSpPr>
          <p:cNvPr id="4" name="PlaceHolder 3"/>
          <p:cNvSpPr>
            <a:spLocks noGrp="1"/>
          </p:cNvSpPr>
          <p:nvPr>
            <p:ph type="sldNum" idx="3"/>
          </p:nvPr>
        </p:nvSpPr>
        <p:spPr/>
        <p:txBody>
          <a:bodyPr/>
          <a:p>
            <a:fld id="{6FE059D1-9E0E-4F6F-A572-79CF53146F05}" type="slidenum">
              <a:t>117</a:t>
            </a:fld>
          </a:p>
        </p:txBody>
      </p:sp>
    </p:spTree>
  </p:cSld>
  <mc:AlternateContent>
    <mc:Choice Requires="p14">
      <p:transition spd="slow" p14:dur="2000"/>
    </mc:Choice>
    <mc:Fallback>
      <p:transition spd="slow"/>
    </mc:Fallback>
  </mc:AlternateContent>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Cache Memory</a:t>
            </a:r>
            <a:endParaRPr b="0" lang="en-US" sz="4000" spc="-1" strike="noStrike">
              <a:solidFill>
                <a:srgbClr val="000000"/>
              </a:solidFill>
              <a:latin typeface="Arial Nova Light"/>
            </a:endParaRPr>
          </a:p>
        </p:txBody>
      </p:sp>
      <p:sp>
        <p:nvSpPr>
          <p:cNvPr id="715" name="PlaceHolder 2"/>
          <p:cNvSpPr>
            <a:spLocks noGrp="1"/>
          </p:cNvSpPr>
          <p:nvPr>
            <p:ph/>
          </p:nvPr>
        </p:nvSpPr>
        <p:spPr>
          <a:xfrm>
            <a:off x="914400" y="1614600"/>
            <a:ext cx="10476360" cy="465264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 processor of a computer can usually process instructions and data faster than they can be fetched from the main memory.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 </a:t>
            </a:r>
            <a:r>
              <a:rPr b="0" lang="en-US" sz="2000" spc="-1" strike="noStrike">
                <a:solidFill>
                  <a:srgbClr val="ff0066"/>
                </a:solidFill>
                <a:latin typeface="Comic Sans MS"/>
              </a:rPr>
              <a:t>memory access time </a:t>
            </a:r>
            <a:r>
              <a:rPr b="0" lang="en-US" sz="2000" spc="-1" strike="noStrike">
                <a:solidFill>
                  <a:srgbClr val="09283f"/>
                </a:solidFill>
                <a:latin typeface="Comic Sans MS"/>
              </a:rPr>
              <a:t>is the bottleneck in the system.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One way to reduce the memory access time is to use a </a:t>
            </a:r>
            <a:r>
              <a:rPr b="0" i="1" lang="en-US" sz="2000" spc="-1" strike="noStrike">
                <a:solidFill>
                  <a:srgbClr val="09283f"/>
                </a:solidFill>
                <a:latin typeface="Comic Sans MS"/>
              </a:rPr>
              <a:t>cache memory.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This is a small, </a:t>
            </a:r>
            <a:r>
              <a:rPr b="0" lang="en-US" sz="2000" spc="-1" strike="noStrike">
                <a:solidFill>
                  <a:srgbClr val="ff0066"/>
                </a:solidFill>
                <a:latin typeface="Comic Sans MS"/>
              </a:rPr>
              <a:t>fast memory </a:t>
            </a:r>
            <a:r>
              <a:rPr b="0" lang="en-US" sz="2000" spc="-1" strike="noStrike">
                <a:solidFill>
                  <a:srgbClr val="09283f"/>
                </a:solidFill>
                <a:latin typeface="Comic Sans MS"/>
              </a:rPr>
              <a:t>inserted between the larger, slower main memory and the processor.</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It </a:t>
            </a:r>
            <a:r>
              <a:rPr b="0" lang="en-US" sz="2000" spc="-1" strike="noStrike">
                <a:solidFill>
                  <a:srgbClr val="ff0066"/>
                </a:solidFill>
                <a:latin typeface="Comic Sans MS"/>
              </a:rPr>
              <a:t>holds</a:t>
            </a:r>
            <a:r>
              <a:rPr b="0" lang="en-US" sz="2000" spc="-1" strike="noStrike">
                <a:solidFill>
                  <a:srgbClr val="09283f"/>
                </a:solidFill>
                <a:latin typeface="Comic Sans MS"/>
              </a:rPr>
              <a:t> the </a:t>
            </a:r>
            <a:r>
              <a:rPr b="0" lang="en-US" sz="2000" spc="-1" strike="noStrike">
                <a:solidFill>
                  <a:srgbClr val="ff0066"/>
                </a:solidFill>
                <a:latin typeface="Comic Sans MS"/>
              </a:rPr>
              <a:t>currently active portions </a:t>
            </a:r>
            <a:r>
              <a:rPr b="0" lang="en-US" sz="2000" spc="-1" strike="noStrike">
                <a:solidFill>
                  <a:srgbClr val="09283f"/>
                </a:solidFill>
                <a:latin typeface="Comic Sans MS"/>
              </a:rPr>
              <a:t>of a program and their data. </a:t>
            </a:r>
            <a:endParaRPr b="0" lang="en-US" sz="2000" spc="-1" strike="noStrike">
              <a:solidFill>
                <a:srgbClr val="09283f"/>
              </a:solidFill>
              <a:latin typeface="Arial Nova Light"/>
            </a:endParaRPr>
          </a:p>
        </p:txBody>
      </p:sp>
      <p:sp>
        <p:nvSpPr>
          <p:cNvPr id="716" name="PlaceHolder 3"/>
          <p:cNvSpPr>
            <a:spLocks noGrp="1"/>
          </p:cNvSpPr>
          <p:nvPr>
            <p:ph type="ftr" idx="80"/>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pic>
        <p:nvPicPr>
          <p:cNvPr id="717" name="Picture 6" descr=""/>
          <p:cNvPicPr/>
          <p:nvPr/>
        </p:nvPicPr>
        <p:blipFill>
          <a:blip r:embed="rId1"/>
          <a:stretch/>
        </p:blipFill>
        <p:spPr>
          <a:xfrm>
            <a:off x="3423960" y="4717440"/>
            <a:ext cx="6024600" cy="2081880"/>
          </a:xfrm>
          <a:prstGeom prst="rect">
            <a:avLst/>
          </a:prstGeom>
          <a:ln w="0">
            <a:noFill/>
          </a:ln>
        </p:spPr>
      </p:pic>
      <p:sp>
        <p:nvSpPr>
          <p:cNvPr id="5" name="PlaceHolder 4"/>
          <p:cNvSpPr>
            <a:spLocks noGrp="1"/>
          </p:cNvSpPr>
          <p:nvPr>
            <p:ph type="sldNum" idx="6"/>
          </p:nvPr>
        </p:nvSpPr>
        <p:spPr/>
        <p:txBody>
          <a:bodyPr/>
          <a:p>
            <a:fld id="{CCF758EC-FB9E-440A-AD01-74F7F5C6B260}" type="slidenum">
              <a:t>118</a:t>
            </a:fld>
          </a:p>
        </p:txBody>
      </p:sp>
    </p:spTree>
  </p:cSld>
  <mc:AlternateContent>
    <mc:Choice Requires="p14">
      <p:transition spd="slow" p14:dur="2000"/>
    </mc:Choice>
    <mc:Fallback>
      <p:transition spd="slow"/>
    </mc:Fallback>
  </mc:AlternateContent>
  <p:timing>
    <p:tnLst>
      <p:par>
        <p:cTn id="713" dur="indefinite" restart="never" nodeType="tmRoot">
          <p:childTnLst>
            <p:seq>
              <p:cTn id="714" dur="indefinite" nodeType="mainSeq">
                <p:childTnLst>
                  <p:par>
                    <p:cTn id="715" fill="hold">
                      <p:stCondLst>
                        <p:cond delay="indefinite"/>
                      </p:stCondLst>
                      <p:childTnLst>
                        <p:par>
                          <p:cTn id="716" fill="hold">
                            <p:stCondLst>
                              <p:cond delay="0"/>
                            </p:stCondLst>
                            <p:childTnLst>
                              <p:par>
                                <p:cTn id="717" nodeType="clickEffect" fill="hold" presetClass="entr" presetID="1">
                                  <p:stCondLst>
                                    <p:cond delay="0"/>
                                  </p:stCondLst>
                                  <p:childTnLst>
                                    <p:set>
                                      <p:cBhvr>
                                        <p:cTn id="718" dur="1" fill="hold">
                                          <p:stCondLst>
                                            <p:cond delay="0"/>
                                          </p:stCondLst>
                                        </p:cTn>
                                        <p:tgtEl>
                                          <p:spTgt spid="715">
                                            <p:txEl>
                                              <p:pRg st="0" end="0"/>
                                            </p:txEl>
                                          </p:spTgt>
                                        </p:tgtEl>
                                        <p:attrNameLst>
                                          <p:attrName>style.visibility</p:attrName>
                                        </p:attrNameLst>
                                      </p:cBhvr>
                                      <p:to>
                                        <p:strVal val="visible"/>
                                      </p:to>
                                    </p:set>
                                  </p:childTnLst>
                                </p:cTn>
                              </p:par>
                            </p:childTnLst>
                          </p:cTn>
                        </p:par>
                      </p:childTnLst>
                    </p:cTn>
                  </p:par>
                  <p:par>
                    <p:cTn id="719" fill="hold">
                      <p:stCondLst>
                        <p:cond delay="indefinite"/>
                      </p:stCondLst>
                      <p:childTnLst>
                        <p:par>
                          <p:cTn id="720" fill="hold">
                            <p:stCondLst>
                              <p:cond delay="0"/>
                            </p:stCondLst>
                            <p:childTnLst>
                              <p:par>
                                <p:cTn id="721" nodeType="clickEffect" fill="hold" presetClass="entr" presetID="1">
                                  <p:stCondLst>
                                    <p:cond delay="0"/>
                                  </p:stCondLst>
                                  <p:childTnLst>
                                    <p:set>
                                      <p:cBhvr>
                                        <p:cTn id="722" dur="1" fill="hold">
                                          <p:stCondLst>
                                            <p:cond delay="0"/>
                                          </p:stCondLst>
                                        </p:cTn>
                                        <p:tgtEl>
                                          <p:spTgt spid="715">
                                            <p:txEl>
                                              <p:pRg st="1" end="1"/>
                                            </p:txEl>
                                          </p:spTgt>
                                        </p:tgtEl>
                                        <p:attrNameLst>
                                          <p:attrName>style.visibility</p:attrName>
                                        </p:attrNameLst>
                                      </p:cBhvr>
                                      <p:to>
                                        <p:strVal val="visible"/>
                                      </p:to>
                                    </p:set>
                                  </p:childTnLst>
                                </p:cTn>
                              </p:par>
                            </p:childTnLst>
                          </p:cTn>
                        </p:par>
                      </p:childTnLst>
                    </p:cTn>
                  </p:par>
                  <p:par>
                    <p:cTn id="723" fill="hold">
                      <p:stCondLst>
                        <p:cond delay="indefinite"/>
                      </p:stCondLst>
                      <p:childTnLst>
                        <p:par>
                          <p:cTn id="724" fill="hold">
                            <p:stCondLst>
                              <p:cond delay="0"/>
                            </p:stCondLst>
                            <p:childTnLst>
                              <p:par>
                                <p:cTn id="725" nodeType="clickEffect" fill="hold" presetClass="entr" presetID="1">
                                  <p:stCondLst>
                                    <p:cond delay="0"/>
                                  </p:stCondLst>
                                  <p:childTnLst>
                                    <p:set>
                                      <p:cBhvr>
                                        <p:cTn id="726" dur="1" fill="hold">
                                          <p:stCondLst>
                                            <p:cond delay="0"/>
                                          </p:stCondLst>
                                        </p:cTn>
                                        <p:tgtEl>
                                          <p:spTgt spid="715">
                                            <p:txEl>
                                              <p:pRg st="2" end="2"/>
                                            </p:txEl>
                                          </p:spTgt>
                                        </p:tgtEl>
                                        <p:attrNameLst>
                                          <p:attrName>style.visibility</p:attrName>
                                        </p:attrNameLst>
                                      </p:cBhvr>
                                      <p:to>
                                        <p:strVal val="visible"/>
                                      </p:to>
                                    </p:set>
                                  </p:childTnLst>
                                </p:cTn>
                              </p:par>
                            </p:childTnLst>
                          </p:cTn>
                        </p:par>
                      </p:childTnLst>
                    </p:cTn>
                  </p:par>
                  <p:par>
                    <p:cTn id="727" fill="hold">
                      <p:stCondLst>
                        <p:cond delay="indefinite"/>
                      </p:stCondLst>
                      <p:childTnLst>
                        <p:par>
                          <p:cTn id="728" fill="hold">
                            <p:stCondLst>
                              <p:cond delay="0"/>
                            </p:stCondLst>
                            <p:childTnLst>
                              <p:par>
                                <p:cTn id="729" nodeType="clickEffect" fill="hold" presetClass="entr" presetID="1">
                                  <p:stCondLst>
                                    <p:cond delay="0"/>
                                  </p:stCondLst>
                                  <p:childTnLst>
                                    <p:set>
                                      <p:cBhvr>
                                        <p:cTn id="730" dur="1" fill="hold">
                                          <p:stCondLst>
                                            <p:cond delay="0"/>
                                          </p:stCondLst>
                                        </p:cTn>
                                        <p:tgtEl>
                                          <p:spTgt spid="715">
                                            <p:txEl>
                                              <p:pRg st="3" end="3"/>
                                            </p:txEl>
                                          </p:spTgt>
                                        </p:tgtEl>
                                        <p:attrNameLst>
                                          <p:attrName>style.visibility</p:attrName>
                                        </p:attrNameLst>
                                      </p:cBhvr>
                                      <p:to>
                                        <p:strVal val="visible"/>
                                      </p:to>
                                    </p:set>
                                  </p:childTnLst>
                                </p:cTn>
                              </p:par>
                            </p:childTnLst>
                          </p:cTn>
                        </p:par>
                      </p:childTnLst>
                    </p:cTn>
                  </p:par>
                  <p:par>
                    <p:cTn id="731" fill="hold">
                      <p:stCondLst>
                        <p:cond delay="indefinite"/>
                      </p:stCondLst>
                      <p:childTnLst>
                        <p:par>
                          <p:cTn id="732" fill="hold">
                            <p:stCondLst>
                              <p:cond delay="0"/>
                            </p:stCondLst>
                            <p:childTnLst>
                              <p:par>
                                <p:cTn id="733" nodeType="clickEffect" fill="hold" presetClass="entr" presetID="1">
                                  <p:stCondLst>
                                    <p:cond delay="0"/>
                                  </p:stCondLst>
                                  <p:childTnLst>
                                    <p:set>
                                      <p:cBhvr>
                                        <p:cTn id="734" dur="1" fill="hold">
                                          <p:stCondLst>
                                            <p:cond delay="0"/>
                                          </p:stCondLst>
                                        </p:cTn>
                                        <p:tgtEl>
                                          <p:spTgt spid="715">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1" lang="en-US" sz="4000" spc="-1" strike="noStrike">
                <a:solidFill>
                  <a:srgbClr val="04647c"/>
                </a:solidFill>
                <a:latin typeface="futura-pt"/>
              </a:rPr>
              <a:t>2 Types of Cache Memory</a:t>
            </a:r>
            <a:br>
              <a:rPr sz="4000"/>
            </a:br>
            <a:endParaRPr b="0" lang="en-US" sz="4000" spc="-1" strike="noStrike">
              <a:solidFill>
                <a:srgbClr val="000000"/>
              </a:solidFill>
              <a:latin typeface="Arial Nova Light"/>
            </a:endParaRPr>
          </a:p>
        </p:txBody>
      </p:sp>
      <p:sp>
        <p:nvSpPr>
          <p:cNvPr id="719" name="PlaceHolder 2"/>
          <p:cNvSpPr>
            <a:spLocks noGrp="1"/>
          </p:cNvSpPr>
          <p:nvPr>
            <p:ph/>
          </p:nvPr>
        </p:nvSpPr>
        <p:spPr>
          <a:xfrm>
            <a:off x="914400" y="1919520"/>
            <a:ext cx="9914400" cy="412308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555555"/>
                </a:solidFill>
                <a:latin typeface="Comic Sans MS"/>
              </a:rPr>
              <a:t>Cache memory is divided into two categories depending on its physical location and proximity to the device’s CPU.</a:t>
            </a:r>
            <a:endParaRPr b="0" lang="en-US" sz="2000" spc="-1" strike="noStrike">
              <a:solidFill>
                <a:srgbClr val="09283f"/>
              </a:solidFill>
              <a:latin typeface="Arial Nova Light"/>
            </a:endParaRPr>
          </a:p>
          <a:p>
            <a:pPr>
              <a:lnSpc>
                <a:spcPct val="120000"/>
              </a:lnSpc>
              <a:spcBef>
                <a:spcPts val="1001"/>
              </a:spcBef>
              <a:buNone/>
              <a:tabLst>
                <a:tab algn="l" pos="0"/>
              </a:tabLst>
            </a:pPr>
            <a:r>
              <a:rPr b="1" lang="en-US" sz="2000" spc="-1" strike="noStrike">
                <a:solidFill>
                  <a:srgbClr val="555555"/>
                </a:solidFill>
                <a:latin typeface="Comic Sans MS"/>
              </a:rPr>
              <a:t>Primary Cache Memory:</a:t>
            </a:r>
            <a:r>
              <a:rPr b="0" lang="en-US" sz="2000" spc="-1" strike="noStrike">
                <a:solidFill>
                  <a:srgbClr val="555555"/>
                </a:solidFill>
                <a:latin typeface="Comic Sans MS"/>
              </a:rPr>
              <a:t> The primary cache memory, also known as the main cache memory, is the SRAM located on the same die as the CPU, which is as close as it can be installed. This is the type generally used in the storage and retrieval of information between the CPU and the RAM.</a:t>
            </a:r>
            <a:endParaRPr b="0" lang="en-US" sz="2000" spc="-1" strike="noStrike">
              <a:solidFill>
                <a:srgbClr val="09283f"/>
              </a:solidFill>
              <a:latin typeface="Arial Nova Light"/>
            </a:endParaRPr>
          </a:p>
          <a:p>
            <a:pPr>
              <a:lnSpc>
                <a:spcPct val="120000"/>
              </a:lnSpc>
              <a:spcBef>
                <a:spcPts val="1001"/>
              </a:spcBef>
              <a:buNone/>
              <a:tabLst>
                <a:tab algn="l" pos="0"/>
              </a:tabLst>
            </a:pPr>
            <a:r>
              <a:rPr b="1" lang="en-US" sz="2000" spc="-1" strike="noStrike">
                <a:solidFill>
                  <a:srgbClr val="555555"/>
                </a:solidFill>
                <a:latin typeface="Comic Sans MS"/>
              </a:rPr>
              <a:t>Secondary Cache Memory:</a:t>
            </a:r>
            <a:r>
              <a:rPr b="0" lang="en-US" sz="2000" spc="-1" strike="noStrike">
                <a:solidFill>
                  <a:srgbClr val="555555"/>
                </a:solidFill>
                <a:latin typeface="Comic Sans MS"/>
              </a:rPr>
              <a:t> The secondary cache memory is the same hardware as the primary cache memory. However, it’s placed further away from the CPU, ensuring the existence of a backup SRAM that can be reached by the CPU whenever needed.</a:t>
            </a:r>
            <a:endParaRPr b="0" lang="en-US" sz="2000" spc="-1" strike="noStrike">
              <a:solidFill>
                <a:srgbClr val="09283f"/>
              </a:solidFill>
              <a:latin typeface="Arial Nova Light"/>
            </a:endParaRPr>
          </a:p>
          <a:p>
            <a:pPr>
              <a:lnSpc>
                <a:spcPct val="120000"/>
              </a:lnSpc>
              <a:spcBef>
                <a:spcPts val="1001"/>
              </a:spcBef>
              <a:buNone/>
              <a:tabLst>
                <a:tab algn="l" pos="0"/>
              </a:tabLst>
            </a:pPr>
            <a:endParaRPr b="0" lang="en-US" sz="2000" spc="-1" strike="noStrike">
              <a:solidFill>
                <a:srgbClr val="09283f"/>
              </a:solidFill>
              <a:latin typeface="Arial Nova Light"/>
            </a:endParaRPr>
          </a:p>
        </p:txBody>
      </p:sp>
      <p:sp>
        <p:nvSpPr>
          <p:cNvPr id="4" name="PlaceHolder 3"/>
          <p:cNvSpPr>
            <a:spLocks noGrp="1"/>
          </p:cNvSpPr>
          <p:nvPr>
            <p:ph type="ftr" idx="5"/>
          </p:nvPr>
        </p:nvSpPr>
        <p:spPr/>
        <p:txBody>
          <a:bodyPr/>
          <a:p>
            <a:r>
              <a:t>Archana P S , Department of CSE,SNGCE</a:t>
            </a:r>
          </a:p>
        </p:txBody>
      </p:sp>
      <p:sp>
        <p:nvSpPr>
          <p:cNvPr id="5" name="PlaceHolder 4"/>
          <p:cNvSpPr>
            <a:spLocks noGrp="1"/>
          </p:cNvSpPr>
          <p:nvPr>
            <p:ph type="sldNum" idx="6"/>
          </p:nvPr>
        </p:nvSpPr>
        <p:spPr/>
        <p:txBody>
          <a:bodyPr/>
          <a:p>
            <a:fld id="{5E52B137-7FD5-4A7E-BB3E-7DC42226981D}" type="slidenum">
              <a:t>119</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Accessing of I/O devices</a:t>
            </a:r>
            <a:endParaRPr b="0" lang="en-US" sz="4000" spc="-1" strike="noStrike">
              <a:solidFill>
                <a:srgbClr val="000000"/>
              </a:solidFill>
              <a:latin typeface="Arial Nova Light"/>
            </a:endParaRPr>
          </a:p>
        </p:txBody>
      </p:sp>
      <p:sp>
        <p:nvSpPr>
          <p:cNvPr id="296" name="PlaceHolder 2"/>
          <p:cNvSpPr>
            <a:spLocks noGrp="1"/>
          </p:cNvSpPr>
          <p:nvPr>
            <p:ph/>
          </p:nvPr>
        </p:nvSpPr>
        <p:spPr>
          <a:xfrm>
            <a:off x="914400" y="1919520"/>
            <a:ext cx="9914400" cy="412308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400" spc="-1" strike="noStrike">
                <a:solidFill>
                  <a:srgbClr val="09283f"/>
                </a:solidFill>
                <a:latin typeface="Comic Sans MS"/>
              </a:rPr>
              <a:t>Recall the concept of an </a:t>
            </a:r>
            <a:r>
              <a:rPr b="0" lang="en-US" sz="2400" spc="-1" strike="noStrike">
                <a:solidFill>
                  <a:srgbClr val="ff0066"/>
                </a:solidFill>
                <a:latin typeface="Comic Sans MS"/>
              </a:rPr>
              <a:t>address space </a:t>
            </a:r>
            <a:r>
              <a:rPr b="0" lang="en-US" sz="2400" spc="-1" strike="noStrike">
                <a:solidFill>
                  <a:srgbClr val="09283f"/>
                </a:solidFill>
                <a:latin typeface="Comic Sans MS"/>
              </a:rPr>
              <a:t>and how the processor may access </a:t>
            </a:r>
            <a:r>
              <a:rPr b="0" lang="en-US" sz="2400" spc="-1" strike="noStrike">
                <a:solidFill>
                  <a:srgbClr val="ff0066"/>
                </a:solidFill>
                <a:latin typeface="Comic Sans MS"/>
              </a:rPr>
              <a:t>individual memory locations </a:t>
            </a:r>
            <a:r>
              <a:rPr b="0" lang="en-US" sz="2400" spc="-1" strike="noStrike">
                <a:solidFill>
                  <a:srgbClr val="09283f"/>
                </a:solidFill>
                <a:latin typeface="Comic Sans MS"/>
              </a:rPr>
              <a:t>within such an address space. </a:t>
            </a:r>
            <a:endParaRPr b="0" lang="en-US" sz="24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2400" spc="-1" strike="noStrike">
                <a:solidFill>
                  <a:srgbClr val="ff0066"/>
                </a:solidFill>
                <a:latin typeface="Comic Sans MS"/>
              </a:rPr>
              <a:t>Load </a:t>
            </a:r>
            <a:r>
              <a:rPr b="0" lang="en-US" sz="2400" spc="-1" strike="noStrike">
                <a:solidFill>
                  <a:srgbClr val="09283f"/>
                </a:solidFill>
                <a:latin typeface="Comic Sans MS"/>
              </a:rPr>
              <a:t>and </a:t>
            </a:r>
            <a:r>
              <a:rPr b="0" lang="en-US" sz="2400" spc="-1" strike="noStrike">
                <a:solidFill>
                  <a:srgbClr val="ff0066"/>
                </a:solidFill>
                <a:latin typeface="Comic Sans MS"/>
              </a:rPr>
              <a:t>Store</a:t>
            </a:r>
            <a:r>
              <a:rPr b="0" lang="en-US" sz="2400" spc="-1" strike="noStrike">
                <a:solidFill>
                  <a:srgbClr val="09283f"/>
                </a:solidFill>
                <a:latin typeface="Comic Sans MS"/>
              </a:rPr>
              <a:t> instructions use addressing modes to generate </a:t>
            </a:r>
            <a:r>
              <a:rPr b="0" lang="en-US" sz="2400" spc="-1" strike="noStrike">
                <a:solidFill>
                  <a:srgbClr val="ff0066"/>
                </a:solidFill>
                <a:latin typeface="Comic Sans MS"/>
              </a:rPr>
              <a:t>effective addresses </a:t>
            </a:r>
            <a:r>
              <a:rPr b="0" lang="en-US" sz="2400" spc="-1" strike="noStrike">
                <a:solidFill>
                  <a:srgbClr val="09283f"/>
                </a:solidFill>
                <a:latin typeface="Comic Sans MS"/>
              </a:rPr>
              <a:t>that </a:t>
            </a:r>
            <a:r>
              <a:rPr b="0" lang="en-US" sz="2400" spc="-1" strike="noStrike">
                <a:solidFill>
                  <a:srgbClr val="ff0066"/>
                </a:solidFill>
                <a:latin typeface="Comic Sans MS"/>
              </a:rPr>
              <a:t>identify the desired locations</a:t>
            </a:r>
            <a:r>
              <a:rPr b="0" lang="en-US" sz="2400" spc="-1" strike="noStrike">
                <a:solidFill>
                  <a:srgbClr val="09283f"/>
                </a:solidFill>
                <a:latin typeface="Comic Sans MS"/>
              </a:rPr>
              <a:t>.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9283f"/>
                </a:solidFill>
                <a:latin typeface="Comic Sans MS"/>
              </a:rPr>
              <a:t>This idea of using addresses to access various locations in the memory can be extended to deal with the I/O devices as well.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9283f"/>
                </a:solidFill>
                <a:latin typeface="Comic Sans MS"/>
              </a:rPr>
              <a:t>For this purpose, </a:t>
            </a:r>
            <a:r>
              <a:rPr b="0" lang="en-US" sz="2400" spc="-1" strike="noStrike">
                <a:solidFill>
                  <a:srgbClr val="ff0066"/>
                </a:solidFill>
                <a:latin typeface="Comic Sans MS"/>
              </a:rPr>
              <a:t>each I/O device </a:t>
            </a:r>
            <a:r>
              <a:rPr b="0" lang="en-US" sz="2400" spc="-1" strike="noStrike">
                <a:solidFill>
                  <a:srgbClr val="09283f"/>
                </a:solidFill>
                <a:latin typeface="Comic Sans MS"/>
              </a:rPr>
              <a:t>must appear to the processor as consisting of </a:t>
            </a:r>
            <a:r>
              <a:rPr b="0" lang="en-US" sz="2400" spc="-1" strike="noStrike">
                <a:solidFill>
                  <a:srgbClr val="ff0066"/>
                </a:solidFill>
                <a:latin typeface="Comic Sans MS"/>
              </a:rPr>
              <a:t>some addressable locations</a:t>
            </a:r>
            <a:r>
              <a:rPr b="0" lang="en-US" sz="2400" spc="-1" strike="noStrike">
                <a:solidFill>
                  <a:srgbClr val="09283f"/>
                </a:solidFill>
                <a:latin typeface="Comic Sans MS"/>
              </a:rPr>
              <a:t>, just like the memory.</a:t>
            </a:r>
            <a:endParaRPr b="0" lang="en-US" sz="2400" spc="-1" strike="noStrike">
              <a:solidFill>
                <a:srgbClr val="09283f"/>
              </a:solidFill>
              <a:latin typeface="Arial Nova Light"/>
            </a:endParaRPr>
          </a:p>
        </p:txBody>
      </p:sp>
      <p:sp>
        <p:nvSpPr>
          <p:cNvPr id="297" name="PlaceHolder 3"/>
          <p:cNvSpPr>
            <a:spLocks noGrp="1"/>
          </p:cNvSpPr>
          <p:nvPr>
            <p:ph type="ftr" idx="39"/>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96014A2F-117B-4ECD-9208-D614839FDFBF}" type="slidenum">
              <a:t>12</a:t>
            </a:fld>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childTnLst>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296">
                                            <p:txEl>
                                              <p:pRg st="0" end="0"/>
                                            </p:txEl>
                                          </p:spTgt>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29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296">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0" name="PlaceHolder 1"/>
          <p:cNvSpPr>
            <a:spLocks noGrp="1"/>
          </p:cNvSpPr>
          <p:nvPr>
            <p:ph type="title"/>
          </p:nvPr>
        </p:nvSpPr>
        <p:spPr>
          <a:xfrm>
            <a:off x="905400" y="55440"/>
            <a:ext cx="9914400" cy="900000"/>
          </a:xfrm>
          <a:prstGeom prst="rect">
            <a:avLst/>
          </a:prstGeom>
          <a:noFill/>
          <a:ln w="0">
            <a:noFill/>
          </a:ln>
        </p:spPr>
        <p:txBody>
          <a:bodyPr anchor="ctr">
            <a:normAutofit/>
          </a:bodyPr>
          <a:p>
            <a:pPr>
              <a:lnSpc>
                <a:spcPct val="100000"/>
              </a:lnSpc>
              <a:buNone/>
            </a:pPr>
            <a:r>
              <a:rPr b="0" lang="en-US" sz="4000" spc="-1" strike="noStrike">
                <a:solidFill>
                  <a:srgbClr val="18818c"/>
                </a:solidFill>
                <a:latin typeface="Elephant"/>
              </a:rPr>
              <a:t>Cache Memory</a:t>
            </a:r>
            <a:endParaRPr b="0" lang="en-US" sz="4000" spc="-1" strike="noStrike">
              <a:solidFill>
                <a:srgbClr val="000000"/>
              </a:solidFill>
              <a:latin typeface="Arial Nova Light"/>
            </a:endParaRPr>
          </a:p>
        </p:txBody>
      </p:sp>
      <p:sp>
        <p:nvSpPr>
          <p:cNvPr id="721" name="PlaceHolder 2"/>
          <p:cNvSpPr>
            <a:spLocks noGrp="1"/>
          </p:cNvSpPr>
          <p:nvPr>
            <p:ph/>
          </p:nvPr>
        </p:nvSpPr>
        <p:spPr>
          <a:xfrm>
            <a:off x="457200" y="955800"/>
            <a:ext cx="11401200" cy="5086800"/>
          </a:xfrm>
          <a:prstGeom prst="rect">
            <a:avLst/>
          </a:prstGeom>
          <a:noFill/>
          <a:ln w="0">
            <a:noFill/>
          </a:ln>
        </p:spPr>
        <p:txBody>
          <a:bodyPr anchor="t">
            <a:noAutofit/>
          </a:bodyPr>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Cache memory is </a:t>
            </a:r>
            <a:r>
              <a:rPr b="0" lang="en-US" sz="2000" spc="-1" strike="noStrike">
                <a:solidFill>
                  <a:srgbClr val="ef306c"/>
                </a:solidFill>
                <a:latin typeface="Comic Sans MS"/>
              </a:rPr>
              <a:t>used to reduce the average time to access data from the Main memory</a:t>
            </a:r>
            <a:r>
              <a:rPr b="0" lang="en-US" sz="2000" spc="-1" strike="noStrike">
                <a:solidFill>
                  <a:srgbClr val="000000"/>
                </a:solidFill>
                <a:latin typeface="Comic Sans MS"/>
              </a:rPr>
              <a:t>.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The cache is a smaller and faster memory which stores copies of the data from frequently used main memory locations.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There are various different independent caches in a CPU, which store instructions and data. </a:t>
            </a:r>
            <a:endParaRPr b="0" lang="en-US" sz="2000" spc="-1" strike="noStrike">
              <a:solidFill>
                <a:srgbClr val="09283f"/>
              </a:solidFill>
              <a:latin typeface="Arial Nova Light"/>
            </a:endParaRPr>
          </a:p>
          <a:p>
            <a:pPr>
              <a:lnSpc>
                <a:spcPct val="120000"/>
              </a:lnSpc>
              <a:spcBef>
                <a:spcPts val="1001"/>
              </a:spcBef>
              <a:buNone/>
              <a:tabLst>
                <a:tab algn="l" pos="0"/>
              </a:tabLst>
            </a:pPr>
            <a:r>
              <a:rPr b="1" lang="en-IN" sz="2000" spc="-1" strike="noStrike">
                <a:solidFill>
                  <a:srgbClr val="000000"/>
                </a:solidFill>
                <a:highlight>
                  <a:srgbClr val="ffff00"/>
                </a:highlight>
                <a:latin typeface="Comic Sans MS"/>
              </a:rPr>
              <a:t>Locality of Reference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tabLst>
                <a:tab algn="l" pos="0"/>
              </a:tabLst>
            </a:pPr>
            <a:r>
              <a:rPr b="0" lang="en-US" sz="2000" spc="-1" strike="noStrike">
                <a:solidFill>
                  <a:srgbClr val="000000"/>
                </a:solidFill>
                <a:latin typeface="Comic Sans MS"/>
              </a:rPr>
              <a:t>Analysis of programs indicates that many instructions in localized areas of a program are executed repeatedly during some period of time, while the others are accessed relatively less frequently. These instructions may be the ones in a loop, nested loop or few procedures calling each other repeatedly. This is called “locality of reference”. </a:t>
            </a:r>
            <a:endParaRPr b="0" lang="en-US" sz="2000" spc="-1" strike="noStrike">
              <a:solidFill>
                <a:srgbClr val="09283f"/>
              </a:solidFill>
              <a:latin typeface="Arial Nova Light"/>
            </a:endParaRPr>
          </a:p>
          <a:p>
            <a:pPr lvl="1" marL="685800" indent="-228600">
              <a:lnSpc>
                <a:spcPct val="120000"/>
              </a:lnSpc>
              <a:spcBef>
                <a:spcPts val="499"/>
              </a:spcBef>
              <a:buClr>
                <a:srgbClr val="f48e7c"/>
              </a:buClr>
              <a:buFont typeface="Wingdings" charset="2"/>
              <a:buChar char=""/>
              <a:tabLst>
                <a:tab algn="l" pos="0"/>
              </a:tabLst>
            </a:pPr>
            <a:r>
              <a:rPr b="1" i="1" lang="en-IN" sz="2000" spc="-1" strike="noStrike">
                <a:solidFill>
                  <a:srgbClr val="000000"/>
                </a:solidFill>
                <a:latin typeface="Comic Sans MS"/>
              </a:rPr>
              <a:t>Temporal locality of reference: </a:t>
            </a:r>
            <a:r>
              <a:rPr b="0" lang="en-US" sz="2000" spc="-1" strike="noStrike">
                <a:solidFill>
                  <a:srgbClr val="000000"/>
                </a:solidFill>
                <a:latin typeface="Comic Sans MS"/>
              </a:rPr>
              <a:t>Recently executed instruction is likely to be executed again very soon. </a:t>
            </a:r>
            <a:endParaRPr b="0" lang="en-US" sz="2000" spc="-1" strike="noStrike">
              <a:solidFill>
                <a:srgbClr val="09283f"/>
              </a:solidFill>
              <a:latin typeface="Arial Nova Light"/>
            </a:endParaRPr>
          </a:p>
          <a:p>
            <a:pPr lvl="1" marL="685800" indent="-228600">
              <a:lnSpc>
                <a:spcPct val="120000"/>
              </a:lnSpc>
              <a:spcBef>
                <a:spcPts val="499"/>
              </a:spcBef>
              <a:buClr>
                <a:srgbClr val="f48e7c"/>
              </a:buClr>
              <a:buFont typeface="Wingdings" charset="2"/>
              <a:buChar char=""/>
              <a:tabLst>
                <a:tab algn="l" pos="0"/>
              </a:tabLst>
            </a:pPr>
            <a:r>
              <a:rPr b="1" i="1" lang="en-IN" sz="2000" spc="-1" strike="noStrike">
                <a:solidFill>
                  <a:srgbClr val="000000"/>
                </a:solidFill>
                <a:latin typeface="Comic Sans MS"/>
              </a:rPr>
              <a:t>Spatial locality of reference: </a:t>
            </a:r>
            <a:r>
              <a:rPr b="0" lang="en-US" sz="2000" spc="-1" strike="noStrike">
                <a:solidFill>
                  <a:srgbClr val="000000"/>
                </a:solidFill>
                <a:latin typeface="Comic Sans MS"/>
              </a:rPr>
              <a:t>Instructions with addresses close to a recently instruction are likely to be executed soon. </a:t>
            </a:r>
            <a:endParaRPr b="0" lang="en-US" sz="2000" spc="-1" strike="noStrike">
              <a:solidFill>
                <a:srgbClr val="09283f"/>
              </a:solidFill>
              <a:latin typeface="Arial Nova Light"/>
            </a:endParaRPr>
          </a:p>
        </p:txBody>
      </p:sp>
      <p:sp>
        <p:nvSpPr>
          <p:cNvPr id="4" name="PlaceHolder 3"/>
          <p:cNvSpPr>
            <a:spLocks noGrp="1"/>
          </p:cNvSpPr>
          <p:nvPr>
            <p:ph type="ftr" idx="5"/>
          </p:nvPr>
        </p:nvSpPr>
        <p:spPr/>
        <p:txBody>
          <a:bodyPr/>
          <a:p>
            <a:r>
              <a:t>Archana P S , Department of CSE,SNGCE</a:t>
            </a:r>
          </a:p>
        </p:txBody>
      </p:sp>
      <p:sp>
        <p:nvSpPr>
          <p:cNvPr id="5" name="PlaceHolder 4"/>
          <p:cNvSpPr>
            <a:spLocks noGrp="1"/>
          </p:cNvSpPr>
          <p:nvPr>
            <p:ph type="sldNum" idx="6"/>
          </p:nvPr>
        </p:nvSpPr>
        <p:spPr/>
        <p:txBody>
          <a:bodyPr/>
          <a:p>
            <a:fld id="{0DC4B723-C218-4F46-806B-8EEBE1A519AB}" type="slidenum">
              <a:t>120</a:t>
            </a:fld>
          </a:p>
        </p:txBody>
      </p:sp>
    </p:spTree>
  </p:cSld>
  <mc:AlternateContent>
    <mc:Choice Requires="p14">
      <p:transition spd="slow" p14:dur="2000"/>
    </mc:Choice>
    <mc:Fallback>
      <p:transition spd="slow"/>
    </mc:Fallback>
  </mc:AlternateContent>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Basic Cache Operations</a:t>
            </a:r>
            <a:endParaRPr b="0" lang="en-US" sz="4000" spc="-1" strike="noStrike">
              <a:solidFill>
                <a:srgbClr val="000000"/>
              </a:solidFill>
              <a:latin typeface="Arial Nova Light"/>
            </a:endParaRPr>
          </a:p>
        </p:txBody>
      </p:sp>
      <p:sp>
        <p:nvSpPr>
          <p:cNvPr id="723" name="PlaceHolder 2"/>
          <p:cNvSpPr>
            <a:spLocks noGrp="1"/>
          </p:cNvSpPr>
          <p:nvPr>
            <p:ph/>
          </p:nvPr>
        </p:nvSpPr>
        <p:spPr>
          <a:xfrm>
            <a:off x="414360" y="1919520"/>
            <a:ext cx="11358360" cy="451440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1800" spc="-1" strike="noStrike">
                <a:solidFill>
                  <a:srgbClr val="000000"/>
                </a:solidFill>
                <a:latin typeface="Comic Sans MS"/>
              </a:rPr>
              <a:t>Processor issues a Read request; a block of words is transferred from the main memory to the cache, one word at a time. </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1800" spc="-1" strike="noStrike">
                <a:solidFill>
                  <a:srgbClr val="000000"/>
                </a:solidFill>
                <a:latin typeface="Comic Sans MS"/>
              </a:rPr>
              <a:t>Subsequent references to the data in this block of words are found in the cache. </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1800" spc="-1" strike="noStrike">
                <a:solidFill>
                  <a:srgbClr val="000000"/>
                </a:solidFill>
                <a:latin typeface="Comic Sans MS"/>
              </a:rPr>
              <a:t>At any given time, only some blocks in the main memory are held in the cache, which blocks in the main memory in the cache is determined by a </a:t>
            </a:r>
            <a:r>
              <a:rPr b="0" lang="en-US" sz="1800" spc="-1" strike="noStrike">
                <a:solidFill>
                  <a:srgbClr val="ef306c"/>
                </a:solidFill>
                <a:latin typeface="Comic Sans MS"/>
              </a:rPr>
              <a:t>“</a:t>
            </a:r>
            <a:r>
              <a:rPr b="1" lang="en-US" sz="1800" spc="-1" strike="noStrike">
                <a:solidFill>
                  <a:srgbClr val="ef306c"/>
                </a:solidFill>
                <a:latin typeface="Comic Sans MS"/>
              </a:rPr>
              <a:t>mapping function</a:t>
            </a:r>
            <a:r>
              <a:rPr b="0" lang="en-US" sz="1800" spc="-1" strike="noStrike">
                <a:solidFill>
                  <a:srgbClr val="ef306c"/>
                </a:solidFill>
                <a:latin typeface="Comic Sans MS"/>
              </a:rPr>
              <a:t>”. </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1800" spc="-1" strike="noStrike">
                <a:solidFill>
                  <a:srgbClr val="000000"/>
                </a:solidFill>
                <a:latin typeface="Comic Sans MS"/>
              </a:rPr>
              <a:t>When the cache is full, and a block of words needs to be transferred from the main memory, some block of words in the cache must be replaced. This is determined by a </a:t>
            </a:r>
            <a:r>
              <a:rPr b="0" lang="en-US" sz="1800" spc="-1" strike="noStrike">
                <a:solidFill>
                  <a:srgbClr val="ef306c"/>
                </a:solidFill>
                <a:latin typeface="Comic Sans MS"/>
              </a:rPr>
              <a:t>“</a:t>
            </a:r>
            <a:r>
              <a:rPr b="1" lang="en-US" sz="1800" spc="-1" strike="noStrike">
                <a:solidFill>
                  <a:srgbClr val="ef306c"/>
                </a:solidFill>
                <a:latin typeface="Comic Sans MS"/>
              </a:rPr>
              <a:t>replacement algorithm</a:t>
            </a:r>
            <a:r>
              <a:rPr b="0" lang="en-US" sz="1800" spc="-1" strike="noStrike">
                <a:solidFill>
                  <a:srgbClr val="ef306c"/>
                </a:solidFill>
                <a:latin typeface="Comic Sans MS"/>
              </a:rPr>
              <a:t>”.</a:t>
            </a:r>
            <a:r>
              <a:rPr b="0" lang="en-US" sz="1800" spc="-1" strike="noStrike">
                <a:solidFill>
                  <a:srgbClr val="000000"/>
                </a:solidFill>
                <a:latin typeface="Comic Sans MS"/>
              </a:rPr>
              <a:t> </a:t>
            </a:r>
            <a:endParaRPr b="0" lang="en-US" sz="1800" spc="-1" strike="noStrike">
              <a:solidFill>
                <a:srgbClr val="09283f"/>
              </a:solidFill>
              <a:latin typeface="Arial Nova Light"/>
            </a:endParaRPr>
          </a:p>
          <a:p>
            <a:pPr>
              <a:lnSpc>
                <a:spcPct val="120000"/>
              </a:lnSpc>
              <a:spcBef>
                <a:spcPts val="1001"/>
              </a:spcBef>
              <a:buNone/>
              <a:tabLst>
                <a:tab algn="l" pos="0"/>
              </a:tabLst>
            </a:pPr>
            <a:r>
              <a:rPr b="1" i="1" lang="en-IN" sz="1800" spc="-1" strike="noStrike">
                <a:solidFill>
                  <a:srgbClr val="ef306c"/>
                </a:solidFill>
                <a:highlight>
                  <a:srgbClr val="ffff00"/>
                </a:highlight>
                <a:latin typeface="Comic Sans MS"/>
              </a:rPr>
              <a:t>Cache hit :</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tabLst>
                <a:tab algn="l" pos="0"/>
              </a:tabLst>
            </a:pPr>
            <a:r>
              <a:rPr b="0" lang="en-US" sz="1800" spc="-1" strike="noStrike">
                <a:solidFill>
                  <a:srgbClr val="000000"/>
                </a:solidFill>
                <a:latin typeface="Comic Sans MS"/>
              </a:rPr>
              <a:t>Existence of a cache is transparent to the processor. The processor issues Read and Write requests in the same manner</a:t>
            </a:r>
            <a:r>
              <a:rPr b="0" lang="en-US" sz="1800" spc="-1" strike="noStrike">
                <a:solidFill>
                  <a:srgbClr val="ef306c"/>
                </a:solidFill>
                <a:latin typeface="Comic Sans MS"/>
              </a:rPr>
              <a:t>. If the data is in the cache, it is called a Read or Write hit. </a:t>
            </a:r>
            <a:endParaRPr b="0" lang="en-US" sz="1800" spc="-1" strike="noStrike">
              <a:solidFill>
                <a:srgbClr val="09283f"/>
              </a:solidFill>
              <a:latin typeface="Arial Nova Light"/>
            </a:endParaRPr>
          </a:p>
          <a:p>
            <a:pPr>
              <a:lnSpc>
                <a:spcPct val="120000"/>
              </a:lnSpc>
              <a:spcBef>
                <a:spcPts val="1001"/>
              </a:spcBef>
              <a:buNone/>
              <a:tabLst>
                <a:tab algn="l" pos="0"/>
              </a:tabLst>
            </a:pPr>
            <a:endParaRPr b="0" lang="en-US" sz="2000" spc="-1" strike="noStrike">
              <a:solidFill>
                <a:srgbClr val="09283f"/>
              </a:solidFill>
              <a:latin typeface="Arial Nova Light"/>
            </a:endParaRPr>
          </a:p>
        </p:txBody>
      </p:sp>
      <p:pic>
        <p:nvPicPr>
          <p:cNvPr id="724" name="Picture 6" descr=""/>
          <p:cNvPicPr/>
          <p:nvPr/>
        </p:nvPicPr>
        <p:blipFill>
          <a:blip r:embed="rId1"/>
          <a:stretch/>
        </p:blipFill>
        <p:spPr>
          <a:xfrm>
            <a:off x="9186480" y="147960"/>
            <a:ext cx="2443320" cy="1873800"/>
          </a:xfrm>
          <a:prstGeom prst="rect">
            <a:avLst/>
          </a:prstGeom>
          <a:ln w="0">
            <a:noFill/>
          </a:ln>
        </p:spPr>
      </p:pic>
      <p:sp>
        <p:nvSpPr>
          <p:cNvPr id="4" name="PlaceHolder 3"/>
          <p:cNvSpPr>
            <a:spLocks noGrp="1"/>
          </p:cNvSpPr>
          <p:nvPr>
            <p:ph type="ftr" idx="5"/>
          </p:nvPr>
        </p:nvSpPr>
        <p:spPr/>
        <p:txBody>
          <a:bodyPr/>
          <a:p>
            <a:r>
              <a:t>Archana P S , Department of CSE,SNGCE</a:t>
            </a:r>
          </a:p>
        </p:txBody>
      </p:sp>
      <p:sp>
        <p:nvSpPr>
          <p:cNvPr id="5" name="PlaceHolder 4"/>
          <p:cNvSpPr>
            <a:spLocks noGrp="1"/>
          </p:cNvSpPr>
          <p:nvPr>
            <p:ph type="sldNum" idx="6"/>
          </p:nvPr>
        </p:nvSpPr>
        <p:spPr/>
        <p:txBody>
          <a:bodyPr/>
          <a:p>
            <a:fld id="{08F1B209-100C-4ED4-AE4C-33D3C710400D}" type="slidenum">
              <a:t>121</a:t>
            </a:fld>
          </a:p>
        </p:txBody>
      </p:sp>
    </p:spTree>
  </p:cSld>
  <mc:AlternateContent>
    <mc:Choice Requires="p14">
      <p:transition spd="slow" p14:dur="2000"/>
    </mc:Choice>
    <mc:Fallback>
      <p:transition spd="slow"/>
    </mc:Fallback>
  </mc:AlternateContent>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PlaceHolder 1"/>
          <p:cNvSpPr>
            <a:spLocks noGrp="1"/>
          </p:cNvSpPr>
          <p:nvPr>
            <p:ph/>
          </p:nvPr>
        </p:nvSpPr>
        <p:spPr>
          <a:xfrm>
            <a:off x="914400" y="685800"/>
            <a:ext cx="9914400" cy="5356800"/>
          </a:xfrm>
          <a:prstGeom prst="rect">
            <a:avLst/>
          </a:prstGeom>
          <a:noFill/>
          <a:ln w="0">
            <a:noFill/>
          </a:ln>
        </p:spPr>
        <p:txBody>
          <a:bodyPr anchor="t">
            <a:normAutofit fontScale="95000"/>
          </a:bodyPr>
          <a:p>
            <a:pPr>
              <a:lnSpc>
                <a:spcPct val="120000"/>
              </a:lnSpc>
              <a:spcBef>
                <a:spcPts val="1001"/>
              </a:spcBef>
              <a:buNone/>
              <a:tabLst>
                <a:tab algn="l" pos="0"/>
              </a:tabLst>
            </a:pPr>
            <a:r>
              <a:rPr b="1" i="1" lang="en-US" sz="2400" spc="-1" strike="noStrike">
                <a:solidFill>
                  <a:srgbClr val="000000"/>
                </a:solidFill>
                <a:latin typeface="Comic Sans MS"/>
              </a:rPr>
              <a:t>Read hit: </a:t>
            </a:r>
            <a:r>
              <a:rPr b="0" lang="en-US" sz="2400" spc="-1" strike="noStrike">
                <a:solidFill>
                  <a:srgbClr val="000000"/>
                </a:solidFill>
                <a:latin typeface="Comic Sans MS"/>
              </a:rPr>
              <a:t>The data is obtained from the cache. </a:t>
            </a:r>
            <a:endParaRPr b="0" lang="en-US" sz="2400" spc="-1" strike="noStrike">
              <a:solidFill>
                <a:srgbClr val="09283f"/>
              </a:solidFill>
              <a:latin typeface="Arial Nova Light"/>
            </a:endParaRPr>
          </a:p>
          <a:p>
            <a:pPr>
              <a:lnSpc>
                <a:spcPct val="120000"/>
              </a:lnSpc>
              <a:spcBef>
                <a:spcPts val="1001"/>
              </a:spcBef>
              <a:buNone/>
              <a:tabLst>
                <a:tab algn="l" pos="0"/>
              </a:tabLst>
            </a:pPr>
            <a:r>
              <a:rPr b="1" i="1" lang="en-US" sz="2400" spc="-1" strike="noStrike">
                <a:solidFill>
                  <a:srgbClr val="000000"/>
                </a:solidFill>
                <a:latin typeface="Comic Sans MS"/>
              </a:rPr>
              <a:t>Write hit:</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Wingdings" charset="2"/>
              <a:buChar char=""/>
              <a:tabLst>
                <a:tab algn="l" pos="0"/>
              </a:tabLst>
            </a:pPr>
            <a:r>
              <a:rPr b="0" lang="en-US" sz="2400" spc="-1" strike="noStrike">
                <a:solidFill>
                  <a:srgbClr val="000000"/>
                </a:solidFill>
                <a:latin typeface="Comic Sans MS"/>
              </a:rPr>
              <a:t>Cache has a replica of the contents of the main memory. Contents of the cache and the main memory may be updated simultaneously.</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Wingdings" charset="2"/>
              <a:buChar char=""/>
              <a:tabLst>
                <a:tab algn="l" pos="0"/>
              </a:tabLst>
            </a:pPr>
            <a:r>
              <a:rPr b="0" lang="en-US" sz="2400" spc="-1" strike="noStrike">
                <a:solidFill>
                  <a:srgbClr val="000000"/>
                </a:solidFill>
                <a:latin typeface="Comic Sans MS"/>
              </a:rPr>
              <a:t>This is the </a:t>
            </a:r>
            <a:r>
              <a:rPr b="1" lang="en-US" sz="2400" spc="-1" strike="noStrike">
                <a:solidFill>
                  <a:srgbClr val="000000"/>
                </a:solidFill>
                <a:latin typeface="Comic Sans MS"/>
              </a:rPr>
              <a:t>write-through protocol</a:t>
            </a:r>
            <a:r>
              <a:rPr b="0" lang="en-US" sz="2400" spc="-1" strike="noStrike">
                <a:solidFill>
                  <a:srgbClr val="000000"/>
                </a:solidFill>
                <a:latin typeface="Comic Sans MS"/>
              </a:rPr>
              <a:t>. Update the contents of the cache, and mark it as updated by setting a bit knownas the </a:t>
            </a:r>
            <a:r>
              <a:rPr b="1" lang="en-US" sz="2400" spc="-1" strike="noStrike">
                <a:solidFill>
                  <a:srgbClr val="000000"/>
                </a:solidFill>
                <a:latin typeface="Comic Sans MS"/>
              </a:rPr>
              <a:t>dirty bit </a:t>
            </a:r>
            <a:r>
              <a:rPr b="0" lang="en-US" sz="2400" spc="-1" strike="noStrike">
                <a:solidFill>
                  <a:srgbClr val="000000"/>
                </a:solidFill>
                <a:latin typeface="Comic Sans MS"/>
              </a:rPr>
              <a:t>or modified bit.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Wingdings" charset="2"/>
              <a:buChar char=""/>
              <a:tabLst>
                <a:tab algn="l" pos="0"/>
              </a:tabLst>
            </a:pPr>
            <a:r>
              <a:rPr b="0" lang="en-US" sz="2400" spc="-1" strike="noStrike">
                <a:solidFill>
                  <a:srgbClr val="000000"/>
                </a:solidFill>
                <a:latin typeface="Comic Sans MS"/>
              </a:rPr>
              <a:t>The contents of the main memory are updatedwhen this block is replaced. This is write-back or copy-back protocol. </a:t>
            </a:r>
            <a:endParaRPr b="0" lang="en-US" sz="2400" spc="-1" strike="noStrike">
              <a:solidFill>
                <a:srgbClr val="09283f"/>
              </a:solidFill>
              <a:latin typeface="Arial Nova Light"/>
            </a:endParaRPr>
          </a:p>
          <a:p>
            <a:pPr>
              <a:lnSpc>
                <a:spcPct val="120000"/>
              </a:lnSpc>
              <a:spcBef>
                <a:spcPts val="1001"/>
              </a:spcBef>
              <a:buNone/>
              <a:tabLst>
                <a:tab algn="l" pos="0"/>
              </a:tabLst>
            </a:pPr>
            <a:endParaRPr b="0" lang="en-US" sz="1800" spc="-1" strike="noStrike">
              <a:solidFill>
                <a:srgbClr val="09283f"/>
              </a:solidFill>
              <a:latin typeface="Arial Nova Light"/>
            </a:endParaRPr>
          </a:p>
          <a:p>
            <a:pPr>
              <a:lnSpc>
                <a:spcPct val="120000"/>
              </a:lnSpc>
              <a:spcBef>
                <a:spcPts val="1001"/>
              </a:spcBef>
              <a:buNone/>
              <a:tabLst>
                <a:tab algn="l" pos="0"/>
              </a:tabLst>
            </a:pPr>
            <a:endParaRPr b="0" lang="en-US" sz="1800" spc="-1" strike="noStrike">
              <a:solidFill>
                <a:srgbClr val="09283f"/>
              </a:solidFill>
              <a:latin typeface="Arial Nova Light"/>
            </a:endParaRPr>
          </a:p>
          <a:p>
            <a:pPr>
              <a:lnSpc>
                <a:spcPct val="120000"/>
              </a:lnSpc>
              <a:spcBef>
                <a:spcPts val="1001"/>
              </a:spcBef>
              <a:buNone/>
              <a:tabLst>
                <a:tab algn="l" pos="0"/>
              </a:tabLst>
            </a:pPr>
            <a:r>
              <a:rPr b="0" lang="en-US" sz="2400" spc="-1" strike="noStrike">
                <a:solidFill>
                  <a:srgbClr val="ef306c"/>
                </a:solidFill>
                <a:highlight>
                  <a:srgbClr val="ffff00"/>
                </a:highlight>
                <a:latin typeface="Comic Sans MS"/>
              </a:rPr>
              <a:t>If the data is not present in the cache, then a Read miss or Write miss occurs</a:t>
            </a:r>
            <a:r>
              <a:rPr b="0" lang="en-US" sz="2400" spc="-1" strike="noStrike">
                <a:solidFill>
                  <a:srgbClr val="000000"/>
                </a:solidFill>
                <a:highlight>
                  <a:srgbClr val="ffff00"/>
                </a:highlight>
                <a:latin typeface="Comic Sans MS"/>
              </a:rPr>
              <a:t>. </a:t>
            </a:r>
            <a:endParaRPr b="0" lang="en-US" sz="2400" spc="-1" strike="noStrike">
              <a:solidFill>
                <a:srgbClr val="09283f"/>
              </a:solidFill>
              <a:latin typeface="Arial Nova Light"/>
            </a:endParaRPr>
          </a:p>
          <a:p>
            <a:pPr>
              <a:lnSpc>
                <a:spcPct val="120000"/>
              </a:lnSpc>
              <a:spcBef>
                <a:spcPts val="1001"/>
              </a:spcBef>
              <a:buNone/>
              <a:tabLst>
                <a:tab algn="l" pos="0"/>
              </a:tabLst>
            </a:pPr>
            <a:endParaRPr b="0" lang="en-US" sz="2000" spc="-1" strike="noStrike">
              <a:solidFill>
                <a:srgbClr val="09283f"/>
              </a:solidFill>
              <a:latin typeface="Arial Nova Light"/>
            </a:endParaRPr>
          </a:p>
        </p:txBody>
      </p:sp>
      <p:sp>
        <p:nvSpPr>
          <p:cNvPr id="3" name="PlaceHolder 2"/>
          <p:cNvSpPr>
            <a:spLocks noGrp="1"/>
          </p:cNvSpPr>
          <p:nvPr>
            <p:ph type="ftr" idx="5"/>
          </p:nvPr>
        </p:nvSpPr>
        <p:spPr/>
        <p:txBody>
          <a:bodyPr/>
          <a:p>
            <a:r>
              <a:t>Archana P S , Department of CSE,SNGCE</a:t>
            </a:r>
          </a:p>
        </p:txBody>
      </p:sp>
      <p:sp>
        <p:nvSpPr>
          <p:cNvPr id="4" name="PlaceHolder 3"/>
          <p:cNvSpPr>
            <a:spLocks noGrp="1"/>
          </p:cNvSpPr>
          <p:nvPr>
            <p:ph type="sldNum" idx="6"/>
          </p:nvPr>
        </p:nvSpPr>
        <p:spPr/>
        <p:txBody>
          <a:bodyPr/>
          <a:p>
            <a:fld id="{2E9631F7-99EA-4EE5-83F8-3EA0CC6D1485}" type="slidenum">
              <a:t>122</a:t>
            </a:fld>
          </a:p>
        </p:txBody>
      </p:sp>
    </p:spTree>
  </p:cSld>
  <mc:AlternateContent>
    <mc:Choice Requires="p14">
      <p:transition spd="slow" p14:dur="2000"/>
    </mc:Choice>
    <mc:Fallback>
      <p:transition spd="slow"/>
    </mc:Fallback>
  </mc:AlternateContent>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6"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Basic Cache Operations</a:t>
            </a:r>
            <a:endParaRPr b="0" lang="en-US" sz="4000" spc="-1" strike="noStrike">
              <a:solidFill>
                <a:srgbClr val="000000"/>
              </a:solidFill>
              <a:latin typeface="Arial Nova Light"/>
            </a:endParaRPr>
          </a:p>
        </p:txBody>
      </p:sp>
      <p:sp>
        <p:nvSpPr>
          <p:cNvPr id="727" name="PlaceHolder 2"/>
          <p:cNvSpPr>
            <a:spLocks noGrp="1"/>
          </p:cNvSpPr>
          <p:nvPr>
            <p:ph/>
          </p:nvPr>
        </p:nvSpPr>
        <p:spPr>
          <a:xfrm>
            <a:off x="914400" y="1919520"/>
            <a:ext cx="9914400" cy="4123080"/>
          </a:xfrm>
          <a:prstGeom prst="rect">
            <a:avLst/>
          </a:prstGeom>
          <a:noFill/>
          <a:ln w="0">
            <a:noFill/>
          </a:ln>
        </p:spPr>
        <p:txBody>
          <a:bodyPr anchor="t">
            <a:noAutofit/>
          </a:bodyPr>
          <a:p>
            <a:pPr marL="228600" indent="-228600">
              <a:lnSpc>
                <a:spcPct val="120000"/>
              </a:lnSpc>
              <a:spcBef>
                <a:spcPts val="1001"/>
              </a:spcBef>
              <a:buClr>
                <a:srgbClr val="f48e7c"/>
              </a:buClr>
              <a:buFont typeface="Arial"/>
              <a:buChar char="•"/>
            </a:pPr>
            <a:r>
              <a:rPr b="1" i="1" lang="en-US" sz="2000" spc="-1" strike="noStrike">
                <a:solidFill>
                  <a:srgbClr val="000000"/>
                </a:solidFill>
                <a:latin typeface="Comic Sans MS"/>
              </a:rPr>
              <a:t>Read miss: </a:t>
            </a:r>
            <a:r>
              <a:rPr b="0" lang="en-US" sz="2000" spc="-1" strike="noStrike">
                <a:solidFill>
                  <a:srgbClr val="000000"/>
                </a:solidFill>
                <a:latin typeface="Comic Sans MS"/>
              </a:rPr>
              <a:t>Block of words containing this requested word is transferred from the memory. After the block is transferred, the desired word is forwarded to the processor. The desired word may also be forwarded to the processor as soon as it is transferred without waiting for the entire block to be transferred. This is called load-through or early restart.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1" i="1" lang="en-US" sz="2000" spc="-1" strike="noStrike">
                <a:solidFill>
                  <a:srgbClr val="000000"/>
                </a:solidFill>
                <a:latin typeface="Comic Sans MS"/>
              </a:rPr>
              <a:t>Write-miss: </a:t>
            </a:r>
            <a:r>
              <a:rPr b="0" lang="en-US" sz="2000" spc="-1" strike="noStrike">
                <a:solidFill>
                  <a:srgbClr val="000000"/>
                </a:solidFill>
                <a:latin typeface="Comic Sans MS"/>
              </a:rPr>
              <a:t>Write-through protocol is used, and then the contents of the main memory are updated directly. If write-back protocol is used, the block containing the addressed word is first brought into the cache. The desired word is overwritten with new information.</a:t>
            </a:r>
            <a:endParaRPr b="0" lang="en-US" sz="2000" spc="-1" strike="noStrike">
              <a:solidFill>
                <a:srgbClr val="09283f"/>
              </a:solidFill>
              <a:latin typeface="Arial Nova Light"/>
            </a:endParaRPr>
          </a:p>
        </p:txBody>
      </p:sp>
      <p:sp>
        <p:nvSpPr>
          <p:cNvPr id="4" name="PlaceHolder 3"/>
          <p:cNvSpPr>
            <a:spLocks noGrp="1"/>
          </p:cNvSpPr>
          <p:nvPr>
            <p:ph type="ftr" idx="5"/>
          </p:nvPr>
        </p:nvSpPr>
        <p:spPr/>
        <p:txBody>
          <a:bodyPr/>
          <a:p>
            <a:r>
              <a:t>Archana P S , Department of CSE,SNGCE</a:t>
            </a:r>
          </a:p>
        </p:txBody>
      </p:sp>
      <p:sp>
        <p:nvSpPr>
          <p:cNvPr id="5" name="PlaceHolder 4"/>
          <p:cNvSpPr>
            <a:spLocks noGrp="1"/>
          </p:cNvSpPr>
          <p:nvPr>
            <p:ph type="sldNum" idx="6"/>
          </p:nvPr>
        </p:nvSpPr>
        <p:spPr/>
        <p:txBody>
          <a:bodyPr/>
          <a:p>
            <a:fld id="{543367C7-9E20-4371-ACEA-76EECDFAF838}" type="slidenum">
              <a:t>123</a:t>
            </a:fld>
          </a:p>
        </p:txBody>
      </p:sp>
    </p:spTree>
  </p:cSld>
  <mc:AlternateContent>
    <mc:Choice Requires="p14">
      <p:transition spd="slow" p14:dur="2000"/>
    </mc:Choice>
    <mc:Fallback>
      <p:transition spd="slow"/>
    </mc:Fallback>
  </mc:AlternateContent>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8" name="PlaceHolder 1"/>
          <p:cNvSpPr>
            <a:spLocks noGrp="1"/>
          </p:cNvSpPr>
          <p:nvPr>
            <p:ph type="subTitle"/>
          </p:nvPr>
        </p:nvSpPr>
        <p:spPr>
          <a:xfrm>
            <a:off x="470520" y="259200"/>
            <a:ext cx="11362320" cy="1327320"/>
          </a:xfrm>
          <a:prstGeom prst="rect">
            <a:avLst/>
          </a:prstGeom>
          <a:noFill/>
          <a:ln w="0">
            <a:noFill/>
          </a:ln>
        </p:spPr>
        <p:txBody>
          <a:bodyPr anchor="t">
            <a:noAutofit/>
          </a:bodyPr>
          <a:p>
            <a:pPr algn="ctr">
              <a:lnSpc>
                <a:spcPct val="120000"/>
              </a:lnSpc>
              <a:spcBef>
                <a:spcPts val="1001"/>
              </a:spcBef>
              <a:buNone/>
              <a:tabLst>
                <a:tab algn="l" pos="0"/>
              </a:tabLst>
            </a:pPr>
            <a:r>
              <a:rPr b="1" lang="en-US" sz="4400" spc="299" strike="noStrike" cap="all">
                <a:solidFill>
                  <a:srgbClr val="99ff33"/>
                </a:solidFill>
                <a:latin typeface="Calisto MT"/>
              </a:rPr>
              <a:t>Module 5</a:t>
            </a:r>
            <a:r>
              <a:rPr b="1" lang="en-US" sz="4800" spc="299" strike="noStrike" cap="all">
                <a:solidFill>
                  <a:srgbClr val="2d736b"/>
                </a:solidFill>
                <a:latin typeface="Cooper Std Black"/>
              </a:rPr>
              <a:t> </a:t>
            </a:r>
            <a:endParaRPr b="0" lang="en-IN" sz="4800" spc="-1" strike="noStrike">
              <a:latin typeface="Arial"/>
            </a:endParaRPr>
          </a:p>
          <a:p>
            <a:pPr algn="ctr">
              <a:lnSpc>
                <a:spcPct val="120000"/>
              </a:lnSpc>
              <a:spcBef>
                <a:spcPts val="1001"/>
              </a:spcBef>
              <a:buNone/>
              <a:tabLst>
                <a:tab algn="l" pos="0"/>
              </a:tabLst>
            </a:pPr>
            <a:endParaRPr b="0" lang="en-IN" sz="1400" spc="-1" strike="noStrike">
              <a:latin typeface="Arial"/>
            </a:endParaRPr>
          </a:p>
          <a:p>
            <a:pPr algn="ctr">
              <a:lnSpc>
                <a:spcPct val="120000"/>
              </a:lnSpc>
              <a:spcBef>
                <a:spcPts val="1001"/>
              </a:spcBef>
              <a:buNone/>
              <a:tabLst>
                <a:tab algn="l" pos="0"/>
              </a:tabLst>
            </a:pPr>
            <a:r>
              <a:rPr b="1" lang="en-US" sz="4800" spc="299" strike="noStrike" cap="all">
                <a:solidFill>
                  <a:srgbClr val="000000"/>
                </a:solidFill>
                <a:latin typeface="Cooper Std Black"/>
              </a:rPr>
              <a:t>Mapping functions</a:t>
            </a:r>
            <a:endParaRPr b="0" lang="en-IN" sz="4800" spc="-1" strike="noStrike">
              <a:latin typeface="Arial"/>
            </a:endParaRPr>
          </a:p>
        </p:txBody>
      </p:sp>
      <p:sp>
        <p:nvSpPr>
          <p:cNvPr id="729" name="Title 1"/>
          <p:cNvSpPr/>
          <p:nvPr/>
        </p:nvSpPr>
        <p:spPr>
          <a:xfrm>
            <a:off x="0" y="4290480"/>
            <a:ext cx="12191760" cy="1881360"/>
          </a:xfrm>
          <a:prstGeom prst="rect">
            <a:avLst/>
          </a:prstGeom>
          <a:noFill/>
          <a:ln w="0">
            <a:noFill/>
          </a:ln>
        </p:spPr>
        <p:style>
          <a:lnRef idx="0"/>
          <a:fillRef idx="0"/>
          <a:effectRef idx="0"/>
          <a:fontRef idx="minor"/>
        </p:style>
        <p:txBody>
          <a:bodyPr anchor="b">
            <a:noAutofit/>
          </a:bodyPr>
          <a:p>
            <a:pPr algn="ctr">
              <a:lnSpc>
                <a:spcPct val="100000"/>
              </a:lnSpc>
              <a:buNone/>
            </a:pPr>
            <a:r>
              <a:rPr b="1" lang="en-US" sz="4800" spc="-1" strike="noStrike">
                <a:solidFill>
                  <a:srgbClr val="ff0000"/>
                </a:solidFill>
                <a:latin typeface="Bookman Old Style"/>
              </a:rPr>
              <a:t>CST 202 </a:t>
            </a:r>
            <a:r>
              <a:rPr b="1" lang="en-US" sz="4800" spc="-1" strike="noStrike">
                <a:solidFill>
                  <a:srgbClr val="ffffff"/>
                </a:solidFill>
                <a:latin typeface="Bookman Old Style"/>
              </a:rPr>
              <a:t>: </a:t>
            </a:r>
            <a:r>
              <a:rPr b="1" lang="en-US" sz="4800" spc="-1" strike="noStrike">
                <a:solidFill>
                  <a:srgbClr val="ffff00"/>
                </a:solidFill>
                <a:latin typeface="Bookman Old Style"/>
              </a:rPr>
              <a:t>Computer Organization</a:t>
            </a:r>
            <a:endParaRPr b="0" lang="en-IN" sz="4800" spc="-1" strike="noStrike">
              <a:latin typeface="Arial"/>
            </a:endParaRPr>
          </a:p>
          <a:p>
            <a:pPr algn="ctr">
              <a:lnSpc>
                <a:spcPct val="100000"/>
              </a:lnSpc>
              <a:buNone/>
            </a:pPr>
            <a:r>
              <a:rPr b="1" lang="en-US" sz="4800" spc="-1" strike="noStrike">
                <a:solidFill>
                  <a:srgbClr val="ffff00"/>
                </a:solidFill>
                <a:latin typeface="Bookman Old Style"/>
              </a:rPr>
              <a:t>	</a:t>
            </a:r>
            <a:r>
              <a:rPr b="1" lang="en-US" sz="4800" spc="-1" strike="noStrike">
                <a:solidFill>
                  <a:srgbClr val="ffff00"/>
                </a:solidFill>
                <a:latin typeface="Bookman Old Style"/>
              </a:rPr>
              <a:t>	</a:t>
            </a:r>
            <a:r>
              <a:rPr b="1" lang="en-US" sz="4800" spc="-1" strike="noStrike">
                <a:solidFill>
                  <a:srgbClr val="ffff00"/>
                </a:solidFill>
                <a:latin typeface="Bookman Old Style"/>
              </a:rPr>
              <a:t>	</a:t>
            </a:r>
            <a:r>
              <a:rPr b="1" lang="en-US" sz="4800" spc="-1" strike="noStrike">
                <a:solidFill>
                  <a:srgbClr val="ffff00"/>
                </a:solidFill>
                <a:latin typeface="Bookman Old Style"/>
              </a:rPr>
              <a:t>&amp; Architecture </a:t>
            </a:r>
            <a:endParaRPr b="0" lang="en-IN" sz="4800" spc="-1" strike="noStrike">
              <a:latin typeface="Arial"/>
            </a:endParaRPr>
          </a:p>
        </p:txBody>
      </p:sp>
      <p:sp>
        <p:nvSpPr>
          <p:cNvPr id="3" name="PlaceHolder 2"/>
          <p:cNvSpPr>
            <a:spLocks noGrp="1"/>
          </p:cNvSpPr>
          <p:nvPr>
            <p:ph type="ftr" idx="2"/>
          </p:nvPr>
        </p:nvSpPr>
        <p:spPr/>
        <p:txBody>
          <a:bodyPr/>
          <a:p>
            <a:r>
              <a:t>Archana P S , Department of CSE,SNGCE</a:t>
            </a:r>
          </a:p>
        </p:txBody>
      </p:sp>
      <p:sp>
        <p:nvSpPr>
          <p:cNvPr id="4" name="PlaceHolder 3"/>
          <p:cNvSpPr>
            <a:spLocks noGrp="1"/>
          </p:cNvSpPr>
          <p:nvPr>
            <p:ph type="sldNum" idx="3"/>
          </p:nvPr>
        </p:nvSpPr>
        <p:spPr/>
        <p:txBody>
          <a:bodyPr/>
          <a:p>
            <a:fld id="{5620A38D-BDEF-48FC-BC68-74FD406FA379}" type="slidenum">
              <a:t>124</a:t>
            </a:fld>
          </a:p>
        </p:txBody>
      </p:sp>
    </p:spTree>
  </p:cSld>
  <mc:AlternateContent>
    <mc:Choice Requires="p14">
      <p:transition spd="slow" p14:dur="2000"/>
    </mc:Choice>
    <mc:Fallback>
      <p:transition spd="slow"/>
    </mc:Fallback>
  </mc:AlternateContent>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30" name="Picture 5" descr=""/>
          <p:cNvPicPr/>
          <p:nvPr/>
        </p:nvPicPr>
        <p:blipFill>
          <a:blip r:embed="rId1"/>
          <a:stretch/>
        </p:blipFill>
        <p:spPr>
          <a:xfrm>
            <a:off x="2461680" y="1414440"/>
            <a:ext cx="7382160" cy="4857480"/>
          </a:xfrm>
          <a:prstGeom prst="rect">
            <a:avLst/>
          </a:prstGeom>
          <a:ln w="0">
            <a:noFill/>
          </a:ln>
        </p:spPr>
      </p:pic>
      <p:sp>
        <p:nvSpPr>
          <p:cNvPr id="731"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GB" sz="4000" spc="-1" strike="noStrike">
                <a:solidFill>
                  <a:srgbClr val="1f497d"/>
                </a:solidFill>
                <a:latin typeface="Elephant"/>
              </a:rPr>
              <a:t>Cache/ Main Memory Structure</a:t>
            </a:r>
            <a:br>
              <a:rPr sz="4000"/>
            </a:br>
            <a:endParaRPr b="0" lang="en-US" sz="4000" spc="-1" strike="noStrike">
              <a:solidFill>
                <a:srgbClr val="000000"/>
              </a:solidFill>
              <a:latin typeface="Arial Nova Light"/>
            </a:endParaRPr>
          </a:p>
        </p:txBody>
      </p:sp>
    </p:spTree>
  </p:cSld>
  <mc:AlternateContent>
    <mc:Choice Requires="p14">
      <p:transition spd="slow" p14:dur="2000"/>
    </mc:Choice>
    <mc:Fallback>
      <p:transition spd="slow"/>
    </mc:Fallback>
  </mc:AlternateContent>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2" name="Text Box 4"/>
          <p:cNvSpPr/>
          <p:nvPr/>
        </p:nvSpPr>
        <p:spPr>
          <a:xfrm>
            <a:off x="642960" y="1319040"/>
            <a:ext cx="10024560" cy="2437920"/>
          </a:xfrm>
          <a:prstGeom prst="rect">
            <a:avLst/>
          </a:prstGeom>
          <a:noFill/>
          <a:ln w="9525">
            <a:noFill/>
          </a:ln>
        </p:spPr>
        <p:style>
          <a:lnRef idx="0"/>
          <a:fillRef idx="0"/>
          <a:effectRef idx="0"/>
          <a:fontRef idx="minor"/>
        </p:style>
        <p:txBody>
          <a:bodyPr lIns="90000" rIns="90000" tIns="45000" bIns="45000" anchor="t">
            <a:noAutofit/>
          </a:bodyPr>
          <a:p>
            <a:pPr marL="169920" indent="-169920">
              <a:lnSpc>
                <a:spcPct val="90000"/>
              </a:lnSpc>
              <a:spcBef>
                <a:spcPts val="601"/>
              </a:spcBef>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600" spc="-1" strike="noStrike">
                <a:solidFill>
                  <a:srgbClr val="000000"/>
                </a:solidFill>
                <a:latin typeface="Calibri"/>
              </a:rPr>
              <a:t>If  </a:t>
            </a:r>
            <a:r>
              <a:rPr b="0" lang="en-GB" sz="2600" spc="-1" strike="noStrike">
                <a:solidFill>
                  <a:srgbClr val="d60093"/>
                </a:solidFill>
                <a:latin typeface="Calibri"/>
              </a:rPr>
              <a:t>memory contains 2</a:t>
            </a:r>
            <a:r>
              <a:rPr b="0" lang="en-GB" sz="2600" spc="-1" strike="noStrike" baseline="30000">
                <a:solidFill>
                  <a:srgbClr val="d60093"/>
                </a:solidFill>
                <a:latin typeface="Calibri"/>
              </a:rPr>
              <a:t>n</a:t>
            </a:r>
            <a:r>
              <a:rPr b="0" lang="en-GB" sz="2600" spc="-1" strike="noStrike">
                <a:solidFill>
                  <a:srgbClr val="d60093"/>
                </a:solidFill>
                <a:latin typeface="Calibri"/>
              </a:rPr>
              <a:t> addressable words</a:t>
            </a:r>
            <a:endParaRPr b="0" lang="en-IN" sz="2600" spc="-1" strike="noStrike">
              <a:latin typeface="Arial"/>
            </a:endParaRPr>
          </a:p>
          <a:p>
            <a:pPr lvl="1" marL="169920" indent="-169920">
              <a:lnSpc>
                <a:spcPct val="90000"/>
              </a:lnSpc>
              <a:spcBef>
                <a:spcPts val="499"/>
              </a:spcBef>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600" spc="-1" strike="noStrike">
                <a:solidFill>
                  <a:srgbClr val="000000"/>
                </a:solidFill>
                <a:latin typeface="Calibri"/>
              </a:rPr>
              <a:t>Memory can be broken up into </a:t>
            </a:r>
            <a:r>
              <a:rPr b="0" lang="en-GB" sz="2600" spc="-1" strike="noStrike">
                <a:solidFill>
                  <a:srgbClr val="c00000"/>
                </a:solidFill>
                <a:latin typeface="Calibri"/>
              </a:rPr>
              <a:t>blocks with W words per block.  </a:t>
            </a:r>
            <a:endParaRPr b="0" lang="en-IN" sz="2600" spc="-1" strike="noStrike">
              <a:latin typeface="Arial"/>
            </a:endParaRPr>
          </a:p>
          <a:p>
            <a:pPr lvl="1" marL="169920" indent="-169920">
              <a:lnSpc>
                <a:spcPct val="90000"/>
              </a:lnSpc>
              <a:spcBef>
                <a:spcPts val="499"/>
              </a:spcBef>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600" spc="-1" strike="noStrike">
                <a:solidFill>
                  <a:srgbClr val="c00000"/>
                </a:solidFill>
                <a:latin typeface="Calibri"/>
              </a:rPr>
              <a:t>Number of blocks M = 2</a:t>
            </a:r>
            <a:r>
              <a:rPr b="0" lang="en-GB" sz="2600" spc="-1" strike="noStrike" baseline="30000">
                <a:solidFill>
                  <a:srgbClr val="c00000"/>
                </a:solidFill>
                <a:latin typeface="Calibri"/>
              </a:rPr>
              <a:t>n</a:t>
            </a:r>
            <a:r>
              <a:rPr b="0" lang="en-GB" sz="2600" spc="-1" strike="noStrike">
                <a:solidFill>
                  <a:srgbClr val="c00000"/>
                </a:solidFill>
                <a:latin typeface="Calibri"/>
              </a:rPr>
              <a:t> / W </a:t>
            </a:r>
            <a:endParaRPr b="0" lang="en-IN" sz="2600" spc="-1" strike="noStrike">
              <a:latin typeface="Arial"/>
            </a:endParaRPr>
          </a:p>
          <a:p>
            <a:pPr lvl="1" marL="169920" indent="-169920">
              <a:lnSpc>
                <a:spcPct val="90000"/>
              </a:lnSpc>
              <a:spcBef>
                <a:spcPts val="499"/>
              </a:spcBef>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600" spc="-1" strike="noStrike">
                <a:solidFill>
                  <a:srgbClr val="18818c"/>
                </a:solidFill>
                <a:latin typeface="Calibri"/>
              </a:rPr>
              <a:t>Cache consists of C </a:t>
            </a:r>
            <a:r>
              <a:rPr b="1" lang="en-GB" sz="2600" spc="-1" strike="noStrike">
                <a:solidFill>
                  <a:srgbClr val="18818c"/>
                </a:solidFill>
                <a:latin typeface="Calibri"/>
              </a:rPr>
              <a:t>lines</a:t>
            </a:r>
            <a:r>
              <a:rPr b="0" lang="en-GB" sz="2600" spc="-1" strike="noStrike">
                <a:solidFill>
                  <a:srgbClr val="18818c"/>
                </a:solidFill>
                <a:latin typeface="Calibri"/>
              </a:rPr>
              <a:t> or </a:t>
            </a:r>
            <a:r>
              <a:rPr b="1" lang="en-GB" sz="2600" spc="-1" strike="noStrike">
                <a:solidFill>
                  <a:srgbClr val="18818c"/>
                </a:solidFill>
                <a:latin typeface="Calibri"/>
              </a:rPr>
              <a:t>slots</a:t>
            </a:r>
            <a:r>
              <a:rPr b="0" lang="en-GB" sz="2600" spc="-1" strike="noStrike">
                <a:solidFill>
                  <a:srgbClr val="000000"/>
                </a:solidFill>
                <a:latin typeface="Calibri"/>
              </a:rPr>
              <a:t>, </a:t>
            </a:r>
            <a:r>
              <a:rPr b="0" lang="en-GB" sz="2600" spc="-1" strike="noStrike">
                <a:solidFill>
                  <a:srgbClr val="18818c"/>
                </a:solidFill>
                <a:latin typeface="Calibri"/>
              </a:rPr>
              <a:t>each consisting of W words</a:t>
            </a:r>
            <a:endParaRPr b="0" lang="en-IN" sz="2600" spc="-1" strike="noStrike">
              <a:latin typeface="Arial"/>
            </a:endParaRPr>
          </a:p>
          <a:p>
            <a:pPr lvl="1" marL="169920" indent="-169920">
              <a:lnSpc>
                <a:spcPct val="90000"/>
              </a:lnSpc>
              <a:spcBef>
                <a:spcPts val="499"/>
              </a:spcBef>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600" spc="-1" strike="noStrike">
                <a:solidFill>
                  <a:srgbClr val="c00000"/>
                </a:solidFill>
                <a:latin typeface="Calibri"/>
              </a:rPr>
              <a:t>C &lt;&lt; M</a:t>
            </a:r>
            <a:endParaRPr b="0" lang="en-IN" sz="2600" spc="-1" strike="noStrike">
              <a:latin typeface="Arial"/>
            </a:endParaRPr>
          </a:p>
          <a:p>
            <a:pPr lvl="1" marL="169920" indent="-169920">
              <a:lnSpc>
                <a:spcPct val="90000"/>
              </a:lnSpc>
              <a:spcBef>
                <a:spcPts val="499"/>
              </a:spcBef>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600" spc="-1" strike="noStrike">
                <a:solidFill>
                  <a:srgbClr val="000000"/>
                </a:solidFill>
                <a:latin typeface="Calibri"/>
              </a:rPr>
              <a:t>How to map blocks of memory to lines in the cache?</a:t>
            </a:r>
            <a:endParaRPr b="0" lang="en-IN" sz="2600" spc="-1" strike="noStrike">
              <a:latin typeface="Arial"/>
            </a:endParaRPr>
          </a:p>
          <a:p>
            <a:pPr marL="741240" indent="-282600">
              <a:lnSpc>
                <a:spcPct val="90000"/>
              </a:lnSpc>
              <a:spcBef>
                <a:spcPts val="499"/>
              </a:spcBef>
              <a:buNone/>
              <a:tabLst>
                <a:tab algn="l" pos="0"/>
              </a:tabLst>
            </a:pPr>
            <a:endParaRPr b="0" lang="en-IN" sz="2400" spc="-1" strike="noStrike">
              <a:latin typeface="Arial"/>
            </a:endParaRPr>
          </a:p>
          <a:p>
            <a:pPr marL="341280" indent="-341280">
              <a:lnSpc>
                <a:spcPct val="90000"/>
              </a:lnSpc>
              <a:spcBef>
                <a:spcPts val="601"/>
              </a:spcBef>
              <a:buNone/>
              <a:tabLst>
                <a:tab algn="l" pos="0"/>
              </a:tabLst>
            </a:pPr>
            <a:endParaRPr b="0" lang="en-IN" sz="2400" spc="-1" strike="noStrike">
              <a:latin typeface="Arial"/>
            </a:endParaRPr>
          </a:p>
          <a:p>
            <a:pPr marL="343080" indent="-341280">
              <a:lnSpc>
                <a:spcPct val="90000"/>
              </a:lnSpc>
              <a:spcBef>
                <a:spcPts val="601"/>
              </a:spcBef>
              <a:buNone/>
              <a:tabLst>
                <a:tab algn="l" pos="0"/>
              </a:tabLst>
            </a:pPr>
            <a:endParaRPr b="0" lang="en-IN" sz="2400" spc="-1" strike="noStrike">
              <a:latin typeface="Arial"/>
            </a:endParaRPr>
          </a:p>
        </p:txBody>
      </p:sp>
      <p:pic>
        <p:nvPicPr>
          <p:cNvPr id="733" name="Picture 5" descr=""/>
          <p:cNvPicPr/>
          <p:nvPr/>
        </p:nvPicPr>
        <p:blipFill>
          <a:blip r:embed="rId1"/>
          <a:stretch/>
        </p:blipFill>
        <p:spPr>
          <a:xfrm>
            <a:off x="2981160" y="4038480"/>
            <a:ext cx="5805000" cy="2437920"/>
          </a:xfrm>
          <a:prstGeom prst="rect">
            <a:avLst/>
          </a:prstGeom>
          <a:ln w="0">
            <a:noFill/>
          </a:ln>
        </p:spPr>
      </p:pic>
      <p:sp>
        <p:nvSpPr>
          <p:cNvPr id="734"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Cache Design</a:t>
            </a:r>
            <a:br>
              <a:rPr sz="4000"/>
            </a:br>
            <a:endParaRPr b="0" lang="en-US" sz="4000" spc="-1" strike="noStrike">
              <a:solidFill>
                <a:srgbClr val="000000"/>
              </a:solidFill>
              <a:latin typeface="Arial Nova Light"/>
            </a:endParaRPr>
          </a:p>
        </p:txBody>
      </p:sp>
    </p:spTree>
  </p:cSld>
  <mc:AlternateContent>
    <mc:Choice Requires="p14">
      <p:transition spd="slow" p14:dur="2000"/>
    </mc:Choice>
    <mc:Fallback>
      <p:transition spd="slow"/>
    </mc:Fallback>
  </mc:AlternateContent>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Mapping functions</a:t>
            </a:r>
            <a:endParaRPr b="0" lang="en-US" sz="4000" spc="-1" strike="noStrike">
              <a:solidFill>
                <a:srgbClr val="000000"/>
              </a:solidFill>
              <a:latin typeface="Arial Nova Light"/>
            </a:endParaRPr>
          </a:p>
        </p:txBody>
      </p:sp>
      <p:sp>
        <p:nvSpPr>
          <p:cNvPr id="736" name="PlaceHolder 2"/>
          <p:cNvSpPr>
            <a:spLocks noGrp="1"/>
          </p:cNvSpPr>
          <p:nvPr>
            <p:ph/>
          </p:nvPr>
        </p:nvSpPr>
        <p:spPr>
          <a:xfrm>
            <a:off x="914400" y="1919520"/>
            <a:ext cx="9914400" cy="4123080"/>
          </a:xfrm>
          <a:prstGeom prst="rect">
            <a:avLst/>
          </a:prstGeom>
          <a:noFill/>
          <a:ln w="0">
            <a:noFill/>
          </a:ln>
        </p:spPr>
        <p:txBody>
          <a:bodyPr anchor="t">
            <a:normAutofit fontScale="98000"/>
          </a:bodyPr>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The mapping functions are used to map a particular block of main memory to a particular block of cache.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This mapping function is used to transfer the block from main memory to cache memory.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Mapping functions determine how memory blocks are placed in the cache.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1" i="1" lang="en-IN" sz="2400" spc="-1" strike="noStrike">
                <a:solidFill>
                  <a:srgbClr val="000000"/>
                </a:solidFill>
                <a:latin typeface="Comic Sans MS"/>
              </a:rPr>
              <a:t>Three mapping functions: </a:t>
            </a:r>
            <a:endParaRPr b="0" lang="en-US" sz="2400" spc="-1" strike="noStrike">
              <a:solidFill>
                <a:srgbClr val="09283f"/>
              </a:solidFill>
              <a:latin typeface="Arial Nova Light"/>
            </a:endParaRPr>
          </a:p>
          <a:p>
            <a:pPr marL="457200">
              <a:lnSpc>
                <a:spcPct val="120000"/>
              </a:lnSpc>
              <a:spcBef>
                <a:spcPts val="499"/>
              </a:spcBef>
              <a:buNone/>
              <a:tabLst>
                <a:tab algn="l" pos="0"/>
              </a:tabLst>
            </a:pPr>
            <a:r>
              <a:rPr b="0" lang="en-IN" sz="2400" spc="-1" strike="noStrike">
                <a:solidFill>
                  <a:srgbClr val="000000"/>
                </a:solidFill>
                <a:latin typeface="Comic Sans MS"/>
              </a:rPr>
              <a:t>• </a:t>
            </a:r>
            <a:r>
              <a:rPr b="0" lang="en-IN" sz="2400" spc="-1" strike="noStrike">
                <a:solidFill>
                  <a:srgbClr val="ef306c"/>
                </a:solidFill>
                <a:latin typeface="Comic Sans MS"/>
              </a:rPr>
              <a:t>Direct mapping. </a:t>
            </a:r>
            <a:endParaRPr b="0" lang="en-US" sz="2400" spc="-1" strike="noStrike">
              <a:solidFill>
                <a:srgbClr val="09283f"/>
              </a:solidFill>
              <a:latin typeface="Arial Nova Light"/>
            </a:endParaRPr>
          </a:p>
          <a:p>
            <a:pPr marL="457200">
              <a:lnSpc>
                <a:spcPct val="120000"/>
              </a:lnSpc>
              <a:spcBef>
                <a:spcPts val="499"/>
              </a:spcBef>
              <a:buNone/>
              <a:tabLst>
                <a:tab algn="l" pos="0"/>
              </a:tabLst>
            </a:pPr>
            <a:r>
              <a:rPr b="0" lang="en-IN" sz="2400" spc="-1" strike="noStrike">
                <a:solidFill>
                  <a:srgbClr val="ef306c"/>
                </a:solidFill>
                <a:latin typeface="Comic Sans MS"/>
              </a:rPr>
              <a:t>• </a:t>
            </a:r>
            <a:r>
              <a:rPr b="0" lang="en-IN" sz="2400" spc="-1" strike="noStrike">
                <a:solidFill>
                  <a:srgbClr val="ef306c"/>
                </a:solidFill>
                <a:latin typeface="Comic Sans MS"/>
              </a:rPr>
              <a:t>Associative mapping. </a:t>
            </a:r>
            <a:endParaRPr b="0" lang="en-US" sz="2400" spc="-1" strike="noStrike">
              <a:solidFill>
                <a:srgbClr val="09283f"/>
              </a:solidFill>
              <a:latin typeface="Arial Nova Light"/>
            </a:endParaRPr>
          </a:p>
          <a:p>
            <a:pPr marL="457200">
              <a:lnSpc>
                <a:spcPct val="120000"/>
              </a:lnSpc>
              <a:spcBef>
                <a:spcPts val="499"/>
              </a:spcBef>
              <a:buNone/>
              <a:tabLst>
                <a:tab algn="l" pos="0"/>
              </a:tabLst>
            </a:pPr>
            <a:r>
              <a:rPr b="0" lang="en-IN" sz="2400" spc="-1" strike="noStrike">
                <a:solidFill>
                  <a:srgbClr val="ef306c"/>
                </a:solidFill>
                <a:latin typeface="Comic Sans MS"/>
              </a:rPr>
              <a:t>• </a:t>
            </a:r>
            <a:r>
              <a:rPr b="0" lang="en-IN" sz="2400" spc="-1" strike="noStrike">
                <a:solidFill>
                  <a:srgbClr val="ef306c"/>
                </a:solidFill>
                <a:latin typeface="Comic Sans MS"/>
              </a:rPr>
              <a:t>Set-associative mapping</a:t>
            </a:r>
            <a:r>
              <a:rPr b="0" lang="en-IN" sz="2400" spc="-1" strike="noStrike">
                <a:solidFill>
                  <a:srgbClr val="000000"/>
                </a:solidFill>
                <a:latin typeface="Comic Sans MS"/>
              </a:rPr>
              <a:t>. </a:t>
            </a:r>
            <a:endParaRPr b="0" lang="en-US" sz="2400" spc="-1" strike="noStrike">
              <a:solidFill>
                <a:srgbClr val="09283f"/>
              </a:solidFill>
              <a:latin typeface="Arial Nova Light"/>
            </a:endParaRPr>
          </a:p>
          <a:p>
            <a:pPr>
              <a:lnSpc>
                <a:spcPct val="120000"/>
              </a:lnSpc>
              <a:spcBef>
                <a:spcPts val="1001"/>
              </a:spcBef>
              <a:buNone/>
              <a:tabLst>
                <a:tab algn="l" pos="0"/>
              </a:tabLst>
            </a:pPr>
            <a:endParaRPr b="0" lang="en-US" sz="2000" spc="-1" strike="noStrike">
              <a:solidFill>
                <a:srgbClr val="09283f"/>
              </a:solidFill>
              <a:latin typeface="Arial Nova Light"/>
            </a:endParaRPr>
          </a:p>
        </p:txBody>
      </p:sp>
      <p:sp>
        <p:nvSpPr>
          <p:cNvPr id="4" name="PlaceHolder 3"/>
          <p:cNvSpPr>
            <a:spLocks noGrp="1"/>
          </p:cNvSpPr>
          <p:nvPr>
            <p:ph type="ftr" idx="5"/>
          </p:nvPr>
        </p:nvSpPr>
        <p:spPr/>
        <p:txBody>
          <a:bodyPr/>
          <a:p>
            <a:r>
              <a:t>Archana P S , Department of CSE,SNGCE</a:t>
            </a:r>
          </a:p>
        </p:txBody>
      </p:sp>
      <p:sp>
        <p:nvSpPr>
          <p:cNvPr id="5" name="PlaceHolder 4"/>
          <p:cNvSpPr>
            <a:spLocks noGrp="1"/>
          </p:cNvSpPr>
          <p:nvPr>
            <p:ph type="sldNum" idx="6"/>
          </p:nvPr>
        </p:nvSpPr>
        <p:spPr/>
        <p:txBody>
          <a:bodyPr/>
          <a:p>
            <a:fld id="{CBDDB66C-AEB6-42C3-95FA-F5D3DB136B1B}" type="slidenum">
              <a:t>127</a:t>
            </a:fld>
          </a:p>
        </p:txBody>
      </p:sp>
    </p:spTree>
  </p:cSld>
  <mc:AlternateContent>
    <mc:Choice Requires="p14">
      <p:transition spd="slow" p14:dur="2000"/>
    </mc:Choice>
    <mc:Fallback>
      <p:transition spd="slow"/>
    </mc:Fallback>
  </mc:AlternateContent>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7" name="Text Box 2"/>
          <p:cNvSpPr/>
          <p:nvPr/>
        </p:nvSpPr>
        <p:spPr>
          <a:xfrm>
            <a:off x="571680" y="1919520"/>
            <a:ext cx="10401120" cy="4480920"/>
          </a:xfrm>
          <a:prstGeom prst="rect">
            <a:avLst/>
          </a:prstGeom>
          <a:noFill/>
          <a:ln w="9525">
            <a:noFill/>
          </a:ln>
        </p:spPr>
        <p:style>
          <a:lnRef idx="0"/>
          <a:fillRef idx="0"/>
          <a:effectRef idx="0"/>
          <a:fontRef idx="minor"/>
        </p:style>
      </p:sp>
      <p:sp>
        <p:nvSpPr>
          <p:cNvPr id="738"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Mapping functions</a:t>
            </a:r>
            <a:br>
              <a:rPr sz="4000"/>
            </a:br>
            <a:endParaRPr b="0" lang="en-US" sz="4000" spc="-1" strike="noStrike">
              <a:solidFill>
                <a:srgbClr val="000000"/>
              </a:solidFill>
              <a:latin typeface="Arial Nova Light"/>
            </a:endParaRPr>
          </a:p>
        </p:txBody>
      </p:sp>
      <p:sp>
        <p:nvSpPr>
          <p:cNvPr id="739" name="PlaceHolder 2"/>
          <p:cNvSpPr>
            <a:spLocks noGrp="1"/>
          </p:cNvSpPr>
          <p:nvPr>
            <p:ph/>
          </p:nvPr>
        </p:nvSpPr>
        <p:spPr>
          <a:xfrm>
            <a:off x="914400" y="1919520"/>
            <a:ext cx="9914400" cy="4123080"/>
          </a:xfrm>
          <a:prstGeom prst="rect">
            <a:avLst/>
          </a:prstGeom>
          <a:noFill/>
          <a:ln w="0">
            <a:noFill/>
          </a:ln>
        </p:spPr>
        <p:txBody>
          <a:bodyPr anchor="t">
            <a:normAutofit fontScale="91000"/>
          </a:bodyPr>
          <a:p>
            <a:pPr>
              <a:lnSpc>
                <a:spcPct val="120000"/>
              </a:lnSpc>
              <a:spcBef>
                <a:spcPts val="300"/>
              </a:spcBef>
              <a:buNone/>
              <a:tabLst>
                <a:tab algn="l" pos="0"/>
              </a:tabLst>
            </a:pPr>
            <a:r>
              <a:rPr b="0" lang="en-US" sz="2400" spc="-1" strike="noStrike">
                <a:solidFill>
                  <a:srgbClr val="c00000"/>
                </a:solidFill>
                <a:highlight>
                  <a:srgbClr val="ffff00"/>
                </a:highlight>
                <a:latin typeface="Comic Sans MS"/>
              </a:rPr>
              <a:t>Eg: A processor with main memory addressable by a 16-bit address and a cache of size 2048 words and block size of 16 words</a:t>
            </a:r>
            <a:endParaRPr b="0" lang="en-US" sz="2400" spc="-1" strike="noStrike">
              <a:solidFill>
                <a:srgbClr val="09283f"/>
              </a:solidFill>
              <a:latin typeface="Arial Nova Light"/>
            </a:endParaRPr>
          </a:p>
          <a:p>
            <a:pPr lvl="1" marL="800280" indent="-343080">
              <a:lnSpc>
                <a:spcPct val="120000"/>
              </a:lnSpc>
              <a:spcBef>
                <a:spcPts val="300"/>
              </a:spcBef>
              <a:buClr>
                <a:srgbClr val="002060"/>
              </a:buClr>
              <a:buFont typeface="Arial"/>
              <a:buChar char="•"/>
              <a:tabLst>
                <a:tab algn="l" pos="792000"/>
                <a:tab algn="l" pos="1706400"/>
                <a:tab algn="l" pos="2620800"/>
                <a:tab algn="l" pos="3535200"/>
                <a:tab algn="l" pos="4449600"/>
                <a:tab algn="l" pos="5364000"/>
                <a:tab algn="l" pos="6278400"/>
                <a:tab algn="l" pos="7192800"/>
                <a:tab algn="l" pos="8107200"/>
                <a:tab algn="l" pos="9021600"/>
                <a:tab algn="l" pos="9936000"/>
              </a:tabLst>
            </a:pPr>
            <a:r>
              <a:rPr b="0" lang="en-US" sz="2200" spc="-1" strike="noStrike">
                <a:solidFill>
                  <a:srgbClr val="002060"/>
                </a:solidFill>
                <a:latin typeface="Comic Sans MS"/>
              </a:rPr>
              <a:t>Main memory addressable by a </a:t>
            </a:r>
            <a:r>
              <a:rPr b="0" lang="en-US" sz="2200" spc="-1" strike="noStrike">
                <a:solidFill>
                  <a:srgbClr val="c00000"/>
                </a:solidFill>
                <a:latin typeface="Comic Sans MS"/>
              </a:rPr>
              <a:t>16-bit address</a:t>
            </a:r>
            <a:endParaRPr b="0" lang="en-US" sz="2200" spc="-1" strike="noStrike">
              <a:solidFill>
                <a:srgbClr val="09283f"/>
              </a:solidFill>
              <a:latin typeface="Arial Nova Light"/>
            </a:endParaRPr>
          </a:p>
          <a:p>
            <a:pPr lvl="2" marL="800280" indent="-343080">
              <a:lnSpc>
                <a:spcPct val="120000"/>
              </a:lnSpc>
              <a:spcBef>
                <a:spcPts val="300"/>
              </a:spcBef>
              <a:buClr>
                <a:srgbClr val="002060"/>
              </a:buClr>
              <a:buFont typeface="Arial"/>
              <a:buChar char="•"/>
              <a:tabLst>
                <a:tab algn="l" pos="792000"/>
                <a:tab algn="l" pos="1706400"/>
                <a:tab algn="l" pos="2620800"/>
                <a:tab algn="l" pos="3535200"/>
                <a:tab algn="l" pos="4449600"/>
                <a:tab algn="l" pos="5364000"/>
                <a:tab algn="l" pos="6278400"/>
                <a:tab algn="l" pos="7192800"/>
                <a:tab algn="l" pos="8107200"/>
                <a:tab algn="l" pos="9021600"/>
                <a:tab algn="l" pos="9936000"/>
              </a:tabLst>
            </a:pPr>
            <a:r>
              <a:rPr b="0" lang="en-US" sz="2200" spc="-1" strike="noStrike">
                <a:solidFill>
                  <a:srgbClr val="002060"/>
                </a:solidFill>
                <a:latin typeface="Comic Sans MS"/>
              </a:rPr>
              <a:t>Size of Main memory </a:t>
            </a:r>
            <a:r>
              <a:rPr b="0" lang="en-US" sz="2200" spc="-1" strike="noStrike">
                <a:solidFill>
                  <a:srgbClr val="c00000"/>
                </a:solidFill>
                <a:latin typeface="Comic Sans MS"/>
              </a:rPr>
              <a:t>=  2</a:t>
            </a:r>
            <a:r>
              <a:rPr b="0" lang="en-US" sz="2200" spc="-1" strike="noStrike" baseline="40000">
                <a:solidFill>
                  <a:srgbClr val="c00000"/>
                </a:solidFill>
                <a:latin typeface="Comic Sans MS"/>
              </a:rPr>
              <a:t>16</a:t>
            </a:r>
            <a:r>
              <a:rPr b="0" lang="en-US" sz="2200" spc="-1" strike="noStrike">
                <a:solidFill>
                  <a:srgbClr val="c00000"/>
                </a:solidFill>
                <a:latin typeface="Comic Sans MS"/>
              </a:rPr>
              <a:t> = 64K words</a:t>
            </a:r>
            <a:endParaRPr b="0" lang="en-US" sz="2200" spc="-1" strike="noStrike">
              <a:solidFill>
                <a:srgbClr val="09283f"/>
              </a:solidFill>
              <a:latin typeface="Arial Nova Light"/>
            </a:endParaRPr>
          </a:p>
          <a:p>
            <a:pPr lvl="2" marL="800280" indent="-343080">
              <a:lnSpc>
                <a:spcPct val="120000"/>
              </a:lnSpc>
              <a:spcBef>
                <a:spcPts val="300"/>
              </a:spcBef>
              <a:buClr>
                <a:srgbClr val="002060"/>
              </a:buClr>
              <a:buFont typeface="Arial"/>
              <a:buChar char="•"/>
              <a:tabLst>
                <a:tab algn="l" pos="792000"/>
                <a:tab algn="l" pos="1706400"/>
                <a:tab algn="l" pos="2620800"/>
                <a:tab algn="l" pos="3535200"/>
                <a:tab algn="l" pos="4449600"/>
                <a:tab algn="l" pos="5364000"/>
                <a:tab algn="l" pos="6278400"/>
                <a:tab algn="l" pos="7192800"/>
                <a:tab algn="l" pos="8107200"/>
                <a:tab algn="l" pos="9021600"/>
                <a:tab algn="l" pos="9936000"/>
              </a:tabLst>
            </a:pPr>
            <a:r>
              <a:rPr b="0" lang="en-US" sz="2200" spc="-1" strike="noStrike">
                <a:solidFill>
                  <a:srgbClr val="002060"/>
                </a:solidFill>
                <a:latin typeface="Comic Sans MS"/>
              </a:rPr>
              <a:t>Size of a block = </a:t>
            </a:r>
            <a:r>
              <a:rPr b="0" lang="en-US" sz="2200" spc="-1" strike="noStrike">
                <a:solidFill>
                  <a:srgbClr val="c00000"/>
                </a:solidFill>
                <a:latin typeface="Comic Sans MS"/>
              </a:rPr>
              <a:t>2</a:t>
            </a:r>
            <a:r>
              <a:rPr b="0" lang="en-US" sz="2200" spc="-1" strike="noStrike" baseline="40000">
                <a:solidFill>
                  <a:srgbClr val="c00000"/>
                </a:solidFill>
                <a:latin typeface="Comic Sans MS"/>
              </a:rPr>
              <a:t>4</a:t>
            </a:r>
            <a:r>
              <a:rPr b="0" lang="en-US" sz="2200" spc="-1" strike="noStrike">
                <a:solidFill>
                  <a:srgbClr val="c00000"/>
                </a:solidFill>
                <a:latin typeface="Comic Sans MS"/>
              </a:rPr>
              <a:t> = 16 words</a:t>
            </a:r>
            <a:endParaRPr b="0" lang="en-US" sz="2200" spc="-1" strike="noStrike">
              <a:solidFill>
                <a:srgbClr val="09283f"/>
              </a:solidFill>
              <a:latin typeface="Arial Nova Light"/>
            </a:endParaRPr>
          </a:p>
          <a:p>
            <a:pPr lvl="2" marL="800280" indent="-343080">
              <a:lnSpc>
                <a:spcPct val="120000"/>
              </a:lnSpc>
              <a:spcBef>
                <a:spcPts val="300"/>
              </a:spcBef>
              <a:buClr>
                <a:srgbClr val="002060"/>
              </a:buClr>
              <a:buFont typeface="Arial"/>
              <a:buChar char="•"/>
              <a:tabLst>
                <a:tab algn="l" pos="792000"/>
                <a:tab algn="l" pos="1706400"/>
                <a:tab algn="l" pos="2620800"/>
                <a:tab algn="l" pos="3535200"/>
                <a:tab algn="l" pos="4449600"/>
                <a:tab algn="l" pos="5364000"/>
                <a:tab algn="l" pos="6278400"/>
                <a:tab algn="l" pos="7192800"/>
                <a:tab algn="l" pos="8107200"/>
                <a:tab algn="l" pos="9021600"/>
                <a:tab algn="l" pos="9936000"/>
              </a:tabLst>
            </a:pPr>
            <a:r>
              <a:rPr b="0" lang="en-US" sz="2200" spc="-1" strike="noStrike">
                <a:solidFill>
                  <a:srgbClr val="002060"/>
                </a:solidFill>
                <a:latin typeface="Comic Sans MS"/>
              </a:rPr>
              <a:t>No of blocks in Main memory </a:t>
            </a:r>
            <a:endParaRPr b="0" lang="en-US" sz="2200" spc="-1" strike="noStrike">
              <a:solidFill>
                <a:srgbClr val="09283f"/>
              </a:solidFill>
              <a:latin typeface="Arial Nova Light"/>
            </a:endParaRPr>
          </a:p>
          <a:p>
            <a:pPr lvl="2" marL="800280" indent="-343080">
              <a:lnSpc>
                <a:spcPct val="120000"/>
              </a:lnSpc>
              <a:spcBef>
                <a:spcPts val="300"/>
              </a:spcBef>
              <a:buClr>
                <a:srgbClr val="002060"/>
              </a:buClr>
              <a:buFont typeface="Arial"/>
              <a:buChar char="•"/>
              <a:tabLst>
                <a:tab algn="l" pos="792000"/>
                <a:tab algn="l" pos="1706400"/>
                <a:tab algn="l" pos="2620800"/>
                <a:tab algn="l" pos="3535200"/>
                <a:tab algn="l" pos="4449600"/>
                <a:tab algn="l" pos="5364000"/>
                <a:tab algn="l" pos="6278400"/>
                <a:tab algn="l" pos="7192800"/>
                <a:tab algn="l" pos="8107200"/>
                <a:tab algn="l" pos="9021600"/>
                <a:tab algn="l" pos="9936000"/>
              </a:tabLst>
            </a:pPr>
            <a:r>
              <a:rPr b="0" lang="en-US" sz="2200" spc="-1" strike="noStrike">
                <a:solidFill>
                  <a:srgbClr val="002060"/>
                </a:solidFill>
                <a:latin typeface="Comic Sans MS"/>
              </a:rPr>
              <a:t>            </a:t>
            </a:r>
            <a:r>
              <a:rPr b="0" lang="en-US" sz="2200" spc="-1" strike="noStrike">
                <a:solidFill>
                  <a:srgbClr val="002060"/>
                </a:solidFill>
                <a:latin typeface="Comic Sans MS"/>
              </a:rPr>
              <a:t>= (2</a:t>
            </a:r>
            <a:r>
              <a:rPr b="0" lang="en-US" sz="2200" spc="-1" strike="noStrike" baseline="40000">
                <a:solidFill>
                  <a:srgbClr val="002060"/>
                </a:solidFill>
                <a:latin typeface="Comic Sans MS"/>
              </a:rPr>
              <a:t>16</a:t>
            </a:r>
            <a:r>
              <a:rPr b="0" lang="en-US" sz="2200" spc="-1" strike="noStrike">
                <a:solidFill>
                  <a:srgbClr val="002060"/>
                </a:solidFill>
                <a:latin typeface="Comic Sans MS"/>
              </a:rPr>
              <a:t> / 2</a:t>
            </a:r>
            <a:r>
              <a:rPr b="0" lang="en-US" sz="2200" spc="-1" strike="noStrike" baseline="40000">
                <a:solidFill>
                  <a:srgbClr val="002060"/>
                </a:solidFill>
                <a:latin typeface="Comic Sans MS"/>
              </a:rPr>
              <a:t>4 </a:t>
            </a:r>
            <a:r>
              <a:rPr b="0" lang="en-US" sz="2200" spc="-1" strike="noStrike">
                <a:solidFill>
                  <a:srgbClr val="002060"/>
                </a:solidFill>
                <a:latin typeface="Comic Sans MS"/>
              </a:rPr>
              <a:t>) =    </a:t>
            </a:r>
            <a:r>
              <a:rPr b="0" lang="en-US" sz="2200" spc="-1" strike="noStrike">
                <a:solidFill>
                  <a:srgbClr val="c00000"/>
                </a:solidFill>
                <a:latin typeface="Comic Sans MS"/>
              </a:rPr>
              <a:t>2</a:t>
            </a:r>
            <a:r>
              <a:rPr b="0" lang="en-US" sz="2200" spc="-1" strike="noStrike" baseline="40000">
                <a:solidFill>
                  <a:srgbClr val="c00000"/>
                </a:solidFill>
                <a:latin typeface="Comic Sans MS"/>
              </a:rPr>
              <a:t>12  </a:t>
            </a:r>
            <a:r>
              <a:rPr b="0" lang="en-US" sz="2200" spc="-1" strike="noStrike">
                <a:solidFill>
                  <a:srgbClr val="c00000"/>
                </a:solidFill>
                <a:latin typeface="Comic Sans MS"/>
              </a:rPr>
              <a:t>=  4096 blocks of 16 words each. </a:t>
            </a:r>
            <a:endParaRPr b="0" lang="en-US" sz="2200" spc="-1" strike="noStrike">
              <a:solidFill>
                <a:srgbClr val="09283f"/>
              </a:solidFill>
              <a:latin typeface="Arial Nova Light"/>
            </a:endParaRPr>
          </a:p>
          <a:p>
            <a:pPr lvl="2" marL="800280" indent="-343080">
              <a:lnSpc>
                <a:spcPct val="120000"/>
              </a:lnSpc>
              <a:spcBef>
                <a:spcPts val="300"/>
              </a:spcBef>
              <a:buClr>
                <a:srgbClr val="002060"/>
              </a:buClr>
              <a:buFont typeface="Arial"/>
              <a:buChar char="•"/>
              <a:tabLst>
                <a:tab algn="l" pos="792000"/>
                <a:tab algn="l" pos="1706400"/>
                <a:tab algn="l" pos="2620800"/>
                <a:tab algn="l" pos="3535200"/>
                <a:tab algn="l" pos="4449600"/>
                <a:tab algn="l" pos="5364000"/>
                <a:tab algn="l" pos="6278400"/>
                <a:tab algn="l" pos="7192800"/>
                <a:tab algn="l" pos="8107200"/>
                <a:tab algn="l" pos="9021600"/>
                <a:tab algn="l" pos="9936000"/>
              </a:tabLst>
            </a:pPr>
            <a:r>
              <a:rPr b="0" lang="en-US" sz="2200" spc="-1" strike="noStrike">
                <a:solidFill>
                  <a:srgbClr val="002060"/>
                </a:solidFill>
                <a:latin typeface="Comic Sans MS"/>
              </a:rPr>
              <a:t>Size of cache is 2048 (= 2K = 2</a:t>
            </a:r>
            <a:r>
              <a:rPr b="0" lang="en-US" sz="2200" spc="-1" strike="noStrike" baseline="40000">
                <a:solidFill>
                  <a:srgbClr val="002060"/>
                </a:solidFill>
                <a:latin typeface="Comic Sans MS"/>
              </a:rPr>
              <a:t>11</a:t>
            </a:r>
            <a:r>
              <a:rPr b="0" lang="en-US" sz="2200" spc="-1" strike="noStrike">
                <a:solidFill>
                  <a:srgbClr val="002060"/>
                </a:solidFill>
                <a:latin typeface="Comic Sans MS"/>
              </a:rPr>
              <a:t>) words</a:t>
            </a:r>
            <a:endParaRPr b="0" lang="en-US" sz="2200" spc="-1" strike="noStrike">
              <a:solidFill>
                <a:srgbClr val="09283f"/>
              </a:solidFill>
              <a:latin typeface="Arial Nova Light"/>
            </a:endParaRPr>
          </a:p>
          <a:p>
            <a:pPr lvl="2" marL="800280" indent="-343080">
              <a:lnSpc>
                <a:spcPct val="120000"/>
              </a:lnSpc>
              <a:spcBef>
                <a:spcPts val="300"/>
              </a:spcBef>
              <a:buClr>
                <a:srgbClr val="002060"/>
              </a:buClr>
              <a:buFont typeface="Arial"/>
              <a:buChar char="•"/>
              <a:tabLst>
                <a:tab algn="l" pos="792000"/>
                <a:tab algn="l" pos="1706400"/>
                <a:tab algn="l" pos="2620800"/>
                <a:tab algn="l" pos="3535200"/>
                <a:tab algn="l" pos="4449600"/>
                <a:tab algn="l" pos="5364000"/>
                <a:tab algn="l" pos="6278400"/>
                <a:tab algn="l" pos="7192800"/>
                <a:tab algn="l" pos="8107200"/>
                <a:tab algn="l" pos="9021600"/>
                <a:tab algn="l" pos="9936000"/>
              </a:tabLst>
            </a:pPr>
            <a:r>
              <a:rPr b="0" lang="en-US" sz="2200" spc="-1" strike="noStrike">
                <a:solidFill>
                  <a:srgbClr val="002060"/>
                </a:solidFill>
                <a:latin typeface="Comic Sans MS"/>
              </a:rPr>
              <a:t>No of blocks in Cache </a:t>
            </a:r>
            <a:endParaRPr b="0" lang="en-US" sz="2200" spc="-1" strike="noStrike">
              <a:solidFill>
                <a:srgbClr val="09283f"/>
              </a:solidFill>
              <a:latin typeface="Arial Nova Light"/>
            </a:endParaRPr>
          </a:p>
          <a:p>
            <a:pPr marL="457200">
              <a:lnSpc>
                <a:spcPct val="120000"/>
              </a:lnSpc>
              <a:spcBef>
                <a:spcPts val="300"/>
              </a:spcBef>
              <a:buNone/>
              <a:tabLst>
                <a:tab algn="l" pos="0"/>
              </a:tabLst>
            </a:pPr>
            <a:r>
              <a:rPr b="0" lang="en-US" sz="2200" spc="-1" strike="noStrike">
                <a:solidFill>
                  <a:srgbClr val="002060"/>
                </a:solidFill>
                <a:latin typeface="Comic Sans MS"/>
              </a:rPr>
              <a:t>	</a:t>
            </a:r>
            <a:r>
              <a:rPr b="0" lang="en-US" sz="2200" spc="-1" strike="noStrike">
                <a:solidFill>
                  <a:srgbClr val="002060"/>
                </a:solidFill>
                <a:latin typeface="Comic Sans MS"/>
              </a:rPr>
              <a:t>	</a:t>
            </a:r>
            <a:r>
              <a:rPr b="0" lang="en-US" sz="2200" spc="-1" strike="noStrike">
                <a:solidFill>
                  <a:srgbClr val="002060"/>
                </a:solidFill>
                <a:latin typeface="Comic Sans MS"/>
              </a:rPr>
              <a:t> </a:t>
            </a:r>
            <a:r>
              <a:rPr b="0" lang="en-US" sz="2200" spc="-1" strike="noStrike">
                <a:solidFill>
                  <a:srgbClr val="002060"/>
                </a:solidFill>
                <a:latin typeface="Comic Sans MS"/>
              </a:rPr>
              <a:t>= (2</a:t>
            </a:r>
            <a:r>
              <a:rPr b="0" lang="en-US" sz="2200" spc="-1" strike="noStrike" baseline="40000">
                <a:solidFill>
                  <a:srgbClr val="002060"/>
                </a:solidFill>
                <a:latin typeface="Comic Sans MS"/>
              </a:rPr>
              <a:t>11</a:t>
            </a:r>
            <a:r>
              <a:rPr b="0" lang="en-US" sz="2200" spc="-1" strike="noStrike">
                <a:solidFill>
                  <a:srgbClr val="002060"/>
                </a:solidFill>
                <a:latin typeface="Comic Sans MS"/>
              </a:rPr>
              <a:t> / 2</a:t>
            </a:r>
            <a:r>
              <a:rPr b="0" lang="en-US" sz="2200" spc="-1" strike="noStrike" baseline="40000">
                <a:solidFill>
                  <a:srgbClr val="002060"/>
                </a:solidFill>
                <a:latin typeface="Comic Sans MS"/>
              </a:rPr>
              <a:t>4 </a:t>
            </a:r>
            <a:r>
              <a:rPr b="0" lang="en-US" sz="2200" spc="-1" strike="noStrike">
                <a:solidFill>
                  <a:srgbClr val="002060"/>
                </a:solidFill>
                <a:latin typeface="Comic Sans MS"/>
              </a:rPr>
              <a:t>) = </a:t>
            </a:r>
            <a:r>
              <a:rPr b="0" lang="en-US" sz="2200" spc="-1" strike="noStrike">
                <a:solidFill>
                  <a:srgbClr val="c00000"/>
                </a:solidFill>
                <a:latin typeface="Comic Sans MS"/>
              </a:rPr>
              <a:t>2</a:t>
            </a:r>
            <a:r>
              <a:rPr b="0" lang="en-US" sz="2200" spc="-1" strike="noStrike" baseline="40000">
                <a:solidFill>
                  <a:srgbClr val="c00000"/>
                </a:solidFill>
                <a:latin typeface="Comic Sans MS"/>
              </a:rPr>
              <a:t>7</a:t>
            </a:r>
            <a:r>
              <a:rPr b="0" lang="en-US" sz="2200" spc="-1" strike="noStrike">
                <a:solidFill>
                  <a:srgbClr val="c00000"/>
                </a:solidFill>
                <a:latin typeface="Comic Sans MS"/>
              </a:rPr>
              <a:t> = 128 blocks of 16 words each</a:t>
            </a:r>
            <a:endParaRPr b="0" lang="en-US" sz="2200" spc="-1" strike="noStrike">
              <a:solidFill>
                <a:srgbClr val="09283f"/>
              </a:solidFill>
              <a:latin typeface="Arial Nova Light"/>
            </a:endParaRPr>
          </a:p>
          <a:p>
            <a:pPr>
              <a:lnSpc>
                <a:spcPct val="120000"/>
              </a:lnSpc>
              <a:spcBef>
                <a:spcPts val="1001"/>
              </a:spcBef>
              <a:buNone/>
              <a:tabLst>
                <a:tab algn="l" pos="0"/>
              </a:tabLst>
            </a:pPr>
            <a:endParaRPr b="0" lang="en-US" sz="2000" spc="-1" strike="noStrike">
              <a:solidFill>
                <a:srgbClr val="09283f"/>
              </a:solidFill>
              <a:latin typeface="Arial Nova Light"/>
            </a:endParaRPr>
          </a:p>
        </p:txBody>
      </p:sp>
    </p:spTree>
  </p:cSld>
  <mc:AlternateContent>
    <mc:Choice Requires="p14">
      <p:transition spd="slow" p14:dur="2000"/>
    </mc:Choice>
    <mc:Fallback>
      <p:transition spd="slow"/>
    </mc:Fallback>
  </mc:AlternateContent>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0"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Direct mapping. </a:t>
            </a:r>
            <a:endParaRPr b="0" lang="en-US" sz="4000" spc="-1" strike="noStrike">
              <a:solidFill>
                <a:srgbClr val="000000"/>
              </a:solidFill>
              <a:latin typeface="Arial Nova Light"/>
            </a:endParaRPr>
          </a:p>
        </p:txBody>
      </p:sp>
      <p:sp>
        <p:nvSpPr>
          <p:cNvPr id="741" name="PlaceHolder 2"/>
          <p:cNvSpPr>
            <a:spLocks noGrp="1"/>
          </p:cNvSpPr>
          <p:nvPr>
            <p:ph/>
          </p:nvPr>
        </p:nvSpPr>
        <p:spPr>
          <a:xfrm>
            <a:off x="914400" y="1919520"/>
            <a:ext cx="6214680" cy="412308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GB" sz="2000" spc="-1" strike="noStrike">
                <a:solidFill>
                  <a:srgbClr val="002060"/>
                </a:solidFill>
                <a:latin typeface="Comic Sans MS"/>
              </a:rPr>
              <a:t>Simplest mapping technique - each block of main memory maps to only one cache line </a:t>
            </a:r>
            <a:r>
              <a:rPr b="0" lang="en-GB" sz="2000" spc="-1" strike="noStrike">
                <a:solidFill>
                  <a:srgbClr val="000000"/>
                </a:solidFill>
                <a:latin typeface="Comic Sans MS"/>
              </a:rPr>
              <a:t>- i.e. if a block is in cache, it must be in one specific place</a:t>
            </a:r>
            <a:endParaRPr b="0" lang="en-US" sz="2000" spc="-1" strike="noStrike">
              <a:solidFill>
                <a:srgbClr val="09283f"/>
              </a:solidFill>
              <a:latin typeface="Arial Nova Light"/>
            </a:endParaRPr>
          </a:p>
          <a:p>
            <a:pPr marL="169920" indent="-169920">
              <a:lnSpc>
                <a:spcPct val="90000"/>
              </a:lnSpc>
              <a:spcBef>
                <a:spcPts val="499"/>
              </a:spcBef>
              <a:buClr>
                <a:srgbClr val="000000"/>
              </a:buClr>
              <a:buFont typeface="Arial"/>
              <a:buChar char="•"/>
              <a:tabLst>
                <a:tab algn="l" pos="739800"/>
                <a:tab algn="l" pos="1654200"/>
                <a:tab algn="l" pos="2568600"/>
                <a:tab algn="l" pos="3483000"/>
                <a:tab algn="l" pos="4397400"/>
                <a:tab algn="l" pos="5311800"/>
                <a:tab algn="l" pos="6226200"/>
                <a:tab algn="l" pos="7140600"/>
                <a:tab algn="l" pos="8055000"/>
                <a:tab algn="l" pos="8969400"/>
                <a:tab algn="l" pos="9883800"/>
              </a:tabLst>
            </a:pPr>
            <a:r>
              <a:rPr b="0" lang="en-GB" sz="2000" spc="-1" strike="noStrike">
                <a:solidFill>
                  <a:srgbClr val="000000"/>
                </a:solidFill>
                <a:latin typeface="Comic Sans MS"/>
              </a:rPr>
              <a:t>Formula to map a memory block to a cache line or cache block:</a:t>
            </a:r>
            <a:endParaRPr b="0" lang="en-US" sz="2000" spc="-1" strike="noStrike">
              <a:solidFill>
                <a:srgbClr val="09283f"/>
              </a:solidFill>
              <a:latin typeface="Arial Nova Light"/>
            </a:endParaRPr>
          </a:p>
          <a:p>
            <a:pPr algn="ctr">
              <a:lnSpc>
                <a:spcPct val="90000"/>
              </a:lnSpc>
              <a:spcBef>
                <a:spcPts val="499"/>
              </a:spcBef>
              <a:buNone/>
              <a:tabLst>
                <a:tab algn="l" pos="0"/>
              </a:tabLst>
            </a:pPr>
            <a:r>
              <a:rPr b="1" lang="en-GB" sz="2000" spc="-1" strike="noStrike">
                <a:solidFill>
                  <a:srgbClr val="c00000"/>
                </a:solidFill>
                <a:latin typeface="Comic Sans MS"/>
              </a:rPr>
              <a:t>Cache block no = </a:t>
            </a:r>
            <a:r>
              <a:rPr b="0" lang="en-GB" sz="2000" spc="-1" strike="noStrike">
                <a:solidFill>
                  <a:srgbClr val="000000"/>
                </a:solidFill>
                <a:latin typeface="Comic Sans MS"/>
              </a:rPr>
              <a:t> </a:t>
            </a:r>
            <a:r>
              <a:rPr b="0" lang="en-GB" sz="2000" spc="-1" strike="noStrike">
                <a:solidFill>
                  <a:srgbClr val="c00000"/>
                </a:solidFill>
                <a:latin typeface="Comic Sans MS"/>
              </a:rPr>
              <a:t>memory block no  % number of cache lines or blocks    </a:t>
            </a:r>
            <a:r>
              <a:rPr b="0" lang="en-GB" sz="2000" spc="-1" strike="noStrike">
                <a:solidFill>
                  <a:srgbClr val="002060"/>
                </a:solidFill>
                <a:highlight>
                  <a:srgbClr val="00ffff"/>
                </a:highlight>
                <a:latin typeface="Comic Sans MS"/>
              </a:rPr>
              <a:t>(remainder)  </a:t>
            </a:r>
            <a:endParaRPr b="0" lang="en-US" sz="2000" spc="-1" strike="noStrike">
              <a:solidFill>
                <a:srgbClr val="09283f"/>
              </a:solidFill>
              <a:latin typeface="Arial Nova Light"/>
            </a:endParaRPr>
          </a:p>
          <a:p>
            <a:pPr algn="ctr">
              <a:lnSpc>
                <a:spcPct val="90000"/>
              </a:lnSpc>
              <a:spcBef>
                <a:spcPts val="499"/>
              </a:spcBef>
              <a:buNone/>
              <a:tabLst>
                <a:tab algn="l" pos="0"/>
              </a:tabLst>
            </a:pPr>
            <a:r>
              <a:rPr b="1" lang="en-GB" sz="2000" spc="-1" strike="noStrike">
                <a:solidFill>
                  <a:srgbClr val="002060"/>
                </a:solidFill>
                <a:latin typeface="Comic Sans MS"/>
              </a:rPr>
              <a:t> </a:t>
            </a:r>
            <a:r>
              <a:rPr b="1" lang="en-GB" sz="2000" spc="-1" strike="noStrike">
                <a:solidFill>
                  <a:srgbClr val="c00000"/>
                </a:solidFill>
                <a:latin typeface="Comic Sans MS"/>
              </a:rPr>
              <a:t>b = j mod c</a:t>
            </a:r>
            <a:endParaRPr b="0" lang="en-US" sz="2000" spc="-1" strike="noStrike">
              <a:solidFill>
                <a:srgbClr val="09283f"/>
              </a:solidFill>
              <a:latin typeface="Arial Nova Light"/>
            </a:endParaRPr>
          </a:p>
          <a:p>
            <a:pPr marL="169920" indent="-169920">
              <a:lnSpc>
                <a:spcPct val="120000"/>
              </a:lnSpc>
              <a:spcBef>
                <a:spcPts val="499"/>
              </a:spcBef>
              <a:buClr>
                <a:srgbClr val="1f497d"/>
              </a:buClr>
              <a:buFont typeface="Calibri"/>
              <a:buChar char="•"/>
              <a:tabLst>
                <a:tab algn="l" pos="739800"/>
                <a:tab algn="l" pos="1654200"/>
                <a:tab algn="l" pos="2568600"/>
                <a:tab algn="l" pos="3483000"/>
                <a:tab algn="l" pos="4397400"/>
                <a:tab algn="l" pos="5311800"/>
                <a:tab algn="l" pos="6226200"/>
                <a:tab algn="l" pos="7140600"/>
                <a:tab algn="l" pos="8055000"/>
                <a:tab algn="l" pos="8969400"/>
                <a:tab algn="l" pos="9883800"/>
              </a:tabLst>
            </a:pPr>
            <a:r>
              <a:rPr b="0" lang="en-US" sz="2000" spc="-1" strike="noStrike">
                <a:solidFill>
                  <a:srgbClr val="1f497d"/>
                </a:solidFill>
                <a:latin typeface="Comic Sans MS"/>
              </a:rPr>
              <a:t>More than one memory block is mapped onto  the same position in the cache</a:t>
            </a:r>
            <a:r>
              <a:rPr b="0" lang="en-US" sz="2000" spc="-1" strike="noStrike">
                <a:solidFill>
                  <a:srgbClr val="000000"/>
                </a:solidFill>
                <a:latin typeface="Comic Sans MS"/>
              </a:rPr>
              <a:t>.</a:t>
            </a:r>
            <a:endParaRPr b="0" lang="en-US" sz="2000" spc="-1" strike="noStrike">
              <a:solidFill>
                <a:srgbClr val="09283f"/>
              </a:solidFill>
              <a:latin typeface="Arial Nova Light"/>
            </a:endParaRPr>
          </a:p>
          <a:p>
            <a:pPr>
              <a:lnSpc>
                <a:spcPct val="120000"/>
              </a:lnSpc>
              <a:spcBef>
                <a:spcPts val="499"/>
              </a:spcBef>
              <a:buNone/>
              <a:tabLst>
                <a:tab algn="l" pos="0"/>
              </a:tabLst>
            </a:pPr>
            <a:endParaRPr b="0" lang="en-US" sz="2000" spc="-1" strike="noStrike">
              <a:solidFill>
                <a:srgbClr val="09283f"/>
              </a:solidFill>
              <a:latin typeface="Arial Nova Light"/>
            </a:endParaRPr>
          </a:p>
        </p:txBody>
      </p:sp>
      <p:pic>
        <p:nvPicPr>
          <p:cNvPr id="742" name="Picture 10" descr=""/>
          <p:cNvPicPr/>
          <p:nvPr/>
        </p:nvPicPr>
        <p:blipFill>
          <a:blip r:embed="rId1"/>
          <a:stretch/>
        </p:blipFill>
        <p:spPr>
          <a:xfrm>
            <a:off x="7801200" y="1233720"/>
            <a:ext cx="3476160" cy="5033520"/>
          </a:xfrm>
          <a:prstGeom prst="rect">
            <a:avLst/>
          </a:prstGeom>
          <a:ln w="0">
            <a:noFill/>
          </a:ln>
        </p:spPr>
      </p:pic>
      <p:sp>
        <p:nvSpPr>
          <p:cNvPr id="4" name="PlaceHolder 3"/>
          <p:cNvSpPr>
            <a:spLocks noGrp="1"/>
          </p:cNvSpPr>
          <p:nvPr>
            <p:ph type="ftr" idx="5"/>
          </p:nvPr>
        </p:nvSpPr>
        <p:spPr/>
        <p:txBody>
          <a:bodyPr/>
          <a:p>
            <a:r>
              <a:t>Archana P S , Department of CSE,SNGCE</a:t>
            </a:r>
          </a:p>
        </p:txBody>
      </p:sp>
      <p:sp>
        <p:nvSpPr>
          <p:cNvPr id="5" name="PlaceHolder 4"/>
          <p:cNvSpPr>
            <a:spLocks noGrp="1"/>
          </p:cNvSpPr>
          <p:nvPr>
            <p:ph type="sldNum" idx="6"/>
          </p:nvPr>
        </p:nvSpPr>
        <p:spPr/>
        <p:txBody>
          <a:bodyPr/>
          <a:p>
            <a:fld id="{7286E004-5C55-4A37-B58C-B8BFE2ED04B3}" type="slidenum">
              <a:t>129</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Accessing of I/O devices</a:t>
            </a:r>
            <a:endParaRPr b="0" lang="en-US" sz="4000" spc="-1" strike="noStrike">
              <a:solidFill>
                <a:srgbClr val="000000"/>
              </a:solidFill>
              <a:latin typeface="Arial Nova Light"/>
            </a:endParaRPr>
          </a:p>
        </p:txBody>
      </p:sp>
      <p:sp>
        <p:nvSpPr>
          <p:cNvPr id="299" name="PlaceHolder 2"/>
          <p:cNvSpPr>
            <a:spLocks noGrp="1"/>
          </p:cNvSpPr>
          <p:nvPr>
            <p:ph/>
          </p:nvPr>
        </p:nvSpPr>
        <p:spPr>
          <a:xfrm>
            <a:off x="514440" y="1919520"/>
            <a:ext cx="10758240" cy="4123080"/>
          </a:xfrm>
          <a:prstGeom prst="rect">
            <a:avLst/>
          </a:prstGeom>
          <a:noFill/>
          <a:ln w="0">
            <a:noFill/>
          </a:ln>
        </p:spPr>
        <p:txBody>
          <a:bodyPr anchor="t">
            <a:noAutofit/>
          </a:bodyPr>
          <a:p>
            <a:pPr marL="228600" indent="-228600">
              <a:lnSpc>
                <a:spcPct val="120000"/>
              </a:lnSpc>
              <a:spcBef>
                <a:spcPts val="1001"/>
              </a:spcBef>
              <a:buClr>
                <a:srgbClr val="f48e7c"/>
              </a:buClr>
              <a:buFont typeface="Arial"/>
              <a:buChar char="•"/>
            </a:pPr>
            <a:r>
              <a:rPr b="0" lang="en-US" sz="2400" spc="-1" strike="noStrike">
                <a:solidFill>
                  <a:srgbClr val="ff0066"/>
                </a:solidFill>
                <a:latin typeface="Comic Sans MS"/>
              </a:rPr>
              <a:t>Some addresses </a:t>
            </a:r>
            <a:r>
              <a:rPr b="0" lang="en-US" sz="2400" spc="-1" strike="noStrike">
                <a:solidFill>
                  <a:srgbClr val="09283f"/>
                </a:solidFill>
                <a:latin typeface="Comic Sans MS"/>
              </a:rPr>
              <a:t>in the address space of the processor are assigned to these </a:t>
            </a:r>
            <a:r>
              <a:rPr b="0" lang="en-US" sz="2400" spc="-1" strike="noStrike">
                <a:solidFill>
                  <a:srgbClr val="ff0066"/>
                </a:solidFill>
                <a:latin typeface="Comic Sans MS"/>
              </a:rPr>
              <a:t>I/O locations</a:t>
            </a:r>
            <a:r>
              <a:rPr b="0" lang="en-US" sz="2400" spc="-1" strike="noStrike">
                <a:solidFill>
                  <a:srgbClr val="09283f"/>
                </a:solidFill>
                <a:latin typeface="Comic Sans MS"/>
              </a:rPr>
              <a:t>, rather than to the main memory.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9283f"/>
                </a:solidFill>
                <a:latin typeface="Comic Sans MS"/>
              </a:rPr>
              <a:t>These locations are usually implemented as </a:t>
            </a:r>
            <a:r>
              <a:rPr b="0" lang="en-US" sz="2400" spc="-1" strike="noStrike">
                <a:solidFill>
                  <a:srgbClr val="ff0066"/>
                </a:solidFill>
                <a:latin typeface="Comic Sans MS"/>
              </a:rPr>
              <a:t>bit storage circuits </a:t>
            </a:r>
            <a:r>
              <a:rPr b="0" lang="en-US" sz="2400" spc="-1" strike="noStrike">
                <a:solidFill>
                  <a:srgbClr val="09283f"/>
                </a:solidFill>
                <a:latin typeface="Comic Sans MS"/>
              </a:rPr>
              <a:t>(flip-flops) organized in the form of registers refer to as </a:t>
            </a:r>
            <a:r>
              <a:rPr b="0" i="1" lang="en-US" sz="2400" spc="-1" strike="noStrike">
                <a:solidFill>
                  <a:srgbClr val="ff0066"/>
                </a:solidFill>
                <a:latin typeface="Comic Sans MS"/>
              </a:rPr>
              <a:t>I/O registers</a:t>
            </a:r>
            <a:r>
              <a:rPr b="0" lang="en-US" sz="2400" spc="-1" strike="noStrike">
                <a:solidFill>
                  <a:srgbClr val="09283f"/>
                </a:solidFill>
                <a:latin typeface="Comic Sans MS"/>
              </a:rPr>
              <a:t>.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9283f"/>
                </a:solidFill>
                <a:latin typeface="Comic Sans MS"/>
              </a:rPr>
              <a:t>Since the </a:t>
            </a:r>
            <a:r>
              <a:rPr b="0" lang="en-US" sz="2400" spc="-1" strike="noStrike" u="sng">
                <a:solidFill>
                  <a:srgbClr val="09283f"/>
                </a:solidFill>
                <a:uFillTx/>
                <a:latin typeface="Comic Sans MS"/>
              </a:rPr>
              <a:t>I/O devices and the memory share the same address space</a:t>
            </a:r>
            <a:r>
              <a:rPr b="0" lang="en-US" sz="2400" spc="-1" strike="noStrike">
                <a:solidFill>
                  <a:srgbClr val="09283f"/>
                </a:solidFill>
                <a:latin typeface="Comic Sans MS"/>
              </a:rPr>
              <a:t>, this arrangement is called </a:t>
            </a:r>
            <a:r>
              <a:rPr b="1" i="1" lang="en-US" sz="2400" spc="-1" strike="noStrike">
                <a:solidFill>
                  <a:srgbClr val="ff0066"/>
                </a:solidFill>
                <a:latin typeface="Comic Sans MS"/>
              </a:rPr>
              <a:t>Memory-Mapped I/O</a:t>
            </a:r>
            <a:r>
              <a:rPr b="0" i="1" lang="en-US" sz="2400" spc="-1" strike="noStrike">
                <a:solidFill>
                  <a:srgbClr val="09283f"/>
                </a:solidFill>
                <a:latin typeface="Comic Sans MS"/>
              </a:rPr>
              <a:t>. </a:t>
            </a:r>
            <a:r>
              <a:rPr b="0" lang="en-US" sz="2400" spc="-1" strike="noStrike">
                <a:solidFill>
                  <a:srgbClr val="09283f"/>
                </a:solidFill>
                <a:latin typeface="Comic Sans MS"/>
              </a:rPr>
              <a:t>It is used in most computers.</a:t>
            </a:r>
            <a:endParaRPr b="0" lang="en-US" sz="24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2400" spc="-1" strike="noStrike">
                <a:solidFill>
                  <a:srgbClr val="09283f"/>
                </a:solidFill>
                <a:latin typeface="Comic Sans MS"/>
              </a:rPr>
              <a:t>With memory-mapped I/O, </a:t>
            </a:r>
            <a:r>
              <a:rPr b="0" lang="en-US" sz="2400" spc="-1" strike="noStrike">
                <a:solidFill>
                  <a:srgbClr val="ff0066"/>
                </a:solidFill>
                <a:latin typeface="Comic Sans MS"/>
              </a:rPr>
              <a:t>any machine instruction </a:t>
            </a:r>
            <a:r>
              <a:rPr b="0" lang="en-US" sz="2400" spc="-1" strike="noStrike">
                <a:solidFill>
                  <a:srgbClr val="09283f"/>
                </a:solidFill>
                <a:latin typeface="Comic Sans MS"/>
              </a:rPr>
              <a:t>that can access memory can be used to </a:t>
            </a:r>
            <a:r>
              <a:rPr b="0" lang="en-US" sz="2400" spc="-1" strike="noStrike">
                <a:solidFill>
                  <a:srgbClr val="ff0066"/>
                </a:solidFill>
                <a:latin typeface="Comic Sans MS"/>
              </a:rPr>
              <a:t>transfer data to or from an I/O device</a:t>
            </a:r>
            <a:r>
              <a:rPr b="0" lang="en-US" sz="2400" spc="-1" strike="noStrike">
                <a:solidFill>
                  <a:srgbClr val="09283f"/>
                </a:solidFill>
                <a:latin typeface="Comic Sans MS"/>
              </a:rPr>
              <a:t>.</a:t>
            </a:r>
            <a:endParaRPr b="0" lang="en-US" sz="2400" spc="-1" strike="noStrike">
              <a:solidFill>
                <a:srgbClr val="09283f"/>
              </a:solidFill>
              <a:latin typeface="Arial Nova Light"/>
            </a:endParaRPr>
          </a:p>
        </p:txBody>
      </p:sp>
      <p:sp>
        <p:nvSpPr>
          <p:cNvPr id="300" name="PlaceHolder 3"/>
          <p:cNvSpPr>
            <a:spLocks noGrp="1"/>
          </p:cNvSpPr>
          <p:nvPr>
            <p:ph type="ftr" idx="40"/>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BDAA7B3F-469E-4D53-8ED0-63CB1DE3D6C0}" type="slidenum">
              <a:t>13</a:t>
            </a:fld>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29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299">
                                            <p:txEl>
                                              <p:pRg st="2" end="2"/>
                                            </p:txEl>
                                          </p:spTgt>
                                        </p:tgtEl>
                                        <p:attrNameLst>
                                          <p:attrName>style.visibility</p:attrName>
                                        </p:attrNameLst>
                                      </p:cBhvr>
                                      <p:to>
                                        <p:strVal val="visible"/>
                                      </p:to>
                                    </p:set>
                                  </p:childTnLst>
                                </p:cTn>
                              </p:par>
                              <p:par>
                                <p:cTn id="43" nodeType="withEffect" fill="hold" presetClass="entr" presetID="1">
                                  <p:stCondLst>
                                    <p:cond delay="0"/>
                                  </p:stCondLst>
                                  <p:childTnLst>
                                    <p:set>
                                      <p:cBhvr>
                                        <p:cTn id="44" dur="1" fill="hold">
                                          <p:stCondLst>
                                            <p:cond delay="0"/>
                                          </p:stCondLst>
                                        </p:cTn>
                                        <p:tgtEl>
                                          <p:spTgt spid="299">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3" name="Text Box 1"/>
          <p:cNvSpPr/>
          <p:nvPr/>
        </p:nvSpPr>
        <p:spPr>
          <a:xfrm>
            <a:off x="585720" y="457200"/>
            <a:ext cx="11143800" cy="5971680"/>
          </a:xfrm>
          <a:prstGeom prst="rect">
            <a:avLst/>
          </a:prstGeom>
          <a:noFill/>
          <a:ln w="9525">
            <a:noFill/>
          </a:ln>
        </p:spPr>
        <p:style>
          <a:lnRef idx="0"/>
          <a:fillRef idx="0"/>
          <a:effectRef idx="0"/>
          <a:fontRef idx="minor"/>
        </p:style>
        <p:txBody>
          <a:bodyPr lIns="90000" rIns="90000" tIns="45000" bIns="45000" anchor="t">
            <a:noAutofit/>
          </a:bodyPr>
          <a:p>
            <a:pPr lvl="1" marL="627120" indent="-169920">
              <a:lnSpc>
                <a:spcPct val="100000"/>
              </a:lnSpc>
              <a:spcBef>
                <a:spcPts val="499"/>
              </a:spcBef>
              <a:buClr>
                <a:srgbClr val="000000"/>
              </a:buClr>
              <a:buFont typeface="Calibri"/>
              <a:buChar char="•"/>
              <a:tabLst>
                <a:tab algn="l" pos="739800"/>
                <a:tab algn="l" pos="1654200"/>
                <a:tab algn="l" pos="2568600"/>
                <a:tab algn="l" pos="3483000"/>
                <a:tab algn="l" pos="4397400"/>
                <a:tab algn="l" pos="5311800"/>
                <a:tab algn="l" pos="6226200"/>
                <a:tab algn="l" pos="7140600"/>
                <a:tab algn="l" pos="8055000"/>
                <a:tab algn="l" pos="8969400"/>
                <a:tab algn="l" pos="9883800"/>
              </a:tabLst>
            </a:pPr>
            <a:r>
              <a:rPr b="0" lang="en-US" sz="2400" spc="-1" strike="noStrike">
                <a:solidFill>
                  <a:srgbClr val="000000"/>
                </a:solidFill>
                <a:latin typeface="Comic Sans MS"/>
              </a:rPr>
              <a:t>mem blocks - 0,128,256… 3968 maps to cache block 0, </a:t>
            </a:r>
            <a:endParaRPr b="0" lang="en-IN" sz="2400" spc="-1" strike="noStrike">
              <a:latin typeface="Arial"/>
            </a:endParaRPr>
          </a:p>
          <a:p>
            <a:pPr lvl="1" marL="627120" indent="-169920">
              <a:lnSpc>
                <a:spcPct val="100000"/>
              </a:lnSpc>
              <a:spcBef>
                <a:spcPts val="499"/>
              </a:spcBef>
              <a:buClr>
                <a:srgbClr val="000000"/>
              </a:buClr>
              <a:buFont typeface="Calibri"/>
              <a:buChar char="•"/>
              <a:tabLst>
                <a:tab algn="l" pos="739800"/>
                <a:tab algn="l" pos="1654200"/>
                <a:tab algn="l" pos="2568600"/>
                <a:tab algn="l" pos="3483000"/>
                <a:tab algn="l" pos="4397400"/>
                <a:tab algn="l" pos="5311800"/>
                <a:tab algn="l" pos="6226200"/>
                <a:tab algn="l" pos="7140600"/>
                <a:tab algn="l" pos="8055000"/>
                <a:tab algn="l" pos="8969400"/>
                <a:tab algn="l" pos="9883800"/>
              </a:tabLst>
            </a:pPr>
            <a:r>
              <a:rPr b="0" lang="en-US" sz="2400" spc="-1" strike="noStrike">
                <a:solidFill>
                  <a:srgbClr val="000000"/>
                </a:solidFill>
                <a:latin typeface="Comic Sans MS"/>
              </a:rPr>
              <a:t>mem blocks- 1, 129,257… 3969 maps to cache block 1,</a:t>
            </a:r>
            <a:endParaRPr b="0" lang="en-IN" sz="2400" spc="-1" strike="noStrike">
              <a:latin typeface="Arial"/>
            </a:endParaRPr>
          </a:p>
          <a:p>
            <a:pPr lvl="1" marL="627120" indent="-169920">
              <a:lnSpc>
                <a:spcPct val="100000"/>
              </a:lnSpc>
              <a:spcBef>
                <a:spcPts val="499"/>
              </a:spcBef>
              <a:buClr>
                <a:srgbClr val="000000"/>
              </a:buClr>
              <a:buFont typeface="Calibri"/>
              <a:buChar char="•"/>
              <a:tabLst>
                <a:tab algn="l" pos="739800"/>
                <a:tab algn="l" pos="1654200"/>
                <a:tab algn="l" pos="2568600"/>
                <a:tab algn="l" pos="3483000"/>
                <a:tab algn="l" pos="4397400"/>
                <a:tab algn="l" pos="5311800"/>
                <a:tab algn="l" pos="6226200"/>
                <a:tab algn="l" pos="7140600"/>
                <a:tab algn="l" pos="8055000"/>
                <a:tab algn="l" pos="8969400"/>
                <a:tab algn="l" pos="9883800"/>
              </a:tabLst>
            </a:pPr>
            <a:r>
              <a:rPr b="0" lang="en-US" sz="2400" spc="-1" strike="noStrike">
                <a:solidFill>
                  <a:srgbClr val="000000"/>
                </a:solidFill>
                <a:latin typeface="Comic Sans MS"/>
              </a:rPr>
              <a:t> </a:t>
            </a:r>
            <a:r>
              <a:rPr b="0" lang="en-US" sz="2400" spc="-1" strike="noStrike">
                <a:solidFill>
                  <a:srgbClr val="000000"/>
                </a:solidFill>
                <a:latin typeface="Comic Sans MS"/>
              </a:rPr>
              <a:t>mem blocks - 127,255….4095 maps to cache block 31.</a:t>
            </a:r>
            <a:endParaRPr b="0" lang="en-IN" sz="2400" spc="-1" strike="noStrike">
              <a:latin typeface="Arial"/>
            </a:endParaRPr>
          </a:p>
          <a:p>
            <a:pPr marL="169920" indent="-169920">
              <a:lnSpc>
                <a:spcPct val="100000"/>
              </a:lnSpc>
              <a:spcBef>
                <a:spcPts val="499"/>
              </a:spcBef>
              <a:buClr>
                <a:srgbClr val="000000"/>
              </a:buClr>
              <a:buFont typeface="Arial"/>
              <a:buChar char="•"/>
              <a:tabLst>
                <a:tab algn="l" pos="739800"/>
                <a:tab algn="l" pos="1654200"/>
                <a:tab algn="l" pos="2568600"/>
                <a:tab algn="l" pos="3483000"/>
                <a:tab algn="l" pos="4397400"/>
                <a:tab algn="l" pos="5311800"/>
                <a:tab algn="l" pos="6226200"/>
                <a:tab algn="l" pos="7140600"/>
                <a:tab algn="l" pos="8055000"/>
                <a:tab algn="l" pos="8969400"/>
                <a:tab algn="l" pos="9883800"/>
              </a:tabLst>
            </a:pPr>
            <a:r>
              <a:rPr b="0" lang="en-US" sz="2400" spc="-1" strike="noStrike">
                <a:solidFill>
                  <a:srgbClr val="c00000"/>
                </a:solidFill>
                <a:latin typeface="Comic Sans MS"/>
              </a:rPr>
              <a:t>4096/128 =&gt; 32 memory blocks map to one cache block (tags)</a:t>
            </a:r>
            <a:endParaRPr b="0" lang="en-IN" sz="2400" spc="-1" strike="noStrike">
              <a:latin typeface="Arial"/>
            </a:endParaRPr>
          </a:p>
          <a:p>
            <a:pPr marL="169920" indent="-169920">
              <a:lnSpc>
                <a:spcPct val="100000"/>
              </a:lnSpc>
              <a:spcBef>
                <a:spcPts val="499"/>
              </a:spcBef>
              <a:buClr>
                <a:srgbClr val="000000"/>
              </a:buClr>
              <a:buFont typeface="Calibri"/>
              <a:buChar char="•"/>
              <a:tabLst>
                <a:tab algn="l" pos="739800"/>
                <a:tab algn="l" pos="1654200"/>
                <a:tab algn="l" pos="2568600"/>
                <a:tab algn="l" pos="3483000"/>
                <a:tab algn="l" pos="4397400"/>
                <a:tab algn="l" pos="5311800"/>
                <a:tab algn="l" pos="6226200"/>
                <a:tab algn="l" pos="7140600"/>
                <a:tab algn="l" pos="8055000"/>
                <a:tab algn="l" pos="8969400"/>
                <a:tab algn="l" pos="9883800"/>
              </a:tabLst>
            </a:pPr>
            <a:r>
              <a:rPr b="0" lang="en-US" sz="2400" spc="-1" strike="noStrike">
                <a:solidFill>
                  <a:srgbClr val="000000"/>
                </a:solidFill>
                <a:latin typeface="Comic Sans MS"/>
              </a:rPr>
              <a:t>To identify currently which memory block is in cache block, tag bits are attached to each block, </a:t>
            </a:r>
            <a:endParaRPr b="0" lang="en-IN" sz="2400" spc="-1" strike="noStrike">
              <a:latin typeface="Arial"/>
            </a:endParaRPr>
          </a:p>
          <a:p>
            <a:pPr>
              <a:lnSpc>
                <a:spcPct val="100000"/>
              </a:lnSpc>
              <a:spcBef>
                <a:spcPts val="499"/>
              </a:spcBef>
              <a:buNone/>
              <a:tabLst>
                <a:tab algn="l" pos="739800"/>
                <a:tab algn="l" pos="1654200"/>
                <a:tab algn="l" pos="2568600"/>
                <a:tab algn="l" pos="3483000"/>
                <a:tab algn="l" pos="4397400"/>
                <a:tab algn="l" pos="5311800"/>
                <a:tab algn="l" pos="6226200"/>
                <a:tab algn="l" pos="7140600"/>
                <a:tab algn="l" pos="8055000"/>
                <a:tab algn="l" pos="8969400"/>
                <a:tab algn="l" pos="9883800"/>
              </a:tabLst>
            </a:pPr>
            <a:r>
              <a:rPr b="1" lang="en-US" sz="2400" spc="-1" strike="noStrike">
                <a:solidFill>
                  <a:srgbClr val="c00000"/>
                </a:solidFill>
                <a:highlight>
                  <a:srgbClr val="00ffff"/>
                </a:highlight>
                <a:latin typeface="Comic Sans MS"/>
              </a:rPr>
              <a:t>  </a:t>
            </a:r>
            <a:r>
              <a:rPr b="1" lang="en-US" sz="2400" spc="-1" strike="noStrike">
                <a:solidFill>
                  <a:srgbClr val="c00000"/>
                </a:solidFill>
                <a:highlight>
                  <a:srgbClr val="00ffff"/>
                </a:highlight>
                <a:latin typeface="Comic Sans MS"/>
              </a:rPr>
              <a:t>Tag no= </a:t>
            </a:r>
            <a:r>
              <a:rPr b="0" lang="en-GB" sz="2400" spc="-1" strike="noStrike">
                <a:solidFill>
                  <a:srgbClr val="c00000"/>
                </a:solidFill>
                <a:highlight>
                  <a:srgbClr val="00ffff"/>
                </a:highlight>
                <a:latin typeface="Comic Sans MS"/>
              </a:rPr>
              <a:t>memory block no/ number of cache lines or blocks </a:t>
            </a:r>
            <a:r>
              <a:rPr b="0" lang="en-GB" sz="2400" spc="-1" strike="noStrike">
                <a:solidFill>
                  <a:srgbClr val="002060"/>
                </a:solidFill>
                <a:highlight>
                  <a:srgbClr val="00ffff"/>
                </a:highlight>
                <a:latin typeface="Comic Sans MS"/>
              </a:rPr>
              <a:t>(quotient)</a:t>
            </a:r>
            <a:endParaRPr b="0" lang="en-IN" sz="2400" spc="-1" strike="noStrike">
              <a:latin typeface="Arial"/>
            </a:endParaRPr>
          </a:p>
          <a:p>
            <a:pPr marL="169920" indent="-169920">
              <a:lnSpc>
                <a:spcPct val="100000"/>
              </a:lnSpc>
              <a:spcBef>
                <a:spcPts val="499"/>
              </a:spcBef>
              <a:buClr>
                <a:srgbClr val="000000"/>
              </a:buClr>
              <a:buFont typeface="Calibri"/>
              <a:buChar char="•"/>
              <a:tabLst>
                <a:tab algn="l" pos="739800"/>
                <a:tab algn="l" pos="1654200"/>
                <a:tab algn="l" pos="2568600"/>
                <a:tab algn="l" pos="3483000"/>
                <a:tab algn="l" pos="4397400"/>
                <a:tab algn="l" pos="5311800"/>
                <a:tab algn="l" pos="6226200"/>
                <a:tab algn="l" pos="7140600"/>
                <a:tab algn="l" pos="8055000"/>
                <a:tab algn="l" pos="8969400"/>
                <a:tab algn="l" pos="9883800"/>
              </a:tabLst>
            </a:pPr>
            <a:r>
              <a:rPr b="0" lang="en-US" sz="2400" spc="-1" strike="noStrike">
                <a:solidFill>
                  <a:srgbClr val="000000"/>
                </a:solidFill>
                <a:latin typeface="Comic Sans MS"/>
              </a:rPr>
              <a:t>May lead to </a:t>
            </a:r>
            <a:r>
              <a:rPr b="0" lang="en-US" sz="2400" spc="-1" strike="noStrike">
                <a:solidFill>
                  <a:srgbClr val="1f497d"/>
                </a:solidFill>
                <a:latin typeface="Comic Sans MS"/>
              </a:rPr>
              <a:t>contention for cache blocks even if the cache is not full. </a:t>
            </a:r>
            <a:endParaRPr b="0" lang="en-IN" sz="2400" spc="-1" strike="noStrike">
              <a:latin typeface="Arial"/>
            </a:endParaRPr>
          </a:p>
          <a:p>
            <a:pPr lvl="1" marL="115920" indent="-115920">
              <a:lnSpc>
                <a:spcPct val="100000"/>
              </a:lnSpc>
              <a:spcBef>
                <a:spcPts val="499"/>
              </a:spcBef>
              <a:buClr>
                <a:srgbClr val="000000"/>
              </a:buClr>
              <a:buFont typeface="Calibri"/>
              <a:buChar char="•"/>
              <a:tabLst>
                <a:tab algn="l" pos="739800"/>
                <a:tab algn="l" pos="1654200"/>
                <a:tab algn="l" pos="2568600"/>
                <a:tab algn="l" pos="3483000"/>
                <a:tab algn="l" pos="4397400"/>
                <a:tab algn="l" pos="5311800"/>
                <a:tab algn="l" pos="6226200"/>
                <a:tab algn="l" pos="7140600"/>
                <a:tab algn="l" pos="8055000"/>
                <a:tab algn="l" pos="8969400"/>
                <a:tab algn="l" pos="9883800"/>
              </a:tabLst>
            </a:pPr>
            <a:r>
              <a:rPr b="0" lang="en-GB" sz="2400" spc="-1" strike="noStrike">
                <a:solidFill>
                  <a:srgbClr val="000000"/>
                </a:solidFill>
                <a:latin typeface="Comic Sans MS"/>
              </a:rPr>
              <a:t>If a program accesses 2 blocks that map to the same line repeatedly, </a:t>
            </a:r>
            <a:r>
              <a:rPr b="0" lang="en-GB" sz="2400" spc="-1" strike="noStrike">
                <a:solidFill>
                  <a:srgbClr val="1f497d"/>
                </a:solidFill>
                <a:latin typeface="Comic Sans MS"/>
              </a:rPr>
              <a:t>cache misses are very high </a:t>
            </a:r>
            <a:r>
              <a:rPr b="0" lang="en-GB" sz="2400" spc="-1" strike="noStrike">
                <a:solidFill>
                  <a:srgbClr val="c00000"/>
                </a:solidFill>
                <a:latin typeface="Comic Sans MS"/>
              </a:rPr>
              <a:t>(thrashing)</a:t>
            </a:r>
            <a:endParaRPr b="0" lang="en-IN" sz="2400" spc="-1" strike="noStrike">
              <a:latin typeface="Arial"/>
            </a:endParaRPr>
          </a:p>
          <a:p>
            <a:pPr marL="169920" indent="-169920">
              <a:lnSpc>
                <a:spcPct val="100000"/>
              </a:lnSpc>
              <a:spcBef>
                <a:spcPts val="499"/>
              </a:spcBef>
              <a:buClr>
                <a:srgbClr val="000000"/>
              </a:buClr>
              <a:buFont typeface="Calibri"/>
              <a:buChar char="•"/>
              <a:tabLst>
                <a:tab algn="l" pos="739800"/>
                <a:tab algn="l" pos="1654200"/>
                <a:tab algn="l" pos="2568600"/>
                <a:tab algn="l" pos="3483000"/>
                <a:tab algn="l" pos="4397400"/>
                <a:tab algn="l" pos="5311800"/>
                <a:tab algn="l" pos="6226200"/>
                <a:tab algn="l" pos="7140600"/>
                <a:tab algn="l" pos="8055000"/>
                <a:tab algn="l" pos="8969400"/>
                <a:tab algn="l" pos="9883800"/>
              </a:tabLst>
            </a:pPr>
            <a:r>
              <a:rPr b="0" lang="en-US" sz="2400" spc="-1" strike="noStrike">
                <a:solidFill>
                  <a:srgbClr val="000000"/>
                </a:solidFill>
                <a:latin typeface="Comic Sans MS"/>
              </a:rPr>
              <a:t>Resolve the contention by allowing </a:t>
            </a:r>
            <a:r>
              <a:rPr b="0" lang="en-US" sz="2400" spc="-1" strike="noStrike">
                <a:solidFill>
                  <a:srgbClr val="1f497d"/>
                </a:solidFill>
                <a:latin typeface="Comic Sans MS"/>
              </a:rPr>
              <a:t>new block to replace the old block</a:t>
            </a:r>
            <a:r>
              <a:rPr b="0" lang="en-US" sz="2400" spc="-1" strike="noStrike">
                <a:solidFill>
                  <a:srgbClr val="000000"/>
                </a:solidFill>
                <a:latin typeface="Comic Sans MS"/>
              </a:rPr>
              <a:t>, leading to a trivial </a:t>
            </a:r>
            <a:r>
              <a:rPr b="0" lang="en-US" sz="2400" spc="-1" strike="noStrike">
                <a:solidFill>
                  <a:srgbClr val="1f497d"/>
                </a:solidFill>
                <a:latin typeface="Comic Sans MS"/>
              </a:rPr>
              <a:t>replacement algorithm</a:t>
            </a:r>
            <a:r>
              <a:rPr b="0" lang="en-US" sz="2400" spc="-1" strike="noStrike">
                <a:solidFill>
                  <a:srgbClr val="000000"/>
                </a:solidFill>
                <a:latin typeface="Comic Sans MS"/>
              </a:rPr>
              <a:t>. </a:t>
            </a:r>
            <a:endParaRPr b="0" lang="en-IN" sz="2400" spc="-1" strike="noStrike">
              <a:latin typeface="Arial"/>
            </a:endParaRPr>
          </a:p>
          <a:p>
            <a:pPr marL="169920" indent="-169920">
              <a:lnSpc>
                <a:spcPct val="100000"/>
              </a:lnSpc>
              <a:spcBef>
                <a:spcPts val="499"/>
              </a:spcBef>
              <a:buClr>
                <a:srgbClr val="c00000"/>
              </a:buClr>
              <a:buFont typeface="Calibri"/>
              <a:buChar char="•"/>
              <a:tabLst>
                <a:tab algn="l" pos="739800"/>
                <a:tab algn="l" pos="1654200"/>
                <a:tab algn="l" pos="2568600"/>
                <a:tab algn="l" pos="3483000"/>
                <a:tab algn="l" pos="4397400"/>
                <a:tab algn="l" pos="5311800"/>
                <a:tab algn="l" pos="6226200"/>
                <a:tab algn="l" pos="7140600"/>
                <a:tab algn="l" pos="8055000"/>
                <a:tab algn="l" pos="8969400"/>
                <a:tab algn="l" pos="9883800"/>
              </a:tabLst>
            </a:pPr>
            <a:r>
              <a:rPr b="0" lang="en-US" sz="2400" spc="-1" strike="noStrike">
                <a:solidFill>
                  <a:srgbClr val="c00000"/>
                </a:solidFill>
                <a:latin typeface="Comic Sans MS"/>
              </a:rPr>
              <a:t>Simple to implement , Inexpensive ,but not very flexible</a:t>
            </a:r>
            <a:endParaRPr b="0" lang="en-IN" sz="2400" spc="-1" strike="noStrike">
              <a:latin typeface="Arial"/>
            </a:endParaRPr>
          </a:p>
          <a:p>
            <a:pPr marL="514440" indent="-176040">
              <a:lnSpc>
                <a:spcPct val="90000"/>
              </a:lnSpc>
              <a:spcBef>
                <a:spcPts val="499"/>
              </a:spcBef>
              <a:buNone/>
              <a:tabLst>
                <a:tab algn="l" pos="0"/>
              </a:tabLst>
            </a:pPr>
            <a:endParaRPr b="0" lang="en-IN" sz="2050" spc="-1" strike="noStrike">
              <a:latin typeface="Arial"/>
            </a:endParaRPr>
          </a:p>
          <a:p>
            <a:pPr marL="115920" indent="-115920">
              <a:lnSpc>
                <a:spcPct val="90000"/>
              </a:lnSpc>
              <a:spcBef>
                <a:spcPts val="499"/>
              </a:spcBef>
              <a:buNone/>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4" name="Text Box 1"/>
          <p:cNvSpPr/>
          <p:nvPr/>
        </p:nvSpPr>
        <p:spPr>
          <a:xfrm>
            <a:off x="1981080" y="0"/>
            <a:ext cx="8229240" cy="4107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Microsoft YaHei"/>
              </a:rPr>
              <a:t>Eg: Direct Mapping with C=4</a:t>
            </a:r>
            <a:endParaRPr b="0" lang="en-IN" sz="2800" spc="-1" strike="noStrike">
              <a:latin typeface="Arial"/>
            </a:endParaRPr>
          </a:p>
        </p:txBody>
      </p:sp>
      <p:sp>
        <p:nvSpPr>
          <p:cNvPr id="745" name="Text Box 36"/>
          <p:cNvSpPr/>
          <p:nvPr/>
        </p:nvSpPr>
        <p:spPr>
          <a:xfrm>
            <a:off x="1676520" y="5303880"/>
            <a:ext cx="9143640" cy="1617840"/>
          </a:xfrm>
          <a:prstGeom prst="rect">
            <a:avLst/>
          </a:prstGeom>
          <a:noFill/>
          <a:ln w="9525">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c00000"/>
                </a:solidFill>
                <a:latin typeface="Arial Nova Light"/>
              </a:rPr>
              <a:t>Each slot </a:t>
            </a:r>
            <a:r>
              <a:rPr b="0" lang="en-US" sz="2000" spc="-1" strike="noStrike">
                <a:solidFill>
                  <a:srgbClr val="000000"/>
                </a:solidFill>
                <a:latin typeface="Arial Nova Light"/>
              </a:rPr>
              <a:t>contains </a:t>
            </a:r>
            <a:r>
              <a:rPr b="0" lang="en-US" sz="2000" spc="-1" strike="noStrike">
                <a:solidFill>
                  <a:srgbClr val="c00000"/>
                </a:solidFill>
                <a:latin typeface="Arial Nova Light"/>
              </a:rPr>
              <a:t>W words</a:t>
            </a:r>
            <a:endParaRPr b="0" lang="en-IN"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c00000"/>
                </a:solidFill>
                <a:latin typeface="Arial Nova Light"/>
              </a:rPr>
              <a:t>Tag :</a:t>
            </a:r>
            <a:r>
              <a:rPr b="0" lang="en-US" sz="2000" spc="-1" strike="noStrike">
                <a:solidFill>
                  <a:srgbClr val="000000"/>
                </a:solidFill>
                <a:latin typeface="Arial Nova Light"/>
              </a:rPr>
              <a:t> Identifies which memory block is in the slot</a:t>
            </a:r>
            <a:endParaRPr b="0" lang="en-IN"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c00000"/>
                </a:solidFill>
                <a:latin typeface="Arial Nova Light"/>
              </a:rPr>
              <a:t>Valid :</a:t>
            </a:r>
            <a:r>
              <a:rPr b="0" lang="en-US" sz="2000" spc="-1" strike="noStrike">
                <a:solidFill>
                  <a:srgbClr val="000000"/>
                </a:solidFill>
                <a:latin typeface="Arial Nova Light"/>
              </a:rPr>
              <a:t> Set after block copied from memory to indicate the cache line has valid data</a:t>
            </a:r>
            <a:endParaRPr b="0" lang="en-IN"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c00000"/>
                </a:solidFill>
                <a:latin typeface="Arial Nova Light"/>
              </a:rPr>
              <a:t>Dirty :</a:t>
            </a:r>
            <a:r>
              <a:rPr b="0" lang="en-US" sz="2000" spc="-1" strike="noStrike">
                <a:solidFill>
                  <a:srgbClr val="000000"/>
                </a:solidFill>
                <a:latin typeface="Arial Nova Light"/>
              </a:rPr>
              <a:t> Set if block is modified </a:t>
            </a:r>
            <a:endParaRPr b="0" lang="en-IN" sz="2000" spc="-1" strike="noStrike">
              <a:latin typeface="Arial"/>
            </a:endParaRPr>
          </a:p>
        </p:txBody>
      </p:sp>
      <p:pic>
        <p:nvPicPr>
          <p:cNvPr id="746" name="Picture 55" descr=""/>
          <p:cNvPicPr/>
          <p:nvPr/>
        </p:nvPicPr>
        <p:blipFill>
          <a:blip r:embed="rId1"/>
          <a:stretch/>
        </p:blipFill>
        <p:spPr>
          <a:xfrm>
            <a:off x="2705040" y="457200"/>
            <a:ext cx="6781320" cy="4571640"/>
          </a:xfrm>
          <a:prstGeom prst="rect">
            <a:avLst/>
          </a:prstGeom>
          <a:ln w="0">
            <a:noFill/>
          </a:ln>
        </p:spPr>
      </p:pic>
    </p:spTree>
  </p:cSld>
  <mc:AlternateContent>
    <mc:Choice Requires="p14">
      <p:transition spd="slow" p14:dur="2000"/>
    </mc:Choice>
    <mc:Fallback>
      <p:transition spd="slow"/>
    </mc:Fallback>
  </mc:AlternateContent>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Text Box 114"/>
          <p:cNvSpPr/>
          <p:nvPr/>
        </p:nvSpPr>
        <p:spPr>
          <a:xfrm>
            <a:off x="4871880" y="523800"/>
            <a:ext cx="6986160" cy="4665960"/>
          </a:xfrm>
          <a:prstGeom prst="rect">
            <a:avLst/>
          </a:prstGeom>
          <a:noFill/>
          <a:ln w="9525">
            <a:noFill/>
          </a:ln>
        </p:spPr>
        <p:style>
          <a:lnRef idx="0"/>
          <a:fillRef idx="0"/>
          <a:effectRef idx="0"/>
          <a:fontRef idx="minor"/>
        </p:style>
        <p:txBody>
          <a:bodyPr lIns="90000" rIns="90000" tIns="46800" bIns="46800" anchor="t">
            <a:spAutoFit/>
          </a:bodyPr>
          <a:p>
            <a:pPr marL="169920" indent="-168120">
              <a:lnSpc>
                <a:spcPct val="100000"/>
              </a:lnSpc>
              <a:spcBef>
                <a:spcPts val="300"/>
              </a:spcBef>
              <a:buClr>
                <a:srgbClr val="c00000"/>
              </a:buClr>
              <a:buFont typeface="Arial"/>
              <a:buChar char="•"/>
              <a:tabLst>
                <a:tab algn="l" pos="236520"/>
                <a:tab algn="l" pos="1030320"/>
                <a:tab algn="l" pos="1944720"/>
                <a:tab algn="l" pos="2859120"/>
                <a:tab algn="l" pos="3773520"/>
                <a:tab algn="l" pos="4687920"/>
                <a:tab algn="l" pos="5602320"/>
                <a:tab algn="l" pos="6516720"/>
                <a:tab algn="l" pos="7431120"/>
                <a:tab algn="l" pos="8345520"/>
                <a:tab algn="l" pos="9259920"/>
                <a:tab algn="l" pos="10174320"/>
              </a:tabLst>
            </a:pPr>
            <a:r>
              <a:rPr b="1" lang="en-US" sz="1800" spc="-1" strike="noStrike">
                <a:solidFill>
                  <a:srgbClr val="18818c"/>
                </a:solidFill>
                <a:latin typeface="Comic Sans MS"/>
              </a:rPr>
              <a:t>Block j of the main memory </a:t>
            </a:r>
            <a:r>
              <a:rPr b="0" lang="en-US" sz="1800" spc="-1" strike="noStrike">
                <a:solidFill>
                  <a:srgbClr val="1f497d"/>
                </a:solidFill>
                <a:latin typeface="Comic Sans MS"/>
              </a:rPr>
              <a:t>maps </a:t>
            </a:r>
            <a:r>
              <a:rPr b="0" lang="en-US" sz="1800" spc="-1" strike="noStrike">
                <a:solidFill>
                  <a:srgbClr val="000000"/>
                </a:solidFill>
                <a:latin typeface="Comic Sans MS"/>
              </a:rPr>
              <a:t>to</a:t>
            </a:r>
            <a:endParaRPr b="0" lang="en-IN" sz="1800" spc="-1" strike="noStrike">
              <a:latin typeface="Arial"/>
            </a:endParaRPr>
          </a:p>
          <a:p>
            <a:pPr marL="169920" indent="-168120">
              <a:lnSpc>
                <a:spcPct val="100000"/>
              </a:lnSpc>
              <a:spcBef>
                <a:spcPts val="300"/>
              </a:spcBef>
              <a:buNone/>
              <a:tabLst>
                <a:tab algn="l" pos="0"/>
              </a:tabLst>
            </a:pPr>
            <a:r>
              <a:rPr b="0" lang="en-US" sz="1800" spc="-1" strike="noStrike">
                <a:solidFill>
                  <a:srgbClr val="18818c"/>
                </a:solidFill>
                <a:latin typeface="Comic Sans MS"/>
              </a:rPr>
              <a:t> </a:t>
            </a:r>
            <a:r>
              <a:rPr b="1" lang="en-US" sz="1800" spc="-1" strike="noStrike">
                <a:solidFill>
                  <a:srgbClr val="18818c"/>
                </a:solidFill>
                <a:latin typeface="Comic Sans MS"/>
              </a:rPr>
              <a:t> </a:t>
            </a:r>
            <a:r>
              <a:rPr b="1" lang="en-US" sz="1800" spc="-1" strike="noStrike">
                <a:solidFill>
                  <a:srgbClr val="18818c"/>
                </a:solidFill>
                <a:latin typeface="Comic Sans MS"/>
              </a:rPr>
              <a:t>( j modulo 128 )  block of cache</a:t>
            </a:r>
            <a:r>
              <a:rPr b="0" lang="en-US" sz="1800" spc="-1" strike="noStrike">
                <a:solidFill>
                  <a:srgbClr val="18818c"/>
                </a:solidFill>
                <a:latin typeface="Comic Sans MS"/>
              </a:rPr>
              <a:t>. </a:t>
            </a:r>
            <a:endParaRPr b="0" lang="en-IN" sz="1800" spc="-1" strike="noStrike">
              <a:latin typeface="Arial"/>
            </a:endParaRPr>
          </a:p>
          <a:p>
            <a:pPr marL="169920" indent="-168120">
              <a:lnSpc>
                <a:spcPct val="100000"/>
              </a:lnSpc>
              <a:spcBef>
                <a:spcPts val="300"/>
              </a:spcBef>
              <a:buClr>
                <a:srgbClr val="c00000"/>
              </a:buClr>
              <a:buFont typeface="Arial"/>
              <a:buChar char="•"/>
              <a:tabLst>
                <a:tab algn="l" pos="236520"/>
                <a:tab algn="l" pos="1030320"/>
                <a:tab algn="l" pos="1944720"/>
                <a:tab algn="l" pos="2859120"/>
                <a:tab algn="l" pos="3773520"/>
                <a:tab algn="l" pos="4687920"/>
                <a:tab algn="l" pos="5602320"/>
                <a:tab algn="l" pos="6516720"/>
                <a:tab algn="l" pos="7431120"/>
                <a:tab algn="l" pos="8345520"/>
                <a:tab algn="l" pos="9259920"/>
                <a:tab algn="l" pos="10174320"/>
              </a:tabLst>
            </a:pPr>
            <a:r>
              <a:rPr b="0" lang="en-US" sz="1800" spc="-1" strike="noStrike">
                <a:solidFill>
                  <a:srgbClr val="c00000"/>
                </a:solidFill>
                <a:latin typeface="Comic Sans MS"/>
              </a:rPr>
              <a:t>Memory address </a:t>
            </a:r>
            <a:r>
              <a:rPr b="0" lang="en-US" sz="1800" spc="-1" strike="noStrike">
                <a:solidFill>
                  <a:srgbClr val="000000"/>
                </a:solidFill>
                <a:latin typeface="Comic Sans MS"/>
              </a:rPr>
              <a:t>divided into </a:t>
            </a:r>
            <a:r>
              <a:rPr b="0" lang="en-US" sz="1800" spc="-1" strike="noStrike">
                <a:solidFill>
                  <a:srgbClr val="c00000"/>
                </a:solidFill>
                <a:latin typeface="Comic Sans MS"/>
              </a:rPr>
              <a:t>three fields</a:t>
            </a:r>
            <a:r>
              <a:rPr b="0" lang="en-US" sz="1800" spc="-1" strike="noStrike">
                <a:solidFill>
                  <a:srgbClr val="000000"/>
                </a:solidFill>
                <a:latin typeface="Comic Sans MS"/>
              </a:rPr>
              <a:t>:</a:t>
            </a:r>
            <a:endParaRPr b="0" lang="en-IN" sz="1800" spc="-1" strike="noStrike">
              <a:latin typeface="Arial"/>
            </a:endParaRPr>
          </a:p>
          <a:p>
            <a:pPr lvl="1" marL="627120" indent="-168120">
              <a:lnSpc>
                <a:spcPct val="100000"/>
              </a:lnSpc>
              <a:spcBef>
                <a:spcPts val="300"/>
              </a:spcBef>
              <a:buClr>
                <a:srgbClr val="18818c"/>
              </a:buClr>
              <a:buFont typeface="Wingdings" charset="2"/>
              <a:buChar char=""/>
              <a:tabLst>
                <a:tab algn="l" pos="236520"/>
                <a:tab algn="l" pos="1030320"/>
                <a:tab algn="l" pos="1944720"/>
                <a:tab algn="l" pos="2859120"/>
                <a:tab algn="l" pos="3773520"/>
                <a:tab algn="l" pos="4687920"/>
                <a:tab algn="l" pos="5602320"/>
                <a:tab algn="l" pos="6516720"/>
                <a:tab algn="l" pos="7431120"/>
                <a:tab algn="l" pos="8345520"/>
                <a:tab algn="l" pos="9259920"/>
                <a:tab algn="l" pos="10174320"/>
              </a:tabLst>
            </a:pPr>
            <a:r>
              <a:rPr b="1" lang="en-US" sz="1800" spc="-1" strike="noStrike">
                <a:solidFill>
                  <a:srgbClr val="18818c"/>
                </a:solidFill>
                <a:latin typeface="Comic Sans MS"/>
              </a:rPr>
              <a:t>4 word bits </a:t>
            </a:r>
            <a:r>
              <a:rPr b="0" lang="en-US" sz="1800" spc="-1" strike="noStrike">
                <a:solidFill>
                  <a:srgbClr val="000000"/>
                </a:solidFill>
                <a:latin typeface="Comic Sans MS"/>
              </a:rPr>
              <a:t>– which one of 16 words (each block has </a:t>
            </a:r>
            <a:r>
              <a:rPr b="0" lang="en-US" sz="1800" spc="-1" strike="noStrike">
                <a:solidFill>
                  <a:srgbClr val="c00000"/>
                </a:solidFill>
                <a:latin typeface="Comic Sans MS"/>
              </a:rPr>
              <a:t>16=2</a:t>
            </a:r>
            <a:r>
              <a:rPr b="0" lang="en-US" sz="1800" spc="-1" strike="noStrike" baseline="30000">
                <a:solidFill>
                  <a:srgbClr val="c00000"/>
                </a:solidFill>
                <a:latin typeface="Comic Sans MS"/>
              </a:rPr>
              <a:t>4</a:t>
            </a:r>
            <a:r>
              <a:rPr b="0" lang="en-US" sz="1800" spc="-1" strike="noStrike">
                <a:solidFill>
                  <a:srgbClr val="c00000"/>
                </a:solidFill>
                <a:latin typeface="Comic Sans MS"/>
              </a:rPr>
              <a:t> words</a:t>
            </a:r>
            <a:r>
              <a:rPr b="0" lang="en-US" sz="1800" spc="-1" strike="noStrike">
                <a:solidFill>
                  <a:srgbClr val="000000"/>
                </a:solidFill>
                <a:latin typeface="Comic Sans MS"/>
              </a:rPr>
              <a:t>) </a:t>
            </a:r>
            <a:endParaRPr b="0" lang="en-IN" sz="1800" spc="-1" strike="noStrike">
              <a:latin typeface="Arial"/>
            </a:endParaRPr>
          </a:p>
          <a:p>
            <a:pPr lvl="1" marL="627120" indent="-168120">
              <a:lnSpc>
                <a:spcPct val="100000"/>
              </a:lnSpc>
              <a:spcBef>
                <a:spcPts val="300"/>
              </a:spcBef>
              <a:buClr>
                <a:srgbClr val="18818c"/>
              </a:buClr>
              <a:buFont typeface="Wingdings" charset="2"/>
              <a:buChar char=""/>
              <a:tabLst>
                <a:tab algn="l" pos="236520"/>
                <a:tab algn="l" pos="1030320"/>
                <a:tab algn="l" pos="1944720"/>
                <a:tab algn="l" pos="2859120"/>
                <a:tab algn="l" pos="3773520"/>
                <a:tab algn="l" pos="4687920"/>
                <a:tab algn="l" pos="5602320"/>
                <a:tab algn="l" pos="6516720"/>
                <a:tab algn="l" pos="7431120"/>
                <a:tab algn="l" pos="8345520"/>
                <a:tab algn="l" pos="9259920"/>
                <a:tab algn="l" pos="10174320"/>
              </a:tabLst>
            </a:pPr>
            <a:r>
              <a:rPr b="1" lang="en-US" sz="1800" spc="-1" strike="noStrike">
                <a:solidFill>
                  <a:srgbClr val="18818c"/>
                </a:solidFill>
                <a:latin typeface="Comic Sans MS"/>
              </a:rPr>
              <a:t>7 block bits </a:t>
            </a:r>
            <a:r>
              <a:rPr b="0" lang="en-US" sz="1800" spc="-1" strike="noStrike">
                <a:solidFill>
                  <a:srgbClr val="000000"/>
                </a:solidFill>
                <a:latin typeface="Comic Sans MS"/>
              </a:rPr>
              <a:t>– to which </a:t>
            </a:r>
            <a:r>
              <a:rPr b="0" lang="en-US" sz="1800" spc="-1" strike="noStrike">
                <a:solidFill>
                  <a:srgbClr val="c00000"/>
                </a:solidFill>
                <a:latin typeface="Comic Sans MS"/>
              </a:rPr>
              <a:t>cache line or block</a:t>
            </a:r>
            <a:endParaRPr b="0" lang="en-IN" sz="1800" spc="-1" strike="noStrike">
              <a:latin typeface="Arial"/>
            </a:endParaRPr>
          </a:p>
          <a:p>
            <a:pPr marL="627120" indent="-168120">
              <a:lnSpc>
                <a:spcPct val="100000"/>
              </a:lnSpc>
              <a:spcBef>
                <a:spcPts val="300"/>
              </a:spcBef>
              <a:buNone/>
              <a:tabLst>
                <a:tab algn="l" pos="0"/>
              </a:tabLst>
            </a:pPr>
            <a:r>
              <a:rPr b="0" lang="en-US" sz="1800" spc="-1" strike="noStrike">
                <a:solidFill>
                  <a:srgbClr val="c00000"/>
                </a:solidFill>
                <a:latin typeface="Comic Sans MS"/>
              </a:rPr>
              <a:t> </a:t>
            </a:r>
            <a:r>
              <a:rPr b="0" lang="en-US" sz="1800" spc="-1" strike="noStrike">
                <a:solidFill>
                  <a:srgbClr val="000000"/>
                </a:solidFill>
                <a:latin typeface="Comic Sans MS"/>
              </a:rPr>
              <a:t> </a:t>
            </a:r>
            <a:r>
              <a:rPr b="0" lang="en-US" sz="1800" spc="-1" strike="noStrike">
                <a:solidFill>
                  <a:srgbClr val="000000"/>
                </a:solidFill>
                <a:latin typeface="Comic Sans MS"/>
              </a:rPr>
              <a:t>to place this memory block </a:t>
            </a:r>
            <a:r>
              <a:rPr b="0" lang="en-US" sz="1800" spc="-1" strike="noStrike">
                <a:solidFill>
                  <a:srgbClr val="c00000"/>
                </a:solidFill>
                <a:latin typeface="Comic Sans MS"/>
              </a:rPr>
              <a:t>(128=2</a:t>
            </a:r>
            <a:r>
              <a:rPr b="0" lang="en-US" sz="1800" spc="-1" strike="noStrike" baseline="30000">
                <a:solidFill>
                  <a:srgbClr val="c00000"/>
                </a:solidFill>
                <a:latin typeface="Comic Sans MS"/>
              </a:rPr>
              <a:t>7</a:t>
            </a:r>
            <a:r>
              <a:rPr b="0" lang="en-US" sz="1800" spc="-1" strike="noStrike">
                <a:solidFill>
                  <a:srgbClr val="c00000"/>
                </a:solidFill>
                <a:latin typeface="Comic Sans MS"/>
              </a:rPr>
              <a:t>) </a:t>
            </a:r>
            <a:endParaRPr b="0" lang="en-IN" sz="1800" spc="-1" strike="noStrike">
              <a:latin typeface="Arial"/>
            </a:endParaRPr>
          </a:p>
          <a:p>
            <a:pPr marL="458640" indent="-168120">
              <a:lnSpc>
                <a:spcPct val="100000"/>
              </a:lnSpc>
              <a:spcBef>
                <a:spcPts val="300"/>
              </a:spcBef>
              <a:buNone/>
              <a:tabLst>
                <a:tab algn="l" pos="236520"/>
                <a:tab algn="l" pos="1030320"/>
                <a:tab algn="l" pos="1944720"/>
                <a:tab algn="l" pos="2859120"/>
                <a:tab algn="l" pos="3773520"/>
                <a:tab algn="l" pos="4687920"/>
                <a:tab algn="l" pos="5602320"/>
                <a:tab algn="l" pos="6516720"/>
                <a:tab algn="l" pos="7431120"/>
                <a:tab algn="l" pos="8345520"/>
                <a:tab algn="l" pos="9259920"/>
                <a:tab algn="l" pos="10174320"/>
              </a:tabLst>
            </a:pPr>
            <a:r>
              <a:rPr b="1" lang="en-GB" sz="1800" spc="-1" strike="noStrike">
                <a:solidFill>
                  <a:srgbClr val="c00000"/>
                </a:solidFill>
                <a:latin typeface="Comic Sans MS"/>
              </a:rPr>
              <a:t>	</a:t>
            </a:r>
            <a:r>
              <a:rPr b="1" lang="en-GB" sz="1800" spc="-1" strike="noStrike">
                <a:solidFill>
                  <a:srgbClr val="c00000"/>
                </a:solidFill>
                <a:latin typeface="Comic Sans MS"/>
              </a:rPr>
              <a:t>b = j mod c</a:t>
            </a:r>
            <a:endParaRPr b="0" lang="en-IN" sz="1800" spc="-1" strike="noStrike">
              <a:latin typeface="Arial"/>
            </a:endParaRPr>
          </a:p>
          <a:p>
            <a:pPr lvl="1" marL="627120" indent="-168120">
              <a:lnSpc>
                <a:spcPct val="100000"/>
              </a:lnSpc>
              <a:spcBef>
                <a:spcPts val="300"/>
              </a:spcBef>
              <a:buClr>
                <a:srgbClr val="18818c"/>
              </a:buClr>
              <a:buFont typeface="Wingdings" charset="2"/>
              <a:buChar char=""/>
              <a:tabLst>
                <a:tab algn="l" pos="236520"/>
                <a:tab algn="l" pos="1030320"/>
                <a:tab algn="l" pos="1944720"/>
                <a:tab algn="l" pos="2859120"/>
                <a:tab algn="l" pos="3773520"/>
                <a:tab algn="l" pos="4687920"/>
                <a:tab algn="l" pos="5602320"/>
                <a:tab algn="l" pos="6516720"/>
                <a:tab algn="l" pos="7431120"/>
                <a:tab algn="l" pos="8345520"/>
                <a:tab algn="l" pos="9259920"/>
                <a:tab algn="l" pos="10174320"/>
              </a:tabLst>
            </a:pPr>
            <a:r>
              <a:rPr b="1" lang="en-US" sz="1800" spc="-1" strike="noStrike">
                <a:solidFill>
                  <a:srgbClr val="18818c"/>
                </a:solidFill>
                <a:latin typeface="Comic Sans MS"/>
              </a:rPr>
              <a:t>5 tag bits </a:t>
            </a:r>
            <a:r>
              <a:rPr b="0" lang="en-US" sz="1800" spc="-1" strike="noStrike">
                <a:solidFill>
                  <a:srgbClr val="000000"/>
                </a:solidFill>
                <a:latin typeface="Comic Sans MS"/>
              </a:rPr>
              <a:t>- compared with the tag bits associated with its location in the cache. Identify </a:t>
            </a:r>
            <a:r>
              <a:rPr b="0" lang="en-US" sz="1800" spc="-1" strike="noStrike">
                <a:solidFill>
                  <a:srgbClr val="c00000"/>
                </a:solidFill>
                <a:latin typeface="Comic Sans MS"/>
              </a:rPr>
              <a:t>which one of 32 blocks (32 =2</a:t>
            </a:r>
            <a:r>
              <a:rPr b="0" lang="en-US" sz="1800" spc="-1" strike="noStrike" baseline="30000">
                <a:solidFill>
                  <a:srgbClr val="c00000"/>
                </a:solidFill>
                <a:latin typeface="Comic Sans MS"/>
              </a:rPr>
              <a:t>5</a:t>
            </a:r>
            <a:r>
              <a:rPr b="0" lang="en-US" sz="1800" spc="-1" strike="noStrike">
                <a:solidFill>
                  <a:srgbClr val="c00000"/>
                </a:solidFill>
                <a:latin typeface="Comic Sans MS"/>
              </a:rPr>
              <a:t>) </a:t>
            </a:r>
            <a:r>
              <a:rPr b="0" lang="en-US" sz="1800" spc="-1" strike="noStrike">
                <a:solidFill>
                  <a:srgbClr val="000000"/>
                </a:solidFill>
                <a:latin typeface="Comic Sans MS"/>
              </a:rPr>
              <a:t>is currently resident in the cache</a:t>
            </a:r>
            <a:endParaRPr b="0" lang="en-IN" sz="1800" spc="-1" strike="noStrike">
              <a:latin typeface="Arial"/>
            </a:endParaRPr>
          </a:p>
          <a:p>
            <a:pPr marL="1440">
              <a:lnSpc>
                <a:spcPct val="100000"/>
              </a:lnSpc>
              <a:spcBef>
                <a:spcPts val="300"/>
              </a:spcBef>
              <a:buNone/>
              <a:tabLst>
                <a:tab algn="l" pos="236520"/>
                <a:tab algn="l" pos="1030320"/>
                <a:tab algn="l" pos="1944720"/>
                <a:tab algn="l" pos="2859120"/>
                <a:tab algn="l" pos="3773520"/>
                <a:tab algn="l" pos="4687920"/>
                <a:tab algn="l" pos="5602320"/>
                <a:tab algn="l" pos="6516720"/>
                <a:tab algn="l" pos="7431120"/>
                <a:tab algn="l" pos="8345520"/>
                <a:tab algn="l" pos="9259920"/>
                <a:tab algn="l" pos="10174320"/>
              </a:tabLst>
            </a:pPr>
            <a:r>
              <a:rPr b="1" lang="en-US" sz="1800" spc="-1" strike="noStrike">
                <a:solidFill>
                  <a:srgbClr val="c00000"/>
                </a:solidFill>
                <a:latin typeface="Comic Sans MS"/>
              </a:rPr>
              <a:t>          </a:t>
            </a:r>
            <a:r>
              <a:rPr b="1" lang="en-US" sz="1800" spc="-1" strike="noStrike">
                <a:solidFill>
                  <a:srgbClr val="c00000"/>
                </a:solidFill>
                <a:latin typeface="Comic Sans MS"/>
              </a:rPr>
              <a:t>t = j / c</a:t>
            </a:r>
            <a:endParaRPr b="0" lang="en-IN" sz="1800" spc="-1" strike="noStrike">
              <a:latin typeface="Arial"/>
            </a:endParaRPr>
          </a:p>
          <a:p>
            <a:pPr marL="169920" indent="-168120">
              <a:lnSpc>
                <a:spcPct val="100000"/>
              </a:lnSpc>
              <a:spcBef>
                <a:spcPts val="300"/>
              </a:spcBef>
              <a:buClr>
                <a:srgbClr val="18818c"/>
              </a:buClr>
              <a:buFont typeface="Wingdings" charset="2"/>
              <a:buChar char=""/>
              <a:tabLst>
                <a:tab algn="l" pos="236520"/>
                <a:tab algn="l" pos="1030320"/>
                <a:tab algn="l" pos="1944720"/>
                <a:tab algn="l" pos="2859120"/>
                <a:tab algn="l" pos="3773520"/>
                <a:tab algn="l" pos="4687920"/>
                <a:tab algn="l" pos="5602320"/>
                <a:tab algn="l" pos="6516720"/>
                <a:tab algn="l" pos="7431120"/>
                <a:tab algn="l" pos="8345520"/>
                <a:tab algn="l" pos="9259920"/>
                <a:tab algn="l" pos="10174320"/>
              </a:tabLst>
            </a:pPr>
            <a:r>
              <a:rPr b="1" lang="en-US" sz="1800" spc="-1" strike="noStrike">
                <a:solidFill>
                  <a:srgbClr val="18818c"/>
                </a:solidFill>
                <a:latin typeface="Comic Sans MS"/>
              </a:rPr>
              <a:t>Tag no =  Mem block No / Total No of   cache blocks</a:t>
            </a:r>
            <a:endParaRPr b="0" lang="en-IN" sz="1800" spc="-1" strike="noStrike">
              <a:latin typeface="Arial"/>
            </a:endParaRPr>
          </a:p>
          <a:p>
            <a:pPr marL="169920" indent="-168120">
              <a:lnSpc>
                <a:spcPct val="100000"/>
              </a:lnSpc>
              <a:spcBef>
                <a:spcPts val="300"/>
              </a:spcBef>
              <a:buClr>
                <a:srgbClr val="18818c"/>
              </a:buClr>
              <a:buFont typeface="Wingdings" charset="2"/>
              <a:buChar char=""/>
              <a:tabLst>
                <a:tab algn="l" pos="236520"/>
                <a:tab algn="l" pos="1030320"/>
                <a:tab algn="l" pos="1944720"/>
                <a:tab algn="l" pos="2859120"/>
                <a:tab algn="l" pos="3773520"/>
                <a:tab algn="l" pos="4687920"/>
                <a:tab algn="l" pos="5602320"/>
                <a:tab algn="l" pos="6516720"/>
                <a:tab algn="l" pos="7431120"/>
                <a:tab algn="l" pos="8345520"/>
                <a:tab algn="l" pos="9259920"/>
                <a:tab algn="l" pos="10174320"/>
              </a:tabLst>
            </a:pPr>
            <a:r>
              <a:rPr b="1" lang="en-US" sz="1800" spc="-1" strike="noStrike">
                <a:solidFill>
                  <a:srgbClr val="18818c"/>
                </a:solidFill>
                <a:latin typeface="Comic Sans MS"/>
              </a:rPr>
              <a:t> </a:t>
            </a:r>
            <a:r>
              <a:rPr b="1" lang="en-US" sz="1800" spc="-1" strike="noStrike">
                <a:solidFill>
                  <a:srgbClr val="18818c"/>
                </a:solidFill>
                <a:latin typeface="Comic Sans MS"/>
              </a:rPr>
              <a:t>No of tags in a block (tag bits)</a:t>
            </a:r>
            <a:endParaRPr b="0" lang="en-IN" sz="1800" spc="-1" strike="noStrike">
              <a:latin typeface="Arial"/>
            </a:endParaRPr>
          </a:p>
          <a:p>
            <a:pPr marL="169920" indent="-168120">
              <a:lnSpc>
                <a:spcPct val="100000"/>
              </a:lnSpc>
              <a:spcBef>
                <a:spcPts val="300"/>
              </a:spcBef>
              <a:buNone/>
              <a:tabLst>
                <a:tab algn="l" pos="0"/>
              </a:tabLst>
            </a:pPr>
            <a:r>
              <a:rPr b="1" lang="en-US" sz="1800" spc="-1" strike="noStrike">
                <a:solidFill>
                  <a:srgbClr val="18818c"/>
                </a:solidFill>
                <a:latin typeface="Comic Sans MS"/>
              </a:rPr>
              <a:t>   </a:t>
            </a:r>
            <a:r>
              <a:rPr b="1" lang="en-US" sz="1800" spc="-1" strike="noStrike">
                <a:solidFill>
                  <a:srgbClr val="18818c"/>
                </a:solidFill>
                <a:latin typeface="Comic Sans MS"/>
              </a:rPr>
              <a:t>=Total No of mem blocks / Total No of Cache blocks</a:t>
            </a:r>
            <a:endParaRPr b="0" lang="en-IN" sz="1800" spc="-1" strike="noStrike">
              <a:latin typeface="Arial"/>
            </a:endParaRPr>
          </a:p>
          <a:p>
            <a:pPr marL="169920" indent="-168120">
              <a:lnSpc>
                <a:spcPct val="100000"/>
              </a:lnSpc>
              <a:spcBef>
                <a:spcPts val="300"/>
              </a:spcBef>
              <a:buClr>
                <a:srgbClr val="18818c"/>
              </a:buClr>
              <a:buFont typeface="Wingdings" charset="2"/>
              <a:buChar char=""/>
              <a:tabLst>
                <a:tab algn="l" pos="236520"/>
                <a:tab algn="l" pos="1030320"/>
                <a:tab algn="l" pos="1944720"/>
                <a:tab algn="l" pos="2859120"/>
                <a:tab algn="l" pos="3773520"/>
                <a:tab algn="l" pos="4687920"/>
                <a:tab algn="l" pos="5602320"/>
                <a:tab algn="l" pos="6516720"/>
                <a:tab algn="l" pos="7431120"/>
                <a:tab algn="l" pos="8345520"/>
                <a:tab algn="l" pos="9259920"/>
                <a:tab algn="l" pos="10174320"/>
              </a:tabLst>
            </a:pPr>
            <a:r>
              <a:rPr b="1" lang="en-GB" sz="1800" spc="-1" strike="noStrike">
                <a:solidFill>
                  <a:srgbClr val="18818c"/>
                </a:solidFill>
                <a:latin typeface="Comic Sans MS"/>
              </a:rPr>
              <a:t>Cache block no =  </a:t>
            </a:r>
            <a:r>
              <a:rPr b="1" lang="en-US" sz="1800" spc="-1" strike="noStrike">
                <a:solidFill>
                  <a:srgbClr val="18818c"/>
                </a:solidFill>
                <a:latin typeface="Comic Sans MS"/>
              </a:rPr>
              <a:t>Mem block No % Total No of cache blocks</a:t>
            </a:r>
            <a:endParaRPr b="0" lang="en-IN" sz="1800" spc="-1" strike="noStrike">
              <a:latin typeface="Arial"/>
            </a:endParaRPr>
          </a:p>
        </p:txBody>
      </p:sp>
      <p:sp>
        <p:nvSpPr>
          <p:cNvPr id="748" name="Text Box 115"/>
          <p:cNvSpPr/>
          <p:nvPr/>
        </p:nvSpPr>
        <p:spPr>
          <a:xfrm>
            <a:off x="6324480" y="3809880"/>
            <a:ext cx="4114440" cy="369360"/>
          </a:xfrm>
          <a:prstGeom prst="rect">
            <a:avLst/>
          </a:prstGeom>
          <a:noFill/>
          <a:ln w="0">
            <a:noFill/>
          </a:ln>
        </p:spPr>
        <p:style>
          <a:lnRef idx="0"/>
          <a:fillRef idx="0"/>
          <a:effectRef idx="0"/>
          <a:fontRef idx="minor"/>
        </p:style>
      </p:sp>
      <p:pic>
        <p:nvPicPr>
          <p:cNvPr id="749" name="Picture 117" descr=""/>
          <p:cNvPicPr/>
          <p:nvPr/>
        </p:nvPicPr>
        <p:blipFill>
          <a:blip r:embed="rId1"/>
          <a:stretch/>
        </p:blipFill>
        <p:spPr>
          <a:xfrm>
            <a:off x="333360" y="533520"/>
            <a:ext cx="4381200" cy="6248160"/>
          </a:xfrm>
          <a:prstGeom prst="rect">
            <a:avLst/>
          </a:prstGeom>
          <a:ln w="0">
            <a:noFill/>
          </a:ln>
        </p:spPr>
      </p:pic>
    </p:spTree>
  </p:cSld>
  <mc:AlternateContent>
    <mc:Choice Requires="p14">
      <p:transition spd="slow" p14:dur="2000"/>
    </mc:Choice>
    <mc:Fallback>
      <p:transition spd="slow"/>
    </mc:Fallback>
  </mc:AlternateContent>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750" name="Object 2"/>
          <p:cNvGraphicFramePr/>
          <p:nvPr/>
        </p:nvGraphicFramePr>
        <p:xfrm>
          <a:off x="771480" y="838080"/>
          <a:ext cx="10315080" cy="3470040"/>
        </p:xfrm>
        <a:graphic>
          <a:graphicData uri="http://schemas.openxmlformats.org/presentationml/2006/ole">
            <p:oleObj progId="Excel.Sheet.12" r:id="rId1" spid="">
              <p:embed/>
              <p:pic>
                <p:nvPicPr>
                  <p:cNvPr id="751" name="Object 2" descr=""/>
                  <p:cNvPicPr/>
                  <p:nvPr/>
                </p:nvPicPr>
                <p:blipFill>
                  <a:blip r:embed="rId2"/>
                  <a:stretch/>
                </p:blipFill>
                <p:spPr>
                  <a:xfrm>
                    <a:off x="771480" y="838080"/>
                    <a:ext cx="10315080" cy="3470040"/>
                  </a:xfrm>
                  <a:prstGeom prst="rect">
                    <a:avLst/>
                  </a:prstGeom>
                  <a:ln w="0">
                    <a:noFill/>
                  </a:ln>
                </p:spPr>
              </p:pic>
            </p:oleObj>
          </a:graphicData>
        </a:graphic>
      </p:graphicFrame>
      <p:sp>
        <p:nvSpPr>
          <p:cNvPr id="752" name="Text Box 1"/>
          <p:cNvSpPr/>
          <p:nvPr/>
        </p:nvSpPr>
        <p:spPr>
          <a:xfrm>
            <a:off x="1981080" y="76320"/>
            <a:ext cx="8229240" cy="6393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18818c"/>
                </a:solidFill>
                <a:latin typeface="Calibri"/>
                <a:ea typeface="SimSun"/>
              </a:rPr>
              <a:t>Direct Mapping</a:t>
            </a:r>
            <a:endParaRPr b="0" lang="en-IN" sz="3600" spc="-1" strike="noStrike">
              <a:latin typeface="Arial"/>
            </a:endParaRPr>
          </a:p>
        </p:txBody>
      </p:sp>
      <p:sp>
        <p:nvSpPr>
          <p:cNvPr id="753" name="Rectangle 3"/>
          <p:cNvSpPr/>
          <p:nvPr/>
        </p:nvSpPr>
        <p:spPr>
          <a:xfrm>
            <a:off x="900000" y="4876920"/>
            <a:ext cx="9767520" cy="1822680"/>
          </a:xfrm>
          <a:prstGeom prst="rect">
            <a:avLst/>
          </a:prstGeom>
          <a:noFill/>
          <a:ln w="9525">
            <a:noFill/>
          </a:ln>
        </p:spPr>
        <p:style>
          <a:lnRef idx="0"/>
          <a:fillRef idx="0"/>
          <a:effectRef idx="0"/>
          <a:fontRef idx="minor"/>
        </p:style>
        <p:txBody>
          <a:bodyPr lIns="90000" rIns="90000" tIns="45000" bIns="45000" anchor="t">
            <a:spAutoFit/>
          </a:bodyPr>
          <a:p>
            <a:pPr marL="117360" indent="-115920">
              <a:lnSpc>
                <a:spcPct val="100000"/>
              </a:lnSpc>
              <a:spcBef>
                <a:spcPts val="1188"/>
              </a:spcBef>
              <a:buNone/>
              <a:tabLst>
                <a:tab algn="l" pos="0"/>
              </a:tabLst>
            </a:pPr>
            <a:r>
              <a:rPr b="1" lang="en-GB" sz="2000" spc="-1" strike="noStrike">
                <a:solidFill>
                  <a:srgbClr val="c00000"/>
                </a:solidFill>
                <a:latin typeface="Comic Sans MS"/>
              </a:rPr>
              <a:t>b = Cache block no </a:t>
            </a:r>
            <a:r>
              <a:rPr b="1" lang="en-GB" sz="2000" spc="-1" strike="noStrike">
                <a:solidFill>
                  <a:srgbClr val="126169"/>
                </a:solidFill>
                <a:latin typeface="Comic Sans MS"/>
              </a:rPr>
              <a:t>=  </a:t>
            </a:r>
            <a:r>
              <a:rPr b="1" lang="en-US" sz="2000" spc="-1" strike="noStrike">
                <a:solidFill>
                  <a:srgbClr val="126169"/>
                </a:solidFill>
                <a:latin typeface="Comic Sans MS"/>
              </a:rPr>
              <a:t>Mem block No % Total No of cache blocks</a:t>
            </a:r>
            <a:endParaRPr b="0" lang="en-IN" sz="2000" spc="-1" strike="noStrike">
              <a:latin typeface="Arial"/>
            </a:endParaRPr>
          </a:p>
          <a:p>
            <a:pPr marL="117360" indent="-115920">
              <a:lnSpc>
                <a:spcPct val="100000"/>
              </a:lnSpc>
              <a:spcBef>
                <a:spcPts val="1188"/>
              </a:spcBef>
              <a:buNone/>
              <a:tabLst>
                <a:tab algn="l" pos="0"/>
              </a:tabLst>
            </a:pPr>
            <a:r>
              <a:rPr b="1" lang="en-US" sz="2000" spc="-1" strike="noStrike">
                <a:solidFill>
                  <a:srgbClr val="c00000"/>
                </a:solidFill>
                <a:latin typeface="Comic Sans MS"/>
              </a:rPr>
              <a:t>t = Tag no =  </a:t>
            </a:r>
            <a:r>
              <a:rPr b="1" lang="en-US" sz="2000" spc="-1" strike="noStrike">
                <a:solidFill>
                  <a:srgbClr val="126169"/>
                </a:solidFill>
                <a:latin typeface="Comic Sans MS"/>
              </a:rPr>
              <a:t>Mem block No /  Total No of cache blocks</a:t>
            </a:r>
            <a:endParaRPr b="0" lang="en-IN" sz="2000" spc="-1" strike="noStrike">
              <a:latin typeface="Arial"/>
            </a:endParaRPr>
          </a:p>
          <a:p>
            <a:pPr marL="117360" indent="-115920">
              <a:lnSpc>
                <a:spcPct val="100000"/>
              </a:lnSpc>
              <a:spcBef>
                <a:spcPts val="1188"/>
              </a:spcBef>
              <a:buNone/>
              <a:tabLst>
                <a:tab algn="l" pos="0"/>
              </a:tabLst>
            </a:pPr>
            <a:r>
              <a:rPr b="1" lang="en-US" sz="2000" spc="-1" strike="noStrike">
                <a:solidFill>
                  <a:srgbClr val="c00000"/>
                </a:solidFill>
                <a:latin typeface="Comic Sans MS"/>
              </a:rPr>
              <a:t>No of tags in a block = </a:t>
            </a:r>
            <a:r>
              <a:rPr b="1" lang="en-US" sz="2000" spc="-1" strike="noStrike">
                <a:solidFill>
                  <a:srgbClr val="126169"/>
                </a:solidFill>
                <a:latin typeface="Comic Sans MS"/>
              </a:rPr>
              <a:t>Total No of mem blocks/Total No of Cache blocks</a:t>
            </a:r>
            <a:endParaRPr b="0" lang="en-IN" sz="2000" spc="-1" strike="noStrike">
              <a:latin typeface="Arial"/>
            </a:endParaRPr>
          </a:p>
          <a:p>
            <a:pPr marL="117360" indent="-115920">
              <a:lnSpc>
                <a:spcPct val="100000"/>
              </a:lnSpc>
              <a:spcBef>
                <a:spcPts val="1188"/>
              </a:spcBef>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4" name="Text Box 14"/>
          <p:cNvSpPr/>
          <p:nvPr/>
        </p:nvSpPr>
        <p:spPr>
          <a:xfrm>
            <a:off x="557280" y="2286000"/>
            <a:ext cx="10110600" cy="4495320"/>
          </a:xfrm>
          <a:prstGeom prst="rect">
            <a:avLst/>
          </a:prstGeom>
          <a:noFill/>
          <a:ln w="9525">
            <a:noFill/>
          </a:ln>
        </p:spPr>
        <p:style>
          <a:lnRef idx="0"/>
          <a:fillRef idx="0"/>
          <a:effectRef idx="0"/>
          <a:fontRef idx="minor"/>
        </p:style>
        <p:txBody>
          <a:bodyPr lIns="90000" rIns="90000" tIns="45000" bIns="45000" anchor="t">
            <a:noAutofit/>
          </a:bodyPr>
          <a:p>
            <a:pPr marL="341280" indent="-341280">
              <a:lnSpc>
                <a:spcPct val="100000"/>
              </a:lnSpc>
              <a:spcBef>
                <a:spcPts val="300"/>
              </a:spcBef>
              <a:buNone/>
              <a:tabLst>
                <a:tab algn="l" pos="0"/>
              </a:tabLst>
            </a:pPr>
            <a:r>
              <a:rPr b="0" lang="en-US" sz="2400" spc="-1" strike="noStrike">
                <a:solidFill>
                  <a:srgbClr val="000000"/>
                </a:solidFill>
                <a:latin typeface="Calibri"/>
              </a:rPr>
              <a:t>Eg: Given a memory address, in Direct mapping how to find which word it is , to which cache block it will be allocated and its tag no.</a:t>
            </a:r>
            <a:endParaRPr b="0" lang="en-IN" sz="2400" spc="-1" strike="noStrike">
              <a:latin typeface="Arial"/>
            </a:endParaRPr>
          </a:p>
          <a:p>
            <a:pPr marL="341280" indent="-341280">
              <a:lnSpc>
                <a:spcPct val="100000"/>
              </a:lnSpc>
              <a:spcBef>
                <a:spcPts val="300"/>
              </a:spcBef>
              <a:buNone/>
              <a:tabLst>
                <a:tab algn="l" pos="0"/>
              </a:tabLst>
            </a:pPr>
            <a:r>
              <a:rPr b="0" lang="en-US" sz="2400" spc="-1" strike="noStrike">
                <a:solidFill>
                  <a:srgbClr val="000000"/>
                </a:solidFill>
                <a:latin typeface="Calibri"/>
              </a:rPr>
              <a:t>a. Find division of memory address</a:t>
            </a:r>
            <a:r>
              <a:rPr b="0" lang="en-US" sz="2400" spc="-1" strike="noStrike">
                <a:solidFill>
                  <a:srgbClr val="c00000"/>
                </a:solidFill>
                <a:latin typeface="Calibri"/>
              </a:rPr>
              <a:t> </a:t>
            </a:r>
            <a:r>
              <a:rPr b="0" lang="en-US" sz="2400" spc="-1" strike="noStrike">
                <a:solidFill>
                  <a:srgbClr val="000000"/>
                </a:solidFill>
                <a:latin typeface="Calibri"/>
              </a:rPr>
              <a:t>based on Mapping </a:t>
            </a:r>
            <a:r>
              <a:rPr b="0" lang="en-US" sz="2400" spc="-1" strike="noStrike">
                <a:solidFill>
                  <a:srgbClr val="c00000"/>
                </a:solidFill>
                <a:latin typeface="Calibri"/>
              </a:rPr>
              <a:t>(Direct)</a:t>
            </a:r>
            <a:endParaRPr b="0" lang="en-IN" sz="2400" spc="-1" strike="noStrike">
              <a:latin typeface="Arial"/>
            </a:endParaRPr>
          </a:p>
          <a:p>
            <a:pPr marL="341280" indent="-341280">
              <a:lnSpc>
                <a:spcPct val="100000"/>
              </a:lnSpc>
              <a:spcBef>
                <a:spcPts val="300"/>
              </a:spcBef>
              <a:buNone/>
              <a:tabLst>
                <a:tab algn="l" pos="0"/>
              </a:tabLst>
            </a:pPr>
            <a:r>
              <a:rPr b="0" lang="en-US" sz="2400" spc="-1" strike="noStrike">
                <a:solidFill>
                  <a:srgbClr val="000000"/>
                </a:solidFill>
                <a:latin typeface="Calibri"/>
              </a:rPr>
              <a:t>b. </a:t>
            </a:r>
            <a:r>
              <a:rPr b="0" lang="en-US" sz="2400" spc="-1" strike="noStrike">
                <a:solidFill>
                  <a:srgbClr val="c00000"/>
                </a:solidFill>
                <a:latin typeface="Calibri"/>
              </a:rPr>
              <a:t>No of word bits  </a:t>
            </a:r>
            <a:r>
              <a:rPr b="0" lang="el-GR" sz="2400" spc="-1" strike="noStrike">
                <a:solidFill>
                  <a:srgbClr val="000000"/>
                </a:solidFill>
                <a:latin typeface="Calibri"/>
              </a:rPr>
              <a:t>α</a:t>
            </a:r>
            <a:r>
              <a:rPr b="0" lang="en-US" sz="2400" spc="-1" strike="noStrike">
                <a:solidFill>
                  <a:srgbClr val="000000"/>
                </a:solidFill>
                <a:latin typeface="Calibri"/>
              </a:rPr>
              <a:t> </a:t>
            </a:r>
            <a:r>
              <a:rPr b="0" lang="en-US" sz="2400" spc="-1" strike="noStrike">
                <a:solidFill>
                  <a:srgbClr val="c00000"/>
                </a:solidFill>
                <a:latin typeface="Calibri"/>
              </a:rPr>
              <a:t> </a:t>
            </a:r>
            <a:r>
              <a:rPr b="0" lang="en-US" sz="2400" spc="-1" strike="noStrike">
                <a:solidFill>
                  <a:srgbClr val="18818c"/>
                </a:solidFill>
                <a:latin typeface="Calibri"/>
              </a:rPr>
              <a:t>No of words in a block (block size) </a:t>
            </a:r>
            <a:r>
              <a:rPr b="0" lang="en-US" sz="2000" spc="-1" strike="noStrike">
                <a:solidFill>
                  <a:srgbClr val="d60093"/>
                </a:solidFill>
                <a:latin typeface="Calibri"/>
              </a:rPr>
              <a:t>(</a:t>
            </a:r>
            <a:r>
              <a:rPr b="0" lang="en-US" sz="2000" spc="-1" strike="noStrike">
                <a:solidFill>
                  <a:srgbClr val="d60093"/>
                </a:solidFill>
                <a:latin typeface="Arial"/>
              </a:rPr>
              <a:t>16=2</a:t>
            </a:r>
            <a:r>
              <a:rPr b="0" lang="en-US" sz="2000" spc="-1" strike="noStrike" baseline="30000">
                <a:solidFill>
                  <a:srgbClr val="d60093"/>
                </a:solidFill>
                <a:latin typeface="Arial"/>
              </a:rPr>
              <a:t>4</a:t>
            </a:r>
            <a:r>
              <a:rPr b="0" lang="en-US" sz="2000" spc="-1" strike="noStrike">
                <a:solidFill>
                  <a:srgbClr val="d60093"/>
                </a:solidFill>
                <a:latin typeface="Arial"/>
              </a:rPr>
              <a:t> words)</a:t>
            </a:r>
            <a:endParaRPr b="0" lang="en-IN" sz="2000" spc="-1" strike="noStrike">
              <a:latin typeface="Arial"/>
            </a:endParaRPr>
          </a:p>
          <a:p>
            <a:pPr marL="341280" indent="-341280">
              <a:lnSpc>
                <a:spcPct val="100000"/>
              </a:lnSpc>
              <a:spcBef>
                <a:spcPts val="300"/>
              </a:spcBef>
              <a:buNone/>
              <a:tabLst>
                <a:tab algn="l" pos="0"/>
              </a:tabLst>
            </a:pPr>
            <a:r>
              <a:rPr b="0" lang="en-US" sz="2400" spc="-1" strike="noStrike">
                <a:solidFill>
                  <a:srgbClr val="000000"/>
                </a:solidFill>
                <a:latin typeface="Calibri"/>
              </a:rPr>
              <a:t>c. </a:t>
            </a:r>
            <a:r>
              <a:rPr b="0" lang="en-US" sz="2400" spc="-1" strike="noStrike">
                <a:solidFill>
                  <a:srgbClr val="c00000"/>
                </a:solidFill>
                <a:latin typeface="Calibri"/>
              </a:rPr>
              <a:t>No of block  bits  </a:t>
            </a:r>
            <a:r>
              <a:rPr b="0" lang="el-GR" sz="2400" spc="-1" strike="noStrike">
                <a:solidFill>
                  <a:srgbClr val="000000"/>
                </a:solidFill>
                <a:latin typeface="Calibri"/>
              </a:rPr>
              <a:t>α</a:t>
            </a:r>
            <a:r>
              <a:rPr b="0" lang="en-US" sz="2400" spc="-1" strike="noStrike">
                <a:solidFill>
                  <a:srgbClr val="000000"/>
                </a:solidFill>
                <a:latin typeface="Calibri"/>
              </a:rPr>
              <a:t> </a:t>
            </a:r>
            <a:r>
              <a:rPr b="0" lang="en-US" sz="2400" spc="-1" strike="noStrike">
                <a:solidFill>
                  <a:srgbClr val="c00000"/>
                </a:solidFill>
                <a:latin typeface="Calibri"/>
              </a:rPr>
              <a:t> </a:t>
            </a:r>
            <a:r>
              <a:rPr b="0" lang="en-US" sz="2400" spc="-1" strike="noStrike">
                <a:solidFill>
                  <a:srgbClr val="18818c"/>
                </a:solidFill>
                <a:latin typeface="Calibri"/>
              </a:rPr>
              <a:t>No of  blocks in a cache </a:t>
            </a:r>
            <a:r>
              <a:rPr b="0" lang="en-US" sz="2000" spc="-1" strike="noStrike">
                <a:solidFill>
                  <a:srgbClr val="d60093"/>
                </a:solidFill>
                <a:latin typeface="Arial"/>
              </a:rPr>
              <a:t>(128=2</a:t>
            </a:r>
            <a:r>
              <a:rPr b="0" lang="en-US" sz="2000" spc="-1" strike="noStrike" baseline="30000">
                <a:solidFill>
                  <a:srgbClr val="d60093"/>
                </a:solidFill>
                <a:latin typeface="Arial"/>
              </a:rPr>
              <a:t>7</a:t>
            </a:r>
            <a:r>
              <a:rPr b="0" lang="en-US" sz="2000" spc="-1" strike="noStrike">
                <a:solidFill>
                  <a:srgbClr val="d60093"/>
                </a:solidFill>
                <a:latin typeface="Arial"/>
              </a:rPr>
              <a:t> cache blocks) </a:t>
            </a:r>
            <a:endParaRPr b="0" lang="en-IN" sz="2000" spc="-1" strike="noStrike">
              <a:latin typeface="Arial"/>
            </a:endParaRPr>
          </a:p>
          <a:p>
            <a:pPr marL="341280" indent="-341280">
              <a:lnSpc>
                <a:spcPct val="100000"/>
              </a:lnSpc>
              <a:spcBef>
                <a:spcPts val="300"/>
              </a:spcBef>
              <a:buNone/>
              <a:tabLst>
                <a:tab algn="l" pos="0"/>
              </a:tabLst>
            </a:pPr>
            <a:r>
              <a:rPr b="0" lang="en-US" sz="2400" spc="-1" strike="noStrike">
                <a:solidFill>
                  <a:srgbClr val="000000"/>
                </a:solidFill>
                <a:latin typeface="Calibri"/>
              </a:rPr>
              <a:t>d. </a:t>
            </a:r>
            <a:r>
              <a:rPr b="0" lang="en-US" sz="2400" spc="-1" strike="noStrike">
                <a:solidFill>
                  <a:srgbClr val="c00000"/>
                </a:solidFill>
                <a:latin typeface="Calibri"/>
              </a:rPr>
              <a:t>No of tag  bits </a:t>
            </a:r>
            <a:r>
              <a:rPr b="0" lang="el-GR" sz="2400" spc="-1" strike="noStrike">
                <a:solidFill>
                  <a:srgbClr val="000000"/>
                </a:solidFill>
                <a:latin typeface="Calibri"/>
              </a:rPr>
              <a:t>α</a:t>
            </a:r>
            <a:r>
              <a:rPr b="0" lang="en-US" sz="2400" spc="-1" strike="noStrike">
                <a:solidFill>
                  <a:srgbClr val="000000"/>
                </a:solidFill>
                <a:latin typeface="Calibri"/>
              </a:rPr>
              <a:t> </a:t>
            </a:r>
            <a:r>
              <a:rPr b="0" lang="en-US" sz="2400" spc="-1" strike="noStrike">
                <a:solidFill>
                  <a:srgbClr val="18818c"/>
                </a:solidFill>
                <a:latin typeface="Calibri"/>
              </a:rPr>
              <a:t>No of  blocks mapped into a cache block </a:t>
            </a:r>
            <a:r>
              <a:rPr b="0" lang="en-US" sz="2000" spc="-1" strike="noStrike">
                <a:solidFill>
                  <a:srgbClr val="d60093"/>
                </a:solidFill>
                <a:latin typeface="Arial"/>
              </a:rPr>
              <a:t>(32 =2</a:t>
            </a:r>
            <a:r>
              <a:rPr b="0" lang="en-US" sz="2000" spc="-1" strike="noStrike" baseline="30000">
                <a:solidFill>
                  <a:srgbClr val="d60093"/>
                </a:solidFill>
                <a:latin typeface="Arial"/>
              </a:rPr>
              <a:t>5</a:t>
            </a:r>
            <a:r>
              <a:rPr b="0" lang="en-US" sz="2000" spc="-1" strike="noStrike">
                <a:solidFill>
                  <a:srgbClr val="d60093"/>
                </a:solidFill>
                <a:latin typeface="Arial"/>
              </a:rPr>
              <a:t> tags)</a:t>
            </a:r>
            <a:endParaRPr b="0" lang="en-IN" sz="2000" spc="-1" strike="noStrike">
              <a:latin typeface="Arial"/>
            </a:endParaRPr>
          </a:p>
          <a:p>
            <a:pPr marL="341280" indent="-341280">
              <a:lnSpc>
                <a:spcPct val="100000"/>
              </a:lnSpc>
              <a:spcBef>
                <a:spcPts val="300"/>
              </a:spcBef>
              <a:buNone/>
              <a:tabLst>
                <a:tab algn="l" pos="0"/>
              </a:tabLst>
            </a:pPr>
            <a:r>
              <a:rPr b="0" lang="en-US" sz="2400" spc="-1" strike="noStrike">
                <a:solidFill>
                  <a:srgbClr val="000000"/>
                </a:solidFill>
                <a:latin typeface="Calibri"/>
              </a:rPr>
              <a:t>e. Now </a:t>
            </a:r>
            <a:r>
              <a:rPr b="0" lang="en-US" sz="2400" spc="-1" strike="noStrike">
                <a:solidFill>
                  <a:srgbClr val="c00000"/>
                </a:solidFill>
                <a:latin typeface="Calibri"/>
              </a:rPr>
              <a:t>divide given memory address as per TBW and convert to binary</a:t>
            </a:r>
            <a:endParaRPr b="0" lang="en-IN" sz="2400" spc="-1" strike="noStrike">
              <a:latin typeface="Arial"/>
            </a:endParaRPr>
          </a:p>
          <a:p>
            <a:pPr marL="169920" indent="-169920">
              <a:lnSpc>
                <a:spcPct val="100000"/>
              </a:lnSpc>
              <a:spcBef>
                <a:spcPts val="300"/>
              </a:spcBef>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400" spc="-1" strike="noStrike">
                <a:solidFill>
                  <a:srgbClr val="000000"/>
                </a:solidFill>
                <a:latin typeface="Calibri"/>
              </a:rPr>
              <a:t>Tag: </a:t>
            </a:r>
            <a:r>
              <a:rPr b="0" lang="en-US" sz="2400" spc="-1" strike="noStrike">
                <a:solidFill>
                  <a:srgbClr val="d60093"/>
                </a:solidFill>
                <a:latin typeface="Calibri"/>
              </a:rPr>
              <a:t>11101</a:t>
            </a:r>
            <a:r>
              <a:rPr b="0" lang="en-US" sz="2400" spc="-1" strike="noStrike">
                <a:solidFill>
                  <a:srgbClr val="000000"/>
                </a:solidFill>
                <a:latin typeface="Calibri"/>
              </a:rPr>
              <a:t> = 29 (mem block with tag  29 to same cache block)</a:t>
            </a:r>
            <a:endParaRPr b="0" lang="en-IN" sz="2400" spc="-1" strike="noStrike">
              <a:latin typeface="Arial"/>
            </a:endParaRPr>
          </a:p>
          <a:p>
            <a:pPr marL="169920" indent="-169920">
              <a:lnSpc>
                <a:spcPct val="100000"/>
              </a:lnSpc>
              <a:spcBef>
                <a:spcPts val="300"/>
              </a:spcBef>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400" spc="-1" strike="noStrike">
                <a:solidFill>
                  <a:srgbClr val="000000"/>
                </a:solidFill>
                <a:latin typeface="Calibri"/>
              </a:rPr>
              <a:t>Block: </a:t>
            </a:r>
            <a:r>
              <a:rPr b="0" lang="en-US" sz="2400" spc="-1" strike="noStrike">
                <a:solidFill>
                  <a:srgbClr val="d60093"/>
                </a:solidFill>
                <a:latin typeface="Calibri"/>
              </a:rPr>
              <a:t>1111111</a:t>
            </a:r>
            <a:r>
              <a:rPr b="0" lang="en-US" sz="2400" spc="-1" strike="noStrike">
                <a:solidFill>
                  <a:srgbClr val="c00000"/>
                </a:solidFill>
                <a:latin typeface="Calibri"/>
              </a:rPr>
              <a:t> </a:t>
            </a:r>
            <a:r>
              <a:rPr b="0" lang="en-US" sz="2400" spc="-1" strike="noStrike">
                <a:solidFill>
                  <a:srgbClr val="000000"/>
                </a:solidFill>
                <a:latin typeface="Calibri"/>
              </a:rPr>
              <a:t>=127, cache block No:127</a:t>
            </a:r>
            <a:endParaRPr b="0" lang="en-IN" sz="2400" spc="-1" strike="noStrike">
              <a:latin typeface="Arial"/>
            </a:endParaRPr>
          </a:p>
          <a:p>
            <a:pPr marL="169920" indent="-169920">
              <a:lnSpc>
                <a:spcPct val="100000"/>
              </a:lnSpc>
              <a:spcBef>
                <a:spcPts val="300"/>
              </a:spcBef>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400" spc="-1" strike="noStrike">
                <a:solidFill>
                  <a:srgbClr val="000000"/>
                </a:solidFill>
                <a:latin typeface="Calibri"/>
              </a:rPr>
              <a:t>Word:</a:t>
            </a:r>
            <a:r>
              <a:rPr b="0" lang="en-US" sz="2400" spc="-1" strike="noStrike">
                <a:solidFill>
                  <a:srgbClr val="d60093"/>
                </a:solidFill>
                <a:latin typeface="Calibri"/>
              </a:rPr>
              <a:t>1100</a:t>
            </a:r>
            <a:r>
              <a:rPr b="0" lang="en-US" sz="2400" spc="-1" strike="noStrike">
                <a:solidFill>
                  <a:srgbClr val="000000"/>
                </a:solidFill>
                <a:latin typeface="Calibri"/>
              </a:rPr>
              <a:t>=12, word no:12,</a:t>
            </a:r>
            <a:endParaRPr b="0" lang="en-IN" sz="2400" spc="-1" strike="noStrike">
              <a:latin typeface="Arial"/>
            </a:endParaRPr>
          </a:p>
          <a:p>
            <a:pPr marL="169920" indent="-169920">
              <a:lnSpc>
                <a:spcPct val="100000"/>
              </a:lnSpc>
              <a:spcBef>
                <a:spcPts val="300"/>
              </a:spcBef>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400" spc="-1" strike="noStrike">
                <a:solidFill>
                  <a:srgbClr val="000000"/>
                </a:solidFill>
                <a:latin typeface="Calibri"/>
              </a:rPr>
              <a:t>So </a:t>
            </a:r>
            <a:r>
              <a:rPr b="0" lang="en-US" sz="2400" spc="-1" strike="noStrike">
                <a:solidFill>
                  <a:srgbClr val="18818c"/>
                </a:solidFill>
                <a:latin typeface="Calibri"/>
              </a:rPr>
              <a:t>Word: 12 of block with tag no: 29 allotted to cache block: 127</a:t>
            </a:r>
            <a:endParaRPr b="0" lang="en-IN" sz="2400" spc="-1" strike="noStrike">
              <a:latin typeface="Arial"/>
            </a:endParaRPr>
          </a:p>
        </p:txBody>
      </p:sp>
      <p:pic>
        <p:nvPicPr>
          <p:cNvPr id="755" name="Picture 17" descr=""/>
          <p:cNvPicPr/>
          <p:nvPr/>
        </p:nvPicPr>
        <p:blipFill>
          <a:blip r:embed="rId1"/>
          <a:stretch/>
        </p:blipFill>
        <p:spPr>
          <a:xfrm>
            <a:off x="4114800" y="457200"/>
            <a:ext cx="4495320" cy="1676160"/>
          </a:xfrm>
          <a:prstGeom prst="rect">
            <a:avLst/>
          </a:prstGeom>
          <a:ln w="0">
            <a:noFill/>
          </a:ln>
        </p:spPr>
      </p:pic>
    </p:spTree>
  </p:cSld>
  <mc:AlternateContent>
    <mc:Choice Requires="p14">
      <p:transition spd="slow" p14:dur="2000"/>
    </mc:Choice>
    <mc:Fallback>
      <p:transition spd="slow"/>
    </mc:Fallback>
  </mc:AlternateContent>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6" name="PlaceHolder 1"/>
          <p:cNvSpPr>
            <a:spLocks noGrp="1"/>
          </p:cNvSpPr>
          <p:nvPr>
            <p:ph type="title"/>
          </p:nvPr>
        </p:nvSpPr>
        <p:spPr>
          <a:xfrm>
            <a:off x="905400" y="590760"/>
            <a:ext cx="9914400" cy="1328760"/>
          </a:xfrm>
          <a:prstGeom prst="rect">
            <a:avLst/>
          </a:prstGeom>
          <a:noFill/>
          <a:ln w="0">
            <a:noFill/>
          </a:ln>
        </p:spPr>
        <p:txBody>
          <a:bodyPr anchor="ctr">
            <a:normAutofit/>
          </a:bodyPr>
          <a:p>
            <a:pPr>
              <a:lnSpc>
                <a:spcPct val="100000"/>
              </a:lnSpc>
              <a:buNone/>
            </a:pPr>
            <a:r>
              <a:rPr b="0" lang="en-GB" sz="3200" spc="-1" strike="noStrike">
                <a:solidFill>
                  <a:srgbClr val="18818c"/>
                </a:solidFill>
                <a:latin typeface="Elephant"/>
              </a:rPr>
              <a:t>Fully Associative Mapping</a:t>
            </a:r>
            <a:endParaRPr b="0" lang="en-US" sz="3200" spc="-1" strike="noStrike">
              <a:solidFill>
                <a:srgbClr val="000000"/>
              </a:solidFill>
              <a:latin typeface="Arial Nova Light"/>
            </a:endParaRPr>
          </a:p>
        </p:txBody>
      </p:sp>
      <p:sp>
        <p:nvSpPr>
          <p:cNvPr id="757" name="PlaceHolder 2"/>
          <p:cNvSpPr>
            <a:spLocks noGrp="1"/>
          </p:cNvSpPr>
          <p:nvPr>
            <p:ph/>
          </p:nvPr>
        </p:nvSpPr>
        <p:spPr>
          <a:xfrm>
            <a:off x="914400" y="1919520"/>
            <a:ext cx="9914400" cy="4123080"/>
          </a:xfrm>
          <a:prstGeom prst="rect">
            <a:avLst/>
          </a:prstGeom>
          <a:noFill/>
          <a:ln w="0">
            <a:noFill/>
          </a:ln>
        </p:spPr>
        <p:txBody>
          <a:bodyPr anchor="t">
            <a:normAutofit fontScale="82000"/>
          </a:bodyPr>
          <a:p>
            <a:pPr marL="236520" indent="-236520">
              <a:lnSpc>
                <a:spcPct val="90000"/>
              </a:lnSpc>
              <a:spcBef>
                <a:spcPts val="1001"/>
              </a:spcBef>
              <a:buClr>
                <a:srgbClr val="f48e7c"/>
              </a:buClr>
              <a:buFont typeface="Arial"/>
              <a:buChar char="•"/>
            </a:pPr>
            <a:r>
              <a:rPr b="0" lang="en-GB" sz="2400" spc="-1" strike="noStrike">
                <a:solidFill>
                  <a:srgbClr val="09283f"/>
                </a:solidFill>
                <a:latin typeface="Comic Sans MS"/>
              </a:rPr>
              <a:t>A fully associative mapping scheme can overcome the problems of the direct mapping scheme </a:t>
            </a:r>
            <a:endParaRPr b="0" lang="en-US" sz="2400" spc="-1" strike="noStrike">
              <a:solidFill>
                <a:srgbClr val="09283f"/>
              </a:solidFill>
              <a:latin typeface="Arial Nova Light"/>
            </a:endParaRPr>
          </a:p>
          <a:p>
            <a:pPr lvl="1" marL="236520" indent="-236520">
              <a:lnSpc>
                <a:spcPct val="90000"/>
              </a:lnSpc>
              <a:spcBef>
                <a:spcPts val="499"/>
              </a:spcBef>
              <a:buClr>
                <a:srgbClr val="f48e7c"/>
              </a:buClr>
              <a:buFont typeface="Arial"/>
              <a:buChar char="•"/>
            </a:pPr>
            <a:r>
              <a:rPr b="0" lang="en-GB" sz="2400" spc="-1" strike="noStrike">
                <a:solidFill>
                  <a:srgbClr val="09283f"/>
                </a:solidFill>
                <a:latin typeface="Comic Sans MS"/>
              </a:rPr>
              <a:t>A main </a:t>
            </a:r>
            <a:r>
              <a:rPr b="0" lang="en-GB" sz="2400" spc="-1" strike="noStrike">
                <a:solidFill>
                  <a:srgbClr val="c00000"/>
                </a:solidFill>
                <a:latin typeface="Comic Sans MS"/>
              </a:rPr>
              <a:t>memory block can load into any line of cache</a:t>
            </a:r>
            <a:endParaRPr b="0" lang="en-US" sz="2400" spc="-1" strike="noStrike">
              <a:solidFill>
                <a:srgbClr val="09283f"/>
              </a:solidFill>
              <a:latin typeface="Arial Nova Light"/>
            </a:endParaRPr>
          </a:p>
          <a:p>
            <a:pPr lvl="1" marL="236520" indent="-236520">
              <a:lnSpc>
                <a:spcPct val="90000"/>
              </a:lnSpc>
              <a:spcBef>
                <a:spcPts val="499"/>
              </a:spcBef>
              <a:buClr>
                <a:srgbClr val="f48e7c"/>
              </a:buClr>
              <a:buFont typeface="Arial"/>
              <a:buChar char="•"/>
            </a:pPr>
            <a:r>
              <a:rPr b="0" lang="en-GB" sz="2400" spc="-1" strike="noStrike">
                <a:solidFill>
                  <a:srgbClr val="c00000"/>
                </a:solidFill>
                <a:latin typeface="Comic Sans MS"/>
              </a:rPr>
              <a:t>Memory address </a:t>
            </a:r>
            <a:r>
              <a:rPr b="0" lang="en-GB" sz="2400" spc="-1" strike="noStrike">
                <a:solidFill>
                  <a:srgbClr val="09283f"/>
                </a:solidFill>
                <a:latin typeface="Comic Sans MS"/>
              </a:rPr>
              <a:t>is interpreted as </a:t>
            </a:r>
            <a:r>
              <a:rPr b="0" lang="en-GB" sz="2400" spc="-1" strike="noStrike">
                <a:solidFill>
                  <a:srgbClr val="c00000"/>
                </a:solidFill>
                <a:latin typeface="Comic Sans MS"/>
              </a:rPr>
              <a:t>tag and word</a:t>
            </a:r>
            <a:endParaRPr b="0" lang="en-US" sz="2400" spc="-1" strike="noStrike">
              <a:solidFill>
                <a:srgbClr val="09283f"/>
              </a:solidFill>
              <a:latin typeface="Arial Nova Light"/>
            </a:endParaRPr>
          </a:p>
          <a:p>
            <a:pPr lvl="1" marL="236520" indent="-236520">
              <a:lnSpc>
                <a:spcPct val="90000"/>
              </a:lnSpc>
              <a:spcBef>
                <a:spcPts val="499"/>
              </a:spcBef>
              <a:buClr>
                <a:srgbClr val="f48e7c"/>
              </a:buClr>
              <a:buFont typeface="Arial"/>
              <a:buChar char="•"/>
            </a:pPr>
            <a:r>
              <a:rPr b="0" lang="en-GB" sz="2400" spc="-1" strike="noStrike">
                <a:solidFill>
                  <a:srgbClr val="c00000"/>
                </a:solidFill>
                <a:latin typeface="Comic Sans MS"/>
              </a:rPr>
              <a:t>Tag </a:t>
            </a:r>
            <a:r>
              <a:rPr b="0" lang="en-GB" sz="2400" spc="-1" strike="noStrike">
                <a:solidFill>
                  <a:srgbClr val="09283f"/>
                </a:solidFill>
                <a:latin typeface="Comic Sans MS"/>
              </a:rPr>
              <a:t>uniquely </a:t>
            </a:r>
            <a:r>
              <a:rPr b="0" lang="en-GB" sz="2400" spc="-1" strike="noStrike">
                <a:solidFill>
                  <a:srgbClr val="c00000"/>
                </a:solidFill>
                <a:latin typeface="Comic Sans MS"/>
              </a:rPr>
              <a:t>identifies block of memory</a:t>
            </a:r>
            <a:endParaRPr b="0" lang="en-US" sz="2400" spc="-1" strike="noStrike">
              <a:solidFill>
                <a:srgbClr val="09283f"/>
              </a:solidFill>
              <a:latin typeface="Arial Nova Light"/>
            </a:endParaRPr>
          </a:p>
          <a:p>
            <a:pPr lvl="1" marL="236520" indent="-236520">
              <a:lnSpc>
                <a:spcPct val="90000"/>
              </a:lnSpc>
              <a:spcBef>
                <a:spcPts val="499"/>
              </a:spcBef>
              <a:buClr>
                <a:srgbClr val="f48e7c"/>
              </a:buClr>
              <a:buFont typeface="Arial"/>
              <a:buChar char="•"/>
            </a:pPr>
            <a:r>
              <a:rPr b="0" lang="en-GB" sz="2400" spc="-1" strike="noStrike">
                <a:solidFill>
                  <a:srgbClr val="09283f"/>
                </a:solidFill>
                <a:latin typeface="Comic Sans MS"/>
              </a:rPr>
              <a:t>Every line’s tag is examined for a match</a:t>
            </a:r>
            <a:endParaRPr b="0" lang="en-US" sz="2400" spc="-1" strike="noStrike">
              <a:solidFill>
                <a:srgbClr val="09283f"/>
              </a:solidFill>
              <a:latin typeface="Arial Nova Light"/>
            </a:endParaRPr>
          </a:p>
          <a:p>
            <a:pPr lvl="1" marL="236520" indent="-236520">
              <a:lnSpc>
                <a:spcPct val="90000"/>
              </a:lnSpc>
              <a:spcBef>
                <a:spcPts val="499"/>
              </a:spcBef>
              <a:buClr>
                <a:srgbClr val="f48e7c"/>
              </a:buClr>
              <a:buFont typeface="Arial"/>
              <a:buChar char="•"/>
            </a:pPr>
            <a:r>
              <a:rPr b="0" lang="en-GB" sz="2400" spc="-1" strike="noStrike">
                <a:solidFill>
                  <a:srgbClr val="09283f"/>
                </a:solidFill>
                <a:latin typeface="Comic Sans MS"/>
              </a:rPr>
              <a:t>Also need a </a:t>
            </a:r>
            <a:r>
              <a:rPr b="0" lang="en-GB" sz="2400" spc="-1" strike="noStrike">
                <a:solidFill>
                  <a:srgbClr val="c00000"/>
                </a:solidFill>
                <a:latin typeface="Comic Sans MS"/>
              </a:rPr>
              <a:t>Dirty and Valid bit </a:t>
            </a:r>
            <a:endParaRPr b="0" lang="en-US" sz="2400" spc="-1" strike="noStrike">
              <a:solidFill>
                <a:srgbClr val="09283f"/>
              </a:solidFill>
              <a:latin typeface="Arial Nova Light"/>
            </a:endParaRPr>
          </a:p>
          <a:p>
            <a:pPr marL="236520" indent="-236520">
              <a:lnSpc>
                <a:spcPct val="90000"/>
              </a:lnSpc>
              <a:spcBef>
                <a:spcPts val="1001"/>
              </a:spcBef>
              <a:buClr>
                <a:srgbClr val="f48e7c"/>
              </a:buClr>
              <a:buFont typeface="Arial"/>
              <a:buChar char="•"/>
            </a:pPr>
            <a:r>
              <a:rPr b="0" lang="en-US" sz="2400" spc="-1" strike="noStrike">
                <a:solidFill>
                  <a:srgbClr val="c00000"/>
                </a:solidFill>
                <a:latin typeface="Comic Sans MS"/>
              </a:rPr>
              <a:t>Flexible</a:t>
            </a:r>
            <a:r>
              <a:rPr b="0" lang="en-US" sz="2400" spc="-1" strike="noStrike">
                <a:solidFill>
                  <a:srgbClr val="1f497d"/>
                </a:solidFill>
                <a:latin typeface="Comic Sans MS"/>
              </a:rPr>
              <a:t>,</a:t>
            </a:r>
            <a:r>
              <a:rPr b="0" lang="en-US" sz="2400" spc="-1" strike="noStrike">
                <a:solidFill>
                  <a:srgbClr val="09283f"/>
                </a:solidFill>
                <a:latin typeface="Comic Sans MS"/>
              </a:rPr>
              <a:t> and uses cache space efficiently. </a:t>
            </a:r>
            <a:endParaRPr b="0" lang="en-US" sz="2400" spc="-1" strike="noStrike">
              <a:solidFill>
                <a:srgbClr val="09283f"/>
              </a:solidFill>
              <a:latin typeface="Arial Nova Light"/>
            </a:endParaRPr>
          </a:p>
          <a:p>
            <a:pPr marL="236520" indent="-236520">
              <a:lnSpc>
                <a:spcPct val="90000"/>
              </a:lnSpc>
              <a:spcBef>
                <a:spcPts val="1001"/>
              </a:spcBef>
              <a:buClr>
                <a:srgbClr val="f48e7c"/>
              </a:buClr>
              <a:buFont typeface="Arial"/>
              <a:buChar char="•"/>
            </a:pPr>
            <a:r>
              <a:rPr b="0" lang="en-US" sz="2400" spc="-1" strike="noStrike">
                <a:solidFill>
                  <a:srgbClr val="c00000"/>
                </a:solidFill>
                <a:latin typeface="Comic Sans MS"/>
              </a:rPr>
              <a:t>All slots searched in parallel </a:t>
            </a:r>
            <a:r>
              <a:rPr b="0" lang="en-US" sz="2400" spc="-1" strike="noStrike">
                <a:solidFill>
                  <a:srgbClr val="09283f"/>
                </a:solidFill>
                <a:latin typeface="Comic Sans MS"/>
              </a:rPr>
              <a:t>for target</a:t>
            </a:r>
            <a:endParaRPr b="0" lang="en-US" sz="2400" spc="-1" strike="noStrike">
              <a:solidFill>
                <a:srgbClr val="09283f"/>
              </a:solidFill>
              <a:latin typeface="Arial Nova Light"/>
            </a:endParaRPr>
          </a:p>
          <a:p>
            <a:pPr marL="236520" indent="-236520">
              <a:lnSpc>
                <a:spcPct val="90000"/>
              </a:lnSpc>
              <a:spcBef>
                <a:spcPts val="1001"/>
              </a:spcBef>
              <a:buClr>
                <a:srgbClr val="f48e7c"/>
              </a:buClr>
              <a:buFont typeface="Arial"/>
              <a:buChar char="•"/>
            </a:pPr>
            <a:r>
              <a:rPr b="0" lang="en-GB" sz="2400" spc="-1" strike="noStrike">
                <a:solidFill>
                  <a:srgbClr val="09283f"/>
                </a:solidFill>
                <a:latin typeface="Comic Sans MS"/>
              </a:rPr>
              <a:t>But </a:t>
            </a:r>
            <a:r>
              <a:rPr b="0" lang="en-GB" sz="2400" spc="-1" strike="noStrike">
                <a:solidFill>
                  <a:srgbClr val="c00000"/>
                </a:solidFill>
                <a:latin typeface="Comic Sans MS"/>
              </a:rPr>
              <a:t>Cache searching gets expensive</a:t>
            </a:r>
            <a:r>
              <a:rPr b="0" lang="en-GB" sz="2400" spc="-1" strike="noStrike">
                <a:solidFill>
                  <a:srgbClr val="09283f"/>
                </a:solidFill>
                <a:latin typeface="Comic Sans MS"/>
              </a:rPr>
              <a:t>!</a:t>
            </a:r>
            <a:endParaRPr b="0" lang="en-US" sz="2400" spc="-1" strike="noStrike">
              <a:solidFill>
                <a:srgbClr val="09283f"/>
              </a:solidFill>
              <a:latin typeface="Arial Nova Light"/>
            </a:endParaRPr>
          </a:p>
          <a:p>
            <a:pPr lvl="1" marL="236520" indent="-236520">
              <a:lnSpc>
                <a:spcPct val="90000"/>
              </a:lnSpc>
              <a:spcBef>
                <a:spcPts val="499"/>
              </a:spcBef>
              <a:buClr>
                <a:srgbClr val="f48e7c"/>
              </a:buClr>
              <a:buFont typeface="Arial"/>
              <a:buChar char="•"/>
            </a:pPr>
            <a:r>
              <a:rPr b="0" lang="en-GB" sz="2400" spc="-1" strike="noStrike">
                <a:solidFill>
                  <a:srgbClr val="09283f"/>
                </a:solidFill>
                <a:latin typeface="Comic Sans MS"/>
              </a:rPr>
              <a:t>Ideally need circuitry that can simultaneously examine all tags for a match</a:t>
            </a:r>
            <a:endParaRPr b="0" lang="en-US" sz="2400" spc="-1" strike="noStrike">
              <a:solidFill>
                <a:srgbClr val="09283f"/>
              </a:solidFill>
              <a:latin typeface="Arial Nova Light"/>
            </a:endParaRPr>
          </a:p>
          <a:p>
            <a:pPr lvl="1" marL="236520" indent="-236520">
              <a:lnSpc>
                <a:spcPct val="90000"/>
              </a:lnSpc>
              <a:spcBef>
                <a:spcPts val="499"/>
              </a:spcBef>
              <a:buClr>
                <a:srgbClr val="f48e7c"/>
              </a:buClr>
              <a:buFont typeface="Arial"/>
              <a:buChar char="•"/>
            </a:pPr>
            <a:r>
              <a:rPr b="0" lang="en-GB" sz="2400" spc="-1" strike="noStrike">
                <a:solidFill>
                  <a:srgbClr val="09283f"/>
                </a:solidFill>
                <a:latin typeface="Comic Sans MS"/>
              </a:rPr>
              <a:t>Lots of circuitry needed, </a:t>
            </a:r>
            <a:r>
              <a:rPr b="0" lang="en-GB" sz="2400" spc="-1" strike="noStrike">
                <a:solidFill>
                  <a:srgbClr val="c00000"/>
                </a:solidFill>
                <a:latin typeface="Comic Sans MS"/>
              </a:rPr>
              <a:t>high cost</a:t>
            </a:r>
            <a:endParaRPr b="0" lang="en-US" sz="2400" spc="-1" strike="noStrike">
              <a:solidFill>
                <a:srgbClr val="09283f"/>
              </a:solidFill>
              <a:latin typeface="Arial Nova Light"/>
            </a:endParaRPr>
          </a:p>
          <a:p>
            <a:pPr marL="236520" indent="-236520">
              <a:lnSpc>
                <a:spcPct val="90000"/>
              </a:lnSpc>
              <a:spcBef>
                <a:spcPts val="1001"/>
              </a:spcBef>
              <a:buClr>
                <a:srgbClr val="f48e7c"/>
              </a:buClr>
              <a:buFont typeface="Arial"/>
              <a:buChar char="•"/>
            </a:pPr>
            <a:r>
              <a:rPr b="0" lang="en-GB" sz="2400" spc="-1" strike="noStrike">
                <a:solidFill>
                  <a:srgbClr val="09283f"/>
                </a:solidFill>
                <a:latin typeface="Comic Sans MS"/>
              </a:rPr>
              <a:t>Need </a:t>
            </a:r>
            <a:r>
              <a:rPr b="0" lang="en-GB" sz="2400" spc="-1" strike="noStrike">
                <a:solidFill>
                  <a:srgbClr val="c00000"/>
                </a:solidFill>
                <a:latin typeface="Comic Sans MS"/>
              </a:rPr>
              <a:t>replacement policies </a:t>
            </a:r>
            <a:r>
              <a:rPr b="0" lang="en-GB" sz="2400" spc="-1" strike="noStrike">
                <a:solidFill>
                  <a:srgbClr val="09283f"/>
                </a:solidFill>
                <a:latin typeface="Comic Sans MS"/>
              </a:rPr>
              <a:t>now that anything can get thrown out of the cache</a:t>
            </a:r>
            <a:endParaRPr b="0" lang="en-US" sz="2400" spc="-1" strike="noStrike">
              <a:solidFill>
                <a:srgbClr val="09283f"/>
              </a:solidFill>
              <a:latin typeface="Arial Nova Light"/>
            </a:endParaRPr>
          </a:p>
          <a:p>
            <a:pPr>
              <a:lnSpc>
                <a:spcPct val="90000"/>
              </a:lnSpc>
              <a:spcBef>
                <a:spcPts val="1001"/>
              </a:spcBef>
              <a:buNone/>
            </a:pPr>
            <a:endParaRPr b="0" lang="en-US" sz="2400" spc="-1" strike="noStrike">
              <a:solidFill>
                <a:srgbClr val="09283f"/>
              </a:solidFill>
              <a:latin typeface="Arial Nova Light"/>
            </a:endParaRPr>
          </a:p>
        </p:txBody>
      </p:sp>
    </p:spTree>
  </p:cSld>
  <mc:AlternateContent>
    <mc:Choice Requires="p14">
      <p:transition spd="slow" p14:dur="2000"/>
    </mc:Choice>
    <mc:Fallback>
      <p:transition spd="slow"/>
    </mc:Fallback>
  </mc:AlternateContent>
</p:sld>
</file>

<file path=ppt/slides/slide1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8" name="Text Box 1"/>
          <p:cNvSpPr/>
          <p:nvPr/>
        </p:nvSpPr>
        <p:spPr>
          <a:xfrm>
            <a:off x="1981080" y="76320"/>
            <a:ext cx="8229240" cy="410760"/>
          </a:xfrm>
          <a:prstGeom prst="rect">
            <a:avLst/>
          </a:prstGeom>
          <a:noFill/>
          <a:ln w="0">
            <a:noFill/>
          </a:ln>
        </p:spPr>
        <p:style>
          <a:lnRef idx="0"/>
          <a:fillRef idx="0"/>
          <a:effectRef idx="0"/>
          <a:fontRef idx="minor"/>
        </p:style>
      </p:sp>
      <p:sp>
        <p:nvSpPr>
          <p:cNvPr id="759" name="Text Box 48"/>
          <p:cNvSpPr/>
          <p:nvPr/>
        </p:nvSpPr>
        <p:spPr>
          <a:xfrm>
            <a:off x="1828800" y="5672160"/>
            <a:ext cx="8152920" cy="1098720"/>
          </a:xfrm>
          <a:prstGeom prst="rect">
            <a:avLst/>
          </a:prstGeom>
          <a:noFill/>
          <a:ln w="9525">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000000"/>
                </a:solidFill>
                <a:latin typeface="Comic Sans MS"/>
              </a:rPr>
              <a:t>Any memory block can </a:t>
            </a:r>
            <a:r>
              <a:rPr b="0" lang="en-US" sz="2200" spc="-1" strike="noStrike">
                <a:solidFill>
                  <a:srgbClr val="c00000"/>
                </a:solidFill>
                <a:latin typeface="Comic Sans MS"/>
              </a:rPr>
              <a:t>map to any cache slot</a:t>
            </a:r>
            <a:endParaRPr b="0" lang="en-IN" sz="2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c00000"/>
                </a:solidFill>
                <a:latin typeface="Comic Sans MS"/>
              </a:rPr>
              <a:t>Tag :</a:t>
            </a:r>
            <a:r>
              <a:rPr b="0" lang="en-US" sz="2200" spc="-1" strike="noStrike">
                <a:solidFill>
                  <a:srgbClr val="000000"/>
                </a:solidFill>
                <a:latin typeface="Comic Sans MS"/>
              </a:rPr>
              <a:t> Identify which block is in which slot</a:t>
            </a:r>
            <a:endParaRPr b="0" lang="en-IN" sz="2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000000"/>
                </a:solidFill>
                <a:latin typeface="Comic Sans MS"/>
              </a:rPr>
              <a:t>All </a:t>
            </a:r>
            <a:r>
              <a:rPr b="0" lang="en-US" sz="2200" spc="-1" strike="noStrike">
                <a:solidFill>
                  <a:srgbClr val="c00000"/>
                </a:solidFill>
                <a:latin typeface="Comic Sans MS"/>
              </a:rPr>
              <a:t>slots searched in parallel </a:t>
            </a:r>
            <a:r>
              <a:rPr b="0" lang="en-US" sz="2200" spc="-1" strike="noStrike">
                <a:solidFill>
                  <a:srgbClr val="000000"/>
                </a:solidFill>
                <a:latin typeface="Comic Sans MS"/>
              </a:rPr>
              <a:t>for target block</a:t>
            </a:r>
            <a:endParaRPr b="0" lang="en-IN" sz="2200" spc="-1" strike="noStrike">
              <a:latin typeface="Arial"/>
            </a:endParaRPr>
          </a:p>
        </p:txBody>
      </p:sp>
      <p:pic>
        <p:nvPicPr>
          <p:cNvPr id="760" name="Picture 50" descr=""/>
          <p:cNvPicPr/>
          <p:nvPr/>
        </p:nvPicPr>
        <p:blipFill>
          <a:blip r:embed="rId1"/>
          <a:stretch/>
        </p:blipFill>
        <p:spPr>
          <a:xfrm>
            <a:off x="1828800" y="1757520"/>
            <a:ext cx="7652880" cy="3814560"/>
          </a:xfrm>
          <a:prstGeom prst="rect">
            <a:avLst/>
          </a:prstGeom>
          <a:ln w="0">
            <a:noFill/>
          </a:ln>
        </p:spPr>
      </p:pic>
      <p:sp>
        <p:nvSpPr>
          <p:cNvPr id="761" name="PlaceHolder 1"/>
          <p:cNvSpPr>
            <a:spLocks noGrp="1"/>
          </p:cNvSpPr>
          <p:nvPr>
            <p:ph type="title"/>
          </p:nvPr>
        </p:nvSpPr>
        <p:spPr>
          <a:xfrm>
            <a:off x="905400" y="590760"/>
            <a:ext cx="9914400" cy="894960"/>
          </a:xfrm>
          <a:prstGeom prst="rect">
            <a:avLst/>
          </a:prstGeom>
          <a:noFill/>
          <a:ln w="0">
            <a:noFill/>
          </a:ln>
        </p:spPr>
        <p:txBody>
          <a:bodyPr anchor="ctr">
            <a:normAutofit fontScale="66000"/>
          </a:bodyPr>
          <a:p>
            <a:pPr>
              <a:lnSpc>
                <a:spcPct val="100000"/>
              </a:lnSpc>
              <a:buNone/>
            </a:pPr>
            <a:r>
              <a:rPr b="0" lang="en-US" sz="4000" spc="-1" strike="noStrike">
                <a:solidFill>
                  <a:srgbClr val="18818c"/>
                </a:solidFill>
                <a:latin typeface="Elephant"/>
              </a:rPr>
              <a:t>Eg: Associative Mapping</a:t>
            </a:r>
            <a:br>
              <a:rPr sz="4000"/>
            </a:br>
            <a:endParaRPr b="0" lang="en-US" sz="4000" spc="-1" strike="noStrike">
              <a:solidFill>
                <a:srgbClr val="000000"/>
              </a:solidFill>
              <a:latin typeface="Arial Nova Light"/>
            </a:endParaRPr>
          </a:p>
        </p:txBody>
      </p:sp>
    </p:spTree>
  </p:cSld>
  <mc:AlternateContent>
    <mc:Choice Requires="p14">
      <p:transition spd="slow" p14:dur="2000"/>
    </mc:Choice>
    <mc:Fallback>
      <p:transition spd="slow"/>
    </mc:Fallback>
  </mc:AlternateContent>
</p:sld>
</file>

<file path=ppt/slides/slide1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2" name="Text Box 1"/>
          <p:cNvSpPr/>
          <p:nvPr/>
        </p:nvSpPr>
        <p:spPr>
          <a:xfrm>
            <a:off x="1981080" y="0"/>
            <a:ext cx="8229240" cy="6854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347fd8"/>
                </a:solidFill>
                <a:latin typeface="Calibri"/>
                <a:ea typeface="Microsoft YaHei"/>
              </a:rPr>
              <a:t>Associative mapping</a:t>
            </a:r>
            <a:endParaRPr b="0" lang="en-IN" sz="4000" spc="-1" strike="noStrike">
              <a:latin typeface="Arial"/>
            </a:endParaRPr>
          </a:p>
        </p:txBody>
      </p:sp>
      <p:sp>
        <p:nvSpPr>
          <p:cNvPr id="763" name="Text Box 109"/>
          <p:cNvSpPr/>
          <p:nvPr/>
        </p:nvSpPr>
        <p:spPr>
          <a:xfrm>
            <a:off x="5638680" y="914400"/>
            <a:ext cx="5028840" cy="385704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125"/>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c00000"/>
                </a:solidFill>
                <a:latin typeface="Arial"/>
                <a:ea typeface="Microsoft YaHei"/>
              </a:rPr>
              <a:t>Associative</a:t>
            </a:r>
            <a:r>
              <a:rPr b="0" lang="en-US" sz="2000" spc="-1" strike="noStrike">
                <a:solidFill>
                  <a:srgbClr val="18818c"/>
                </a:solidFill>
                <a:latin typeface="Arial"/>
                <a:ea typeface="Microsoft YaHei"/>
              </a:rPr>
              <a:t> - Any memory block can map to any cache block</a:t>
            </a:r>
            <a:endParaRPr b="0" lang="en-IN" sz="2000" spc="-1" strike="noStrike">
              <a:latin typeface="Arial"/>
            </a:endParaRPr>
          </a:p>
          <a:p>
            <a:pPr>
              <a:lnSpc>
                <a:spcPct val="100000"/>
              </a:lnSpc>
              <a:spcBef>
                <a:spcPts val="1125"/>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18818c"/>
                </a:solidFill>
                <a:latin typeface="Arial"/>
                <a:ea typeface="Microsoft YaHei"/>
              </a:rPr>
              <a:t>Tag No = Memory block No</a:t>
            </a:r>
            <a:endParaRPr b="0" lang="en-IN" sz="2000" spc="-1" strike="noStrike">
              <a:latin typeface="Arial"/>
            </a:endParaRPr>
          </a:p>
          <a:p>
            <a:pPr>
              <a:lnSpc>
                <a:spcPct val="100000"/>
              </a:lnSpc>
              <a:spcBef>
                <a:spcPts val="1125"/>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18818c"/>
                </a:solidFill>
                <a:latin typeface="Arial"/>
                <a:ea typeface="Microsoft YaHei"/>
              </a:rPr>
              <a:t> </a:t>
            </a:r>
            <a:r>
              <a:rPr b="1" lang="en-US" sz="2000" spc="-1" strike="noStrike">
                <a:solidFill>
                  <a:srgbClr val="18818c"/>
                </a:solidFill>
                <a:latin typeface="Arial"/>
                <a:ea typeface="Microsoft YaHei"/>
              </a:rPr>
              <a:t>No of tags = No of Memory blocks</a:t>
            </a:r>
            <a:endParaRPr b="0" lang="en-IN" sz="2000" spc="-1" strike="noStrike">
              <a:latin typeface="Arial"/>
            </a:endParaRPr>
          </a:p>
          <a:p>
            <a:pPr>
              <a:lnSpc>
                <a:spcPct val="100000"/>
              </a:lnSpc>
              <a:spcBef>
                <a:spcPts val="1125"/>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ea typeface="Microsoft YaHei"/>
              </a:rPr>
              <a:t>Memory address divided into </a:t>
            </a:r>
            <a:r>
              <a:rPr b="0" lang="en-US" sz="2000" spc="-1" strike="noStrike">
                <a:solidFill>
                  <a:srgbClr val="c00000"/>
                </a:solidFill>
                <a:latin typeface="Arial"/>
                <a:ea typeface="Microsoft YaHei"/>
              </a:rPr>
              <a:t>two fields:</a:t>
            </a:r>
            <a:endParaRPr b="0" lang="en-IN" sz="2000" spc="-1" strike="noStrike">
              <a:latin typeface="Arial"/>
            </a:endParaRPr>
          </a:p>
          <a:p>
            <a:pPr>
              <a:lnSpc>
                <a:spcPct val="100000"/>
              </a:lnSpc>
              <a:spcBef>
                <a:spcPts val="1125"/>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18818c"/>
                </a:solidFill>
                <a:latin typeface="Arial"/>
                <a:ea typeface="Microsoft YaHei"/>
              </a:rPr>
              <a:t>4 word bits </a:t>
            </a:r>
            <a:r>
              <a:rPr b="0" lang="en-US" sz="2000" spc="-1" strike="noStrike">
                <a:solidFill>
                  <a:srgbClr val="c00000"/>
                </a:solidFill>
                <a:latin typeface="Arial"/>
                <a:ea typeface="Microsoft YaHei"/>
              </a:rPr>
              <a:t>- </a:t>
            </a:r>
            <a:r>
              <a:rPr b="0" lang="en-US" sz="2000" spc="-1" strike="noStrike">
                <a:solidFill>
                  <a:srgbClr val="000000"/>
                </a:solidFill>
                <a:latin typeface="Arial"/>
                <a:ea typeface="Microsoft YaHei"/>
              </a:rPr>
              <a:t> </a:t>
            </a:r>
            <a:r>
              <a:rPr b="0" lang="en-US" sz="2000" spc="-1" strike="noStrike">
                <a:solidFill>
                  <a:srgbClr val="c00000"/>
                </a:solidFill>
                <a:latin typeface="Arial"/>
                <a:ea typeface="Microsoft YaHei"/>
              </a:rPr>
              <a:t>which one of 16 words </a:t>
            </a:r>
            <a:r>
              <a:rPr b="0" lang="en-US" sz="2000" spc="-1" strike="noStrike">
                <a:solidFill>
                  <a:srgbClr val="000000"/>
                </a:solidFill>
                <a:latin typeface="Arial"/>
                <a:ea typeface="Microsoft YaHei"/>
              </a:rPr>
              <a:t>(each block has </a:t>
            </a:r>
            <a:r>
              <a:rPr b="0" lang="en-US" sz="2000" spc="-1" strike="noStrike">
                <a:solidFill>
                  <a:srgbClr val="c00000"/>
                </a:solidFill>
                <a:latin typeface="Arial"/>
                <a:ea typeface="Microsoft YaHei"/>
              </a:rPr>
              <a:t>16=2</a:t>
            </a:r>
            <a:r>
              <a:rPr b="0" lang="en-US" sz="2000" spc="-1" strike="noStrike" baseline="30000">
                <a:solidFill>
                  <a:srgbClr val="c00000"/>
                </a:solidFill>
                <a:latin typeface="Arial"/>
                <a:ea typeface="Microsoft YaHei"/>
              </a:rPr>
              <a:t>4</a:t>
            </a:r>
            <a:r>
              <a:rPr b="0" lang="en-US" sz="2000" spc="-1" strike="noStrike">
                <a:solidFill>
                  <a:srgbClr val="c00000"/>
                </a:solidFill>
                <a:latin typeface="Arial"/>
                <a:ea typeface="Microsoft YaHei"/>
              </a:rPr>
              <a:t> words</a:t>
            </a:r>
            <a:r>
              <a:rPr b="0" lang="en-US" sz="2000" spc="-1" strike="noStrike">
                <a:solidFill>
                  <a:srgbClr val="000000"/>
                </a:solidFill>
                <a:latin typeface="Arial"/>
                <a:ea typeface="Microsoft YaHei"/>
              </a:rPr>
              <a:t>) </a:t>
            </a:r>
            <a:endParaRPr b="0" lang="en-IN" sz="2000" spc="-1" strike="noStrike">
              <a:latin typeface="Arial"/>
            </a:endParaRPr>
          </a:p>
          <a:p>
            <a:pPr>
              <a:lnSpc>
                <a:spcPct val="100000"/>
              </a:lnSpc>
              <a:spcBef>
                <a:spcPts val="1125"/>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18818c"/>
                </a:solidFill>
                <a:latin typeface="Arial"/>
                <a:ea typeface="Microsoft YaHei"/>
              </a:rPr>
              <a:t>12 tag bits </a:t>
            </a:r>
            <a:r>
              <a:rPr b="0" lang="en-US" sz="2000" spc="-1" strike="noStrike">
                <a:solidFill>
                  <a:srgbClr val="000000"/>
                </a:solidFill>
                <a:latin typeface="Arial"/>
                <a:ea typeface="Microsoft YaHei"/>
              </a:rPr>
              <a:t>- Identify </a:t>
            </a:r>
            <a:r>
              <a:rPr b="0" lang="en-US" sz="2000" spc="-1" strike="noStrike">
                <a:solidFill>
                  <a:srgbClr val="c00000"/>
                </a:solidFill>
                <a:latin typeface="Arial"/>
                <a:ea typeface="Microsoft YaHei"/>
              </a:rPr>
              <a:t>which one of the 4096 blocks</a:t>
            </a:r>
            <a:r>
              <a:rPr b="0" lang="en-US" sz="2000" spc="-1" strike="noStrike">
                <a:solidFill>
                  <a:srgbClr val="000000"/>
                </a:solidFill>
                <a:latin typeface="Arial"/>
                <a:ea typeface="Microsoft YaHei"/>
              </a:rPr>
              <a:t> (4096=2</a:t>
            </a:r>
            <a:r>
              <a:rPr b="0" lang="en-US" sz="2000" spc="-1" strike="noStrike" baseline="30000">
                <a:solidFill>
                  <a:srgbClr val="000000"/>
                </a:solidFill>
                <a:latin typeface="Arial"/>
                <a:ea typeface="Microsoft YaHei"/>
              </a:rPr>
              <a:t>12</a:t>
            </a:r>
            <a:r>
              <a:rPr b="0" lang="en-US" sz="2000" spc="-1" strike="noStrike">
                <a:solidFill>
                  <a:srgbClr val="000000"/>
                </a:solidFill>
                <a:latin typeface="Arial"/>
                <a:ea typeface="Microsoft YaHei"/>
              </a:rPr>
              <a:t>) is currently resident in the cache block.</a:t>
            </a:r>
            <a:endParaRPr b="0" lang="en-IN" sz="2000" spc="-1" strike="noStrike">
              <a:latin typeface="Arial"/>
            </a:endParaRPr>
          </a:p>
        </p:txBody>
      </p:sp>
      <p:pic>
        <p:nvPicPr>
          <p:cNvPr id="764" name="Picture 111" descr=""/>
          <p:cNvPicPr/>
          <p:nvPr/>
        </p:nvPicPr>
        <p:blipFill>
          <a:blip r:embed="rId1"/>
          <a:stretch/>
        </p:blipFill>
        <p:spPr>
          <a:xfrm>
            <a:off x="1676520" y="609480"/>
            <a:ext cx="3809520" cy="5943240"/>
          </a:xfrm>
          <a:prstGeom prst="rect">
            <a:avLst/>
          </a:prstGeom>
          <a:ln w="0">
            <a:noFill/>
          </a:ln>
        </p:spPr>
      </p:pic>
    </p:spTree>
  </p:cSld>
  <mc:AlternateContent>
    <mc:Choice Requires="p14">
      <p:transition spd="slow" p14:dur="2000"/>
    </mc:Choice>
    <mc:Fallback>
      <p:transition spd="slow"/>
    </mc:Fallback>
  </mc:AlternateContent>
</p:sld>
</file>

<file path=ppt/slides/slide1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Text Box 1"/>
          <p:cNvSpPr/>
          <p:nvPr/>
        </p:nvSpPr>
        <p:spPr>
          <a:xfrm>
            <a:off x="1981080" y="76320"/>
            <a:ext cx="8229240" cy="3805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SimSun"/>
              </a:rPr>
              <a:t>Associative Mapping</a:t>
            </a:r>
            <a:endParaRPr b="0" lang="en-IN" sz="3200" spc="-1" strike="noStrike">
              <a:latin typeface="Arial"/>
            </a:endParaRPr>
          </a:p>
        </p:txBody>
      </p:sp>
      <p:sp>
        <p:nvSpPr>
          <p:cNvPr id="766" name="Text Box 2"/>
          <p:cNvSpPr/>
          <p:nvPr/>
        </p:nvSpPr>
        <p:spPr>
          <a:xfrm>
            <a:off x="800280" y="2362320"/>
            <a:ext cx="9791280" cy="4419360"/>
          </a:xfrm>
          <a:prstGeom prst="rect">
            <a:avLst/>
          </a:prstGeom>
          <a:noFill/>
          <a:ln w="9525">
            <a:noFill/>
          </a:ln>
        </p:spPr>
        <p:style>
          <a:lnRef idx="0"/>
          <a:fillRef idx="0"/>
          <a:effectRef idx="0"/>
          <a:fontRef idx="minor"/>
        </p:style>
        <p:txBody>
          <a:bodyPr lIns="90000" rIns="90000" tIns="45000" bIns="45000" anchor="t">
            <a:noAutofit/>
          </a:bodyPr>
          <a:p>
            <a:pPr marL="341280" indent="-341280">
              <a:lnSpc>
                <a:spcPct val="100000"/>
              </a:lnSpc>
              <a:spcBef>
                <a:spcPts val="400"/>
              </a:spcBef>
              <a:buNone/>
              <a:tabLst>
                <a:tab algn="l" pos="0"/>
              </a:tabLst>
            </a:pPr>
            <a:r>
              <a:rPr b="0" lang="en-US" sz="2100" spc="-1" strike="noStrike">
                <a:solidFill>
                  <a:srgbClr val="000000"/>
                </a:solidFill>
                <a:latin typeface="Comic Sans MS"/>
              </a:rPr>
              <a:t>Eg: Given a memory address, in  Associative mapping how to find which word it is , to which cache block it will be allocated and its tag no.</a:t>
            </a:r>
            <a:endParaRPr b="0" lang="en-IN" sz="2100" spc="-1" strike="noStrike">
              <a:latin typeface="Arial"/>
            </a:endParaRPr>
          </a:p>
          <a:p>
            <a:pPr marL="341280" indent="-341280">
              <a:lnSpc>
                <a:spcPct val="100000"/>
              </a:lnSpc>
              <a:spcBef>
                <a:spcPts val="400"/>
              </a:spcBef>
              <a:buNone/>
              <a:tabLst>
                <a:tab algn="l" pos="0"/>
              </a:tabLst>
            </a:pPr>
            <a:r>
              <a:rPr b="0" lang="en-US" sz="2100" spc="-1" strike="noStrike">
                <a:solidFill>
                  <a:srgbClr val="000000"/>
                </a:solidFill>
                <a:latin typeface="Comic Sans MS"/>
              </a:rPr>
              <a:t>a. Find division of memory address </a:t>
            </a:r>
            <a:r>
              <a:rPr b="0" lang="en-US" sz="2100" spc="-1" strike="noStrike">
                <a:solidFill>
                  <a:srgbClr val="c00000"/>
                </a:solidFill>
                <a:latin typeface="Comic Sans MS"/>
              </a:rPr>
              <a:t>(TW) </a:t>
            </a:r>
            <a:r>
              <a:rPr b="0" lang="en-US" sz="2100" spc="-1" strike="noStrike">
                <a:solidFill>
                  <a:srgbClr val="000000"/>
                </a:solidFill>
                <a:latin typeface="Comic Sans MS"/>
              </a:rPr>
              <a:t>based on Mapping </a:t>
            </a:r>
            <a:r>
              <a:rPr b="0" lang="en-US" sz="2100" spc="-1" strike="noStrike">
                <a:solidFill>
                  <a:srgbClr val="c00000"/>
                </a:solidFill>
                <a:latin typeface="Comic Sans MS"/>
              </a:rPr>
              <a:t>(Associative)</a:t>
            </a:r>
            <a:endParaRPr b="0" lang="en-IN" sz="2100" spc="-1" strike="noStrike">
              <a:latin typeface="Arial"/>
            </a:endParaRPr>
          </a:p>
          <a:p>
            <a:pPr marL="341280" indent="-341280">
              <a:lnSpc>
                <a:spcPct val="100000"/>
              </a:lnSpc>
              <a:spcBef>
                <a:spcPts val="400"/>
              </a:spcBef>
              <a:buNone/>
              <a:tabLst>
                <a:tab algn="l" pos="0"/>
              </a:tabLst>
            </a:pPr>
            <a:r>
              <a:rPr b="0" lang="en-US" sz="2100" spc="-1" strike="noStrike">
                <a:solidFill>
                  <a:srgbClr val="000000"/>
                </a:solidFill>
                <a:latin typeface="Comic Sans MS"/>
              </a:rPr>
              <a:t>b. </a:t>
            </a:r>
            <a:r>
              <a:rPr b="0" lang="en-US" sz="2100" spc="-1" strike="noStrike">
                <a:solidFill>
                  <a:srgbClr val="c00000"/>
                </a:solidFill>
                <a:latin typeface="Comic Sans MS"/>
              </a:rPr>
              <a:t>No of word bits </a:t>
            </a:r>
            <a:r>
              <a:rPr b="0" lang="el-GR" sz="2100" spc="-1" strike="noStrike">
                <a:solidFill>
                  <a:srgbClr val="000000"/>
                </a:solidFill>
                <a:latin typeface="Comic Sans MS"/>
              </a:rPr>
              <a:t>α</a:t>
            </a:r>
            <a:r>
              <a:rPr b="0" lang="en-US" sz="2100" spc="-1" strike="noStrike">
                <a:solidFill>
                  <a:srgbClr val="c00000"/>
                </a:solidFill>
                <a:latin typeface="Comic Sans MS"/>
              </a:rPr>
              <a:t> </a:t>
            </a:r>
            <a:r>
              <a:rPr b="0" lang="en-US" sz="2100" spc="-1" strike="noStrike">
                <a:solidFill>
                  <a:srgbClr val="18818c"/>
                </a:solidFill>
                <a:latin typeface="Comic Sans MS"/>
              </a:rPr>
              <a:t>No of words in a block (block size) </a:t>
            </a:r>
            <a:r>
              <a:rPr b="0" lang="en-US" sz="2100" spc="-1" strike="noStrike">
                <a:solidFill>
                  <a:srgbClr val="d60093"/>
                </a:solidFill>
                <a:latin typeface="Comic Sans MS"/>
              </a:rPr>
              <a:t>(16=2</a:t>
            </a:r>
            <a:r>
              <a:rPr b="0" lang="en-US" sz="2100" spc="-1" strike="noStrike" baseline="30000">
                <a:solidFill>
                  <a:srgbClr val="d60093"/>
                </a:solidFill>
                <a:latin typeface="Comic Sans MS"/>
              </a:rPr>
              <a:t>4</a:t>
            </a:r>
            <a:r>
              <a:rPr b="0" lang="en-US" sz="2100" spc="-1" strike="noStrike">
                <a:solidFill>
                  <a:srgbClr val="d60093"/>
                </a:solidFill>
                <a:latin typeface="Comic Sans MS"/>
              </a:rPr>
              <a:t> words)</a:t>
            </a:r>
            <a:endParaRPr b="0" lang="en-IN" sz="2100" spc="-1" strike="noStrike">
              <a:latin typeface="Arial"/>
            </a:endParaRPr>
          </a:p>
          <a:p>
            <a:pPr marL="341280" indent="-341280">
              <a:lnSpc>
                <a:spcPct val="100000"/>
              </a:lnSpc>
              <a:spcBef>
                <a:spcPts val="400"/>
              </a:spcBef>
              <a:buNone/>
              <a:tabLst>
                <a:tab algn="l" pos="0"/>
              </a:tabLst>
            </a:pPr>
            <a:r>
              <a:rPr b="0" lang="en-US" sz="2100" spc="-1" strike="noStrike">
                <a:solidFill>
                  <a:srgbClr val="000000"/>
                </a:solidFill>
                <a:latin typeface="Comic Sans MS"/>
              </a:rPr>
              <a:t>c. </a:t>
            </a:r>
            <a:r>
              <a:rPr b="0" lang="en-US" sz="2100" spc="-1" strike="noStrike">
                <a:solidFill>
                  <a:srgbClr val="c00000"/>
                </a:solidFill>
                <a:latin typeface="Comic Sans MS"/>
              </a:rPr>
              <a:t>No of tag bits </a:t>
            </a:r>
            <a:r>
              <a:rPr b="0" lang="el-GR" sz="2100" spc="-1" strike="noStrike">
                <a:solidFill>
                  <a:srgbClr val="000000"/>
                </a:solidFill>
                <a:latin typeface="Comic Sans MS"/>
              </a:rPr>
              <a:t>α</a:t>
            </a:r>
            <a:r>
              <a:rPr b="0" lang="en-US" sz="2100" spc="-1" strike="noStrike">
                <a:solidFill>
                  <a:srgbClr val="000000"/>
                </a:solidFill>
                <a:latin typeface="Comic Sans MS"/>
              </a:rPr>
              <a:t> </a:t>
            </a:r>
            <a:r>
              <a:rPr b="0" lang="en-US" sz="2100" spc="-1" strike="noStrike">
                <a:solidFill>
                  <a:srgbClr val="18818c"/>
                </a:solidFill>
                <a:latin typeface="Comic Sans MS"/>
              </a:rPr>
              <a:t>No of memory blocks </a:t>
            </a:r>
            <a:r>
              <a:rPr b="0" lang="en-US" sz="2100" spc="-1" strike="noStrike">
                <a:solidFill>
                  <a:srgbClr val="d60093"/>
                </a:solidFill>
                <a:latin typeface="Comic Sans MS"/>
              </a:rPr>
              <a:t>( 4096 =2</a:t>
            </a:r>
            <a:r>
              <a:rPr b="0" lang="en-US" sz="2100" spc="-1" strike="noStrike" baseline="30000">
                <a:solidFill>
                  <a:srgbClr val="d60093"/>
                </a:solidFill>
                <a:latin typeface="Comic Sans MS"/>
              </a:rPr>
              <a:t>12</a:t>
            </a:r>
            <a:r>
              <a:rPr b="0" lang="en-US" sz="2100" spc="-1" strike="noStrike">
                <a:solidFill>
                  <a:srgbClr val="d60093"/>
                </a:solidFill>
                <a:latin typeface="Comic Sans MS"/>
              </a:rPr>
              <a:t> tags)</a:t>
            </a:r>
            <a:endParaRPr b="0" lang="en-IN" sz="2100" spc="-1" strike="noStrike">
              <a:latin typeface="Arial"/>
            </a:endParaRPr>
          </a:p>
          <a:p>
            <a:pPr marL="341280" indent="-341280">
              <a:lnSpc>
                <a:spcPct val="100000"/>
              </a:lnSpc>
              <a:spcBef>
                <a:spcPts val="400"/>
              </a:spcBef>
              <a:buNone/>
              <a:tabLst>
                <a:tab algn="l" pos="0"/>
              </a:tabLst>
            </a:pPr>
            <a:r>
              <a:rPr b="0" lang="en-US" sz="2100" spc="-1" strike="noStrike">
                <a:solidFill>
                  <a:srgbClr val="000000"/>
                </a:solidFill>
                <a:latin typeface="Comic Sans MS"/>
              </a:rPr>
              <a:t>d. Now </a:t>
            </a:r>
            <a:r>
              <a:rPr b="0" lang="en-US" sz="2100" spc="-1" strike="noStrike">
                <a:solidFill>
                  <a:srgbClr val="c00000"/>
                </a:solidFill>
                <a:latin typeface="Comic Sans MS"/>
              </a:rPr>
              <a:t>divide given memory address as per TW and convert to binary</a:t>
            </a:r>
            <a:endParaRPr b="0" lang="en-IN" sz="2100" spc="-1" strike="noStrike">
              <a:latin typeface="Arial"/>
            </a:endParaRPr>
          </a:p>
          <a:p>
            <a:pPr marL="169920" indent="-169920">
              <a:lnSpc>
                <a:spcPct val="100000"/>
              </a:lnSpc>
              <a:spcBef>
                <a:spcPts val="799"/>
              </a:spcBef>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100" spc="-1" strike="noStrike">
                <a:solidFill>
                  <a:srgbClr val="000000"/>
                </a:solidFill>
                <a:latin typeface="Comic Sans MS"/>
              </a:rPr>
              <a:t>Tag: </a:t>
            </a:r>
            <a:r>
              <a:rPr b="0" lang="en-US" sz="2100" spc="-1" strike="noStrike">
                <a:solidFill>
                  <a:srgbClr val="d60093"/>
                </a:solidFill>
                <a:latin typeface="Comic Sans MS"/>
              </a:rPr>
              <a:t>100000000001</a:t>
            </a:r>
            <a:r>
              <a:rPr b="0" lang="en-US" sz="2100" spc="-1" strike="noStrike">
                <a:solidFill>
                  <a:srgbClr val="000000"/>
                </a:solidFill>
                <a:latin typeface="Comic Sans MS"/>
              </a:rPr>
              <a:t> = 2049</a:t>
            </a:r>
            <a:endParaRPr b="0" lang="en-IN" sz="2100" spc="-1" strike="noStrike">
              <a:latin typeface="Arial"/>
            </a:endParaRPr>
          </a:p>
          <a:p>
            <a:pPr marL="169920" indent="-169920">
              <a:lnSpc>
                <a:spcPct val="100000"/>
              </a:lnSpc>
              <a:spcBef>
                <a:spcPts val="799"/>
              </a:spcBef>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100" spc="-1" strike="noStrike">
                <a:solidFill>
                  <a:srgbClr val="000000"/>
                </a:solidFill>
                <a:latin typeface="Comic Sans MS"/>
              </a:rPr>
              <a:t>Word: </a:t>
            </a:r>
            <a:r>
              <a:rPr b="0" lang="en-US" sz="2100" spc="-1" strike="noStrike">
                <a:solidFill>
                  <a:srgbClr val="d60093"/>
                </a:solidFill>
                <a:latin typeface="Comic Sans MS"/>
              </a:rPr>
              <a:t>1100 </a:t>
            </a:r>
            <a:r>
              <a:rPr b="0" lang="en-US" sz="2100" spc="-1" strike="noStrike">
                <a:solidFill>
                  <a:srgbClr val="000000"/>
                </a:solidFill>
                <a:latin typeface="Comic Sans MS"/>
              </a:rPr>
              <a:t>= 12</a:t>
            </a:r>
            <a:endParaRPr b="0" lang="en-IN" sz="2100" spc="-1" strike="noStrike">
              <a:latin typeface="Arial"/>
            </a:endParaRPr>
          </a:p>
          <a:p>
            <a:pPr marL="169920" indent="-169920">
              <a:lnSpc>
                <a:spcPct val="100000"/>
              </a:lnSpc>
              <a:spcBef>
                <a:spcPts val="799"/>
              </a:spcBef>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100" spc="-1" strike="noStrike">
                <a:solidFill>
                  <a:srgbClr val="18818c"/>
                </a:solidFill>
                <a:latin typeface="Comic Sans MS"/>
              </a:rPr>
              <a:t>Word:12 of  memory block: 2049 residing in the cache</a:t>
            </a:r>
            <a:endParaRPr b="0" lang="en-IN" sz="2100" spc="-1" strike="noStrike">
              <a:latin typeface="Arial"/>
            </a:endParaRPr>
          </a:p>
          <a:p>
            <a:pPr marL="169920" indent="-169920">
              <a:lnSpc>
                <a:spcPct val="100000"/>
              </a:lnSpc>
              <a:spcBef>
                <a:spcPts val="799"/>
              </a:spcBef>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100" spc="-1" strike="noStrike">
                <a:solidFill>
                  <a:srgbClr val="000000"/>
                </a:solidFill>
                <a:latin typeface="Comic Sans MS"/>
              </a:rPr>
              <a:t>Can be anywhere in cache. No specific position.</a:t>
            </a:r>
            <a:endParaRPr b="0" lang="en-IN" sz="2100" spc="-1" strike="noStrike">
              <a:latin typeface="Arial"/>
            </a:endParaRPr>
          </a:p>
          <a:p>
            <a:pPr marL="169920" indent="-169920">
              <a:lnSpc>
                <a:spcPct val="100000"/>
              </a:lnSpc>
              <a:spcBef>
                <a:spcPts val="799"/>
              </a:spcBef>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100" spc="-1" strike="noStrike">
                <a:solidFill>
                  <a:srgbClr val="000000"/>
                </a:solidFill>
                <a:latin typeface="Comic Sans MS"/>
              </a:rPr>
              <a:t>Searching needs to match all tags in parallel</a:t>
            </a:r>
            <a:endParaRPr b="0" lang="en-IN" sz="2100" spc="-1" strike="noStrike">
              <a:latin typeface="Arial"/>
            </a:endParaRPr>
          </a:p>
        </p:txBody>
      </p:sp>
      <p:pic>
        <p:nvPicPr>
          <p:cNvPr id="767" name="Picture 15" descr=""/>
          <p:cNvPicPr/>
          <p:nvPr/>
        </p:nvPicPr>
        <p:blipFill>
          <a:blip r:embed="rId1"/>
          <a:stretch/>
        </p:blipFill>
        <p:spPr>
          <a:xfrm>
            <a:off x="3657600" y="457200"/>
            <a:ext cx="4114440" cy="1904760"/>
          </a:xfrm>
          <a:prstGeom prst="rect">
            <a:avLst/>
          </a:prstGeom>
          <a:ln w="0">
            <a:noFill/>
          </a:ln>
        </p:spPr>
      </p:pic>
    </p:spTree>
  </p:cSld>
  <mc:AlternateContent>
    <mc:Choice Requires="p14">
      <p:transition spd="slow" p14:dur="2000"/>
    </mc:Choice>
    <mc:Fallback>
      <p:transition spd="slow"/>
    </mc:Fallback>
  </mc:AlternateContent>
</p:sld>
</file>

<file path=ppt/slides/slide1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8" name="Text Box 2"/>
          <p:cNvSpPr/>
          <p:nvPr/>
        </p:nvSpPr>
        <p:spPr>
          <a:xfrm>
            <a:off x="1185840" y="1228680"/>
            <a:ext cx="9481680" cy="5095440"/>
          </a:xfrm>
          <a:prstGeom prst="rect">
            <a:avLst/>
          </a:prstGeom>
          <a:noFill/>
          <a:ln w="0">
            <a:noFill/>
          </a:ln>
        </p:spPr>
        <p:style>
          <a:lnRef idx="0"/>
          <a:fillRef idx="0"/>
          <a:effectRef idx="0"/>
          <a:fontRef idx="minor"/>
        </p:style>
        <p:txBody>
          <a:bodyPr lIns="90000" rIns="90000" tIns="45000" bIns="45000" anchor="t">
            <a:noAutofit/>
          </a:bodyPr>
          <a:p>
            <a:pPr marL="171360" indent="-171360">
              <a:lnSpc>
                <a:spcPct val="90000"/>
              </a:lnSpc>
              <a:spcBef>
                <a:spcPts val="601"/>
              </a:spcBef>
              <a:buClr>
                <a:srgbClr val="000000"/>
              </a:buClr>
              <a:buFont typeface="Arial"/>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0" lang="en-US" sz="2400" spc="-1" strike="noStrike">
                <a:solidFill>
                  <a:srgbClr val="000000"/>
                </a:solidFill>
                <a:latin typeface="Comic Sans MS"/>
                <a:ea typeface="Microsoft YaHei"/>
              </a:rPr>
              <a:t>Compromise between fully-associative and direct-mapped cache</a:t>
            </a:r>
            <a:endParaRPr b="0" lang="en-IN" sz="2400" spc="-1" strike="noStrike">
              <a:latin typeface="Arial"/>
            </a:endParaRPr>
          </a:p>
          <a:p>
            <a:pPr lvl="1" marL="463680" indent="-291960">
              <a:lnSpc>
                <a:spcPct val="90000"/>
              </a:lnSpc>
              <a:spcBef>
                <a:spcPts val="550"/>
              </a:spcBef>
              <a:buClr>
                <a:srgbClr val="002060"/>
              </a:buClr>
              <a:buFont typeface="Arial"/>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0" lang="en-US" sz="2400" spc="-1" strike="noStrike">
                <a:solidFill>
                  <a:srgbClr val="c00000"/>
                </a:solidFill>
                <a:latin typeface="Comic Sans MS"/>
                <a:ea typeface="Microsoft YaHei"/>
              </a:rPr>
              <a:t>Cache is divided into a number of sets</a:t>
            </a:r>
            <a:endParaRPr b="0" lang="en-IN" sz="2400" spc="-1" strike="noStrike">
              <a:latin typeface="Arial"/>
            </a:endParaRPr>
          </a:p>
          <a:p>
            <a:pPr lvl="1" marL="463680" indent="-291960">
              <a:lnSpc>
                <a:spcPct val="90000"/>
              </a:lnSpc>
              <a:spcBef>
                <a:spcPts val="550"/>
              </a:spcBef>
              <a:buClr>
                <a:srgbClr val="002060"/>
              </a:buClr>
              <a:buFont typeface="Arial"/>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0" lang="en-US" sz="2400" spc="-1" strike="noStrike">
                <a:solidFill>
                  <a:srgbClr val="c00000"/>
                </a:solidFill>
                <a:latin typeface="Comic Sans MS"/>
                <a:ea typeface="Microsoft YaHei"/>
              </a:rPr>
              <a:t>Each set contains a number of cache lines or blocks or slots</a:t>
            </a:r>
            <a:endParaRPr b="0" lang="en-IN" sz="2400" spc="-1" strike="noStrike">
              <a:latin typeface="Arial"/>
            </a:endParaRPr>
          </a:p>
          <a:p>
            <a:pPr lvl="1" marL="463680" indent="-291960">
              <a:lnSpc>
                <a:spcPct val="90000"/>
              </a:lnSpc>
              <a:spcBef>
                <a:spcPts val="550"/>
              </a:spcBef>
              <a:buClr>
                <a:srgbClr val="000000"/>
              </a:buClr>
              <a:buFont typeface="Arial"/>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0" lang="en-US" sz="2400" spc="-1" strike="noStrike">
                <a:solidFill>
                  <a:srgbClr val="000000"/>
                </a:solidFill>
                <a:latin typeface="Comic Sans MS"/>
                <a:ea typeface="Microsoft YaHei"/>
              </a:rPr>
              <a:t>A given block maps to any line in a specific set</a:t>
            </a:r>
            <a:endParaRPr b="0" lang="en-IN" sz="2400" spc="-1" strike="noStrike">
              <a:latin typeface="Arial"/>
            </a:endParaRPr>
          </a:p>
          <a:p>
            <a:pPr lvl="2" marL="463680" indent="-291960">
              <a:lnSpc>
                <a:spcPct val="90000"/>
              </a:lnSpc>
              <a:spcBef>
                <a:spcPts val="550"/>
              </a:spcBef>
              <a:buClr>
                <a:srgbClr val="000000"/>
              </a:buClr>
              <a:buFont typeface="Arial"/>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0" lang="en-US" sz="2400" spc="-1" strike="noStrike">
                <a:solidFill>
                  <a:srgbClr val="000000"/>
                </a:solidFill>
                <a:latin typeface="Comic Sans MS"/>
                <a:ea typeface="Microsoft YaHei"/>
              </a:rPr>
              <a:t>Use </a:t>
            </a:r>
            <a:r>
              <a:rPr b="0" lang="en-US" sz="2400" spc="-1" strike="noStrike">
                <a:solidFill>
                  <a:srgbClr val="c00000"/>
                </a:solidFill>
                <a:latin typeface="Comic Sans MS"/>
                <a:ea typeface="Microsoft YaHei"/>
              </a:rPr>
              <a:t>direct-mapping to determine which set in the cache corresponds to a set in memory</a:t>
            </a:r>
            <a:endParaRPr b="0" lang="en-IN" sz="2400" spc="-1" strike="noStrike">
              <a:latin typeface="Arial"/>
            </a:endParaRPr>
          </a:p>
          <a:p>
            <a:pPr lvl="2" marL="463680" indent="-291960">
              <a:lnSpc>
                <a:spcPct val="90000"/>
              </a:lnSpc>
              <a:spcBef>
                <a:spcPts val="550"/>
              </a:spcBef>
              <a:buClr>
                <a:srgbClr val="000000"/>
              </a:buClr>
              <a:buFont typeface="Arial"/>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0" lang="en-US" sz="2400" spc="-1" strike="noStrike">
                <a:solidFill>
                  <a:srgbClr val="000000"/>
                </a:solidFill>
                <a:latin typeface="Comic Sans MS"/>
                <a:ea typeface="Microsoft YaHei"/>
              </a:rPr>
              <a:t>Memory block could then be in any line of that set</a:t>
            </a:r>
            <a:endParaRPr b="0" lang="en-IN" sz="2400" spc="-1" strike="noStrike">
              <a:latin typeface="Arial"/>
            </a:endParaRPr>
          </a:p>
          <a:p>
            <a:pPr lvl="1" marL="463680" indent="-291960">
              <a:lnSpc>
                <a:spcPct val="90000"/>
              </a:lnSpc>
              <a:spcBef>
                <a:spcPts val="550"/>
              </a:spcBef>
              <a:buClr>
                <a:srgbClr val="000000"/>
              </a:buClr>
              <a:buFont typeface="Arial"/>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0" lang="en-US" sz="2400" spc="-1" strike="noStrike">
                <a:solidFill>
                  <a:srgbClr val="000000"/>
                </a:solidFill>
                <a:latin typeface="Comic Sans MS"/>
                <a:ea typeface="Microsoft YaHei"/>
              </a:rPr>
              <a:t>e.g. </a:t>
            </a:r>
            <a:r>
              <a:rPr b="0" lang="en-US" sz="2400" spc="-1" strike="noStrike">
                <a:solidFill>
                  <a:srgbClr val="c00000"/>
                </a:solidFill>
                <a:latin typeface="Comic Sans MS"/>
                <a:ea typeface="Microsoft YaHei"/>
              </a:rPr>
              <a:t>2 lines per set (2 way associative mapping)</a:t>
            </a:r>
            <a:endParaRPr b="0" lang="en-IN" sz="2400" spc="-1" strike="noStrike">
              <a:latin typeface="Arial"/>
            </a:endParaRPr>
          </a:p>
          <a:p>
            <a:pPr lvl="2" marL="463680" indent="-291960">
              <a:lnSpc>
                <a:spcPct val="90000"/>
              </a:lnSpc>
              <a:spcBef>
                <a:spcPts val="550"/>
              </a:spcBef>
              <a:buClr>
                <a:srgbClr val="000000"/>
              </a:buClr>
              <a:buFont typeface="Arial"/>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0" lang="en-US" sz="2400" spc="-1" strike="noStrike">
                <a:solidFill>
                  <a:srgbClr val="000000"/>
                </a:solidFill>
                <a:latin typeface="Comic Sans MS"/>
                <a:ea typeface="Microsoft YaHei"/>
              </a:rPr>
              <a:t>A given block can be in either of 2 lines in a specific set</a:t>
            </a:r>
            <a:endParaRPr b="0" lang="en-IN" sz="2400" spc="-1" strike="noStrike">
              <a:latin typeface="Arial"/>
            </a:endParaRPr>
          </a:p>
          <a:p>
            <a:pPr lvl="1" marL="463680" indent="-291960">
              <a:lnSpc>
                <a:spcPct val="90000"/>
              </a:lnSpc>
              <a:spcBef>
                <a:spcPts val="550"/>
              </a:spcBef>
              <a:buClr>
                <a:srgbClr val="000000"/>
              </a:buClr>
              <a:buFont typeface="Arial"/>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0" lang="en-US" sz="2400" spc="-1" strike="noStrike">
                <a:solidFill>
                  <a:srgbClr val="000000"/>
                </a:solidFill>
                <a:latin typeface="Comic Sans MS"/>
                <a:ea typeface="Microsoft YaHei"/>
              </a:rPr>
              <a:t>e.g. </a:t>
            </a:r>
            <a:r>
              <a:rPr b="0" lang="en-US" sz="2400" spc="-1" strike="noStrike">
                <a:solidFill>
                  <a:srgbClr val="c00000"/>
                </a:solidFill>
                <a:latin typeface="Comic Sans MS"/>
                <a:ea typeface="Microsoft YaHei"/>
              </a:rPr>
              <a:t>K cache lines or blocks per set</a:t>
            </a:r>
            <a:endParaRPr b="0" lang="en-IN" sz="2400" spc="-1" strike="noStrike">
              <a:latin typeface="Arial"/>
            </a:endParaRPr>
          </a:p>
          <a:p>
            <a:pPr lvl="2" marL="463680" indent="-291960">
              <a:lnSpc>
                <a:spcPct val="90000"/>
              </a:lnSpc>
              <a:spcBef>
                <a:spcPts val="550"/>
              </a:spcBef>
              <a:buClr>
                <a:srgbClr val="000000"/>
              </a:buClr>
              <a:buFont typeface="Arial"/>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0" lang="en-US" sz="2400" spc="-1" strike="noStrike">
                <a:solidFill>
                  <a:srgbClr val="000000"/>
                </a:solidFill>
                <a:latin typeface="Comic Sans MS"/>
                <a:ea typeface="Microsoft YaHei"/>
              </a:rPr>
              <a:t>K- way associative mapping</a:t>
            </a:r>
            <a:endParaRPr b="0" lang="en-IN" sz="2400" spc="-1" strike="noStrike">
              <a:latin typeface="Arial"/>
            </a:endParaRPr>
          </a:p>
          <a:p>
            <a:pPr lvl="2" marL="463680" indent="-291960">
              <a:lnSpc>
                <a:spcPct val="90000"/>
              </a:lnSpc>
              <a:spcBef>
                <a:spcPts val="550"/>
              </a:spcBef>
              <a:buClr>
                <a:srgbClr val="000000"/>
              </a:buClr>
              <a:buFont typeface="Arial"/>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0" lang="en-US" sz="2400" spc="-1" strike="noStrike">
                <a:solidFill>
                  <a:srgbClr val="000000"/>
                </a:solidFill>
                <a:latin typeface="Comic Sans MS"/>
                <a:ea typeface="Microsoft YaHei"/>
              </a:rPr>
              <a:t>A given block can be in one of K lines in a specific set</a:t>
            </a:r>
            <a:endParaRPr b="0" lang="en-IN" sz="2400" spc="-1" strike="noStrike">
              <a:latin typeface="Arial"/>
            </a:endParaRPr>
          </a:p>
          <a:p>
            <a:pPr lvl="2" marL="463680" indent="-291960">
              <a:lnSpc>
                <a:spcPct val="90000"/>
              </a:lnSpc>
              <a:spcBef>
                <a:spcPts val="550"/>
              </a:spcBef>
              <a:buClr>
                <a:srgbClr val="000000"/>
              </a:buClr>
              <a:buFont typeface="Arial"/>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0" lang="en-US" sz="2400" spc="-1" strike="noStrike">
                <a:solidFill>
                  <a:srgbClr val="000000"/>
                </a:solidFill>
                <a:latin typeface="Comic Sans MS"/>
                <a:ea typeface="Microsoft YaHei"/>
              </a:rPr>
              <a:t>Much </a:t>
            </a:r>
            <a:r>
              <a:rPr b="0" lang="en-US" sz="2400" spc="-1" strike="noStrike">
                <a:solidFill>
                  <a:srgbClr val="c00000"/>
                </a:solidFill>
                <a:latin typeface="Comic Sans MS"/>
                <a:ea typeface="Microsoft YaHei"/>
              </a:rPr>
              <a:t>easier to simultaneously search one set than all lines</a:t>
            </a:r>
            <a:endParaRPr b="0" lang="en-IN" sz="2400" spc="-1" strike="noStrike">
              <a:latin typeface="Arial"/>
            </a:endParaRPr>
          </a:p>
          <a:p>
            <a:pPr marL="171360" indent="-171360">
              <a:lnSpc>
                <a:spcPct val="90000"/>
              </a:lnSpc>
              <a:spcBef>
                <a:spcPts val="550"/>
              </a:spcBef>
              <a:buNone/>
              <a:tabLst>
                <a:tab algn="l" pos="0"/>
              </a:tabLst>
            </a:pPr>
            <a:endParaRPr b="0" lang="en-IN" sz="2200" spc="-1" strike="noStrike">
              <a:latin typeface="Arial"/>
            </a:endParaRPr>
          </a:p>
        </p:txBody>
      </p:sp>
      <p:sp>
        <p:nvSpPr>
          <p:cNvPr id="769"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Set Associative Mapping</a:t>
            </a:r>
            <a:br>
              <a:rPr sz="4000"/>
            </a:br>
            <a:endParaRPr b="0" lang="en-US" sz="4000" spc="-1" strike="noStrike">
              <a:solidFill>
                <a:srgbClr val="000000"/>
              </a:solidFill>
              <a:latin typeface="Arial Nova Light"/>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01" name="Content Placeholder 11"/>
          <p:cNvGraphicFramePr/>
          <p:nvPr/>
        </p:nvGraphicFramePr>
        <p:xfrm>
          <a:off x="1014480" y="185760"/>
          <a:ext cx="10629720" cy="6129000"/>
        </p:xfrm>
        <a:graphic>
          <a:graphicData uri="http://schemas.openxmlformats.org/drawingml/2006/table">
            <a:tbl>
              <a:tblPr/>
              <a:tblGrid>
                <a:gridCol w="2081160"/>
                <a:gridCol w="4283640"/>
                <a:gridCol w="4264920"/>
              </a:tblGrid>
              <a:tr h="414360">
                <a:tc>
                  <a:txBody>
                    <a:bodyPr lIns="33480" rIns="33480" tIns="54720" bIns="54720" anchor="b">
                      <a:noAutofit/>
                    </a:bodyPr>
                    <a:p>
                      <a:pPr algn="ctr">
                        <a:lnSpc>
                          <a:spcPct val="107000"/>
                        </a:lnSpc>
                        <a:spcAft>
                          <a:spcPts val="799"/>
                        </a:spcAft>
                        <a:buNone/>
                      </a:pPr>
                      <a:r>
                        <a:rPr b="1" lang="en-IN" sz="1800" spc="9" strike="noStrike">
                          <a:solidFill>
                            <a:srgbClr val="273239"/>
                          </a:solidFill>
                          <a:highlight>
                            <a:srgbClr val="ffff00"/>
                          </a:highlight>
                          <a:latin typeface="Comic Sans MS"/>
                          <a:ea typeface="Times New Roman"/>
                        </a:rPr>
                        <a:t>Features</a:t>
                      </a:r>
                      <a:endParaRPr b="0" lang="en-IN" sz="1800" spc="-1" strike="noStrike">
                        <a:latin typeface="Arial"/>
                      </a:endParaRPr>
                    </a:p>
                  </a:txBody>
                  <a:tcPr anchor="b" marL="33480" marR="33480">
                    <a:lnL w="18720">
                      <a:solidFill>
                        <a:srgbClr val="000000"/>
                      </a:solidFill>
                    </a:lnL>
                    <a:lnR w="18720">
                      <a:solidFill>
                        <a:srgbClr val="000000"/>
                      </a:solidFill>
                    </a:lnR>
                    <a:lnT w="18720">
                      <a:solidFill>
                        <a:srgbClr val="000000"/>
                      </a:solidFill>
                    </a:lnT>
                    <a:lnB w="18720">
                      <a:solidFill>
                        <a:srgbClr val="000000"/>
                      </a:solidFill>
                    </a:lnB>
                    <a:solidFill>
                      <a:srgbClr val="ffff00"/>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highlight>
                            <a:srgbClr val="ffff00"/>
                          </a:highlight>
                          <a:latin typeface="Comic Sans MS"/>
                          <a:ea typeface="Times New Roman"/>
                        </a:rPr>
                        <a:t>Memory Mapped IO</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00"/>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highlight>
                            <a:srgbClr val="ffff00"/>
                          </a:highlight>
                          <a:latin typeface="Comic Sans MS"/>
                          <a:ea typeface="Times New Roman"/>
                        </a:rPr>
                        <a:t>IO Mapped IO</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00"/>
                    </a:solidFill>
                  </a:tcPr>
                </a:tc>
              </a:tr>
              <a:tr h="683640">
                <a:tc>
                  <a:txBody>
                    <a:bodyPr lIns="33480" rIns="3348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Addressing</a:t>
                      </a:r>
                      <a:endParaRPr b="0" lang="en-IN" sz="1800" spc="-1" strike="noStrike">
                        <a:latin typeface="Arial"/>
                      </a:endParaRPr>
                    </a:p>
                  </a:txBody>
                  <a:tcPr anchor="b" marL="33480" marR="3348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IO devices are accessed like any other memory location.</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They cannot be accessed like any other memory location.</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r>
              <a:tr h="648360">
                <a:tc>
                  <a:txBody>
                    <a:bodyPr lIns="33480" rIns="3348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Address Size</a:t>
                      </a:r>
                      <a:endParaRPr b="0" lang="en-IN" sz="1800" spc="-1" strike="noStrike">
                        <a:latin typeface="Arial"/>
                      </a:endParaRPr>
                    </a:p>
                  </a:txBody>
                  <a:tcPr anchor="b" marL="33480" marR="3348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They are assigned with 16-bit address values.</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They are assigned with 8-bit address values.</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r>
              <a:tr h="648360">
                <a:tc>
                  <a:txBody>
                    <a:bodyPr lIns="33480" rIns="3348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Instructions Used</a:t>
                      </a:r>
                      <a:endParaRPr b="0" lang="en-IN" sz="1800" spc="-1" strike="noStrike">
                        <a:latin typeface="Arial"/>
                      </a:endParaRPr>
                    </a:p>
                  </a:txBody>
                  <a:tcPr anchor="b" marL="33480" marR="3348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The instruction used are LDA and STA, etc.</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The instruction used are IN and OUT.</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r>
              <a:tr h="927000">
                <a:tc>
                  <a:txBody>
                    <a:bodyPr lIns="33480" rIns="3348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Cycles</a:t>
                      </a:r>
                      <a:endParaRPr b="0" lang="en-IN" sz="1800" spc="-1" strike="noStrike">
                        <a:latin typeface="Arial"/>
                      </a:endParaRPr>
                    </a:p>
                  </a:txBody>
                  <a:tcPr anchor="b" marL="33480" marR="3348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Cycles involved during operation are Memory Read, Memory Write.</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Cycles involved during operation are IO read and IO writes in the case of IO Mapped IO.</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r>
              <a:tr h="927000">
                <a:tc>
                  <a:txBody>
                    <a:bodyPr lIns="33480" rIns="3348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Registers Communicating</a:t>
                      </a:r>
                      <a:endParaRPr b="0" lang="en-IN" sz="1800" spc="-1" strike="noStrike">
                        <a:latin typeface="Arial"/>
                      </a:endParaRPr>
                    </a:p>
                  </a:txBody>
                  <a:tcPr anchor="b" marL="33480" marR="3348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Any register can communicate with the IO device in case of Memory Mapped IO.</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Only Accumulator can communicate with IO devices in case of IO Mapped IO.</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r>
              <a:tr h="927000">
                <a:tc>
                  <a:txBody>
                    <a:bodyPr lIns="33480" rIns="3348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Space Involved</a:t>
                      </a:r>
                      <a:endParaRPr b="0" lang="en-IN" sz="1800" spc="-1" strike="noStrike">
                        <a:latin typeface="Arial"/>
                      </a:endParaRPr>
                    </a:p>
                  </a:txBody>
                  <a:tcPr anchor="b" marL="33480" marR="3348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2</a:t>
                      </a:r>
                      <a:r>
                        <a:rPr b="1" lang="en-IN" sz="1800" spc="9" strike="noStrike" baseline="30000">
                          <a:solidFill>
                            <a:srgbClr val="273239"/>
                          </a:solidFill>
                          <a:latin typeface="Comic Sans MS"/>
                          <a:ea typeface="Times New Roman"/>
                        </a:rPr>
                        <a:t>16</a:t>
                      </a:r>
                      <a:r>
                        <a:rPr b="1" lang="en-IN" sz="1800" spc="9" strike="noStrike">
                          <a:solidFill>
                            <a:srgbClr val="273239"/>
                          </a:solidFill>
                          <a:latin typeface="Comic Sans MS"/>
                          <a:ea typeface="Times New Roman"/>
                        </a:rPr>
                        <a:t> IO ports are possible to be used for interfacing in case of Memory Mapped IO.</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Only 256 I/O ports are available for interfacing in case of IO Mapped IO.</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r>
              <a:tr h="953280">
                <a:tc>
                  <a:txBody>
                    <a:bodyPr lIns="33480" rIns="3348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Control Signal</a:t>
                      </a:r>
                      <a:endParaRPr b="0" lang="en-IN" sz="1800" spc="-1" strike="noStrike">
                        <a:latin typeface="Arial"/>
                      </a:endParaRPr>
                    </a:p>
                  </a:txBody>
                  <a:tcPr anchor="b" marL="33480" marR="3348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No separate control signal required since we have unified memory space in the case of Memory Mapped IO.</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Special control signals are used in the case of IO Mapped IO.</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r>
            </a:tbl>
          </a:graphicData>
        </a:graphic>
      </p:graphicFrame>
      <p:sp>
        <p:nvSpPr>
          <p:cNvPr id="2" name="PlaceHolder 1"/>
          <p:cNvSpPr>
            <a:spLocks noGrp="1"/>
          </p:cNvSpPr>
          <p:nvPr>
            <p:ph type="ftr" idx="5"/>
          </p:nvPr>
        </p:nvSpPr>
        <p:spPr/>
        <p:txBody>
          <a:bodyPr/>
          <a:p>
            <a:r>
              <a:t>Archana P S , Department of CSE,SNGCE</a:t>
            </a:r>
          </a:p>
        </p:txBody>
      </p:sp>
      <p:sp>
        <p:nvSpPr>
          <p:cNvPr id="3" name="PlaceHolder 2"/>
          <p:cNvSpPr>
            <a:spLocks noGrp="1"/>
          </p:cNvSpPr>
          <p:nvPr>
            <p:ph type="sldNum" idx="6"/>
          </p:nvPr>
        </p:nvSpPr>
        <p:spPr/>
        <p:txBody>
          <a:bodyPr/>
          <a:p>
            <a:fld id="{48E9407F-761D-4DE2-B399-2E894760C14E}" type="slidenum">
              <a:t>14</a:t>
            </a:fld>
          </a:p>
        </p:txBody>
      </p:sp>
    </p:spTree>
  </p:cSld>
  <mc:AlternateContent>
    <mc:Choice Requires="p14">
      <p:transition spd="slow" p14:dur="2000"/>
    </mc:Choice>
    <mc:Fallback>
      <p:transition spd="slow"/>
    </mc:Fallback>
  </mc:AlternateContent>
</p:sld>
</file>

<file path=ppt/slides/slide1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0" name="Text Box 1"/>
          <p:cNvSpPr/>
          <p:nvPr/>
        </p:nvSpPr>
        <p:spPr>
          <a:xfrm>
            <a:off x="657360" y="762120"/>
            <a:ext cx="10010520" cy="5866920"/>
          </a:xfrm>
          <a:prstGeom prst="rect">
            <a:avLst/>
          </a:prstGeom>
          <a:noFill/>
          <a:ln w="9525">
            <a:noFill/>
          </a:ln>
        </p:spPr>
        <p:style>
          <a:lnRef idx="0"/>
          <a:fillRef idx="0"/>
          <a:effectRef idx="0"/>
          <a:fontRef idx="minor"/>
        </p:style>
        <p:txBody>
          <a:bodyPr lIns="90000" rIns="90000" tIns="45000" bIns="45000" anchor="t">
            <a:noAutofit/>
          </a:bodyPr>
          <a:p>
            <a:pPr marL="169920" indent="-169920">
              <a:lnSpc>
                <a:spcPct val="100000"/>
              </a:lnSpc>
              <a:spcBef>
                <a:spcPts val="601"/>
              </a:spcBef>
              <a:buClr>
                <a:srgbClr val="1f497d"/>
              </a:buClr>
              <a:buFont typeface="Arial"/>
              <a:buChar char="•"/>
              <a:tabLst>
                <a:tab algn="l" pos="236520"/>
                <a:tab algn="l" pos="1030320"/>
                <a:tab algn="l" pos="1944720"/>
                <a:tab algn="l" pos="2859120"/>
                <a:tab algn="l" pos="3773520"/>
                <a:tab algn="l" pos="4687920"/>
                <a:tab algn="l" pos="5602320"/>
                <a:tab algn="l" pos="6516720"/>
                <a:tab algn="l" pos="7431120"/>
                <a:tab algn="l" pos="8345520"/>
                <a:tab algn="l" pos="9259920"/>
                <a:tab algn="l" pos="10174320"/>
              </a:tabLst>
            </a:pPr>
            <a:r>
              <a:rPr b="0" lang="en-US" sz="2100" spc="-1" strike="noStrike">
                <a:solidFill>
                  <a:srgbClr val="1f497d"/>
                </a:solidFill>
                <a:latin typeface="Comic Sans MS"/>
              </a:rPr>
              <a:t>Set-associative mapping combination of direct and  associative mapping.</a:t>
            </a:r>
            <a:endParaRPr b="0" lang="en-IN" sz="2100" spc="-1" strike="noStrike">
              <a:latin typeface="Arial"/>
            </a:endParaRPr>
          </a:p>
          <a:p>
            <a:pPr marL="169920" indent="-169920">
              <a:lnSpc>
                <a:spcPct val="100000"/>
              </a:lnSpc>
              <a:spcBef>
                <a:spcPts val="601"/>
              </a:spcBef>
              <a:buClr>
                <a:srgbClr val="1f497d"/>
              </a:buClr>
              <a:buFont typeface="Arial"/>
              <a:buChar char="•"/>
              <a:tabLst>
                <a:tab algn="l" pos="236520"/>
                <a:tab algn="l" pos="1030320"/>
                <a:tab algn="l" pos="1944720"/>
                <a:tab algn="l" pos="2859120"/>
                <a:tab algn="l" pos="3773520"/>
                <a:tab algn="l" pos="4687920"/>
                <a:tab algn="l" pos="5602320"/>
                <a:tab algn="l" pos="6516720"/>
                <a:tab algn="l" pos="7431120"/>
                <a:tab algn="l" pos="8345520"/>
                <a:tab algn="l" pos="9259920"/>
                <a:tab algn="l" pos="10174320"/>
              </a:tabLst>
            </a:pPr>
            <a:r>
              <a:rPr b="0" lang="en-US" sz="2100" spc="-1" strike="noStrike">
                <a:solidFill>
                  <a:srgbClr val="1f497d"/>
                </a:solidFill>
                <a:latin typeface="Comic Sans MS"/>
              </a:rPr>
              <a:t>Blocks of cache are grouped into sets. </a:t>
            </a:r>
            <a:endParaRPr b="0" lang="en-IN" sz="2100" spc="-1" strike="noStrike">
              <a:latin typeface="Arial"/>
            </a:endParaRPr>
          </a:p>
          <a:p>
            <a:pPr marL="169920" indent="-169920">
              <a:lnSpc>
                <a:spcPct val="100000"/>
              </a:lnSpc>
              <a:spcBef>
                <a:spcPts val="601"/>
              </a:spcBef>
              <a:buClr>
                <a:srgbClr val="000000"/>
              </a:buClr>
              <a:buFont typeface="Arial"/>
              <a:buChar char="•"/>
              <a:tabLst>
                <a:tab algn="l" pos="236520"/>
                <a:tab algn="l" pos="1030320"/>
                <a:tab algn="l" pos="1944720"/>
                <a:tab algn="l" pos="2859120"/>
                <a:tab algn="l" pos="3773520"/>
                <a:tab algn="l" pos="4687920"/>
                <a:tab algn="l" pos="5602320"/>
                <a:tab algn="l" pos="6516720"/>
                <a:tab algn="l" pos="7431120"/>
                <a:tab algn="l" pos="8345520"/>
                <a:tab algn="l" pos="9259920"/>
                <a:tab algn="l" pos="10174320"/>
              </a:tabLst>
            </a:pPr>
            <a:r>
              <a:rPr b="0" lang="en-US" sz="2100" spc="-1" strike="noStrike">
                <a:solidFill>
                  <a:srgbClr val="c00000"/>
                </a:solidFill>
                <a:latin typeface="Comic Sans MS"/>
              </a:rPr>
              <a:t>Mapping function allows a block of the main memory to reside in any block of a specific set.</a:t>
            </a:r>
            <a:endParaRPr b="0" lang="en-IN" sz="2100" spc="-1" strike="noStrike">
              <a:latin typeface="Arial"/>
            </a:endParaRPr>
          </a:p>
          <a:p>
            <a:pPr marL="169920" indent="-169920">
              <a:lnSpc>
                <a:spcPct val="100000"/>
              </a:lnSpc>
              <a:spcBef>
                <a:spcPts val="601"/>
              </a:spcBef>
              <a:buClr>
                <a:srgbClr val="1f497d"/>
              </a:buClr>
              <a:buFont typeface="Arial"/>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0" lang="en-US" sz="2100" spc="-1" strike="noStrike">
                <a:solidFill>
                  <a:srgbClr val="1f497d"/>
                </a:solidFill>
                <a:latin typeface="Comic Sans MS"/>
              </a:rPr>
              <a:t>Number of blocks per set  </a:t>
            </a:r>
            <a:r>
              <a:rPr b="0" lang="en-US" sz="2100" spc="-1" strike="noStrike">
                <a:solidFill>
                  <a:srgbClr val="000000"/>
                </a:solidFill>
                <a:latin typeface="Comic Sans MS"/>
              </a:rPr>
              <a:t>is a design parameter. </a:t>
            </a:r>
            <a:endParaRPr b="0" lang="en-IN" sz="2100" spc="-1" strike="noStrike">
              <a:latin typeface="Arial"/>
            </a:endParaRPr>
          </a:p>
          <a:p>
            <a:pPr marL="169920" indent="-169920">
              <a:lnSpc>
                <a:spcPct val="100000"/>
              </a:lnSpc>
              <a:spcBef>
                <a:spcPts val="601"/>
              </a:spcBef>
              <a:buClr>
                <a:srgbClr val="000000"/>
              </a:buClr>
              <a:buFont typeface="Wingdings" charset="2"/>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0" lang="en-US" sz="2100" spc="-1" strike="noStrike">
                <a:solidFill>
                  <a:srgbClr val="000000"/>
                </a:solidFill>
                <a:latin typeface="Comic Sans MS"/>
              </a:rPr>
              <a:t>One extreme is to have </a:t>
            </a:r>
            <a:r>
              <a:rPr b="0" lang="en-US" sz="2100" spc="-1" strike="noStrike">
                <a:solidFill>
                  <a:srgbClr val="c00000"/>
                </a:solidFill>
                <a:latin typeface="Comic Sans MS"/>
              </a:rPr>
              <a:t>all the blocks in one set</a:t>
            </a:r>
            <a:r>
              <a:rPr b="0" lang="en-US" sz="2100" spc="-1" strike="noStrike">
                <a:solidFill>
                  <a:srgbClr val="000000"/>
                </a:solidFill>
                <a:latin typeface="Comic Sans MS"/>
              </a:rPr>
              <a:t>, not requiring any set bits</a:t>
            </a:r>
            <a:endParaRPr b="0" lang="en-IN" sz="2100" spc="-1" strike="noStrike">
              <a:latin typeface="Arial"/>
            </a:endParaRPr>
          </a:p>
          <a:p>
            <a:pPr marL="169920" indent="-169920">
              <a:lnSpc>
                <a:spcPct val="100000"/>
              </a:lnSpc>
              <a:spcBef>
                <a:spcPts val="601"/>
              </a:spcBef>
              <a:buNone/>
              <a:tabLst>
                <a:tab algn="l" pos="0"/>
              </a:tabLst>
            </a:pPr>
            <a:r>
              <a:rPr b="0" lang="en-US" sz="2100" spc="-1" strike="noStrike">
                <a:solidFill>
                  <a:srgbClr val="000000"/>
                </a:solidFill>
                <a:latin typeface="Comic Sans MS"/>
              </a:rPr>
              <a:t>  </a:t>
            </a:r>
            <a:r>
              <a:rPr b="0" lang="en-US" sz="2100" spc="-1" strike="noStrike">
                <a:solidFill>
                  <a:srgbClr val="c00000"/>
                </a:solidFill>
                <a:latin typeface="Comic Sans MS"/>
              </a:rPr>
              <a:t>(fully associative mapping).</a:t>
            </a:r>
            <a:endParaRPr b="0" lang="en-IN" sz="2100" spc="-1" strike="noStrike">
              <a:latin typeface="Arial"/>
            </a:endParaRPr>
          </a:p>
          <a:p>
            <a:pPr marL="169920" indent="-169920">
              <a:lnSpc>
                <a:spcPct val="100000"/>
              </a:lnSpc>
              <a:spcBef>
                <a:spcPts val="601"/>
              </a:spcBef>
              <a:buClr>
                <a:srgbClr val="000000"/>
              </a:buClr>
              <a:buFont typeface="Wingdings" charset="2"/>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0" lang="en-US" sz="2100" spc="-1" strike="noStrike">
                <a:solidFill>
                  <a:srgbClr val="000000"/>
                </a:solidFill>
                <a:latin typeface="Comic Sans MS"/>
              </a:rPr>
              <a:t>Other extreme is to have </a:t>
            </a:r>
            <a:r>
              <a:rPr b="0" lang="en-US" sz="2100" spc="-1" strike="noStrike">
                <a:solidFill>
                  <a:srgbClr val="c00000"/>
                </a:solidFill>
                <a:latin typeface="Comic Sans MS"/>
              </a:rPr>
              <a:t>one block per set</a:t>
            </a:r>
            <a:r>
              <a:rPr b="0" lang="en-US" sz="2100" spc="-1" strike="noStrike">
                <a:solidFill>
                  <a:srgbClr val="000000"/>
                </a:solidFill>
                <a:latin typeface="Comic Sans MS"/>
              </a:rPr>
              <a:t>, is same as </a:t>
            </a:r>
            <a:r>
              <a:rPr b="0" lang="en-US" sz="2100" spc="-1" strike="noStrike">
                <a:solidFill>
                  <a:srgbClr val="c00000"/>
                </a:solidFill>
                <a:latin typeface="Comic Sans MS"/>
              </a:rPr>
              <a:t>direct mapping</a:t>
            </a:r>
            <a:endParaRPr b="0" lang="en-IN" sz="2100" spc="-1" strike="noStrike">
              <a:latin typeface="Arial"/>
            </a:endParaRPr>
          </a:p>
          <a:p>
            <a:pPr marL="169920" indent="-169920">
              <a:lnSpc>
                <a:spcPct val="100000"/>
              </a:lnSpc>
              <a:spcBef>
                <a:spcPts val="601"/>
              </a:spcBef>
              <a:buClr>
                <a:srgbClr val="1f497d"/>
              </a:buClr>
              <a:buFont typeface="Wingdings" charset="2"/>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0" lang="en-US" sz="2100" spc="-1" strike="noStrike">
                <a:solidFill>
                  <a:srgbClr val="c00000"/>
                </a:solidFill>
                <a:latin typeface="Comic Sans MS"/>
              </a:rPr>
              <a:t>No of blocks per set = set size = k (k-way associative)</a:t>
            </a:r>
            <a:endParaRPr b="0" lang="en-IN" sz="2100" spc="-1" strike="noStrike">
              <a:latin typeface="Arial"/>
            </a:endParaRPr>
          </a:p>
          <a:p>
            <a:pPr marL="169920" indent="-169920">
              <a:lnSpc>
                <a:spcPct val="100000"/>
              </a:lnSpc>
              <a:spcBef>
                <a:spcPts val="601"/>
              </a:spcBef>
              <a:buClr>
                <a:srgbClr val="1f497d"/>
              </a:buClr>
              <a:buFont typeface="Wingdings" charset="2"/>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0" lang="en-US" sz="2100" spc="-1" strike="noStrike">
                <a:solidFill>
                  <a:srgbClr val="c00000"/>
                </a:solidFill>
                <a:latin typeface="Comic Sans MS"/>
              </a:rPr>
              <a:t>No of cache sets = No of cache blocks / k</a:t>
            </a:r>
            <a:endParaRPr b="0" lang="en-IN" sz="2100" spc="-1" strike="noStrike">
              <a:latin typeface="Arial"/>
            </a:endParaRPr>
          </a:p>
          <a:p>
            <a:pPr marL="169920" indent="-169920">
              <a:lnSpc>
                <a:spcPct val="100000"/>
              </a:lnSpc>
              <a:spcBef>
                <a:spcPts val="601"/>
              </a:spcBef>
              <a:buClr>
                <a:srgbClr val="c00000"/>
              </a:buClr>
              <a:buFont typeface="Wingdings" charset="2"/>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1" lang="en-US" sz="2100" spc="-1" strike="noStrike">
                <a:solidFill>
                  <a:srgbClr val="18818c"/>
                </a:solidFill>
                <a:latin typeface="Comic Sans MS"/>
              </a:rPr>
              <a:t>Set No</a:t>
            </a:r>
            <a:r>
              <a:rPr b="0" lang="en-US" sz="2100" spc="-1" strike="noStrike">
                <a:solidFill>
                  <a:srgbClr val="18818c"/>
                </a:solidFill>
                <a:latin typeface="Comic Sans MS"/>
              </a:rPr>
              <a:t> = </a:t>
            </a:r>
            <a:r>
              <a:rPr b="0" lang="en-GB" sz="2100" spc="-1" strike="noStrike">
                <a:solidFill>
                  <a:srgbClr val="18818c"/>
                </a:solidFill>
                <a:latin typeface="Comic Sans MS"/>
              </a:rPr>
              <a:t>memory block no % number of cache sets </a:t>
            </a:r>
            <a:r>
              <a:rPr b="0" lang="en-GB" sz="2100" spc="-1" strike="noStrike">
                <a:solidFill>
                  <a:srgbClr val="7030a0"/>
                </a:solidFill>
                <a:latin typeface="Comic Sans MS"/>
              </a:rPr>
              <a:t>(remainder)  </a:t>
            </a:r>
            <a:r>
              <a:rPr b="1" lang="en-GB" sz="2100" spc="-1" strike="noStrike">
                <a:solidFill>
                  <a:srgbClr val="7030a0"/>
                </a:solidFill>
                <a:latin typeface="Comic Sans MS"/>
              </a:rPr>
              <a:t> </a:t>
            </a:r>
            <a:endParaRPr b="0" lang="en-IN" sz="2100" spc="-1" strike="noStrike">
              <a:latin typeface="Arial"/>
            </a:endParaRPr>
          </a:p>
          <a:p>
            <a:pPr marL="169920" indent="-169920">
              <a:lnSpc>
                <a:spcPct val="100000"/>
              </a:lnSpc>
              <a:spcBef>
                <a:spcPts val="601"/>
              </a:spcBef>
              <a:buClr>
                <a:srgbClr val="c00000"/>
              </a:buClr>
              <a:buFont typeface="Wingdings" charset="2"/>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1" lang="en-GB" sz="2100" spc="-1" strike="noStrike">
                <a:solidFill>
                  <a:srgbClr val="18818c"/>
                </a:solidFill>
                <a:latin typeface="Comic Sans MS"/>
              </a:rPr>
              <a:t> </a:t>
            </a:r>
            <a:r>
              <a:rPr b="1" lang="en-GB" sz="2100" spc="-1" strike="noStrike">
                <a:solidFill>
                  <a:srgbClr val="18818c"/>
                </a:solidFill>
                <a:latin typeface="Comic Sans MS"/>
              </a:rPr>
              <a:t>s = j mod  (c /k)</a:t>
            </a:r>
            <a:endParaRPr b="0" lang="en-IN" sz="2100" spc="-1" strike="noStrike">
              <a:latin typeface="Arial"/>
            </a:endParaRPr>
          </a:p>
          <a:p>
            <a:pPr marL="169920" indent="-169920">
              <a:lnSpc>
                <a:spcPct val="100000"/>
              </a:lnSpc>
              <a:spcBef>
                <a:spcPts val="601"/>
              </a:spcBef>
              <a:buClr>
                <a:srgbClr val="c00000"/>
              </a:buClr>
              <a:buFont typeface="Wingdings" charset="2"/>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1" lang="en-US" sz="2100" spc="-1" strike="noStrike">
                <a:solidFill>
                  <a:srgbClr val="18818c"/>
                </a:solidFill>
                <a:latin typeface="Comic Sans MS"/>
              </a:rPr>
              <a:t>Tag no </a:t>
            </a:r>
            <a:r>
              <a:rPr b="0" lang="en-US" sz="2100" spc="-1" strike="noStrike">
                <a:solidFill>
                  <a:srgbClr val="18818c"/>
                </a:solidFill>
                <a:latin typeface="Comic Sans MS"/>
              </a:rPr>
              <a:t>= </a:t>
            </a:r>
            <a:r>
              <a:rPr b="0" lang="en-GB" sz="2100" spc="-1" strike="noStrike">
                <a:solidFill>
                  <a:srgbClr val="18818c"/>
                </a:solidFill>
                <a:latin typeface="Comic Sans MS"/>
              </a:rPr>
              <a:t>memory block no / number of cache sets </a:t>
            </a:r>
            <a:r>
              <a:rPr b="0" lang="en-GB" sz="2100" spc="-1" strike="noStrike">
                <a:solidFill>
                  <a:srgbClr val="7030a0"/>
                </a:solidFill>
                <a:latin typeface="Comic Sans MS"/>
              </a:rPr>
              <a:t>(quotient)</a:t>
            </a:r>
            <a:endParaRPr b="0" lang="en-IN" sz="2100" spc="-1" strike="noStrike">
              <a:latin typeface="Arial"/>
            </a:endParaRPr>
          </a:p>
          <a:p>
            <a:pPr marL="169920" indent="-169920">
              <a:lnSpc>
                <a:spcPct val="100000"/>
              </a:lnSpc>
              <a:spcBef>
                <a:spcPts val="601"/>
              </a:spcBef>
              <a:buClr>
                <a:srgbClr val="002060"/>
              </a:buClr>
              <a:buFont typeface="Wingdings" charset="2"/>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1" lang="en-GB" sz="2100" spc="-1" strike="noStrike">
                <a:solidFill>
                  <a:srgbClr val="18818c"/>
                </a:solidFill>
                <a:latin typeface="Comic Sans MS"/>
              </a:rPr>
              <a:t> </a:t>
            </a:r>
            <a:r>
              <a:rPr b="1" lang="en-GB" sz="2100" spc="-1" strike="noStrike">
                <a:solidFill>
                  <a:srgbClr val="18818c"/>
                </a:solidFill>
                <a:latin typeface="Comic Sans MS"/>
              </a:rPr>
              <a:t>t = j / (c/k)</a:t>
            </a:r>
            <a:endParaRPr b="0" lang="en-IN" sz="2100" spc="-1" strike="noStrike">
              <a:latin typeface="Arial"/>
            </a:endParaRPr>
          </a:p>
          <a:p>
            <a:pPr marL="169920" indent="-169920">
              <a:lnSpc>
                <a:spcPct val="100000"/>
              </a:lnSpc>
              <a:spcBef>
                <a:spcPts val="601"/>
              </a:spcBef>
              <a:buClr>
                <a:srgbClr val="002060"/>
              </a:buClr>
              <a:buFont typeface="Wingdings" charset="2"/>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1" lang="en-GB" sz="2100" spc="-1" strike="noStrike">
                <a:solidFill>
                  <a:srgbClr val="18818c"/>
                </a:solidFill>
                <a:latin typeface="Comic Sans MS"/>
              </a:rPr>
              <a:t>No of Tags =  Total Mem Blocks / Total Cache Sets</a:t>
            </a:r>
            <a:endParaRPr b="0" lang="en-IN" sz="2100" spc="-1" strike="noStrike">
              <a:latin typeface="Arial"/>
            </a:endParaRPr>
          </a:p>
          <a:p>
            <a:pPr marL="171360">
              <a:lnSpc>
                <a:spcPct val="100000"/>
              </a:lnSpc>
              <a:spcBef>
                <a:spcPts val="550"/>
              </a:spcBef>
              <a:buNone/>
              <a:tabLst>
                <a:tab algn="l" pos="741240"/>
                <a:tab algn="l" pos="1655640"/>
                <a:tab algn="l" pos="2570040"/>
                <a:tab algn="l" pos="3484440"/>
                <a:tab algn="l" pos="4398840"/>
                <a:tab algn="l" pos="5313240"/>
                <a:tab algn="l" pos="6227640"/>
                <a:tab algn="l" pos="7142040"/>
                <a:tab algn="l" pos="8056440"/>
                <a:tab algn="l" pos="8970840"/>
                <a:tab algn="l" pos="9885240"/>
              </a:tabLst>
            </a:pPr>
            <a:endParaRPr b="0" lang="en-IN" sz="2200" spc="-1" strike="noStrike">
              <a:latin typeface="Arial"/>
            </a:endParaRPr>
          </a:p>
          <a:p>
            <a:pPr marL="171360">
              <a:lnSpc>
                <a:spcPct val="100000"/>
              </a:lnSpc>
              <a:spcBef>
                <a:spcPts val="550"/>
              </a:spcBef>
              <a:buNone/>
              <a:tabLst>
                <a:tab algn="l" pos="741240"/>
                <a:tab algn="l" pos="1655640"/>
                <a:tab algn="l" pos="2570040"/>
                <a:tab algn="l" pos="3484440"/>
                <a:tab algn="l" pos="4398840"/>
                <a:tab algn="l" pos="5313240"/>
                <a:tab algn="l" pos="6227640"/>
                <a:tab algn="l" pos="7142040"/>
                <a:tab algn="l" pos="8056440"/>
                <a:tab algn="l" pos="8970840"/>
                <a:tab algn="l" pos="9885240"/>
              </a:tabLst>
            </a:pPr>
            <a:endParaRPr b="0" lang="en-IN" sz="2200" spc="-1" strike="noStrike">
              <a:latin typeface="Arial"/>
            </a:endParaRPr>
          </a:p>
          <a:p>
            <a:pPr marL="171360">
              <a:lnSpc>
                <a:spcPct val="100000"/>
              </a:lnSpc>
              <a:spcBef>
                <a:spcPts val="550"/>
              </a:spcBef>
              <a:buNone/>
              <a:tabLst>
                <a:tab algn="l" pos="741240"/>
                <a:tab algn="l" pos="1655640"/>
                <a:tab algn="l" pos="2570040"/>
                <a:tab algn="l" pos="3484440"/>
                <a:tab algn="l" pos="4398840"/>
                <a:tab algn="l" pos="5313240"/>
                <a:tab algn="l" pos="6227640"/>
                <a:tab algn="l" pos="7142040"/>
                <a:tab algn="l" pos="8056440"/>
                <a:tab algn="l" pos="8970840"/>
                <a:tab algn="l" pos="9885240"/>
              </a:tabLst>
            </a:pPr>
            <a:endParaRPr b="0" lang="en-IN" sz="2200" spc="-1" strike="noStrike">
              <a:latin typeface="Arial"/>
            </a:endParaRPr>
          </a:p>
        </p:txBody>
      </p:sp>
      <p:sp>
        <p:nvSpPr>
          <p:cNvPr id="771" name="Text Box 2"/>
          <p:cNvSpPr/>
          <p:nvPr/>
        </p:nvSpPr>
        <p:spPr>
          <a:xfrm>
            <a:off x="2209680" y="152280"/>
            <a:ext cx="7772040" cy="4568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Microsoft YaHei"/>
              </a:rPr>
              <a:t>Set Associative Mapping</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72" name="Picture 36" descr=""/>
          <p:cNvPicPr/>
          <p:nvPr/>
        </p:nvPicPr>
        <p:blipFill>
          <a:blip r:embed="rId1"/>
          <a:stretch/>
        </p:blipFill>
        <p:spPr>
          <a:xfrm>
            <a:off x="2347920" y="457200"/>
            <a:ext cx="7495920" cy="5304960"/>
          </a:xfrm>
          <a:prstGeom prst="rect">
            <a:avLst/>
          </a:prstGeom>
          <a:ln w="0">
            <a:noFill/>
          </a:ln>
        </p:spPr>
      </p:pic>
      <p:sp>
        <p:nvSpPr>
          <p:cNvPr id="773" name="Text Box 1"/>
          <p:cNvSpPr/>
          <p:nvPr/>
        </p:nvSpPr>
        <p:spPr>
          <a:xfrm>
            <a:off x="1981080" y="0"/>
            <a:ext cx="8229240" cy="3805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Microsoft YaHei"/>
              </a:rPr>
              <a:t>Eg: Set Associative Mapping</a:t>
            </a:r>
            <a:endParaRPr b="0" lang="en-IN" sz="2800" spc="-1" strike="noStrike">
              <a:latin typeface="Arial"/>
            </a:endParaRPr>
          </a:p>
        </p:txBody>
      </p:sp>
      <p:sp>
        <p:nvSpPr>
          <p:cNvPr id="774" name="Text Box 2"/>
          <p:cNvSpPr/>
          <p:nvPr/>
        </p:nvSpPr>
        <p:spPr>
          <a:xfrm>
            <a:off x="1752480" y="5181480"/>
            <a:ext cx="8229240" cy="1523520"/>
          </a:xfrm>
          <a:prstGeom prst="rect">
            <a:avLst/>
          </a:prstGeom>
          <a:noFill/>
          <a:ln w="0">
            <a:noFill/>
          </a:ln>
        </p:spPr>
        <p:style>
          <a:lnRef idx="0"/>
          <a:fillRef idx="0"/>
          <a:effectRef idx="0"/>
          <a:fontRef idx="minor"/>
        </p:style>
        <p:txBody>
          <a:bodyPr lIns="90000" rIns="90000" tIns="45000" bIns="45000" anchor="t">
            <a:noAutofit/>
          </a:bodyPr>
          <a:p>
            <a:pPr marL="169920" indent="-169920">
              <a:lnSpc>
                <a:spcPct val="100000"/>
              </a:lnSpc>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400" spc="-1" strike="noStrike">
                <a:solidFill>
                  <a:srgbClr val="000000"/>
                </a:solidFill>
                <a:latin typeface="Calibri"/>
                <a:ea typeface="Microsoft YaHei"/>
              </a:rPr>
              <a:t>To compute cache set number:</a:t>
            </a:r>
            <a:endParaRPr b="0" lang="en-IN" sz="2400" spc="-1" strike="noStrike">
              <a:latin typeface="Arial"/>
            </a:endParaRPr>
          </a:p>
          <a:p>
            <a:pPr marL="338040" indent="-50760">
              <a:lnSpc>
                <a:spcPct val="100000"/>
              </a:lnSpc>
              <a:buNone/>
              <a:tabLst>
                <a:tab algn="l" pos="0"/>
              </a:tabLst>
            </a:pPr>
            <a:r>
              <a:rPr b="0" lang="en-US" sz="2400" spc="-1" strike="noStrike">
                <a:solidFill>
                  <a:srgbClr val="c00000"/>
                </a:solidFill>
                <a:latin typeface="Calibri"/>
                <a:ea typeface="Microsoft YaHei"/>
              </a:rPr>
              <a:t>Set No = j mod v</a:t>
            </a:r>
            <a:endParaRPr b="0" lang="en-IN" sz="2400" spc="-1" strike="noStrike">
              <a:latin typeface="Arial"/>
            </a:endParaRPr>
          </a:p>
          <a:p>
            <a:pPr lvl="2" marL="914400" indent="-216000">
              <a:lnSpc>
                <a:spcPct val="100000"/>
              </a:lnSpc>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400" spc="-1" strike="noStrike">
                <a:solidFill>
                  <a:srgbClr val="000000"/>
                </a:solidFill>
                <a:latin typeface="Calibri"/>
                <a:ea typeface="Microsoft YaHei"/>
              </a:rPr>
              <a:t>j = main memory block number</a:t>
            </a:r>
            <a:endParaRPr b="0" lang="en-IN" sz="2400" spc="-1" strike="noStrike">
              <a:latin typeface="Arial"/>
            </a:endParaRPr>
          </a:p>
          <a:p>
            <a:pPr lvl="2" marL="914400" indent="-216000">
              <a:lnSpc>
                <a:spcPct val="100000"/>
              </a:lnSpc>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400" spc="-1" strike="noStrike">
                <a:solidFill>
                  <a:srgbClr val="000000"/>
                </a:solidFill>
                <a:latin typeface="Calibri"/>
                <a:ea typeface="Microsoft YaHei"/>
              </a:rPr>
              <a:t>v = number of sets in cache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5" name="Text Box 1"/>
          <p:cNvSpPr/>
          <p:nvPr/>
        </p:nvSpPr>
        <p:spPr>
          <a:xfrm>
            <a:off x="1981080" y="46080"/>
            <a:ext cx="8229240" cy="3344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347fd8"/>
                </a:solidFill>
                <a:latin typeface="Calibri"/>
                <a:ea typeface="Microsoft YaHei"/>
              </a:rPr>
              <a:t>Set-Associative mapping</a:t>
            </a:r>
            <a:endParaRPr b="0" lang="en-IN" sz="3200" spc="-1" strike="noStrike">
              <a:latin typeface="Arial"/>
            </a:endParaRPr>
          </a:p>
        </p:txBody>
      </p:sp>
      <p:sp>
        <p:nvSpPr>
          <p:cNvPr id="776" name="Text Box 2"/>
          <p:cNvSpPr/>
          <p:nvPr/>
        </p:nvSpPr>
        <p:spPr>
          <a:xfrm>
            <a:off x="5214960" y="380880"/>
            <a:ext cx="6729120" cy="4498920"/>
          </a:xfrm>
          <a:prstGeom prst="rect">
            <a:avLst/>
          </a:prstGeom>
          <a:noFill/>
          <a:ln w="9525">
            <a:noFill/>
          </a:ln>
        </p:spPr>
        <p:style>
          <a:lnRef idx="0"/>
          <a:fillRef idx="0"/>
          <a:effectRef idx="0"/>
          <a:fontRef idx="minor"/>
        </p:style>
        <p:txBody>
          <a:bodyPr lIns="90000" rIns="90000" tIns="46800" bIns="46800" anchor="t">
            <a:spAutoFit/>
          </a:bodyPr>
          <a:p>
            <a:pPr marL="117360" indent="-117360">
              <a:lnSpc>
                <a:spcPct val="10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Comic Sans MS"/>
              </a:rPr>
              <a:t>Divide the </a:t>
            </a:r>
            <a:r>
              <a:rPr b="0" lang="en-US" sz="1800" spc="-1" strike="noStrike">
                <a:solidFill>
                  <a:srgbClr val="d60093"/>
                </a:solidFill>
                <a:latin typeface="Comic Sans MS"/>
              </a:rPr>
              <a:t>cache of 128 blocks into 64 sets</a:t>
            </a:r>
            <a:r>
              <a:rPr b="0" lang="en-US" sz="1800" spc="-1" strike="noStrike">
                <a:solidFill>
                  <a:srgbClr val="000000"/>
                </a:solidFill>
                <a:latin typeface="Comic Sans MS"/>
              </a:rPr>
              <a:t>, with </a:t>
            </a:r>
            <a:r>
              <a:rPr b="0" lang="en-US" sz="1800" spc="-1" strike="noStrike">
                <a:solidFill>
                  <a:srgbClr val="d60093"/>
                </a:solidFill>
                <a:latin typeface="Comic Sans MS"/>
              </a:rPr>
              <a:t>two blocks per set. </a:t>
            </a:r>
            <a:endParaRPr b="0" lang="en-IN" sz="1800" spc="-1" strike="noStrike">
              <a:latin typeface="Arial"/>
            </a:endParaRPr>
          </a:p>
          <a:p>
            <a:pPr marL="117360" indent="-117360">
              <a:lnSpc>
                <a:spcPct val="10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Comic Sans MS"/>
              </a:rPr>
              <a:t>Memory blocks - 0,64,128 etc. maps to block 0, </a:t>
            </a:r>
            <a:r>
              <a:rPr b="0" lang="en-US" sz="1800" spc="-1" strike="noStrike">
                <a:solidFill>
                  <a:srgbClr val="18818c"/>
                </a:solidFill>
                <a:latin typeface="Comic Sans MS"/>
              </a:rPr>
              <a:t>occupies either of the two positions.</a:t>
            </a:r>
            <a:endParaRPr b="0" lang="en-IN" sz="1800" spc="-1" strike="noStrike">
              <a:latin typeface="Arial"/>
            </a:endParaRPr>
          </a:p>
          <a:p>
            <a:pPr marL="117360" indent="-117360">
              <a:lnSpc>
                <a:spcPct val="10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Comic Sans MS"/>
              </a:rPr>
              <a:t>Memory address is divided into </a:t>
            </a:r>
            <a:r>
              <a:rPr b="0" lang="en-US" sz="1800" spc="-1" strike="noStrike">
                <a:solidFill>
                  <a:srgbClr val="d60093"/>
                </a:solidFill>
                <a:latin typeface="Comic Sans MS"/>
              </a:rPr>
              <a:t>three fields:</a:t>
            </a:r>
            <a:endParaRPr b="0" lang="en-IN" sz="1800" spc="-1" strike="noStrike">
              <a:latin typeface="Arial"/>
            </a:endParaRPr>
          </a:p>
          <a:p>
            <a:pPr marL="117360" indent="-117360">
              <a:lnSpc>
                <a:spcPct val="100000"/>
              </a:lnSpc>
              <a:spcBef>
                <a:spcPts val="601"/>
              </a:spcBef>
              <a:buNone/>
              <a:tabLst>
                <a:tab algn="l" pos="0"/>
              </a:tabLst>
            </a:pPr>
            <a:r>
              <a:rPr b="0" lang="en-US" sz="1800" spc="-1" strike="noStrike">
                <a:solidFill>
                  <a:srgbClr val="c00000"/>
                </a:solidFill>
                <a:latin typeface="Comic Sans MS"/>
              </a:rPr>
              <a:t>  </a:t>
            </a:r>
            <a:r>
              <a:rPr b="1" lang="en-US" sz="1800" spc="-1" strike="noStrike">
                <a:solidFill>
                  <a:srgbClr val="18818c"/>
                </a:solidFill>
                <a:latin typeface="Comic Sans MS"/>
              </a:rPr>
              <a:t>4 word bits</a:t>
            </a:r>
            <a:r>
              <a:rPr b="0" lang="en-US" sz="1800" spc="-1" strike="noStrike">
                <a:solidFill>
                  <a:srgbClr val="000000"/>
                </a:solidFill>
                <a:latin typeface="Comic Sans MS"/>
              </a:rPr>
              <a:t>: </a:t>
            </a:r>
            <a:r>
              <a:rPr b="0" lang="en-US" sz="1800" spc="-1" strike="noStrike">
                <a:solidFill>
                  <a:srgbClr val="c00000"/>
                </a:solidFill>
                <a:latin typeface="Comic Sans MS"/>
              </a:rPr>
              <a:t>which one of 16 words </a:t>
            </a:r>
            <a:r>
              <a:rPr b="0" lang="en-US" sz="1800" spc="-1" strike="noStrike">
                <a:solidFill>
                  <a:srgbClr val="000000"/>
                </a:solidFill>
                <a:latin typeface="Comic Sans MS"/>
              </a:rPr>
              <a:t>within a block   </a:t>
            </a:r>
            <a:r>
              <a:rPr b="0" lang="en-US" sz="1800" spc="-1" strike="noStrike">
                <a:solidFill>
                  <a:srgbClr val="d60093"/>
                </a:solidFill>
                <a:latin typeface="Comic Sans MS"/>
              </a:rPr>
              <a:t>(16=2</a:t>
            </a:r>
            <a:r>
              <a:rPr b="0" lang="en-US" sz="1800" spc="-1" strike="noStrike" baseline="30000">
                <a:solidFill>
                  <a:srgbClr val="d60093"/>
                </a:solidFill>
                <a:latin typeface="Comic Sans MS"/>
              </a:rPr>
              <a:t>4</a:t>
            </a:r>
            <a:r>
              <a:rPr b="0" lang="en-US" sz="1800" spc="-1" strike="noStrike">
                <a:solidFill>
                  <a:srgbClr val="d60093"/>
                </a:solidFill>
                <a:latin typeface="Comic Sans MS"/>
              </a:rPr>
              <a:t> words)</a:t>
            </a:r>
            <a:endParaRPr b="0" lang="en-IN" sz="1800" spc="-1" strike="noStrike">
              <a:latin typeface="Arial"/>
            </a:endParaRPr>
          </a:p>
          <a:p>
            <a:pPr marL="117360" indent="-117360">
              <a:lnSpc>
                <a:spcPct val="100000"/>
              </a:lnSpc>
              <a:spcBef>
                <a:spcPts val="601"/>
              </a:spcBef>
              <a:buNone/>
              <a:tabLst>
                <a:tab algn="l" pos="0"/>
              </a:tabLst>
            </a:pPr>
            <a:r>
              <a:rPr b="0" lang="en-US" sz="1800" spc="-1" strike="noStrike">
                <a:solidFill>
                  <a:srgbClr val="c00000"/>
                </a:solidFill>
                <a:latin typeface="Comic Sans MS"/>
              </a:rPr>
              <a:t>  </a:t>
            </a:r>
            <a:r>
              <a:rPr b="1" lang="en-US" sz="1800" spc="-1" strike="noStrike">
                <a:solidFill>
                  <a:srgbClr val="18818c"/>
                </a:solidFill>
                <a:latin typeface="Comic Sans MS"/>
              </a:rPr>
              <a:t>6 set bits: </a:t>
            </a:r>
            <a:r>
              <a:rPr b="0" lang="en-US" sz="1800" spc="-1" strike="noStrike">
                <a:solidFill>
                  <a:srgbClr val="c00000"/>
                </a:solidFill>
                <a:latin typeface="Comic Sans MS"/>
              </a:rPr>
              <a:t>which set </a:t>
            </a:r>
            <a:r>
              <a:rPr b="0" lang="en-US" sz="1800" spc="-1" strike="noStrike">
                <a:solidFill>
                  <a:srgbClr val="000000"/>
                </a:solidFill>
                <a:latin typeface="Comic Sans MS"/>
              </a:rPr>
              <a:t>in the cache</a:t>
            </a:r>
            <a:endParaRPr b="0" lang="en-IN" sz="1800" spc="-1" strike="noStrike">
              <a:latin typeface="Arial"/>
            </a:endParaRPr>
          </a:p>
          <a:p>
            <a:pPr marL="117360" indent="-117360">
              <a:lnSpc>
                <a:spcPct val="100000"/>
              </a:lnSpc>
              <a:spcBef>
                <a:spcPts val="601"/>
              </a:spcBef>
              <a:buNone/>
              <a:tabLst>
                <a:tab algn="l" pos="0"/>
              </a:tabLst>
            </a:pPr>
            <a:r>
              <a:rPr b="0" lang="en-US" sz="1800" spc="-1" strike="noStrike">
                <a:solidFill>
                  <a:srgbClr val="000000"/>
                </a:solidFill>
                <a:latin typeface="Comic Sans MS"/>
              </a:rPr>
              <a:t>  </a:t>
            </a:r>
            <a:r>
              <a:rPr b="0" lang="en-US" sz="1800" spc="-1" strike="noStrike">
                <a:solidFill>
                  <a:srgbClr val="d60093"/>
                </a:solidFill>
                <a:latin typeface="Comic Sans MS"/>
              </a:rPr>
              <a:t>(128 /2 = 64 = 2</a:t>
            </a:r>
            <a:r>
              <a:rPr b="0" lang="en-US" sz="1800" spc="-1" strike="noStrike" baseline="30000">
                <a:solidFill>
                  <a:srgbClr val="d60093"/>
                </a:solidFill>
                <a:latin typeface="Comic Sans MS"/>
              </a:rPr>
              <a:t>6</a:t>
            </a:r>
            <a:r>
              <a:rPr b="0" lang="en-US" sz="1800" spc="-1" strike="noStrike">
                <a:solidFill>
                  <a:srgbClr val="d60093"/>
                </a:solidFill>
                <a:latin typeface="Comic Sans MS"/>
              </a:rPr>
              <a:t>)</a:t>
            </a:r>
            <a:endParaRPr b="0" lang="en-IN" sz="1800" spc="-1" strike="noStrike">
              <a:latin typeface="Arial"/>
            </a:endParaRPr>
          </a:p>
          <a:p>
            <a:pPr marL="117360" indent="-117360">
              <a:lnSpc>
                <a:spcPct val="100000"/>
              </a:lnSpc>
              <a:spcBef>
                <a:spcPts val="601"/>
              </a:spcBef>
              <a:buNone/>
              <a:tabLst>
                <a:tab algn="l" pos="0"/>
              </a:tabLst>
            </a:pPr>
            <a:r>
              <a:rPr b="0" lang="en-US" sz="1800" spc="-1" strike="noStrike">
                <a:solidFill>
                  <a:srgbClr val="18818c"/>
                </a:solidFill>
                <a:latin typeface="Comic Sans MS"/>
              </a:rPr>
              <a:t>  </a:t>
            </a:r>
            <a:r>
              <a:rPr b="1" lang="en-US" sz="1800" spc="-1" strike="noStrike">
                <a:solidFill>
                  <a:srgbClr val="18818c"/>
                </a:solidFill>
                <a:latin typeface="Comic Sans MS"/>
              </a:rPr>
              <a:t>6 tag bits: </a:t>
            </a:r>
            <a:r>
              <a:rPr b="0" lang="en-US" sz="1800" spc="-1" strike="noStrike">
                <a:solidFill>
                  <a:srgbClr val="c00000"/>
                </a:solidFill>
                <a:latin typeface="Comic Sans MS"/>
              </a:rPr>
              <a:t>which one of  64 blocks </a:t>
            </a:r>
            <a:r>
              <a:rPr b="0" lang="en-US" sz="1800" spc="-1" strike="noStrike">
                <a:solidFill>
                  <a:srgbClr val="000000"/>
                </a:solidFill>
                <a:latin typeface="Comic Sans MS"/>
              </a:rPr>
              <a:t>is present in cache set </a:t>
            </a:r>
            <a:r>
              <a:rPr b="0" lang="en-US" sz="1800" spc="-1" strike="noStrike">
                <a:solidFill>
                  <a:srgbClr val="d60093"/>
                </a:solidFill>
                <a:latin typeface="Comic Sans MS"/>
              </a:rPr>
              <a:t>(4096 / 64 = 2</a:t>
            </a:r>
            <a:r>
              <a:rPr b="0" lang="en-US" sz="1800" spc="-1" strike="noStrike" baseline="30000">
                <a:solidFill>
                  <a:srgbClr val="d60093"/>
                </a:solidFill>
                <a:latin typeface="Comic Sans MS"/>
              </a:rPr>
              <a:t>6</a:t>
            </a:r>
            <a:r>
              <a:rPr b="0" lang="en-US" sz="1800" spc="-1" strike="noStrike">
                <a:solidFill>
                  <a:srgbClr val="d60093"/>
                </a:solidFill>
                <a:latin typeface="Comic Sans MS"/>
              </a:rPr>
              <a:t>).</a:t>
            </a:r>
            <a:endParaRPr b="0" lang="en-IN" sz="1800" spc="-1" strike="noStrike">
              <a:latin typeface="Arial"/>
            </a:endParaRPr>
          </a:p>
          <a:p>
            <a:pPr marL="169920" indent="-169920">
              <a:lnSpc>
                <a:spcPct val="100000"/>
              </a:lnSpc>
              <a:spcBef>
                <a:spcPts val="601"/>
              </a:spcBef>
              <a:buClr>
                <a:srgbClr val="c00000"/>
              </a:buClr>
              <a:buFont typeface="Wingdings" charset="2"/>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1" lang="en-US" sz="1800" spc="-1" strike="noStrike">
                <a:solidFill>
                  <a:srgbClr val="c00000"/>
                </a:solidFill>
                <a:latin typeface="Comic Sans MS"/>
              </a:rPr>
              <a:t>Set No</a:t>
            </a:r>
            <a:r>
              <a:rPr b="0" lang="en-US" sz="1800" spc="-1" strike="noStrike">
                <a:solidFill>
                  <a:srgbClr val="c00000"/>
                </a:solidFill>
                <a:latin typeface="Comic Sans MS"/>
              </a:rPr>
              <a:t> = </a:t>
            </a:r>
            <a:r>
              <a:rPr b="0" lang="en-GB" sz="1800" spc="-1" strike="noStrike">
                <a:solidFill>
                  <a:srgbClr val="c00000"/>
                </a:solidFill>
                <a:latin typeface="Comic Sans MS"/>
              </a:rPr>
              <a:t>memory block no % number of cache sets </a:t>
            </a:r>
            <a:r>
              <a:rPr b="0" lang="en-GB" sz="1800" spc="-1" strike="noStrike">
                <a:solidFill>
                  <a:srgbClr val="002060"/>
                </a:solidFill>
                <a:latin typeface="Comic Sans MS"/>
              </a:rPr>
              <a:t>(remainder)  </a:t>
            </a:r>
            <a:r>
              <a:rPr b="1" lang="en-GB" sz="1800" spc="-1" strike="noStrike">
                <a:solidFill>
                  <a:srgbClr val="002060"/>
                </a:solidFill>
                <a:latin typeface="Comic Sans MS"/>
              </a:rPr>
              <a:t> </a:t>
            </a:r>
            <a:endParaRPr b="0" lang="en-IN" sz="1800" spc="-1" strike="noStrike">
              <a:latin typeface="Arial"/>
            </a:endParaRPr>
          </a:p>
          <a:p>
            <a:pPr marL="169920" indent="-169920">
              <a:lnSpc>
                <a:spcPct val="100000"/>
              </a:lnSpc>
              <a:spcBef>
                <a:spcPts val="601"/>
              </a:spcBef>
              <a:buClr>
                <a:srgbClr val="c00000"/>
              </a:buClr>
              <a:buFont typeface="Wingdings" charset="2"/>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1" lang="en-GB" sz="1800" spc="-1" strike="noStrike">
                <a:solidFill>
                  <a:srgbClr val="c00000"/>
                </a:solidFill>
                <a:latin typeface="Comic Sans MS"/>
              </a:rPr>
              <a:t> </a:t>
            </a:r>
            <a:r>
              <a:rPr b="1" lang="en-GB" sz="1800" spc="-1" strike="noStrike">
                <a:solidFill>
                  <a:srgbClr val="c00000"/>
                </a:solidFill>
                <a:latin typeface="Comic Sans MS"/>
              </a:rPr>
              <a:t>s = j mod  (c /k)</a:t>
            </a:r>
            <a:endParaRPr b="0" lang="en-IN" sz="1800" spc="-1" strike="noStrike">
              <a:latin typeface="Arial"/>
            </a:endParaRPr>
          </a:p>
          <a:p>
            <a:pPr marL="169920" indent="-169920">
              <a:lnSpc>
                <a:spcPct val="100000"/>
              </a:lnSpc>
              <a:spcBef>
                <a:spcPts val="601"/>
              </a:spcBef>
              <a:buClr>
                <a:srgbClr val="c00000"/>
              </a:buClr>
              <a:buFont typeface="Wingdings" charset="2"/>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1" lang="en-US" sz="1800" spc="-1" strike="noStrike">
                <a:solidFill>
                  <a:srgbClr val="c00000"/>
                </a:solidFill>
                <a:latin typeface="Comic Sans MS"/>
              </a:rPr>
              <a:t>Tag no </a:t>
            </a:r>
            <a:r>
              <a:rPr b="0" lang="en-US" sz="1800" spc="-1" strike="noStrike">
                <a:solidFill>
                  <a:srgbClr val="c00000"/>
                </a:solidFill>
                <a:latin typeface="Comic Sans MS"/>
              </a:rPr>
              <a:t>= </a:t>
            </a:r>
            <a:r>
              <a:rPr b="0" lang="en-GB" sz="1800" spc="-1" strike="noStrike">
                <a:solidFill>
                  <a:srgbClr val="c00000"/>
                </a:solidFill>
                <a:latin typeface="Comic Sans MS"/>
              </a:rPr>
              <a:t>memory block no / number of cache sets </a:t>
            </a:r>
            <a:r>
              <a:rPr b="0" lang="en-GB" sz="1800" spc="-1" strike="noStrike">
                <a:solidFill>
                  <a:srgbClr val="002060"/>
                </a:solidFill>
                <a:latin typeface="Comic Sans MS"/>
              </a:rPr>
              <a:t>(quotient)</a:t>
            </a:r>
            <a:endParaRPr b="0" lang="en-IN" sz="1800" spc="-1" strike="noStrike">
              <a:latin typeface="Arial"/>
            </a:endParaRPr>
          </a:p>
          <a:p>
            <a:pPr marL="169920" indent="-169920">
              <a:lnSpc>
                <a:spcPct val="100000"/>
              </a:lnSpc>
              <a:spcBef>
                <a:spcPts val="601"/>
              </a:spcBef>
              <a:buClr>
                <a:srgbClr val="002060"/>
              </a:buClr>
              <a:buFont typeface="Wingdings" charset="2"/>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1" lang="en-GB" sz="1800" spc="-1" strike="noStrike">
                <a:solidFill>
                  <a:srgbClr val="002060"/>
                </a:solidFill>
                <a:latin typeface="Comic Sans MS"/>
              </a:rPr>
              <a:t> </a:t>
            </a:r>
            <a:r>
              <a:rPr b="1" lang="en-GB" sz="1800" spc="-1" strike="noStrike">
                <a:solidFill>
                  <a:srgbClr val="c00000"/>
                </a:solidFill>
                <a:latin typeface="Comic Sans MS"/>
              </a:rPr>
              <a:t>t = j / (c/k)</a:t>
            </a:r>
            <a:endParaRPr b="0" lang="en-IN" sz="1800" spc="-1" strike="noStrike">
              <a:latin typeface="Arial"/>
            </a:endParaRPr>
          </a:p>
          <a:p>
            <a:pPr marL="169920" indent="-169920">
              <a:lnSpc>
                <a:spcPct val="100000"/>
              </a:lnSpc>
              <a:spcBef>
                <a:spcPts val="601"/>
              </a:spcBef>
              <a:buClr>
                <a:srgbClr val="002060"/>
              </a:buClr>
              <a:buFont typeface="Wingdings" charset="2"/>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1" lang="en-GB" sz="1800" spc="-1" strike="noStrike">
                <a:solidFill>
                  <a:srgbClr val="c00000"/>
                </a:solidFill>
                <a:latin typeface="Comic Sans MS"/>
              </a:rPr>
              <a:t>No of Tags =  Total Mem Blocks / Total Cache Sets</a:t>
            </a:r>
            <a:endParaRPr b="0" lang="en-IN" sz="1800" spc="-1" strike="noStrike">
              <a:latin typeface="Arial"/>
            </a:endParaRPr>
          </a:p>
        </p:txBody>
      </p:sp>
      <p:pic>
        <p:nvPicPr>
          <p:cNvPr id="777" name="Picture 140" descr=""/>
          <p:cNvPicPr/>
          <p:nvPr/>
        </p:nvPicPr>
        <p:blipFill>
          <a:blip r:embed="rId1"/>
          <a:stretch/>
        </p:blipFill>
        <p:spPr>
          <a:xfrm>
            <a:off x="247680" y="380880"/>
            <a:ext cx="4581000" cy="6400440"/>
          </a:xfrm>
          <a:prstGeom prst="rect">
            <a:avLst/>
          </a:prstGeom>
          <a:ln w="0">
            <a:noFill/>
          </a:ln>
        </p:spPr>
      </p:pic>
    </p:spTree>
  </p:cSld>
  <mc:AlternateContent>
    <mc:Choice Requires="p14">
      <p:transition spd="slow" p14:dur="2000"/>
    </mc:Choice>
    <mc:Fallback>
      <p:transition spd="slow"/>
    </mc:Fallback>
  </mc:AlternateContent>
</p:sld>
</file>

<file path=ppt/slides/slide1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778" name="Object 2"/>
          <p:cNvGraphicFramePr/>
          <p:nvPr/>
        </p:nvGraphicFramePr>
        <p:xfrm>
          <a:off x="1727280" y="838080"/>
          <a:ext cx="8712000" cy="3657240"/>
        </p:xfrm>
        <a:graphic>
          <a:graphicData uri="http://schemas.openxmlformats.org/presentationml/2006/ole">
            <p:oleObj progId="Excel.Sheet.12" r:id="rId1" spid="">
              <p:embed/>
              <p:pic>
                <p:nvPicPr>
                  <p:cNvPr id="779" name="Object 2" descr=""/>
                  <p:cNvPicPr/>
                  <p:nvPr/>
                </p:nvPicPr>
                <p:blipFill>
                  <a:blip r:embed="rId2"/>
                  <a:stretch/>
                </p:blipFill>
                <p:spPr>
                  <a:xfrm>
                    <a:off x="1727280" y="838080"/>
                    <a:ext cx="8712000" cy="3657240"/>
                  </a:xfrm>
                  <a:prstGeom prst="rect">
                    <a:avLst/>
                  </a:prstGeom>
                  <a:ln w="0">
                    <a:noFill/>
                  </a:ln>
                </p:spPr>
              </p:pic>
            </p:oleObj>
          </a:graphicData>
        </a:graphic>
      </p:graphicFrame>
      <p:sp>
        <p:nvSpPr>
          <p:cNvPr id="780" name="Text Box 1"/>
          <p:cNvSpPr/>
          <p:nvPr/>
        </p:nvSpPr>
        <p:spPr>
          <a:xfrm>
            <a:off x="1981080" y="76320"/>
            <a:ext cx="8229240" cy="5331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Microsoft YaHei"/>
              </a:rPr>
              <a:t>Set-Associative Mapping</a:t>
            </a:r>
            <a:endParaRPr b="0" lang="en-IN" sz="3200" spc="-1" strike="noStrike">
              <a:latin typeface="Arial"/>
            </a:endParaRPr>
          </a:p>
        </p:txBody>
      </p:sp>
      <p:sp>
        <p:nvSpPr>
          <p:cNvPr id="781" name="Rectangle 3"/>
          <p:cNvSpPr/>
          <p:nvPr/>
        </p:nvSpPr>
        <p:spPr>
          <a:xfrm>
            <a:off x="1828800" y="4656240"/>
            <a:ext cx="8229240" cy="1509120"/>
          </a:xfrm>
          <a:prstGeom prst="rect">
            <a:avLst/>
          </a:prstGeom>
          <a:noFill/>
          <a:ln w="0">
            <a:noFill/>
          </a:ln>
        </p:spPr>
        <p:style>
          <a:lnRef idx="0"/>
          <a:fillRef idx="0"/>
          <a:effectRef idx="0"/>
          <a:fontRef idx="minor"/>
        </p:style>
        <p:txBody>
          <a:bodyPr lIns="90000" rIns="90000" tIns="45000" bIns="45000" anchor="t">
            <a:spAutoFit/>
          </a:bodyPr>
          <a:p>
            <a:pPr marL="169920" indent="-169920">
              <a:lnSpc>
                <a:spcPct val="100000"/>
              </a:lnSpc>
              <a:spcBef>
                <a:spcPts val="524"/>
              </a:spcBef>
              <a:buClr>
                <a:srgbClr val="c00000"/>
              </a:buClr>
              <a:buFont typeface="Wingdings" charset="2"/>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1" lang="en-US" sz="2000" spc="-1" strike="noStrike">
                <a:solidFill>
                  <a:srgbClr val="18818c"/>
                </a:solidFill>
                <a:latin typeface="Comic Sans MS"/>
                <a:ea typeface="Microsoft YaHei"/>
              </a:rPr>
              <a:t>No of Cache Sets = No of Cache Blocks / No of Blocks in a Set</a:t>
            </a:r>
            <a:endParaRPr b="0" lang="en-IN" sz="2000" spc="-1" strike="noStrike">
              <a:latin typeface="Arial"/>
            </a:endParaRPr>
          </a:p>
          <a:p>
            <a:pPr marL="169920" indent="-169920">
              <a:lnSpc>
                <a:spcPct val="100000"/>
              </a:lnSpc>
              <a:spcBef>
                <a:spcPts val="524"/>
              </a:spcBef>
              <a:buClr>
                <a:srgbClr val="c00000"/>
              </a:buClr>
              <a:buFont typeface="Wingdings" charset="2"/>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1" lang="en-US" sz="2000" spc="-1" strike="noStrike">
                <a:solidFill>
                  <a:srgbClr val="18818c"/>
                </a:solidFill>
                <a:latin typeface="Comic Sans MS"/>
                <a:ea typeface="Microsoft YaHei"/>
              </a:rPr>
              <a:t>s= Set No </a:t>
            </a:r>
            <a:r>
              <a:rPr b="0" lang="en-US" sz="2000" spc="-1" strike="noStrike">
                <a:solidFill>
                  <a:srgbClr val="18818c"/>
                </a:solidFill>
                <a:latin typeface="Comic Sans MS"/>
                <a:ea typeface="Microsoft YaHei"/>
              </a:rPr>
              <a:t>= </a:t>
            </a:r>
            <a:r>
              <a:rPr b="0" lang="en-GB" sz="2000" spc="-1" strike="noStrike">
                <a:solidFill>
                  <a:srgbClr val="18818c"/>
                </a:solidFill>
                <a:latin typeface="Comic Sans MS"/>
                <a:ea typeface="Microsoft YaHei"/>
              </a:rPr>
              <a:t>memory block no % number of cache sets (remainder)  </a:t>
            </a:r>
            <a:r>
              <a:rPr b="1" lang="en-GB" sz="2000" spc="-1" strike="noStrike">
                <a:solidFill>
                  <a:srgbClr val="18818c"/>
                </a:solidFill>
                <a:latin typeface="Comic Sans MS"/>
                <a:ea typeface="Microsoft YaHei"/>
              </a:rPr>
              <a:t> </a:t>
            </a:r>
            <a:endParaRPr b="0" lang="en-IN" sz="2000" spc="-1" strike="noStrike">
              <a:latin typeface="Arial"/>
            </a:endParaRPr>
          </a:p>
          <a:p>
            <a:pPr marL="169920" indent="-169920">
              <a:lnSpc>
                <a:spcPct val="100000"/>
              </a:lnSpc>
              <a:spcBef>
                <a:spcPts val="524"/>
              </a:spcBef>
              <a:buClr>
                <a:srgbClr val="c00000"/>
              </a:buClr>
              <a:buFont typeface="Wingdings" charset="2"/>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1" lang="en-US" sz="2000" spc="-1" strike="noStrike">
                <a:solidFill>
                  <a:srgbClr val="18818c"/>
                </a:solidFill>
                <a:latin typeface="Comic Sans MS"/>
                <a:ea typeface="Microsoft YaHei"/>
              </a:rPr>
              <a:t>t =Tag No </a:t>
            </a:r>
            <a:r>
              <a:rPr b="0" lang="en-US" sz="2000" spc="-1" strike="noStrike">
                <a:solidFill>
                  <a:srgbClr val="18818c"/>
                </a:solidFill>
                <a:latin typeface="Comic Sans MS"/>
                <a:ea typeface="Microsoft YaHei"/>
              </a:rPr>
              <a:t>= </a:t>
            </a:r>
            <a:r>
              <a:rPr b="0" lang="en-GB" sz="2000" spc="-1" strike="noStrike">
                <a:solidFill>
                  <a:srgbClr val="18818c"/>
                </a:solidFill>
                <a:latin typeface="Comic Sans MS"/>
                <a:ea typeface="Microsoft YaHei"/>
              </a:rPr>
              <a:t>memory block no / number of cache sets (quotient)</a:t>
            </a:r>
            <a:endParaRPr b="0" lang="en-IN" sz="2000" spc="-1" strike="noStrike">
              <a:latin typeface="Arial"/>
            </a:endParaRPr>
          </a:p>
          <a:p>
            <a:pPr marL="169920" indent="-169920">
              <a:lnSpc>
                <a:spcPct val="100000"/>
              </a:lnSpc>
              <a:spcBef>
                <a:spcPts val="524"/>
              </a:spcBef>
              <a:buClr>
                <a:srgbClr val="c00000"/>
              </a:buClr>
              <a:buFont typeface="Wingdings" charset="2"/>
              <a:buChar char=""/>
              <a:tabLst>
                <a:tab algn="l" pos="741240"/>
                <a:tab algn="l" pos="1655640"/>
                <a:tab algn="l" pos="2570040"/>
                <a:tab algn="l" pos="3484440"/>
                <a:tab algn="l" pos="4398840"/>
                <a:tab algn="l" pos="5313240"/>
                <a:tab algn="l" pos="6227640"/>
                <a:tab algn="l" pos="7142040"/>
                <a:tab algn="l" pos="8056440"/>
                <a:tab algn="l" pos="8970840"/>
                <a:tab algn="l" pos="9885240"/>
              </a:tabLst>
            </a:pPr>
            <a:r>
              <a:rPr b="1" lang="en-GB" sz="2000" spc="-1" strike="noStrike">
                <a:solidFill>
                  <a:srgbClr val="18818c"/>
                </a:solidFill>
                <a:latin typeface="Comic Sans MS"/>
                <a:ea typeface="Microsoft YaHei"/>
              </a:rPr>
              <a:t>No of Tags =  Total Mem Blocks / Total Cache Sets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2" name="Text Box 14"/>
          <p:cNvSpPr/>
          <p:nvPr/>
        </p:nvSpPr>
        <p:spPr>
          <a:xfrm>
            <a:off x="757080" y="2209680"/>
            <a:ext cx="10715400" cy="4571640"/>
          </a:xfrm>
          <a:prstGeom prst="rect">
            <a:avLst/>
          </a:prstGeom>
          <a:noFill/>
          <a:ln w="9525">
            <a:noFill/>
          </a:ln>
        </p:spPr>
        <p:style>
          <a:lnRef idx="0"/>
          <a:fillRef idx="0"/>
          <a:effectRef idx="0"/>
          <a:fontRef idx="minor"/>
        </p:style>
        <p:txBody>
          <a:bodyPr lIns="90000" rIns="90000" tIns="45000" bIns="45000" anchor="t">
            <a:noAutofit/>
          </a:bodyPr>
          <a:p>
            <a:pPr marL="341280" indent="-341280">
              <a:lnSpc>
                <a:spcPct val="100000"/>
              </a:lnSpc>
              <a:spcBef>
                <a:spcPts val="400"/>
              </a:spcBef>
              <a:buNone/>
              <a:tabLst>
                <a:tab algn="l" pos="0"/>
              </a:tabLst>
            </a:pPr>
            <a:r>
              <a:rPr b="0" lang="en-US" sz="2400" spc="-1" strike="noStrike">
                <a:solidFill>
                  <a:srgbClr val="000000"/>
                </a:solidFill>
                <a:latin typeface="Comic Sans MS"/>
              </a:rPr>
              <a:t>Eg: Given a memory address, in </a:t>
            </a:r>
            <a:r>
              <a:rPr b="0" lang="en-US" sz="2400" spc="-1" strike="noStrike">
                <a:solidFill>
                  <a:srgbClr val="c00000"/>
                </a:solidFill>
                <a:latin typeface="Comic Sans MS"/>
              </a:rPr>
              <a:t>Set-Associative</a:t>
            </a:r>
            <a:r>
              <a:rPr b="0" lang="en-US" sz="2400" spc="-1" strike="noStrike">
                <a:solidFill>
                  <a:srgbClr val="000000"/>
                </a:solidFill>
                <a:latin typeface="Comic Sans MS"/>
              </a:rPr>
              <a:t> mapping how to find</a:t>
            </a:r>
            <a:endParaRPr b="0" lang="en-IN" sz="2400" spc="-1" strike="noStrike">
              <a:latin typeface="Arial"/>
            </a:endParaRPr>
          </a:p>
          <a:p>
            <a:pPr marL="341280" indent="-341280">
              <a:lnSpc>
                <a:spcPct val="100000"/>
              </a:lnSpc>
              <a:spcBef>
                <a:spcPts val="400"/>
              </a:spcBef>
              <a:buNone/>
              <a:tabLst>
                <a:tab algn="l" pos="0"/>
              </a:tabLst>
            </a:pPr>
            <a:r>
              <a:rPr b="0" lang="en-US" sz="2400" spc="-1" strike="noStrike">
                <a:solidFill>
                  <a:srgbClr val="000000"/>
                </a:solidFill>
                <a:latin typeface="Comic Sans MS"/>
              </a:rPr>
              <a:t>      </a:t>
            </a:r>
            <a:r>
              <a:rPr b="0" lang="en-US" sz="2400" spc="-1" strike="noStrike">
                <a:solidFill>
                  <a:srgbClr val="000000"/>
                </a:solidFill>
                <a:latin typeface="Comic Sans MS"/>
              </a:rPr>
              <a:t>which word it is , allocated to which cache set and its tag no.</a:t>
            </a:r>
            <a:endParaRPr b="0" lang="en-IN" sz="2400" spc="-1" strike="noStrike">
              <a:latin typeface="Arial"/>
            </a:endParaRPr>
          </a:p>
          <a:p>
            <a:pPr marL="341280" indent="-341280">
              <a:lnSpc>
                <a:spcPct val="100000"/>
              </a:lnSpc>
              <a:spcBef>
                <a:spcPts val="400"/>
              </a:spcBef>
              <a:buNone/>
              <a:tabLst>
                <a:tab algn="l" pos="0"/>
              </a:tabLst>
            </a:pPr>
            <a:r>
              <a:rPr b="0" lang="en-US" sz="2400" spc="-1" strike="noStrike">
                <a:solidFill>
                  <a:srgbClr val="000000"/>
                </a:solidFill>
                <a:latin typeface="Comic Sans MS"/>
              </a:rPr>
              <a:t>a. Find division of memory address </a:t>
            </a:r>
            <a:r>
              <a:rPr b="0" lang="en-US" sz="2400" spc="-1" strike="noStrike">
                <a:solidFill>
                  <a:srgbClr val="c00000"/>
                </a:solidFill>
                <a:latin typeface="Comic Sans MS"/>
              </a:rPr>
              <a:t>(TBW) as</a:t>
            </a:r>
            <a:r>
              <a:rPr b="0" lang="en-US" sz="2400" spc="-1" strike="noStrike">
                <a:solidFill>
                  <a:srgbClr val="000000"/>
                </a:solidFill>
                <a:latin typeface="Comic Sans MS"/>
              </a:rPr>
              <a:t> Mapping </a:t>
            </a:r>
            <a:r>
              <a:rPr b="0" lang="en-US" sz="2400" spc="-1" strike="noStrike">
                <a:solidFill>
                  <a:srgbClr val="c00000"/>
                </a:solidFill>
                <a:latin typeface="Comic Sans MS"/>
              </a:rPr>
              <a:t>(Set-Associative)</a:t>
            </a:r>
            <a:endParaRPr b="0" lang="en-IN" sz="2400" spc="-1" strike="noStrike">
              <a:latin typeface="Arial"/>
            </a:endParaRPr>
          </a:p>
          <a:p>
            <a:pPr marL="341280" indent="-341280">
              <a:lnSpc>
                <a:spcPct val="100000"/>
              </a:lnSpc>
              <a:spcBef>
                <a:spcPts val="400"/>
              </a:spcBef>
              <a:buNone/>
              <a:tabLst>
                <a:tab algn="l" pos="0"/>
              </a:tabLst>
            </a:pPr>
            <a:r>
              <a:rPr b="0" lang="en-US" sz="2400" spc="-1" strike="noStrike">
                <a:solidFill>
                  <a:srgbClr val="000000"/>
                </a:solidFill>
                <a:latin typeface="Comic Sans MS"/>
              </a:rPr>
              <a:t>b. </a:t>
            </a:r>
            <a:r>
              <a:rPr b="0" lang="en-US" sz="2400" spc="-1" strike="noStrike">
                <a:solidFill>
                  <a:srgbClr val="c00000"/>
                </a:solidFill>
                <a:latin typeface="Comic Sans MS"/>
              </a:rPr>
              <a:t>No of word bits  </a:t>
            </a:r>
            <a:r>
              <a:rPr b="0" lang="el-GR" sz="2400" spc="-1" strike="noStrike">
                <a:solidFill>
                  <a:srgbClr val="000000"/>
                </a:solidFill>
                <a:latin typeface="Comic Sans MS"/>
              </a:rPr>
              <a:t>α</a:t>
            </a:r>
            <a:r>
              <a:rPr b="0" lang="en-US" sz="2400" spc="-1" strike="noStrike">
                <a:solidFill>
                  <a:srgbClr val="000000"/>
                </a:solidFill>
                <a:latin typeface="Comic Sans MS"/>
              </a:rPr>
              <a:t> </a:t>
            </a:r>
            <a:r>
              <a:rPr b="0" lang="en-US" sz="2400" spc="-1" strike="noStrike">
                <a:solidFill>
                  <a:srgbClr val="c00000"/>
                </a:solidFill>
                <a:latin typeface="Comic Sans MS"/>
              </a:rPr>
              <a:t> </a:t>
            </a:r>
            <a:r>
              <a:rPr b="0" lang="en-US" sz="2400" spc="-1" strike="noStrike">
                <a:solidFill>
                  <a:srgbClr val="18818c"/>
                </a:solidFill>
                <a:latin typeface="Comic Sans MS"/>
              </a:rPr>
              <a:t>No of words in a block (block size) </a:t>
            </a:r>
            <a:r>
              <a:rPr b="0" lang="en-US" sz="2000" spc="-1" strike="noStrike">
                <a:solidFill>
                  <a:srgbClr val="d60093"/>
                </a:solidFill>
                <a:latin typeface="Comic Sans MS"/>
              </a:rPr>
              <a:t>(</a:t>
            </a:r>
            <a:r>
              <a:rPr b="0" lang="en-US" sz="2000" spc="-1" strike="noStrike">
                <a:solidFill>
                  <a:srgbClr val="d60093"/>
                </a:solidFill>
                <a:latin typeface="Comic Sans MS"/>
              </a:rPr>
              <a:t>16=2</a:t>
            </a:r>
            <a:r>
              <a:rPr b="0" lang="en-US" sz="2000" spc="-1" strike="noStrike" baseline="30000">
                <a:solidFill>
                  <a:srgbClr val="d60093"/>
                </a:solidFill>
                <a:latin typeface="Comic Sans MS"/>
              </a:rPr>
              <a:t>4</a:t>
            </a:r>
            <a:r>
              <a:rPr b="0" lang="en-US" sz="2000" spc="-1" strike="noStrike">
                <a:solidFill>
                  <a:srgbClr val="d60093"/>
                </a:solidFill>
                <a:latin typeface="Comic Sans MS"/>
              </a:rPr>
              <a:t> words)</a:t>
            </a:r>
            <a:endParaRPr b="0" lang="en-IN" sz="2000" spc="-1" strike="noStrike">
              <a:latin typeface="Arial"/>
            </a:endParaRPr>
          </a:p>
          <a:p>
            <a:pPr marL="341280" indent="-341280">
              <a:lnSpc>
                <a:spcPct val="100000"/>
              </a:lnSpc>
              <a:spcBef>
                <a:spcPts val="400"/>
              </a:spcBef>
              <a:buNone/>
              <a:tabLst>
                <a:tab algn="l" pos="0"/>
              </a:tabLst>
            </a:pPr>
            <a:r>
              <a:rPr b="0" lang="en-US" sz="2400" spc="-1" strike="noStrike">
                <a:solidFill>
                  <a:srgbClr val="000000"/>
                </a:solidFill>
                <a:latin typeface="Comic Sans MS"/>
              </a:rPr>
              <a:t>c. </a:t>
            </a:r>
            <a:r>
              <a:rPr b="0" lang="en-US" sz="2400" spc="-1" strike="noStrike">
                <a:solidFill>
                  <a:srgbClr val="c00000"/>
                </a:solidFill>
                <a:latin typeface="Comic Sans MS"/>
              </a:rPr>
              <a:t>No of  set bits  </a:t>
            </a:r>
            <a:r>
              <a:rPr b="0" lang="el-GR" sz="2400" spc="-1" strike="noStrike">
                <a:solidFill>
                  <a:srgbClr val="000000"/>
                </a:solidFill>
                <a:latin typeface="Comic Sans MS"/>
              </a:rPr>
              <a:t>α</a:t>
            </a:r>
            <a:r>
              <a:rPr b="0" lang="en-US" sz="2400" spc="-1" strike="noStrike">
                <a:solidFill>
                  <a:srgbClr val="000000"/>
                </a:solidFill>
                <a:latin typeface="Comic Sans MS"/>
              </a:rPr>
              <a:t> </a:t>
            </a:r>
            <a:r>
              <a:rPr b="0" lang="en-US" sz="2400" spc="-1" strike="noStrike">
                <a:solidFill>
                  <a:srgbClr val="c00000"/>
                </a:solidFill>
                <a:latin typeface="Comic Sans MS"/>
              </a:rPr>
              <a:t> </a:t>
            </a:r>
            <a:r>
              <a:rPr b="0" lang="en-US" sz="2400" spc="-1" strike="noStrike">
                <a:solidFill>
                  <a:srgbClr val="18818c"/>
                </a:solidFill>
                <a:latin typeface="Comic Sans MS"/>
              </a:rPr>
              <a:t>No of  sets in a cache  </a:t>
            </a:r>
            <a:r>
              <a:rPr b="0" lang="en-US" sz="2000" spc="-1" strike="noStrike">
                <a:solidFill>
                  <a:srgbClr val="d60093"/>
                </a:solidFill>
                <a:latin typeface="Comic Sans MS"/>
              </a:rPr>
              <a:t>(64=2</a:t>
            </a:r>
            <a:r>
              <a:rPr b="0" lang="en-US" sz="2000" spc="-1" strike="noStrike" baseline="30000">
                <a:solidFill>
                  <a:srgbClr val="d60093"/>
                </a:solidFill>
                <a:latin typeface="Comic Sans MS"/>
              </a:rPr>
              <a:t>6</a:t>
            </a:r>
            <a:r>
              <a:rPr b="0" lang="en-US" sz="2000" spc="-1" strike="noStrike">
                <a:solidFill>
                  <a:srgbClr val="d60093"/>
                </a:solidFill>
                <a:latin typeface="Comic Sans MS"/>
              </a:rPr>
              <a:t> cache sets) </a:t>
            </a:r>
            <a:endParaRPr b="0" lang="en-IN" sz="2000" spc="-1" strike="noStrike">
              <a:latin typeface="Arial"/>
            </a:endParaRPr>
          </a:p>
          <a:p>
            <a:pPr marL="341280" indent="-341280">
              <a:lnSpc>
                <a:spcPct val="100000"/>
              </a:lnSpc>
              <a:spcBef>
                <a:spcPts val="400"/>
              </a:spcBef>
              <a:buNone/>
              <a:tabLst>
                <a:tab algn="l" pos="0"/>
              </a:tabLst>
            </a:pPr>
            <a:r>
              <a:rPr b="0" lang="en-US" sz="2400" spc="-1" strike="noStrike">
                <a:solidFill>
                  <a:srgbClr val="000000"/>
                </a:solidFill>
                <a:latin typeface="Comic Sans MS"/>
              </a:rPr>
              <a:t>d. </a:t>
            </a:r>
            <a:r>
              <a:rPr b="0" lang="en-US" sz="2400" spc="-1" strike="noStrike">
                <a:solidFill>
                  <a:srgbClr val="c00000"/>
                </a:solidFill>
                <a:latin typeface="Comic Sans MS"/>
              </a:rPr>
              <a:t>No of tag bits </a:t>
            </a:r>
            <a:r>
              <a:rPr b="0" lang="el-GR" sz="2400" spc="-1" strike="noStrike">
                <a:solidFill>
                  <a:srgbClr val="000000"/>
                </a:solidFill>
                <a:latin typeface="Comic Sans MS"/>
              </a:rPr>
              <a:t>α</a:t>
            </a:r>
            <a:r>
              <a:rPr b="0" lang="en-US" sz="2400" spc="-1" strike="noStrike">
                <a:solidFill>
                  <a:srgbClr val="000000"/>
                </a:solidFill>
                <a:latin typeface="Comic Sans MS"/>
              </a:rPr>
              <a:t> </a:t>
            </a:r>
            <a:r>
              <a:rPr b="0" lang="en-US" sz="2400" spc="-1" strike="noStrike">
                <a:solidFill>
                  <a:srgbClr val="18818c"/>
                </a:solidFill>
                <a:latin typeface="Comic Sans MS"/>
              </a:rPr>
              <a:t>No of  blocks mapped into a cache block </a:t>
            </a:r>
            <a:r>
              <a:rPr b="0" lang="en-US" sz="2000" spc="-1" strike="noStrike">
                <a:solidFill>
                  <a:srgbClr val="d60093"/>
                </a:solidFill>
                <a:latin typeface="Comic Sans MS"/>
              </a:rPr>
              <a:t>(64=2</a:t>
            </a:r>
            <a:r>
              <a:rPr b="0" lang="en-US" sz="2000" spc="-1" strike="noStrike" baseline="30000">
                <a:solidFill>
                  <a:srgbClr val="d60093"/>
                </a:solidFill>
                <a:latin typeface="Comic Sans MS"/>
              </a:rPr>
              <a:t>6 </a:t>
            </a:r>
            <a:r>
              <a:rPr b="0" lang="en-US" sz="2000" spc="-1" strike="noStrike">
                <a:solidFill>
                  <a:srgbClr val="d60093"/>
                </a:solidFill>
                <a:latin typeface="Comic Sans MS"/>
              </a:rPr>
              <a:t>tags)</a:t>
            </a:r>
            <a:endParaRPr b="0" lang="en-IN" sz="2000" spc="-1" strike="noStrike">
              <a:latin typeface="Arial"/>
            </a:endParaRPr>
          </a:p>
          <a:p>
            <a:pPr marL="341280" indent="-341280">
              <a:lnSpc>
                <a:spcPct val="100000"/>
              </a:lnSpc>
              <a:spcBef>
                <a:spcPts val="400"/>
              </a:spcBef>
              <a:buNone/>
              <a:tabLst>
                <a:tab algn="l" pos="0"/>
              </a:tabLst>
            </a:pPr>
            <a:r>
              <a:rPr b="0" lang="en-US" sz="2400" spc="-1" strike="noStrike">
                <a:solidFill>
                  <a:srgbClr val="000000"/>
                </a:solidFill>
                <a:latin typeface="Comic Sans MS"/>
              </a:rPr>
              <a:t>e. Now </a:t>
            </a:r>
            <a:r>
              <a:rPr b="0" lang="en-US" sz="2400" spc="-1" strike="noStrike">
                <a:solidFill>
                  <a:srgbClr val="c00000"/>
                </a:solidFill>
                <a:latin typeface="Comic Sans MS"/>
              </a:rPr>
              <a:t>divide given memory address as per TSW and convert to binary</a:t>
            </a:r>
            <a:endParaRPr b="0" lang="en-IN" sz="2400" spc="-1" strike="noStrike">
              <a:latin typeface="Arial"/>
            </a:endParaRPr>
          </a:p>
          <a:p>
            <a:pPr marL="169920" indent="-169920">
              <a:lnSpc>
                <a:spcPct val="100000"/>
              </a:lnSpc>
              <a:spcBef>
                <a:spcPts val="400"/>
              </a:spcBef>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400" spc="-1" strike="noStrike">
                <a:solidFill>
                  <a:srgbClr val="000000"/>
                </a:solidFill>
                <a:latin typeface="Comic Sans MS"/>
              </a:rPr>
              <a:t>Tag: </a:t>
            </a:r>
            <a:r>
              <a:rPr b="0" lang="en-US" sz="2400" spc="-1" strike="noStrike">
                <a:solidFill>
                  <a:srgbClr val="d60093"/>
                </a:solidFill>
                <a:latin typeface="Comic Sans MS"/>
              </a:rPr>
              <a:t>100000</a:t>
            </a:r>
            <a:r>
              <a:rPr b="0" lang="en-US" sz="2400" spc="-1" strike="noStrike">
                <a:solidFill>
                  <a:srgbClr val="000000"/>
                </a:solidFill>
                <a:latin typeface="Comic Sans MS"/>
              </a:rPr>
              <a:t> = 32 (mem block with tag 32 to same cache set)</a:t>
            </a:r>
            <a:endParaRPr b="0" lang="en-IN" sz="2400" spc="-1" strike="noStrike">
              <a:latin typeface="Arial"/>
            </a:endParaRPr>
          </a:p>
          <a:p>
            <a:pPr marL="169920" indent="-169920">
              <a:lnSpc>
                <a:spcPct val="100000"/>
              </a:lnSpc>
              <a:spcBef>
                <a:spcPts val="400"/>
              </a:spcBef>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400" spc="-1" strike="noStrike">
                <a:solidFill>
                  <a:srgbClr val="000000"/>
                </a:solidFill>
                <a:latin typeface="Comic Sans MS"/>
              </a:rPr>
              <a:t>Block: </a:t>
            </a:r>
            <a:r>
              <a:rPr b="0" lang="en-US" sz="2400" spc="-1" strike="noStrike">
                <a:solidFill>
                  <a:srgbClr val="d60093"/>
                </a:solidFill>
                <a:latin typeface="Comic Sans MS"/>
              </a:rPr>
              <a:t>111111</a:t>
            </a:r>
            <a:r>
              <a:rPr b="0" lang="en-US" sz="2400" spc="-1" strike="noStrike">
                <a:solidFill>
                  <a:srgbClr val="c00000"/>
                </a:solidFill>
                <a:latin typeface="Comic Sans MS"/>
              </a:rPr>
              <a:t> </a:t>
            </a:r>
            <a:r>
              <a:rPr b="0" lang="en-US" sz="2400" spc="-1" strike="noStrike">
                <a:solidFill>
                  <a:srgbClr val="000000"/>
                </a:solidFill>
                <a:latin typeface="Comic Sans MS"/>
              </a:rPr>
              <a:t>=63, cache set No: 63</a:t>
            </a:r>
            <a:endParaRPr b="0" lang="en-IN" sz="2400" spc="-1" strike="noStrike">
              <a:latin typeface="Arial"/>
            </a:endParaRPr>
          </a:p>
          <a:p>
            <a:pPr marL="169920" indent="-169920">
              <a:lnSpc>
                <a:spcPct val="100000"/>
              </a:lnSpc>
              <a:spcBef>
                <a:spcPts val="400"/>
              </a:spcBef>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400" spc="-1" strike="noStrike">
                <a:solidFill>
                  <a:srgbClr val="000000"/>
                </a:solidFill>
                <a:latin typeface="Comic Sans MS"/>
              </a:rPr>
              <a:t>Word:</a:t>
            </a:r>
            <a:r>
              <a:rPr b="0" lang="en-US" sz="2400" spc="-1" strike="noStrike">
                <a:solidFill>
                  <a:srgbClr val="d60093"/>
                </a:solidFill>
                <a:latin typeface="Comic Sans MS"/>
              </a:rPr>
              <a:t>1100</a:t>
            </a:r>
            <a:r>
              <a:rPr b="0" lang="en-US" sz="2400" spc="-1" strike="noStrike">
                <a:solidFill>
                  <a:srgbClr val="000000"/>
                </a:solidFill>
                <a:latin typeface="Comic Sans MS"/>
              </a:rPr>
              <a:t>=12, word no:12</a:t>
            </a:r>
            <a:endParaRPr b="0" lang="en-IN" sz="2400" spc="-1" strike="noStrike">
              <a:latin typeface="Arial"/>
            </a:endParaRPr>
          </a:p>
          <a:p>
            <a:pPr marL="169920" indent="-169920">
              <a:lnSpc>
                <a:spcPct val="100000"/>
              </a:lnSpc>
              <a:spcBef>
                <a:spcPts val="400"/>
              </a:spcBef>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400" spc="-1" strike="noStrike">
                <a:solidFill>
                  <a:srgbClr val="000000"/>
                </a:solidFill>
                <a:latin typeface="Comic Sans MS"/>
              </a:rPr>
              <a:t>So </a:t>
            </a:r>
            <a:r>
              <a:rPr b="0" lang="en-US" sz="2400" spc="-1" strike="noStrike">
                <a:solidFill>
                  <a:srgbClr val="18818c"/>
                </a:solidFill>
                <a:latin typeface="Comic Sans MS"/>
              </a:rPr>
              <a:t>Word: 12 of block with tag no: 32 allotted to cache set: 63</a:t>
            </a:r>
            <a:endParaRPr b="0" lang="en-IN" sz="2400" spc="-1" strike="noStrike">
              <a:latin typeface="Arial"/>
            </a:endParaRPr>
          </a:p>
        </p:txBody>
      </p:sp>
      <p:pic>
        <p:nvPicPr>
          <p:cNvPr id="783" name="Picture 2" descr=""/>
          <p:cNvPicPr/>
          <p:nvPr/>
        </p:nvPicPr>
        <p:blipFill>
          <a:blip r:embed="rId1"/>
          <a:stretch/>
        </p:blipFill>
        <p:spPr>
          <a:xfrm>
            <a:off x="3809880" y="457200"/>
            <a:ext cx="4647960" cy="1676160"/>
          </a:xfrm>
          <a:prstGeom prst="rect">
            <a:avLst/>
          </a:prstGeom>
          <a:ln w="0">
            <a:noFill/>
          </a:ln>
        </p:spPr>
      </p:pic>
    </p:spTree>
  </p:cSld>
  <mc:AlternateContent>
    <mc:Choice Requires="p14">
      <p:transition spd="slow" p14:dur="2000"/>
    </mc:Choice>
    <mc:Fallback>
      <p:transition spd="slow"/>
    </mc:Fallback>
  </mc:AlternateContent>
</p:sld>
</file>

<file path=ppt/slides/slide1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4" name="Text Box 1"/>
          <p:cNvSpPr/>
          <p:nvPr/>
        </p:nvSpPr>
        <p:spPr>
          <a:xfrm>
            <a:off x="700200" y="1787400"/>
            <a:ext cx="11315160" cy="1407240"/>
          </a:xfrm>
          <a:prstGeom prst="rect">
            <a:avLst/>
          </a:prstGeom>
          <a:noFill/>
          <a:ln w="0">
            <a:noFill/>
          </a:ln>
        </p:spPr>
        <p:style>
          <a:lnRef idx="0"/>
          <a:fillRef idx="0"/>
          <a:effectRef idx="0"/>
          <a:fontRef idx="minor"/>
        </p:style>
        <p:txBody>
          <a:bodyPr lIns="63360" rIns="63360" tIns="25560" bIns="25560" anchor="t">
            <a:noAutofit/>
          </a:bodyPr>
          <a:p>
            <a:pPr marL="117360" indent="-117360">
              <a:lnSpc>
                <a:spcPct val="65000"/>
              </a:lnSpc>
              <a:spcBef>
                <a:spcPts val="1950"/>
              </a:spcBef>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1" lang="en-US" sz="2000" spc="-1" strike="noStrike">
                <a:solidFill>
                  <a:srgbClr val="c00000"/>
                </a:solidFill>
                <a:latin typeface="Comic Sans MS"/>
                <a:ea typeface="Microsoft YaHei"/>
              </a:rPr>
              <a:t>Memory Block 12  to be placed in a cache of 8 blocks :</a:t>
            </a:r>
            <a:endParaRPr b="0" lang="en-IN" sz="2000" spc="-1" strike="noStrike">
              <a:latin typeface="Arial"/>
            </a:endParaRPr>
          </a:p>
          <a:p>
            <a:pPr lvl="1" marL="117360" indent="-103320">
              <a:lnSpc>
                <a:spcPct val="65000"/>
              </a:lnSpc>
              <a:spcBef>
                <a:spcPts val="901"/>
              </a:spcBef>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1" lang="en-US" sz="2000" spc="-1" strike="noStrike">
                <a:solidFill>
                  <a:srgbClr val="18818c"/>
                </a:solidFill>
                <a:latin typeface="Comic Sans MS"/>
                <a:ea typeface="Microsoft YaHei"/>
              </a:rPr>
              <a:t>Fully Associative Mapping - </a:t>
            </a:r>
            <a:r>
              <a:rPr b="1" lang="en-US" sz="2000" spc="-1" strike="noStrike">
                <a:solidFill>
                  <a:srgbClr val="d60093"/>
                </a:solidFill>
                <a:latin typeface="Comic Sans MS"/>
                <a:ea typeface="Microsoft YaHei"/>
              </a:rPr>
              <a:t>No particular cache block</a:t>
            </a:r>
            <a:endParaRPr b="0" lang="en-IN" sz="2000" spc="-1" strike="noStrike">
              <a:latin typeface="Arial"/>
            </a:endParaRPr>
          </a:p>
          <a:p>
            <a:pPr lvl="1" marL="117360" indent="-103320">
              <a:lnSpc>
                <a:spcPct val="65000"/>
              </a:lnSpc>
              <a:spcBef>
                <a:spcPts val="901"/>
              </a:spcBef>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1" lang="en-US" sz="2000" spc="-1" strike="noStrike">
                <a:solidFill>
                  <a:srgbClr val="18818c"/>
                </a:solidFill>
                <a:latin typeface="Comic Sans MS"/>
                <a:ea typeface="Microsoft YaHei"/>
              </a:rPr>
              <a:t>Direct mapping, cache block no= </a:t>
            </a:r>
            <a:r>
              <a:rPr b="1" lang="en-US" sz="2000" spc="-1" strike="noStrike">
                <a:solidFill>
                  <a:srgbClr val="d60093"/>
                </a:solidFill>
                <a:latin typeface="Comic Sans MS"/>
                <a:ea typeface="Microsoft YaHei"/>
              </a:rPr>
              <a:t>Block Number </a:t>
            </a:r>
            <a:r>
              <a:rPr b="1" lang="en-US" sz="2000" spc="-1" strike="noStrike">
                <a:solidFill>
                  <a:srgbClr val="00b050"/>
                </a:solidFill>
                <a:latin typeface="Comic Sans MS"/>
                <a:ea typeface="Microsoft YaHei"/>
              </a:rPr>
              <a:t>Modulo</a:t>
            </a:r>
            <a:r>
              <a:rPr b="1" lang="en-US" sz="2000" spc="-1" strike="noStrike">
                <a:solidFill>
                  <a:srgbClr val="d60093"/>
                </a:solidFill>
                <a:latin typeface="Comic Sans MS"/>
                <a:ea typeface="Microsoft YaHei"/>
              </a:rPr>
              <a:t> </a:t>
            </a:r>
            <a:r>
              <a:rPr b="1" lang="en-US" sz="2000" spc="-1" strike="noStrike">
                <a:solidFill>
                  <a:srgbClr val="7030a0"/>
                </a:solidFill>
                <a:latin typeface="Comic Sans MS"/>
                <a:ea typeface="Microsoft YaHei"/>
              </a:rPr>
              <a:t>Number of Cache Blocks</a:t>
            </a:r>
            <a:endParaRPr b="0" lang="en-IN" sz="2000" spc="-1" strike="noStrike">
              <a:latin typeface="Arial"/>
            </a:endParaRPr>
          </a:p>
          <a:p>
            <a:pPr lvl="1" marL="117360" indent="-103320">
              <a:lnSpc>
                <a:spcPct val="65000"/>
              </a:lnSpc>
              <a:spcBef>
                <a:spcPts val="901"/>
              </a:spcBef>
              <a:buClr>
                <a:srgbClr val="000000"/>
              </a:buClr>
              <a:buFont typeface="Arial"/>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1" lang="en-US" sz="2000" spc="-1" strike="noStrike">
                <a:solidFill>
                  <a:srgbClr val="18818c"/>
                </a:solidFill>
                <a:latin typeface="Comic Sans MS"/>
                <a:ea typeface="Microsoft YaHei"/>
              </a:rPr>
              <a:t>Set Associative Mapping, cache block no = </a:t>
            </a:r>
            <a:r>
              <a:rPr b="1" lang="en-US" sz="2000" spc="-1" strike="noStrike">
                <a:solidFill>
                  <a:srgbClr val="d60093"/>
                </a:solidFill>
                <a:latin typeface="Comic Sans MS"/>
                <a:ea typeface="Microsoft YaHei"/>
              </a:rPr>
              <a:t>Block Number </a:t>
            </a:r>
            <a:r>
              <a:rPr b="1" lang="en-US" sz="2000" spc="-1" strike="noStrike">
                <a:solidFill>
                  <a:srgbClr val="00b050"/>
                </a:solidFill>
                <a:latin typeface="Comic Sans MS"/>
                <a:ea typeface="Microsoft YaHei"/>
              </a:rPr>
              <a:t>Modulo</a:t>
            </a:r>
            <a:r>
              <a:rPr b="1" lang="en-US" sz="2000" spc="-1" strike="noStrike">
                <a:solidFill>
                  <a:srgbClr val="d60093"/>
                </a:solidFill>
                <a:latin typeface="Comic Sans MS"/>
                <a:ea typeface="Microsoft YaHei"/>
              </a:rPr>
              <a:t> </a:t>
            </a:r>
            <a:r>
              <a:rPr b="1" lang="en-US" sz="2000" spc="-1" strike="noStrike">
                <a:solidFill>
                  <a:srgbClr val="7030a0"/>
                </a:solidFill>
                <a:latin typeface="Comic Sans MS"/>
                <a:ea typeface="Microsoft YaHei"/>
              </a:rPr>
              <a:t>Number of Cache Sets</a:t>
            </a:r>
            <a:endParaRPr b="0" lang="en-IN" sz="2000" spc="-1" strike="noStrike">
              <a:latin typeface="Arial"/>
            </a:endParaRPr>
          </a:p>
          <a:p>
            <a:pPr>
              <a:lnSpc>
                <a:spcPct val="65000"/>
              </a:lnSpc>
              <a:spcBef>
                <a:spcPts val="1950"/>
              </a:spcBef>
              <a:buNone/>
              <a:tabLst>
                <a:tab algn="l" pos="911160"/>
                <a:tab algn="l" pos="1825560"/>
                <a:tab algn="l" pos="2739960"/>
                <a:tab algn="l" pos="3654360"/>
                <a:tab algn="l" pos="4568760"/>
                <a:tab algn="l" pos="5483160"/>
                <a:tab algn="l" pos="6397560"/>
                <a:tab algn="l" pos="7311960"/>
                <a:tab algn="l" pos="8226360"/>
                <a:tab algn="l" pos="9140760"/>
                <a:tab algn="l" pos="10055160"/>
              </a:tabLst>
            </a:pPr>
            <a:endParaRPr b="0" lang="en-IN" sz="1600" spc="-1" strike="noStrike">
              <a:latin typeface="Arial"/>
            </a:endParaRPr>
          </a:p>
        </p:txBody>
      </p:sp>
      <p:grpSp>
        <p:nvGrpSpPr>
          <p:cNvPr id="785" name="Group 12"/>
          <p:cNvGrpSpPr/>
          <p:nvPr/>
        </p:nvGrpSpPr>
        <p:grpSpPr>
          <a:xfrm>
            <a:off x="4350240" y="3163680"/>
            <a:ext cx="3755880" cy="2661840"/>
            <a:chOff x="4350240" y="3163680"/>
            <a:chExt cx="3755880" cy="2661840"/>
          </a:xfrm>
        </p:grpSpPr>
        <p:sp>
          <p:nvSpPr>
            <p:cNvPr id="786" name="Text Box 13"/>
            <p:cNvSpPr/>
            <p:nvPr/>
          </p:nvSpPr>
          <p:spPr>
            <a:xfrm>
              <a:off x="5328000" y="4052520"/>
              <a:ext cx="2778120" cy="30636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ea typeface="Microsoft YaHei"/>
                </a:rPr>
                <a:t>0    1    2    3   4   5    6    7</a:t>
              </a:r>
              <a:endParaRPr b="0" lang="en-IN" sz="1400" spc="-1" strike="noStrike">
                <a:latin typeface="Arial"/>
              </a:endParaRPr>
            </a:p>
          </p:txBody>
        </p:sp>
        <p:grpSp>
          <p:nvGrpSpPr>
            <p:cNvPr id="787" name="Group 14"/>
            <p:cNvGrpSpPr/>
            <p:nvPr/>
          </p:nvGrpSpPr>
          <p:grpSpPr>
            <a:xfrm>
              <a:off x="5364360" y="4458600"/>
              <a:ext cx="2147760" cy="1366920"/>
              <a:chOff x="5364360" y="4458600"/>
              <a:chExt cx="2147760" cy="1366920"/>
            </a:xfrm>
          </p:grpSpPr>
          <p:sp>
            <p:nvSpPr>
              <p:cNvPr id="788" name="Rectangle 15"/>
              <p:cNvSpPr/>
              <p:nvPr/>
            </p:nvSpPr>
            <p:spPr>
              <a:xfrm>
                <a:off x="5364360" y="4458600"/>
                <a:ext cx="265680" cy="1366920"/>
              </a:xfrm>
              <a:prstGeom prst="rect">
                <a:avLst/>
              </a:prstGeom>
              <a:solidFill>
                <a:srgbClr val="ffffff"/>
              </a:solidFill>
              <a:ln cap="sq" w="12600">
                <a:solidFill>
                  <a:srgbClr val="000000"/>
                </a:solidFill>
                <a:miter/>
              </a:ln>
              <a:effectLst>
                <a:outerShdw algn="ctr" dir="2700000" dist="107932" rotWithShape="0">
                  <a:srgbClr val="919191"/>
                </a:outerShdw>
              </a:effectLst>
            </p:spPr>
            <p:style>
              <a:lnRef idx="0"/>
              <a:fillRef idx="0"/>
              <a:effectRef idx="0"/>
              <a:fontRef idx="minor"/>
            </p:style>
          </p:sp>
          <p:sp>
            <p:nvSpPr>
              <p:cNvPr id="789" name="Rectangle 16"/>
              <p:cNvSpPr/>
              <p:nvPr/>
            </p:nvSpPr>
            <p:spPr>
              <a:xfrm>
                <a:off x="5633280" y="4458600"/>
                <a:ext cx="265680" cy="1366920"/>
              </a:xfrm>
              <a:prstGeom prst="rect">
                <a:avLst/>
              </a:prstGeom>
              <a:solidFill>
                <a:srgbClr val="ffffff"/>
              </a:solidFill>
              <a:ln cap="sq" w="12600">
                <a:solidFill>
                  <a:srgbClr val="000000"/>
                </a:solidFill>
                <a:miter/>
              </a:ln>
              <a:effectLst>
                <a:outerShdw algn="ctr" dir="2700000" dist="107932" rotWithShape="0">
                  <a:srgbClr val="919191"/>
                </a:outerShdw>
              </a:effectLst>
            </p:spPr>
            <p:style>
              <a:lnRef idx="0"/>
              <a:fillRef idx="0"/>
              <a:effectRef idx="0"/>
              <a:fontRef idx="minor"/>
            </p:style>
          </p:sp>
          <p:sp>
            <p:nvSpPr>
              <p:cNvPr id="790" name="Rectangle 17"/>
              <p:cNvSpPr/>
              <p:nvPr/>
            </p:nvSpPr>
            <p:spPr>
              <a:xfrm>
                <a:off x="5902200" y="4458600"/>
                <a:ext cx="265680" cy="1366920"/>
              </a:xfrm>
              <a:prstGeom prst="rect">
                <a:avLst/>
              </a:prstGeom>
              <a:solidFill>
                <a:srgbClr val="ffffff"/>
              </a:solidFill>
              <a:ln cap="sq" w="12600">
                <a:solidFill>
                  <a:srgbClr val="000000"/>
                </a:solidFill>
                <a:miter/>
              </a:ln>
              <a:effectLst>
                <a:outerShdw algn="ctr" dir="2700000" dist="107932" rotWithShape="0">
                  <a:srgbClr val="919191"/>
                </a:outerShdw>
              </a:effectLst>
            </p:spPr>
            <p:style>
              <a:lnRef idx="0"/>
              <a:fillRef idx="0"/>
              <a:effectRef idx="0"/>
              <a:fontRef idx="minor"/>
            </p:style>
          </p:sp>
          <p:sp>
            <p:nvSpPr>
              <p:cNvPr id="791" name="Rectangle 18"/>
              <p:cNvSpPr/>
              <p:nvPr/>
            </p:nvSpPr>
            <p:spPr>
              <a:xfrm>
                <a:off x="6171120" y="4458600"/>
                <a:ext cx="265680" cy="1366920"/>
              </a:xfrm>
              <a:prstGeom prst="rect">
                <a:avLst/>
              </a:prstGeom>
              <a:solidFill>
                <a:srgbClr val="ffffff"/>
              </a:solidFill>
              <a:ln cap="sq" w="12600">
                <a:solidFill>
                  <a:srgbClr val="000000"/>
                </a:solidFill>
                <a:miter/>
              </a:ln>
              <a:effectLst>
                <a:outerShdw algn="ctr" dir="2700000" dist="107932" rotWithShape="0">
                  <a:srgbClr val="919191"/>
                </a:outerShdw>
              </a:effectLst>
            </p:spPr>
            <p:style>
              <a:lnRef idx="0"/>
              <a:fillRef idx="0"/>
              <a:effectRef idx="0"/>
              <a:fontRef idx="minor"/>
            </p:style>
          </p:sp>
          <p:sp>
            <p:nvSpPr>
              <p:cNvPr id="792" name="Rectangle 19"/>
              <p:cNvSpPr/>
              <p:nvPr/>
            </p:nvSpPr>
            <p:spPr>
              <a:xfrm>
                <a:off x="6440040" y="4458600"/>
                <a:ext cx="265680" cy="1366920"/>
              </a:xfrm>
              <a:prstGeom prst="rect">
                <a:avLst/>
              </a:prstGeom>
              <a:solidFill>
                <a:srgbClr val="fc0128"/>
              </a:solidFill>
              <a:ln cap="sq" w="12600">
                <a:solidFill>
                  <a:srgbClr val="000000"/>
                </a:solidFill>
                <a:miter/>
              </a:ln>
              <a:effectLst>
                <a:outerShdw algn="ctr" dir="2700000" dist="107932" rotWithShape="0">
                  <a:srgbClr val="919191"/>
                </a:outerShdw>
              </a:effectLst>
            </p:spPr>
            <p:style>
              <a:lnRef idx="0"/>
              <a:fillRef idx="0"/>
              <a:effectRef idx="0"/>
              <a:fontRef idx="minor"/>
            </p:style>
          </p:sp>
          <p:sp>
            <p:nvSpPr>
              <p:cNvPr id="793" name="Rectangle 20"/>
              <p:cNvSpPr/>
              <p:nvPr/>
            </p:nvSpPr>
            <p:spPr>
              <a:xfrm>
                <a:off x="6708600" y="4458600"/>
                <a:ext cx="265680" cy="1366920"/>
              </a:xfrm>
              <a:prstGeom prst="rect">
                <a:avLst/>
              </a:prstGeom>
              <a:solidFill>
                <a:srgbClr val="ffffff"/>
              </a:solidFill>
              <a:ln cap="sq" w="12600">
                <a:solidFill>
                  <a:srgbClr val="000000"/>
                </a:solidFill>
                <a:miter/>
              </a:ln>
              <a:effectLst>
                <a:outerShdw algn="ctr" dir="2700000" dist="107932" rotWithShape="0">
                  <a:srgbClr val="919191"/>
                </a:outerShdw>
              </a:effectLst>
            </p:spPr>
            <p:style>
              <a:lnRef idx="0"/>
              <a:fillRef idx="0"/>
              <a:effectRef idx="0"/>
              <a:fontRef idx="minor"/>
            </p:style>
          </p:sp>
          <p:sp>
            <p:nvSpPr>
              <p:cNvPr id="794" name="Rectangle 21"/>
              <p:cNvSpPr/>
              <p:nvPr/>
            </p:nvSpPr>
            <p:spPr>
              <a:xfrm>
                <a:off x="6977520" y="4458600"/>
                <a:ext cx="265680" cy="1366920"/>
              </a:xfrm>
              <a:prstGeom prst="rect">
                <a:avLst/>
              </a:prstGeom>
              <a:solidFill>
                <a:srgbClr val="ffffff"/>
              </a:solidFill>
              <a:ln cap="sq" w="12600">
                <a:solidFill>
                  <a:srgbClr val="000000"/>
                </a:solidFill>
                <a:miter/>
              </a:ln>
              <a:effectLst>
                <a:outerShdw algn="ctr" dir="2700000" dist="107932" rotWithShape="0">
                  <a:srgbClr val="919191"/>
                </a:outerShdw>
              </a:effectLst>
            </p:spPr>
            <p:style>
              <a:lnRef idx="0"/>
              <a:fillRef idx="0"/>
              <a:effectRef idx="0"/>
              <a:fontRef idx="minor"/>
            </p:style>
          </p:sp>
          <p:sp>
            <p:nvSpPr>
              <p:cNvPr id="795" name="Rectangle 22"/>
              <p:cNvSpPr/>
              <p:nvPr/>
            </p:nvSpPr>
            <p:spPr>
              <a:xfrm>
                <a:off x="7246440" y="4458600"/>
                <a:ext cx="265680" cy="1366920"/>
              </a:xfrm>
              <a:prstGeom prst="rect">
                <a:avLst/>
              </a:prstGeom>
              <a:solidFill>
                <a:srgbClr val="ffffff"/>
              </a:solidFill>
              <a:ln cap="sq" w="12600">
                <a:solidFill>
                  <a:srgbClr val="000000"/>
                </a:solidFill>
                <a:miter/>
              </a:ln>
              <a:effectLst>
                <a:outerShdw algn="ctr" dir="2700000" dist="107932" rotWithShape="0">
                  <a:srgbClr val="919191"/>
                </a:outerShdw>
              </a:effectLst>
            </p:spPr>
            <p:style>
              <a:lnRef idx="0"/>
              <a:fillRef idx="0"/>
              <a:effectRef idx="0"/>
              <a:fontRef idx="minor"/>
            </p:style>
          </p:sp>
        </p:grpSp>
        <p:sp>
          <p:nvSpPr>
            <p:cNvPr id="796" name="Text Box 23"/>
            <p:cNvSpPr/>
            <p:nvPr/>
          </p:nvSpPr>
          <p:spPr>
            <a:xfrm>
              <a:off x="4350240" y="3947040"/>
              <a:ext cx="618480" cy="519480"/>
            </a:xfrm>
            <a:prstGeom prst="rect">
              <a:avLst/>
            </a:prstGeom>
            <a:noFill/>
            <a:ln w="0">
              <a:noFill/>
            </a:ln>
          </p:spPr>
          <p:style>
            <a:lnRef idx="0"/>
            <a:fillRef idx="0"/>
            <a:effectRef idx="0"/>
            <a:fontRef idx="minor"/>
          </p:style>
          <p:txBody>
            <a:bodyPr wrap="none" lIns="90000" rIns="90000" tIns="46800" bIns="46800" anchor="t">
              <a:spAutoFit/>
            </a:bodyPr>
            <a:p>
              <a: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ea typeface="Microsoft YaHei"/>
                </a:rPr>
                <a:t>Block</a:t>
              </a:r>
              <a:endParaRPr b="0" lang="en-IN" sz="1400" spc="-1" strike="noStrike">
                <a:latin typeface="Arial"/>
              </a:endParaRPr>
            </a:p>
            <a:p>
              <a: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ea typeface="Microsoft YaHei"/>
                </a:rPr>
                <a:t>no.</a:t>
              </a:r>
              <a:endParaRPr b="0" lang="en-IN" sz="1400" spc="-1" strike="noStrike">
                <a:latin typeface="Arial"/>
              </a:endParaRPr>
            </a:p>
          </p:txBody>
        </p:sp>
        <p:sp>
          <p:nvSpPr>
            <p:cNvPr id="797" name="Text Box 24"/>
            <p:cNvSpPr/>
            <p:nvPr/>
          </p:nvSpPr>
          <p:spPr>
            <a:xfrm>
              <a:off x="5263560" y="3163680"/>
              <a:ext cx="2618640" cy="73260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18818c"/>
                  </a:solidFill>
                  <a:latin typeface="Arial"/>
                  <a:ea typeface="Microsoft YaHei"/>
                </a:rPr>
                <a:t>Direct mapped:</a:t>
              </a:r>
              <a:endParaRPr b="0" lang="en-IN" sz="1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ea typeface="Microsoft YaHei"/>
                </a:rPr>
                <a:t>block 12 can go only into block 4 (12 mod 8)</a:t>
              </a:r>
              <a:endParaRPr b="0" lang="en-IN" sz="1400" spc="-1" strike="noStrike">
                <a:latin typeface="Arial"/>
              </a:endParaRPr>
            </a:p>
          </p:txBody>
        </p:sp>
      </p:grpSp>
      <p:grpSp>
        <p:nvGrpSpPr>
          <p:cNvPr id="798" name="Group 25"/>
          <p:cNvGrpSpPr/>
          <p:nvPr/>
        </p:nvGrpSpPr>
        <p:grpSpPr>
          <a:xfrm>
            <a:off x="8209080" y="3229920"/>
            <a:ext cx="3620520" cy="2881800"/>
            <a:chOff x="8209080" y="3229920"/>
            <a:chExt cx="3620520" cy="2881800"/>
          </a:xfrm>
        </p:grpSpPr>
        <p:sp>
          <p:nvSpPr>
            <p:cNvPr id="799" name="Text Box 26"/>
            <p:cNvSpPr/>
            <p:nvPr/>
          </p:nvSpPr>
          <p:spPr>
            <a:xfrm>
              <a:off x="9142200" y="4220640"/>
              <a:ext cx="2179080" cy="3063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ea typeface="Microsoft YaHei"/>
                </a:rPr>
                <a:t>0   1   2    3   4   5    6    7</a:t>
              </a:r>
              <a:endParaRPr b="0" lang="en-IN" sz="1400" spc="-1" strike="noStrike">
                <a:latin typeface="Arial"/>
              </a:endParaRPr>
            </a:p>
          </p:txBody>
        </p:sp>
        <p:sp>
          <p:nvSpPr>
            <p:cNvPr id="800" name="Rectangle 27"/>
            <p:cNvSpPr/>
            <p:nvPr/>
          </p:nvSpPr>
          <p:spPr>
            <a:xfrm>
              <a:off x="9181800" y="4514040"/>
              <a:ext cx="250200" cy="988560"/>
            </a:xfrm>
            <a:prstGeom prst="rect">
              <a:avLst/>
            </a:prstGeom>
            <a:solidFill>
              <a:srgbClr val="fc0128"/>
            </a:solidFill>
            <a:ln cap="sq" w="12600">
              <a:solidFill>
                <a:srgbClr val="000000"/>
              </a:solidFill>
              <a:miter/>
            </a:ln>
            <a:effectLst>
              <a:outerShdw algn="ctr" dir="2700000" dist="107932" rotWithShape="0">
                <a:srgbClr val="919191"/>
              </a:outerShdw>
            </a:effectLst>
          </p:spPr>
          <p:style>
            <a:lnRef idx="0"/>
            <a:fillRef idx="0"/>
            <a:effectRef idx="0"/>
            <a:fontRef idx="minor"/>
          </p:style>
        </p:sp>
        <p:sp>
          <p:nvSpPr>
            <p:cNvPr id="801" name="Rectangle 28"/>
            <p:cNvSpPr/>
            <p:nvPr/>
          </p:nvSpPr>
          <p:spPr>
            <a:xfrm>
              <a:off x="9434880" y="4514040"/>
              <a:ext cx="250200" cy="988560"/>
            </a:xfrm>
            <a:prstGeom prst="rect">
              <a:avLst/>
            </a:prstGeom>
            <a:solidFill>
              <a:srgbClr val="fc0128"/>
            </a:solidFill>
            <a:ln cap="sq" w="12600">
              <a:solidFill>
                <a:srgbClr val="000000"/>
              </a:solidFill>
              <a:miter/>
            </a:ln>
            <a:effectLst>
              <a:outerShdw algn="ctr" dir="2700000" dist="107932" rotWithShape="0">
                <a:srgbClr val="919191"/>
              </a:outerShdw>
            </a:effectLst>
          </p:spPr>
          <p:style>
            <a:lnRef idx="0"/>
            <a:fillRef idx="0"/>
            <a:effectRef idx="0"/>
            <a:fontRef idx="minor"/>
          </p:style>
        </p:sp>
        <p:sp>
          <p:nvSpPr>
            <p:cNvPr id="802" name="Rectangle 29"/>
            <p:cNvSpPr/>
            <p:nvPr/>
          </p:nvSpPr>
          <p:spPr>
            <a:xfrm>
              <a:off x="9688320" y="4514040"/>
              <a:ext cx="250200" cy="988560"/>
            </a:xfrm>
            <a:prstGeom prst="rect">
              <a:avLst/>
            </a:prstGeom>
            <a:solidFill>
              <a:srgbClr val="ffffff"/>
            </a:solidFill>
            <a:ln cap="sq" w="12600">
              <a:solidFill>
                <a:srgbClr val="000000"/>
              </a:solidFill>
              <a:miter/>
            </a:ln>
            <a:effectLst>
              <a:outerShdw algn="ctr" dir="2700000" dist="107932" rotWithShape="0">
                <a:srgbClr val="919191"/>
              </a:outerShdw>
            </a:effectLst>
          </p:spPr>
          <p:style>
            <a:lnRef idx="0"/>
            <a:fillRef idx="0"/>
            <a:effectRef idx="0"/>
            <a:fontRef idx="minor"/>
          </p:style>
        </p:sp>
        <p:sp>
          <p:nvSpPr>
            <p:cNvPr id="803" name="Rectangle 30"/>
            <p:cNvSpPr/>
            <p:nvPr/>
          </p:nvSpPr>
          <p:spPr>
            <a:xfrm>
              <a:off x="9941400" y="4514040"/>
              <a:ext cx="250200" cy="988560"/>
            </a:xfrm>
            <a:prstGeom prst="rect">
              <a:avLst/>
            </a:prstGeom>
            <a:solidFill>
              <a:srgbClr val="ffffff"/>
            </a:solidFill>
            <a:ln cap="sq" w="12600">
              <a:solidFill>
                <a:srgbClr val="000000"/>
              </a:solidFill>
              <a:miter/>
            </a:ln>
            <a:effectLst>
              <a:outerShdw algn="ctr" dir="2700000" dist="107932" rotWithShape="0">
                <a:srgbClr val="919191"/>
              </a:outerShdw>
            </a:effectLst>
          </p:spPr>
          <p:style>
            <a:lnRef idx="0"/>
            <a:fillRef idx="0"/>
            <a:effectRef idx="0"/>
            <a:fontRef idx="minor"/>
          </p:style>
        </p:sp>
        <p:sp>
          <p:nvSpPr>
            <p:cNvPr id="804" name="Rectangle 31"/>
            <p:cNvSpPr/>
            <p:nvPr/>
          </p:nvSpPr>
          <p:spPr>
            <a:xfrm>
              <a:off x="10194840" y="4514040"/>
              <a:ext cx="250200" cy="988560"/>
            </a:xfrm>
            <a:prstGeom prst="rect">
              <a:avLst/>
            </a:prstGeom>
            <a:solidFill>
              <a:srgbClr val="ffffff"/>
            </a:solidFill>
            <a:ln cap="sq" w="12600">
              <a:solidFill>
                <a:srgbClr val="000000"/>
              </a:solidFill>
              <a:miter/>
            </a:ln>
            <a:effectLst>
              <a:outerShdw algn="ctr" dir="2700000" dist="107932" rotWithShape="0">
                <a:srgbClr val="919191"/>
              </a:outerShdw>
            </a:effectLst>
          </p:spPr>
          <p:style>
            <a:lnRef idx="0"/>
            <a:fillRef idx="0"/>
            <a:effectRef idx="0"/>
            <a:fontRef idx="minor"/>
          </p:style>
        </p:sp>
        <p:sp>
          <p:nvSpPr>
            <p:cNvPr id="805" name="Rectangle 32"/>
            <p:cNvSpPr/>
            <p:nvPr/>
          </p:nvSpPr>
          <p:spPr>
            <a:xfrm>
              <a:off x="10447920" y="4514040"/>
              <a:ext cx="250200" cy="988560"/>
            </a:xfrm>
            <a:prstGeom prst="rect">
              <a:avLst/>
            </a:prstGeom>
            <a:solidFill>
              <a:srgbClr val="ffffff"/>
            </a:solidFill>
            <a:ln cap="sq" w="12600">
              <a:solidFill>
                <a:srgbClr val="000000"/>
              </a:solidFill>
              <a:miter/>
            </a:ln>
            <a:effectLst>
              <a:outerShdw algn="ctr" dir="2700000" dist="107932" rotWithShape="0">
                <a:srgbClr val="919191"/>
              </a:outerShdw>
            </a:effectLst>
          </p:spPr>
          <p:style>
            <a:lnRef idx="0"/>
            <a:fillRef idx="0"/>
            <a:effectRef idx="0"/>
            <a:fontRef idx="minor"/>
          </p:style>
        </p:sp>
        <p:sp>
          <p:nvSpPr>
            <p:cNvPr id="806" name="Rectangle 33"/>
            <p:cNvSpPr/>
            <p:nvPr/>
          </p:nvSpPr>
          <p:spPr>
            <a:xfrm>
              <a:off x="10701000" y="4514040"/>
              <a:ext cx="250200" cy="988560"/>
            </a:xfrm>
            <a:prstGeom prst="rect">
              <a:avLst/>
            </a:prstGeom>
            <a:solidFill>
              <a:srgbClr val="ffffff"/>
            </a:solidFill>
            <a:ln cap="sq" w="12600">
              <a:solidFill>
                <a:srgbClr val="000000"/>
              </a:solidFill>
              <a:miter/>
            </a:ln>
            <a:effectLst>
              <a:outerShdw algn="ctr" dir="2700000" dist="107932" rotWithShape="0">
                <a:srgbClr val="919191"/>
              </a:outerShdw>
            </a:effectLst>
          </p:spPr>
          <p:style>
            <a:lnRef idx="0"/>
            <a:fillRef idx="0"/>
            <a:effectRef idx="0"/>
            <a:fontRef idx="minor"/>
          </p:style>
        </p:sp>
        <p:sp>
          <p:nvSpPr>
            <p:cNvPr id="807" name="Rectangle 34"/>
            <p:cNvSpPr/>
            <p:nvPr/>
          </p:nvSpPr>
          <p:spPr>
            <a:xfrm>
              <a:off x="10954440" y="4514040"/>
              <a:ext cx="250200" cy="988560"/>
            </a:xfrm>
            <a:prstGeom prst="rect">
              <a:avLst/>
            </a:prstGeom>
            <a:solidFill>
              <a:srgbClr val="ffffff"/>
            </a:solidFill>
            <a:ln cap="sq" w="12600">
              <a:solidFill>
                <a:srgbClr val="000000"/>
              </a:solidFill>
              <a:miter/>
            </a:ln>
            <a:effectLst>
              <a:outerShdw algn="ctr" dir="2700000" dist="107932" rotWithShape="0">
                <a:srgbClr val="919191"/>
              </a:outerShdw>
            </a:effectLst>
          </p:spPr>
          <p:style>
            <a:lnRef idx="0"/>
            <a:fillRef idx="0"/>
            <a:effectRef idx="0"/>
            <a:fontRef idx="minor"/>
          </p:style>
        </p:sp>
        <p:sp>
          <p:nvSpPr>
            <p:cNvPr id="808" name="Text Box 35"/>
            <p:cNvSpPr/>
            <p:nvPr/>
          </p:nvSpPr>
          <p:spPr>
            <a:xfrm>
              <a:off x="8209080" y="4144320"/>
              <a:ext cx="618480" cy="519480"/>
            </a:xfrm>
            <a:prstGeom prst="rect">
              <a:avLst/>
            </a:prstGeom>
            <a:noFill/>
            <a:ln w="0">
              <a:noFill/>
            </a:ln>
          </p:spPr>
          <p:style>
            <a:lnRef idx="0"/>
            <a:fillRef idx="0"/>
            <a:effectRef idx="0"/>
            <a:fontRef idx="minor"/>
          </p:style>
          <p:txBody>
            <a:bodyPr wrap="none" lIns="90000" rIns="90000" tIns="46800" bIns="46800" anchor="t">
              <a:spAutoFit/>
            </a:bodyPr>
            <a:p>
              <a: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ea typeface="Microsoft YaHei"/>
                </a:rPr>
                <a:t>Block</a:t>
              </a:r>
              <a:endParaRPr b="0" lang="en-IN" sz="1400" spc="-1" strike="noStrike">
                <a:latin typeface="Arial"/>
              </a:endParaRPr>
            </a:p>
            <a:p>
              <a: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ea typeface="Microsoft YaHei"/>
                </a:rPr>
                <a:t>no.</a:t>
              </a:r>
              <a:endParaRPr b="0" lang="en-IN" sz="1400" spc="-1" strike="noStrike">
                <a:latin typeface="Arial"/>
              </a:endParaRPr>
            </a:p>
          </p:txBody>
        </p:sp>
        <p:sp>
          <p:nvSpPr>
            <p:cNvPr id="809" name="Text Box 36"/>
            <p:cNvSpPr/>
            <p:nvPr/>
          </p:nvSpPr>
          <p:spPr>
            <a:xfrm>
              <a:off x="9020880" y="3229920"/>
              <a:ext cx="2808720" cy="73260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18818c"/>
                  </a:solidFill>
                  <a:latin typeface="Arial"/>
                  <a:ea typeface="Microsoft YaHei"/>
                </a:rPr>
                <a:t>Set associative</a:t>
              </a:r>
              <a:r>
                <a:rPr b="0" lang="en-US" sz="1400" spc="-1" strike="noStrike">
                  <a:solidFill>
                    <a:srgbClr val="000000"/>
                  </a:solidFill>
                  <a:latin typeface="Arial"/>
                  <a:ea typeface="Microsoft YaHei"/>
                </a:rPr>
                <a:t>:</a:t>
              </a:r>
              <a:endParaRPr b="0" lang="en-IN" sz="1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ea typeface="Microsoft YaHei"/>
                </a:rPr>
                <a:t>block 12 can go anywhere in set 0 (12 mod 4)</a:t>
              </a:r>
              <a:endParaRPr b="0" lang="en-IN" sz="1400" spc="-1" strike="noStrike">
                <a:latin typeface="Arial"/>
              </a:endParaRPr>
            </a:p>
          </p:txBody>
        </p:sp>
        <p:sp>
          <p:nvSpPr>
            <p:cNvPr id="810" name="Text Box 37"/>
            <p:cNvSpPr/>
            <p:nvPr/>
          </p:nvSpPr>
          <p:spPr>
            <a:xfrm>
              <a:off x="9170640" y="5592240"/>
              <a:ext cx="449280" cy="519480"/>
            </a:xfrm>
            <a:prstGeom prst="rect">
              <a:avLst/>
            </a:prstGeom>
            <a:noFill/>
            <a:ln w="0">
              <a:noFill/>
            </a:ln>
          </p:spPr>
          <p:style>
            <a:lnRef idx="0"/>
            <a:fillRef idx="0"/>
            <a:effectRef idx="0"/>
            <a:fontRef idx="minor"/>
          </p:style>
          <p:txBody>
            <a:bodyPr wrap="none" lIns="90000" rIns="90000" tIns="46800" bIns="46800" anchor="t">
              <a:sp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ea typeface="Microsoft YaHei"/>
                </a:rPr>
                <a:t>Set</a:t>
              </a:r>
              <a:endParaRPr b="0" lang="en-IN" sz="1400" spc="-1" strike="noStrike">
                <a:latin typeface="Arial"/>
              </a:endParaRPr>
            </a:p>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ea typeface="Microsoft YaHei"/>
                </a:rPr>
                <a:t>0</a:t>
              </a:r>
              <a:endParaRPr b="0" lang="en-IN" sz="1400" spc="-1" strike="noStrike">
                <a:latin typeface="Arial"/>
              </a:endParaRPr>
            </a:p>
          </p:txBody>
        </p:sp>
        <p:sp>
          <p:nvSpPr>
            <p:cNvPr id="811" name="Text Box 38"/>
            <p:cNvSpPr/>
            <p:nvPr/>
          </p:nvSpPr>
          <p:spPr>
            <a:xfrm>
              <a:off x="9677160" y="5592240"/>
              <a:ext cx="449280" cy="519480"/>
            </a:xfrm>
            <a:prstGeom prst="rect">
              <a:avLst/>
            </a:prstGeom>
            <a:noFill/>
            <a:ln w="0">
              <a:noFill/>
            </a:ln>
          </p:spPr>
          <p:style>
            <a:lnRef idx="0"/>
            <a:fillRef idx="0"/>
            <a:effectRef idx="0"/>
            <a:fontRef idx="minor"/>
          </p:style>
          <p:txBody>
            <a:bodyPr wrap="none" lIns="90000" rIns="90000" tIns="46800" bIns="46800" anchor="t">
              <a:sp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ea typeface="Microsoft YaHei"/>
                </a:rPr>
                <a:t>Set</a:t>
              </a:r>
              <a:endParaRPr b="0" lang="en-IN" sz="1400" spc="-1" strike="noStrike">
                <a:latin typeface="Arial"/>
              </a:endParaRPr>
            </a:p>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ea typeface="Microsoft YaHei"/>
                </a:rPr>
                <a:t>1</a:t>
              </a:r>
              <a:endParaRPr b="0" lang="en-IN" sz="1400" spc="-1" strike="noStrike">
                <a:latin typeface="Arial"/>
              </a:endParaRPr>
            </a:p>
          </p:txBody>
        </p:sp>
        <p:sp>
          <p:nvSpPr>
            <p:cNvPr id="812" name="Text Box 39"/>
            <p:cNvSpPr/>
            <p:nvPr/>
          </p:nvSpPr>
          <p:spPr>
            <a:xfrm>
              <a:off x="10183680" y="5592240"/>
              <a:ext cx="449280" cy="519480"/>
            </a:xfrm>
            <a:prstGeom prst="rect">
              <a:avLst/>
            </a:prstGeom>
            <a:noFill/>
            <a:ln w="0">
              <a:noFill/>
            </a:ln>
          </p:spPr>
          <p:style>
            <a:lnRef idx="0"/>
            <a:fillRef idx="0"/>
            <a:effectRef idx="0"/>
            <a:fontRef idx="minor"/>
          </p:style>
          <p:txBody>
            <a:bodyPr wrap="none" lIns="90000" rIns="90000" tIns="46800" bIns="46800" anchor="t">
              <a:sp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ea typeface="Microsoft YaHei"/>
                </a:rPr>
                <a:t>Set</a:t>
              </a:r>
              <a:endParaRPr b="0" lang="en-IN" sz="1400" spc="-1" strike="noStrike">
                <a:latin typeface="Arial"/>
              </a:endParaRPr>
            </a:p>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ea typeface="Microsoft YaHei"/>
                </a:rPr>
                <a:t>2</a:t>
              </a:r>
              <a:endParaRPr b="0" lang="en-IN" sz="1400" spc="-1" strike="noStrike">
                <a:latin typeface="Arial"/>
              </a:endParaRPr>
            </a:p>
          </p:txBody>
        </p:sp>
        <p:sp>
          <p:nvSpPr>
            <p:cNvPr id="813" name="Text Box 40"/>
            <p:cNvSpPr/>
            <p:nvPr/>
          </p:nvSpPr>
          <p:spPr>
            <a:xfrm>
              <a:off x="10689840" y="5592240"/>
              <a:ext cx="449280" cy="519480"/>
            </a:xfrm>
            <a:prstGeom prst="rect">
              <a:avLst/>
            </a:prstGeom>
            <a:noFill/>
            <a:ln w="0">
              <a:noFill/>
            </a:ln>
          </p:spPr>
          <p:style>
            <a:lnRef idx="0"/>
            <a:fillRef idx="0"/>
            <a:effectRef idx="0"/>
            <a:fontRef idx="minor"/>
          </p:style>
          <p:txBody>
            <a:bodyPr wrap="none" lIns="90000" rIns="90000" tIns="46800" bIns="46800" anchor="t">
              <a:sp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ea typeface="Microsoft YaHei"/>
                </a:rPr>
                <a:t>Set</a:t>
              </a:r>
              <a:endParaRPr b="0" lang="en-IN" sz="1400" spc="-1" strike="noStrike">
                <a:latin typeface="Arial"/>
              </a:endParaRPr>
            </a:p>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ea typeface="Microsoft YaHei"/>
                </a:rPr>
                <a:t>3</a:t>
              </a:r>
              <a:endParaRPr b="0" lang="en-IN" sz="1400" spc="-1" strike="noStrike">
                <a:latin typeface="Arial"/>
              </a:endParaRPr>
            </a:p>
          </p:txBody>
        </p:sp>
      </p:grpSp>
      <p:sp>
        <p:nvSpPr>
          <p:cNvPr id="814" name="Text Box 78"/>
          <p:cNvSpPr/>
          <p:nvPr/>
        </p:nvSpPr>
        <p:spPr>
          <a:xfrm>
            <a:off x="2286000" y="74520"/>
            <a:ext cx="7656120" cy="306000"/>
          </a:xfrm>
          <a:prstGeom prst="rect">
            <a:avLst/>
          </a:prstGeom>
          <a:noFill/>
          <a:ln w="0">
            <a:noFill/>
          </a:ln>
        </p:spPr>
        <p:style>
          <a:lnRef idx="0"/>
          <a:fillRef idx="0"/>
          <a:effectRef idx="0"/>
          <a:fontRef idx="minor"/>
        </p:style>
      </p:sp>
      <p:sp>
        <p:nvSpPr>
          <p:cNvPr id="815" name="PlaceHolder 1"/>
          <p:cNvSpPr>
            <a:spLocks noGrp="1"/>
          </p:cNvSpPr>
          <p:nvPr>
            <p:ph type="title"/>
          </p:nvPr>
        </p:nvSpPr>
        <p:spPr>
          <a:xfrm>
            <a:off x="214200" y="347760"/>
            <a:ext cx="11801160" cy="955440"/>
          </a:xfrm>
          <a:prstGeom prst="rect">
            <a:avLst/>
          </a:prstGeom>
          <a:noFill/>
          <a:ln w="0">
            <a:noFill/>
          </a:ln>
        </p:spPr>
        <p:txBody>
          <a:bodyPr anchor="ctr">
            <a:normAutofit fontScale="70000"/>
          </a:bodyPr>
          <a:p>
            <a:pPr>
              <a:lnSpc>
                <a:spcPct val="100000"/>
              </a:lnSpc>
              <a:buNone/>
            </a:pPr>
            <a:r>
              <a:rPr b="0" lang="en-US" sz="4000" spc="-1" strike="noStrike">
                <a:solidFill>
                  <a:srgbClr val="18818c"/>
                </a:solidFill>
                <a:latin typeface="Elephant"/>
              </a:rPr>
              <a:t>Where can a memory block be placed in cache?</a:t>
            </a:r>
            <a:br>
              <a:rPr sz="4000"/>
            </a:br>
            <a:endParaRPr b="0" lang="en-US" sz="4000" spc="-1" strike="noStrike">
              <a:solidFill>
                <a:srgbClr val="000000"/>
              </a:solidFill>
              <a:latin typeface="Arial Nova Light"/>
            </a:endParaRPr>
          </a:p>
        </p:txBody>
      </p:sp>
      <p:pic>
        <p:nvPicPr>
          <p:cNvPr id="816" name="Picture 7" descr=""/>
          <p:cNvPicPr/>
          <p:nvPr/>
        </p:nvPicPr>
        <p:blipFill>
          <a:blip r:embed="rId1"/>
          <a:stretch/>
        </p:blipFill>
        <p:spPr>
          <a:xfrm>
            <a:off x="1214280" y="3265560"/>
            <a:ext cx="3314160" cy="3142800"/>
          </a:xfrm>
          <a:prstGeom prst="rect">
            <a:avLst/>
          </a:prstGeom>
          <a:ln w="0">
            <a:noFill/>
          </a:ln>
        </p:spPr>
      </p:pic>
    </p:spTree>
  </p:cSld>
  <mc:AlternateContent>
    <mc:Choice Requires="p14">
      <p:transition spd="slow" p14:dur="2000"/>
    </mc:Choice>
    <mc:Fallback>
      <p:transition spd="slow"/>
    </mc:Fallback>
  </mc:AlternateContent>
</p:sld>
</file>

<file path=ppt/slides/slide1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7" name="PlaceHolder 1"/>
          <p:cNvSpPr>
            <a:spLocks noGrp="1"/>
          </p:cNvSpPr>
          <p:nvPr>
            <p:ph/>
          </p:nvPr>
        </p:nvSpPr>
        <p:spPr>
          <a:xfrm>
            <a:off x="914400" y="571680"/>
            <a:ext cx="9914400" cy="5471280"/>
          </a:xfrm>
          <a:prstGeom prst="rect">
            <a:avLst/>
          </a:prstGeom>
          <a:noFill/>
          <a:ln w="0">
            <a:noFill/>
          </a:ln>
        </p:spPr>
        <p:txBody>
          <a:bodyPr anchor="t">
            <a:noAutofit/>
          </a:bodyPr>
          <a:p>
            <a:pPr marL="457200" indent="-457200">
              <a:lnSpc>
                <a:spcPct val="120000"/>
              </a:lnSpc>
              <a:spcBef>
                <a:spcPts val="1001"/>
              </a:spcBef>
              <a:buClr>
                <a:srgbClr val="f48e7c"/>
              </a:buClr>
              <a:buFont typeface="Elephant"/>
              <a:buAutoNum type="arabicPeriod"/>
            </a:pPr>
            <a:r>
              <a:rPr b="0" lang="en-US" sz="2000" spc="-1" strike="noStrike">
                <a:solidFill>
                  <a:srgbClr val="040304"/>
                </a:solidFill>
                <a:latin typeface="Comic Sans MS"/>
              </a:rPr>
              <a:t>Consider the memory system in which the block size in cache and main memory are equal. Cache consists of 512 blocks and main memory consists of 8192 blocks. Cache is 4-way set associative ,calculate the number of tag bits in cache?</a:t>
            </a:r>
            <a:endParaRPr b="0" lang="en-US" sz="2000" spc="-1" strike="noStrike">
              <a:solidFill>
                <a:srgbClr val="09283f"/>
              </a:solidFill>
              <a:latin typeface="Arial Nova Light"/>
            </a:endParaRPr>
          </a:p>
          <a:p>
            <a:pPr marL="457200" indent="-457200">
              <a:lnSpc>
                <a:spcPct val="120000"/>
              </a:lnSpc>
              <a:spcBef>
                <a:spcPts val="1001"/>
              </a:spcBef>
              <a:buClr>
                <a:srgbClr val="f48e7c"/>
              </a:buClr>
              <a:buFont typeface="Elephant"/>
              <a:buAutoNum type="arabicPeriod"/>
            </a:pPr>
            <a:r>
              <a:rPr b="0" lang="en-US" sz="2000" spc="-1" strike="noStrike">
                <a:solidFill>
                  <a:srgbClr val="09283f"/>
                </a:solidFill>
                <a:latin typeface="Comic Sans MS"/>
              </a:rPr>
              <a:t>A computer system uses 16-bit memory addresses. It has a 2K-byte cache organized in a direct-mapped manner with 64 bytes per cache block. Assume that the size of each memory word is 1 byte</a:t>
            </a:r>
            <a:endParaRPr b="0" lang="en-US" sz="2000" spc="-1" strike="noStrike">
              <a:solidFill>
                <a:srgbClr val="09283f"/>
              </a:solidFill>
              <a:latin typeface="Arial Nova Light"/>
            </a:endParaRPr>
          </a:p>
          <a:p>
            <a:pPr>
              <a:lnSpc>
                <a:spcPct val="120000"/>
              </a:lnSpc>
              <a:spcBef>
                <a:spcPts val="1001"/>
              </a:spcBef>
              <a:buNone/>
            </a:pPr>
            <a:endParaRPr b="0" lang="en-US" sz="2000" spc="-1" strike="noStrike">
              <a:solidFill>
                <a:srgbClr val="09283f"/>
              </a:solidFill>
              <a:latin typeface="Arial Nova Light"/>
            </a:endParaRPr>
          </a:p>
        </p:txBody>
      </p:sp>
      <p:sp>
        <p:nvSpPr>
          <p:cNvPr id="3" name="PlaceHolder 2"/>
          <p:cNvSpPr>
            <a:spLocks noGrp="1"/>
          </p:cNvSpPr>
          <p:nvPr>
            <p:ph type="ftr" idx="5"/>
          </p:nvPr>
        </p:nvSpPr>
        <p:spPr/>
        <p:txBody>
          <a:bodyPr/>
          <a:p>
            <a:r>
              <a:t>Archana P S , Department of CSE,SNGCE</a:t>
            </a:r>
          </a:p>
        </p:txBody>
      </p:sp>
      <p:sp>
        <p:nvSpPr>
          <p:cNvPr id="4" name="PlaceHolder 3"/>
          <p:cNvSpPr>
            <a:spLocks noGrp="1"/>
          </p:cNvSpPr>
          <p:nvPr>
            <p:ph type="sldNum" idx="6"/>
          </p:nvPr>
        </p:nvSpPr>
        <p:spPr/>
        <p:txBody>
          <a:bodyPr/>
          <a:p>
            <a:fld id="{2F6F48ED-383E-42C0-85B6-AE07E4B5C398}" type="slidenum">
              <a:t>146</a:t>
            </a:fld>
          </a:p>
        </p:txBody>
      </p:sp>
    </p:spTree>
  </p:cSld>
  <mc:AlternateContent>
    <mc:Choice Requires="p14">
      <p:transition spd="slow" p14:dur="2000"/>
    </mc:Choice>
    <mc:Fallback>
      <p:transition spd="slow"/>
    </mc:Fallback>
  </mc:AlternateContent>
</p:sld>
</file>

<file path=ppt/slides/slide1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8" name="PlaceHolder 1"/>
          <p:cNvSpPr>
            <a:spLocks noGrp="1"/>
          </p:cNvSpPr>
          <p:nvPr>
            <p:ph/>
          </p:nvPr>
        </p:nvSpPr>
        <p:spPr>
          <a:xfrm>
            <a:off x="914400" y="343080"/>
            <a:ext cx="9914400" cy="569988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IN" sz="2000" spc="-1" strike="noStrike">
                <a:solidFill>
                  <a:srgbClr val="09283f"/>
                </a:solidFill>
                <a:latin typeface="Arial Nova Light"/>
              </a:rPr>
              <a:t>ANSWERS</a:t>
            </a:r>
            <a:endParaRPr b="0" lang="en-US" sz="2000" spc="-1" strike="noStrike">
              <a:solidFill>
                <a:srgbClr val="09283f"/>
              </a:solidFill>
              <a:latin typeface="Arial Nova Light"/>
            </a:endParaRPr>
          </a:p>
          <a:p>
            <a:pPr marL="457200" indent="-457200">
              <a:lnSpc>
                <a:spcPct val="120000"/>
              </a:lnSpc>
              <a:spcBef>
                <a:spcPts val="1001"/>
              </a:spcBef>
              <a:buClr>
                <a:srgbClr val="f48e7c"/>
              </a:buClr>
              <a:buFont typeface="Elephant"/>
              <a:buAutoNum type="arabicPeriod"/>
            </a:pPr>
            <a:r>
              <a:rPr b="0" lang="en-US" sz="2000" spc="-1" strike="noStrike">
                <a:solidFill>
                  <a:srgbClr val="040304"/>
                </a:solidFill>
                <a:latin typeface="Comic Sans MS"/>
              </a:rPr>
              <a:t> </a:t>
            </a:r>
            <a:r>
              <a:rPr b="0" lang="en-US" sz="2000" spc="-1" strike="noStrike">
                <a:solidFill>
                  <a:srgbClr val="040304"/>
                </a:solidFill>
                <a:latin typeface="Comic Sans MS"/>
              </a:rPr>
              <a:t>given no of lines(or blocks) in cache memory = 512</a:t>
            </a:r>
            <a:endParaRPr b="0" lang="en-US" sz="2000" spc="-1" strike="noStrike">
              <a:solidFill>
                <a:srgbClr val="09283f"/>
              </a:solidFill>
              <a:latin typeface="Arial Nova Light"/>
            </a:endParaRPr>
          </a:p>
          <a:p>
            <a:pPr>
              <a:lnSpc>
                <a:spcPct val="120000"/>
              </a:lnSpc>
              <a:spcBef>
                <a:spcPts val="1001"/>
              </a:spcBef>
              <a:buNone/>
              <a:tabLst>
                <a:tab algn="l" pos="0"/>
              </a:tabLst>
            </a:pPr>
            <a:r>
              <a:rPr b="0" lang="en-US" sz="2000" spc="-1" strike="noStrike">
                <a:solidFill>
                  <a:srgbClr val="040304"/>
                </a:solidFill>
                <a:latin typeface="Comic Sans MS"/>
              </a:rPr>
              <a:t>	</a:t>
            </a:r>
            <a:r>
              <a:rPr b="0" lang="en-US" sz="2000" spc="-1" strike="noStrike">
                <a:solidFill>
                  <a:srgbClr val="040304"/>
                </a:solidFill>
                <a:latin typeface="Comic Sans MS"/>
              </a:rPr>
              <a:t>	</a:t>
            </a:r>
            <a:r>
              <a:rPr b="0" lang="en-US" sz="2000" spc="-1" strike="noStrike">
                <a:solidFill>
                  <a:srgbClr val="040304"/>
                </a:solidFill>
                <a:latin typeface="Comic Sans MS"/>
              </a:rPr>
              <a:t>  </a:t>
            </a:r>
            <a:r>
              <a:rPr b="0" lang="en-US" sz="2000" spc="-1" strike="noStrike">
                <a:solidFill>
                  <a:srgbClr val="040304"/>
                </a:solidFill>
                <a:latin typeface="Comic Sans MS"/>
              </a:rPr>
              <a:t>Associativaity i.e. k   =   4</a:t>
            </a:r>
            <a:endParaRPr b="0" lang="en-US" sz="2000" spc="-1" strike="noStrike">
              <a:solidFill>
                <a:srgbClr val="09283f"/>
              </a:solidFill>
              <a:latin typeface="Arial Nova Light"/>
            </a:endParaRPr>
          </a:p>
          <a:p>
            <a:pPr>
              <a:lnSpc>
                <a:spcPct val="120000"/>
              </a:lnSpc>
              <a:spcBef>
                <a:spcPts val="1001"/>
              </a:spcBef>
              <a:buNone/>
              <a:tabLst>
                <a:tab algn="l" pos="0"/>
              </a:tabLst>
            </a:pPr>
            <a:r>
              <a:rPr b="0" lang="en-US" sz="2000" spc="-1" strike="noStrike">
                <a:solidFill>
                  <a:srgbClr val="040304"/>
                </a:solidFill>
                <a:latin typeface="Comic Sans MS"/>
              </a:rPr>
              <a:t>	</a:t>
            </a:r>
            <a:r>
              <a:rPr b="0" lang="en-US" sz="2000" spc="-1" strike="noStrike">
                <a:solidFill>
                  <a:srgbClr val="040304"/>
                </a:solidFill>
                <a:latin typeface="Comic Sans MS"/>
              </a:rPr>
              <a:t> </a:t>
            </a:r>
            <a:r>
              <a:rPr b="0" lang="en-US" sz="2000" spc="-1" strike="noStrike">
                <a:solidFill>
                  <a:srgbClr val="040304"/>
                </a:solidFill>
                <a:latin typeface="Comic Sans MS"/>
              </a:rPr>
              <a:t>So no of sets   = 512 / 4  = 128</a:t>
            </a:r>
            <a:endParaRPr b="0" lang="en-US" sz="2000" spc="-1" strike="noStrike">
              <a:solidFill>
                <a:srgbClr val="09283f"/>
              </a:solidFill>
              <a:latin typeface="Arial Nova Light"/>
            </a:endParaRPr>
          </a:p>
          <a:p>
            <a:pPr>
              <a:lnSpc>
                <a:spcPct val="120000"/>
              </a:lnSpc>
              <a:spcBef>
                <a:spcPts val="1001"/>
              </a:spcBef>
              <a:buNone/>
              <a:tabLst>
                <a:tab algn="l" pos="0"/>
              </a:tabLst>
            </a:pPr>
            <a:r>
              <a:rPr b="0" lang="en-US" sz="2000" spc="-1" strike="noStrike">
                <a:solidFill>
                  <a:srgbClr val="040304"/>
                </a:solidFill>
                <a:latin typeface="Comic Sans MS"/>
              </a:rPr>
              <a:t>But no of blocks in main memory  = 8192</a:t>
            </a:r>
            <a:endParaRPr b="0" lang="en-US" sz="2000" spc="-1" strike="noStrike">
              <a:solidFill>
                <a:srgbClr val="09283f"/>
              </a:solidFill>
              <a:latin typeface="Arial Nova Light"/>
            </a:endParaRPr>
          </a:p>
          <a:p>
            <a:pPr>
              <a:lnSpc>
                <a:spcPct val="120000"/>
              </a:lnSpc>
              <a:spcBef>
                <a:spcPts val="1001"/>
              </a:spcBef>
              <a:buNone/>
              <a:tabLst>
                <a:tab algn="l" pos="0"/>
              </a:tabLst>
            </a:pPr>
            <a:r>
              <a:rPr b="0" lang="en-US" sz="2000" spc="-1" strike="noStrike">
                <a:solidFill>
                  <a:srgbClr val="040304"/>
                </a:solidFill>
                <a:latin typeface="Comic Sans MS"/>
              </a:rPr>
              <a:t>So no of blocks that will be mapped to same set  =  8192 / 128</a:t>
            </a:r>
            <a:endParaRPr b="0" lang="en-US" sz="2000" spc="-1" strike="noStrike">
              <a:solidFill>
                <a:srgbClr val="09283f"/>
              </a:solidFill>
              <a:latin typeface="Arial Nova Light"/>
            </a:endParaRPr>
          </a:p>
          <a:p>
            <a:pPr>
              <a:lnSpc>
                <a:spcPct val="120000"/>
              </a:lnSpc>
              <a:spcBef>
                <a:spcPts val="1001"/>
              </a:spcBef>
              <a:buNone/>
              <a:tabLst>
                <a:tab algn="l" pos="0"/>
              </a:tabLst>
            </a:pPr>
            <a:r>
              <a:rPr b="0" lang="en-US" sz="2000" spc="-1" strike="noStrike">
                <a:solidFill>
                  <a:srgbClr val="040304"/>
                </a:solidFill>
                <a:latin typeface="Comic Sans MS"/>
              </a:rPr>
              <a:t>                                                                        </a:t>
            </a:r>
            <a:r>
              <a:rPr b="0" lang="en-US" sz="2000" spc="-1" strike="noStrike">
                <a:solidFill>
                  <a:srgbClr val="040304"/>
                </a:solidFill>
                <a:latin typeface="Comic Sans MS"/>
              </a:rPr>
              <a:t>=  2</a:t>
            </a:r>
            <a:r>
              <a:rPr b="0" lang="en-US" sz="2000" spc="-1" strike="noStrike" baseline="30000">
                <a:solidFill>
                  <a:srgbClr val="040304"/>
                </a:solidFill>
                <a:latin typeface="Comic Sans MS"/>
              </a:rPr>
              <a:t>13</a:t>
            </a:r>
            <a:r>
              <a:rPr b="0" lang="en-US" sz="2000" spc="-1" strike="noStrike">
                <a:solidFill>
                  <a:srgbClr val="040304"/>
                </a:solidFill>
                <a:latin typeface="Comic Sans MS"/>
              </a:rPr>
              <a:t> / 2</a:t>
            </a:r>
            <a:r>
              <a:rPr b="0" lang="en-US" sz="2000" spc="-1" strike="noStrike" baseline="30000">
                <a:solidFill>
                  <a:srgbClr val="040304"/>
                </a:solidFill>
                <a:latin typeface="Comic Sans MS"/>
              </a:rPr>
              <a:t>7= </a:t>
            </a:r>
            <a:r>
              <a:rPr b="0" lang="en-US" sz="2000" spc="-1" strike="noStrike">
                <a:solidFill>
                  <a:srgbClr val="040304"/>
                </a:solidFill>
                <a:latin typeface="Comic Sans MS"/>
              </a:rPr>
              <a:t> 2</a:t>
            </a:r>
            <a:r>
              <a:rPr b="0" lang="en-US" sz="2000" spc="-1" strike="noStrike" baseline="30000">
                <a:solidFill>
                  <a:srgbClr val="040304"/>
                </a:solidFill>
                <a:latin typeface="Comic Sans MS"/>
              </a:rPr>
              <a:t>6</a:t>
            </a:r>
            <a:endParaRPr b="0" lang="en-US" sz="2000" spc="-1" strike="noStrike">
              <a:solidFill>
                <a:srgbClr val="09283f"/>
              </a:solidFill>
              <a:latin typeface="Arial Nova Light"/>
            </a:endParaRPr>
          </a:p>
          <a:p>
            <a:pPr>
              <a:lnSpc>
                <a:spcPct val="120000"/>
              </a:lnSpc>
              <a:spcBef>
                <a:spcPts val="1001"/>
              </a:spcBef>
              <a:buNone/>
              <a:tabLst>
                <a:tab algn="l" pos="0"/>
              </a:tabLst>
            </a:pPr>
            <a:r>
              <a:rPr b="0" lang="en-US" sz="2000" spc="-1" strike="noStrike">
                <a:solidFill>
                  <a:srgbClr val="040304"/>
                </a:solidFill>
                <a:latin typeface="Comic Sans MS"/>
              </a:rPr>
              <a:t>    </a:t>
            </a:r>
            <a:r>
              <a:rPr b="0" lang="en-US" sz="2000" spc="-1" strike="noStrike">
                <a:solidFill>
                  <a:srgbClr val="040304"/>
                </a:solidFill>
                <a:latin typeface="Comic Sans MS"/>
              </a:rPr>
              <a:t>Hence no of tag bits required =</a:t>
            </a:r>
            <a:r>
              <a:rPr b="0" lang="en-IN" sz="2000" spc="-1" strike="noStrike">
                <a:solidFill>
                  <a:srgbClr val="040304"/>
                </a:solidFill>
                <a:latin typeface="Comic Sans MS"/>
              </a:rPr>
              <a:t>   6 bits</a:t>
            </a:r>
            <a:endParaRPr b="0" lang="en-US" sz="2000" spc="-1" strike="noStrike">
              <a:solidFill>
                <a:srgbClr val="09283f"/>
              </a:solidFill>
              <a:latin typeface="Arial Nova Light"/>
            </a:endParaRPr>
          </a:p>
          <a:p>
            <a:pPr>
              <a:lnSpc>
                <a:spcPct val="120000"/>
              </a:lnSpc>
              <a:spcBef>
                <a:spcPts val="1001"/>
              </a:spcBef>
              <a:buNone/>
              <a:tabLst>
                <a:tab algn="l" pos="0"/>
              </a:tabLst>
            </a:pPr>
            <a:r>
              <a:rPr b="0" lang="en-IN" sz="2000" spc="-1" strike="noStrike">
                <a:solidFill>
                  <a:srgbClr val="040304"/>
                </a:solidFill>
                <a:latin typeface="Comic Sans MS"/>
              </a:rPr>
              <a:t>2. </a:t>
            </a:r>
            <a:r>
              <a:rPr b="0" lang="en-US" sz="2000" spc="-1" strike="noStrike">
                <a:solidFill>
                  <a:srgbClr val="09283f"/>
                </a:solidFill>
                <a:latin typeface="Comic Sans MS"/>
              </a:rPr>
              <a:t>For a given 16-bit address, the 5 most significant bits, represent the Tag, the next 5 bits represent the Block, and the 6 least significant bits represent the Word. </a:t>
            </a:r>
            <a:endParaRPr b="0" lang="en-US" sz="2000" spc="-1" strike="noStrike">
              <a:solidFill>
                <a:srgbClr val="09283f"/>
              </a:solidFill>
              <a:latin typeface="Arial Nova Light"/>
            </a:endParaRPr>
          </a:p>
          <a:p>
            <a:pPr>
              <a:lnSpc>
                <a:spcPct val="120000"/>
              </a:lnSpc>
              <a:spcBef>
                <a:spcPts val="1001"/>
              </a:spcBef>
              <a:buNone/>
              <a:tabLst>
                <a:tab algn="l" pos="0"/>
              </a:tabLst>
            </a:pPr>
            <a:endParaRPr b="0" lang="en-US" sz="2000" spc="-1" strike="noStrike">
              <a:solidFill>
                <a:srgbClr val="09283f"/>
              </a:solidFill>
              <a:latin typeface="Arial Nova Light"/>
            </a:endParaRPr>
          </a:p>
        </p:txBody>
      </p:sp>
      <p:sp>
        <p:nvSpPr>
          <p:cNvPr id="3" name="PlaceHolder 2"/>
          <p:cNvSpPr>
            <a:spLocks noGrp="1"/>
          </p:cNvSpPr>
          <p:nvPr>
            <p:ph type="ftr" idx="5"/>
          </p:nvPr>
        </p:nvSpPr>
        <p:spPr/>
        <p:txBody>
          <a:bodyPr/>
          <a:p>
            <a:r>
              <a:t>Archana P S , Department of CSE,SNGCE</a:t>
            </a:r>
          </a:p>
        </p:txBody>
      </p:sp>
      <p:sp>
        <p:nvSpPr>
          <p:cNvPr id="4" name="PlaceHolder 3"/>
          <p:cNvSpPr>
            <a:spLocks noGrp="1"/>
          </p:cNvSpPr>
          <p:nvPr>
            <p:ph type="sldNum" idx="6"/>
          </p:nvPr>
        </p:nvSpPr>
        <p:spPr/>
        <p:txBody>
          <a:bodyPr/>
          <a:p>
            <a:fld id="{CEB676CA-693B-42A8-B623-CD5CF19F2206}" type="slidenum">
              <a:t>147</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905400" y="590760"/>
            <a:ext cx="9914400" cy="1328760"/>
          </a:xfrm>
          <a:prstGeom prst="rect">
            <a:avLst/>
          </a:prstGeom>
          <a:noFill/>
          <a:ln w="0">
            <a:noFill/>
          </a:ln>
        </p:spPr>
        <p:txBody>
          <a:bodyPr anchor="ctr">
            <a:noAutofit/>
          </a:bodyPr>
          <a:p>
            <a:endParaRPr b="0" lang="en-US" sz="1800" spc="-1" strike="noStrike">
              <a:solidFill>
                <a:srgbClr val="000000"/>
              </a:solidFill>
              <a:latin typeface="Arial Nova Light"/>
            </a:endParaRPr>
          </a:p>
        </p:txBody>
      </p:sp>
      <p:graphicFrame>
        <p:nvGraphicFramePr>
          <p:cNvPr id="303" name="Content Placeholder 5"/>
          <p:cNvGraphicFramePr/>
          <p:nvPr/>
        </p:nvGraphicFramePr>
        <p:xfrm>
          <a:off x="345600" y="124200"/>
          <a:ext cx="11100960" cy="5993280"/>
        </p:xfrm>
        <a:graphic>
          <a:graphicData uri="http://schemas.openxmlformats.org/drawingml/2006/table">
            <a:tbl>
              <a:tblPr/>
              <a:tblGrid>
                <a:gridCol w="2173320"/>
                <a:gridCol w="4473720"/>
                <a:gridCol w="4453920"/>
              </a:tblGrid>
              <a:tr h="357120">
                <a:tc>
                  <a:txBody>
                    <a:bodyPr lIns="33480" rIns="33480" tIns="54720" bIns="54720" anchor="b">
                      <a:noAutofit/>
                    </a:bodyPr>
                    <a:p>
                      <a:pPr algn="ctr">
                        <a:lnSpc>
                          <a:spcPct val="107000"/>
                        </a:lnSpc>
                        <a:spcAft>
                          <a:spcPts val="799"/>
                        </a:spcAft>
                        <a:buNone/>
                      </a:pPr>
                      <a:r>
                        <a:rPr b="1" lang="en-IN" sz="1800" spc="9" strike="noStrike">
                          <a:solidFill>
                            <a:srgbClr val="273239"/>
                          </a:solidFill>
                          <a:highlight>
                            <a:srgbClr val="ffff00"/>
                          </a:highlight>
                          <a:latin typeface="Comic Sans MS"/>
                          <a:ea typeface="Times New Roman"/>
                        </a:rPr>
                        <a:t>Features</a:t>
                      </a:r>
                      <a:endParaRPr b="0" lang="en-IN" sz="1800" spc="-1" strike="noStrike">
                        <a:latin typeface="Arial"/>
                      </a:endParaRPr>
                    </a:p>
                  </a:txBody>
                  <a:tcPr anchor="b" marL="33480" marR="33480">
                    <a:lnL w="18720">
                      <a:solidFill>
                        <a:srgbClr val="000000"/>
                      </a:solidFill>
                    </a:lnL>
                    <a:lnR w="18720">
                      <a:solidFill>
                        <a:srgbClr val="000000"/>
                      </a:solidFill>
                    </a:lnR>
                    <a:lnT w="18720">
                      <a:solidFill>
                        <a:srgbClr val="000000"/>
                      </a:solidFill>
                    </a:lnT>
                    <a:lnB w="18720">
                      <a:solidFill>
                        <a:srgbClr val="000000"/>
                      </a:solidFill>
                    </a:lnB>
                    <a:solidFill>
                      <a:srgbClr val="ffff00"/>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highlight>
                            <a:srgbClr val="ffff00"/>
                          </a:highlight>
                          <a:latin typeface="Comic Sans MS"/>
                          <a:ea typeface="Times New Roman"/>
                        </a:rPr>
                        <a:t>Memory Mapped IO</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00"/>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highlight>
                            <a:srgbClr val="ffff00"/>
                          </a:highlight>
                          <a:latin typeface="Comic Sans MS"/>
                          <a:ea typeface="Times New Roman"/>
                        </a:rPr>
                        <a:t>IO Mapped IO</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00"/>
                    </a:solidFill>
                  </a:tcPr>
                </a:tc>
              </a:tr>
              <a:tr h="1163160">
                <a:tc>
                  <a:txBody>
                    <a:bodyPr lIns="33480" rIns="3348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Arithmetic and Logical operations</a:t>
                      </a:r>
                      <a:endParaRPr b="0" lang="en-IN" sz="1800" spc="-1" strike="noStrike">
                        <a:latin typeface="Arial"/>
                      </a:endParaRPr>
                    </a:p>
                  </a:txBody>
                  <a:tcPr anchor="b" marL="33480" marR="3348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Arithmetic and logical operations are performed directly on the data in the case of Memory Mapped IO.</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Arithmetic and logical operations cannot be performed directly on the data in the case of IO Mapped IO.</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r>
              <a:tr h="1163160">
                <a:tc>
                  <a:txBody>
                    <a:bodyPr lIns="33480" rIns="3348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Hardware requirements </a:t>
                      </a:r>
                      <a:endParaRPr b="0" lang="en-IN" sz="1800" spc="-1" strike="noStrike">
                        <a:latin typeface="Arial"/>
                      </a:endParaRPr>
                    </a:p>
                  </a:txBody>
                  <a:tcPr anchor="b" marL="33480" marR="3348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Only one set of address and data buses are required for memory and I/O devices </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Separate address and data buses are required for memory and I/O devices</a:t>
                      </a:r>
                      <a:br>
                        <a:rPr sz="1800"/>
                      </a:br>
                      <a:r>
                        <a:rPr b="1" lang="en-IN" sz="1800" spc="9" strike="noStrike">
                          <a:solidFill>
                            <a:srgbClr val="273239"/>
                          </a:solidFill>
                          <a:latin typeface="Comic Sans MS"/>
                          <a:ea typeface="Times New Roman"/>
                        </a:rPr>
                        <a:t> </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r>
              <a:tr h="895320">
                <a:tc>
                  <a:txBody>
                    <a:bodyPr lIns="33480" rIns="3348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Instruction set </a:t>
                      </a:r>
                      <a:endParaRPr b="0" lang="en-IN" sz="1800" spc="-1" strike="noStrike">
                        <a:latin typeface="Arial"/>
                      </a:endParaRPr>
                    </a:p>
                  </a:txBody>
                  <a:tcPr anchor="b" marL="33480" marR="3348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Uses the same instructions for accessing both memory and I/O devices </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Special instructions are used for accessing I/O devices</a:t>
                      </a:r>
                      <a:br>
                        <a:rPr sz="1800"/>
                      </a:br>
                      <a:r>
                        <a:rPr b="1" lang="en-IN" sz="1800" spc="9" strike="noStrike">
                          <a:solidFill>
                            <a:srgbClr val="273239"/>
                          </a:solidFill>
                          <a:latin typeface="Comic Sans MS"/>
                          <a:ea typeface="Times New Roman"/>
                        </a:rPr>
                        <a:t> </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r>
              <a:tr h="895320">
                <a:tc>
                  <a:txBody>
                    <a:bodyPr lIns="33480" rIns="3348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Address range </a:t>
                      </a:r>
                      <a:endParaRPr b="0" lang="en-IN" sz="1800" spc="-1" strike="noStrike">
                        <a:latin typeface="Arial"/>
                      </a:endParaRPr>
                    </a:p>
                  </a:txBody>
                  <a:tcPr anchor="b" marL="33480" marR="3348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Limited number of memory locations available for use by the microprocessor </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Dedicated address space available for I/O devices</a:t>
                      </a:r>
                      <a:br>
                        <a:rPr sz="1800"/>
                      </a:br>
                      <a:r>
                        <a:rPr b="1" lang="en-IN" sz="1800" spc="9" strike="noStrike">
                          <a:solidFill>
                            <a:srgbClr val="273239"/>
                          </a:solidFill>
                          <a:latin typeface="Comic Sans MS"/>
                          <a:ea typeface="Times New Roman"/>
                        </a:rPr>
                        <a:t> </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r>
              <a:tr h="892080">
                <a:tc>
                  <a:txBody>
                    <a:bodyPr lIns="33480" rIns="3348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Design complexity </a:t>
                      </a:r>
                      <a:endParaRPr b="0" lang="en-IN" sz="1800" spc="-1" strike="noStrike">
                        <a:latin typeface="Arial"/>
                      </a:endParaRPr>
                    </a:p>
                  </a:txBody>
                  <a:tcPr anchor="b" marL="33480" marR="3348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Simple to implement and design </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More complex to implement and design</a:t>
                      </a:r>
                      <a:br>
                        <a:rPr sz="1800"/>
                      </a:br>
                      <a:r>
                        <a:rPr b="1" lang="en-IN" sz="1800" spc="9" strike="noStrike">
                          <a:solidFill>
                            <a:srgbClr val="273239"/>
                          </a:solidFill>
                          <a:latin typeface="Comic Sans MS"/>
                          <a:ea typeface="Times New Roman"/>
                        </a:rPr>
                        <a:t> </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r>
              <a:tr h="627120">
                <a:tc>
                  <a:txBody>
                    <a:bodyPr lIns="33480" rIns="3348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Examples of processors </a:t>
                      </a:r>
                      <a:endParaRPr b="0" lang="en-IN" sz="1800" spc="-1" strike="noStrike">
                        <a:latin typeface="Arial"/>
                      </a:endParaRPr>
                    </a:p>
                  </a:txBody>
                  <a:tcPr anchor="b" marL="33480" marR="3348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Intel 8085, Motorola 6800 </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c>
                  <a:txBody>
                    <a:bodyPr lIns="54720" rIns="54720" tIns="54720" bIns="54720" anchor="b">
                      <a:noAutofit/>
                    </a:bodyPr>
                    <a:p>
                      <a:pPr algn="ctr">
                        <a:lnSpc>
                          <a:spcPct val="107000"/>
                        </a:lnSpc>
                        <a:spcAft>
                          <a:spcPts val="799"/>
                        </a:spcAft>
                        <a:buNone/>
                      </a:pPr>
                      <a:r>
                        <a:rPr b="1" lang="en-IN" sz="1800" spc="9" strike="noStrike">
                          <a:solidFill>
                            <a:srgbClr val="273239"/>
                          </a:solidFill>
                          <a:latin typeface="Comic Sans MS"/>
                          <a:ea typeface="Times New Roman"/>
                        </a:rPr>
                        <a:t>Intel 8255, Zilog Z80</a:t>
                      </a:r>
                      <a:br>
                        <a:rPr sz="1800"/>
                      </a:br>
                      <a:r>
                        <a:rPr b="1" lang="en-IN" sz="1800" spc="9" strike="noStrike">
                          <a:solidFill>
                            <a:srgbClr val="273239"/>
                          </a:solidFill>
                          <a:latin typeface="Comic Sans MS"/>
                          <a:ea typeface="Times New Roman"/>
                        </a:rPr>
                        <a:t> </a:t>
                      </a:r>
                      <a:endParaRPr b="0" lang="en-IN" sz="1800" spc="-1" strike="noStrike">
                        <a:latin typeface="Arial"/>
                      </a:endParaRPr>
                    </a:p>
                  </a:txBody>
                  <a:tcPr anchor="b" marL="54720" marR="54720">
                    <a:lnL w="18720">
                      <a:solidFill>
                        <a:srgbClr val="000000"/>
                      </a:solidFill>
                    </a:lnL>
                    <a:lnR w="18720">
                      <a:solidFill>
                        <a:srgbClr val="000000"/>
                      </a:solidFill>
                    </a:lnR>
                    <a:lnT w="18720">
                      <a:solidFill>
                        <a:srgbClr val="000000"/>
                      </a:solidFill>
                    </a:lnT>
                    <a:lnB w="18720">
                      <a:solidFill>
                        <a:srgbClr val="000000"/>
                      </a:solidFill>
                    </a:lnB>
                    <a:solidFill>
                      <a:srgbClr val="ffffff"/>
                    </a:solidFill>
                  </a:tcPr>
                </a:tc>
              </a:tr>
            </a:tbl>
          </a:graphicData>
        </a:graphic>
      </p:graphicFrame>
      <p:sp>
        <p:nvSpPr>
          <p:cNvPr id="3" name="PlaceHolder 2"/>
          <p:cNvSpPr>
            <a:spLocks noGrp="1"/>
          </p:cNvSpPr>
          <p:nvPr>
            <p:ph type="ftr" idx="5"/>
          </p:nvPr>
        </p:nvSpPr>
        <p:spPr/>
        <p:txBody>
          <a:bodyPr/>
          <a:p>
            <a:r>
              <a:t>Archana P S , Department of CSE,SNGCE</a:t>
            </a:r>
          </a:p>
        </p:txBody>
      </p:sp>
      <p:sp>
        <p:nvSpPr>
          <p:cNvPr id="4" name="PlaceHolder 3"/>
          <p:cNvSpPr>
            <a:spLocks noGrp="1"/>
          </p:cNvSpPr>
          <p:nvPr>
            <p:ph type="sldNum" idx="6"/>
          </p:nvPr>
        </p:nvSpPr>
        <p:spPr/>
        <p:txBody>
          <a:bodyPr/>
          <a:p>
            <a:fld id="{A1D8FF6A-5312-4AB2-ACB2-1D945174A1CA}"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I/O Device Interface</a:t>
            </a:r>
            <a:endParaRPr b="0" lang="en-US" sz="4000" spc="-1" strike="noStrike">
              <a:solidFill>
                <a:srgbClr val="000000"/>
              </a:solidFill>
              <a:latin typeface="Arial Nova Light"/>
            </a:endParaRPr>
          </a:p>
        </p:txBody>
      </p:sp>
      <p:sp>
        <p:nvSpPr>
          <p:cNvPr id="305" name="PlaceHolder 2"/>
          <p:cNvSpPr>
            <a:spLocks noGrp="1"/>
          </p:cNvSpPr>
          <p:nvPr>
            <p:ph/>
          </p:nvPr>
        </p:nvSpPr>
        <p:spPr>
          <a:xfrm>
            <a:off x="671400" y="1919520"/>
            <a:ext cx="10886760" cy="4123080"/>
          </a:xfrm>
          <a:prstGeom prst="rect">
            <a:avLst/>
          </a:prstGeom>
          <a:noFill/>
          <a:ln w="0">
            <a:noFill/>
          </a:ln>
        </p:spPr>
        <p:txBody>
          <a:bodyPr anchor="t">
            <a:noAutofit/>
          </a:bodyPr>
          <a:p>
            <a:pPr marL="228600" indent="-228600">
              <a:lnSpc>
                <a:spcPct val="120000"/>
              </a:lnSpc>
              <a:spcBef>
                <a:spcPts val="1001"/>
              </a:spcBef>
              <a:buClr>
                <a:srgbClr val="f48e7c"/>
              </a:buClr>
              <a:buFont typeface="Arial"/>
              <a:buChar char="•"/>
            </a:pPr>
            <a:r>
              <a:rPr b="0" lang="en-US" sz="1800" spc="-1" strike="noStrike">
                <a:solidFill>
                  <a:srgbClr val="09283f"/>
                </a:solidFill>
                <a:latin typeface="Comic Sans MS"/>
              </a:rPr>
              <a:t> </a:t>
            </a:r>
            <a:r>
              <a:rPr b="0" lang="en-US" sz="1800" spc="-1" strike="noStrike">
                <a:solidFill>
                  <a:srgbClr val="09283f"/>
                </a:solidFill>
                <a:latin typeface="Comic Sans MS"/>
              </a:rPr>
              <a:t>An I/O device is connected to the interconnection network by using a circuit, called the </a:t>
            </a:r>
            <a:r>
              <a:rPr b="1" i="1" lang="en-US" sz="1800" spc="-1" strike="noStrike">
                <a:solidFill>
                  <a:srgbClr val="ff0066"/>
                </a:solidFill>
                <a:latin typeface="Comic Sans MS"/>
              </a:rPr>
              <a:t>device interface</a:t>
            </a:r>
            <a:r>
              <a:rPr b="0" lang="en-US" sz="1800" spc="-1" strike="noStrike">
                <a:solidFill>
                  <a:srgbClr val="09283f"/>
                </a:solidFill>
                <a:latin typeface="Comic Sans MS"/>
              </a:rPr>
              <a:t>, </a:t>
            </a:r>
            <a:endParaRPr b="0" lang="en-US" sz="18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which provides the </a:t>
            </a:r>
            <a:r>
              <a:rPr b="0" lang="en-US" sz="1800" spc="-1" strike="noStrike">
                <a:solidFill>
                  <a:srgbClr val="ff0066"/>
                </a:solidFill>
                <a:latin typeface="Comic Sans MS"/>
              </a:rPr>
              <a:t>means for data transfer </a:t>
            </a:r>
            <a:r>
              <a:rPr b="0" lang="en-US" sz="1800" spc="-1" strike="noStrike">
                <a:solidFill>
                  <a:srgbClr val="09283f"/>
                </a:solidFill>
                <a:latin typeface="Comic Sans MS"/>
              </a:rPr>
              <a:t>and </a:t>
            </a:r>
            <a:r>
              <a:rPr b="0" lang="en-US" sz="1800" spc="-1" strike="noStrike">
                <a:solidFill>
                  <a:srgbClr val="ff0066"/>
                </a:solidFill>
                <a:latin typeface="Comic Sans MS"/>
              </a:rPr>
              <a:t>for the exchange </a:t>
            </a:r>
            <a:r>
              <a:rPr b="0" lang="en-US" sz="1800" spc="-1" strike="noStrike">
                <a:solidFill>
                  <a:srgbClr val="09283f"/>
                </a:solidFill>
                <a:latin typeface="Comic Sans MS"/>
              </a:rPr>
              <a:t>of </a:t>
            </a:r>
            <a:r>
              <a:rPr b="0" lang="en-US" sz="1800" spc="-1" strike="noStrike">
                <a:solidFill>
                  <a:srgbClr val="ff0066"/>
                </a:solidFill>
                <a:latin typeface="Comic Sans MS"/>
              </a:rPr>
              <a:t>status</a:t>
            </a:r>
            <a:r>
              <a:rPr b="0" lang="en-US" sz="1800" spc="-1" strike="noStrike">
                <a:solidFill>
                  <a:srgbClr val="09283f"/>
                </a:solidFill>
                <a:latin typeface="Comic Sans MS"/>
              </a:rPr>
              <a:t> and </a:t>
            </a:r>
            <a:r>
              <a:rPr b="0" lang="en-US" sz="1800" spc="-1" strike="noStrike">
                <a:solidFill>
                  <a:srgbClr val="ff0066"/>
                </a:solidFill>
                <a:latin typeface="Comic Sans MS"/>
              </a:rPr>
              <a:t>control</a:t>
            </a:r>
            <a:r>
              <a:rPr b="0" lang="en-US" sz="1800" spc="-1" strike="noStrike">
                <a:solidFill>
                  <a:srgbClr val="09283f"/>
                </a:solidFill>
                <a:latin typeface="Comic Sans MS"/>
              </a:rPr>
              <a:t> information needed to facilitate the </a:t>
            </a:r>
            <a:r>
              <a:rPr b="0" lang="en-US" sz="1800" spc="-1" strike="noStrike">
                <a:solidFill>
                  <a:srgbClr val="ff0066"/>
                </a:solidFill>
                <a:latin typeface="Comic Sans MS"/>
              </a:rPr>
              <a:t>data transfers </a:t>
            </a:r>
            <a:r>
              <a:rPr b="0" lang="en-US" sz="1800" spc="-1" strike="noStrike">
                <a:solidFill>
                  <a:srgbClr val="09283f"/>
                </a:solidFill>
                <a:latin typeface="Comic Sans MS"/>
              </a:rPr>
              <a:t>and </a:t>
            </a:r>
            <a:r>
              <a:rPr b="0" lang="en-US" sz="1800" spc="-1" strike="noStrike">
                <a:solidFill>
                  <a:srgbClr val="ff0066"/>
                </a:solidFill>
                <a:latin typeface="Comic Sans MS"/>
              </a:rPr>
              <a:t>govern the operation </a:t>
            </a:r>
            <a:r>
              <a:rPr b="0" lang="en-US" sz="1800" spc="-1" strike="noStrike">
                <a:solidFill>
                  <a:srgbClr val="09283f"/>
                </a:solidFill>
                <a:latin typeface="Comic Sans MS"/>
              </a:rPr>
              <a:t>of the device. </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1800" spc="-1" strike="noStrike">
                <a:solidFill>
                  <a:srgbClr val="09283f"/>
                </a:solidFill>
                <a:latin typeface="Comic Sans MS"/>
              </a:rPr>
              <a:t>The </a:t>
            </a:r>
            <a:r>
              <a:rPr b="0" lang="en-US" sz="1800" spc="-1" strike="noStrike">
                <a:solidFill>
                  <a:srgbClr val="ff0066"/>
                </a:solidFill>
                <a:latin typeface="Comic Sans MS"/>
              </a:rPr>
              <a:t>interface </a:t>
            </a:r>
            <a:r>
              <a:rPr b="0" lang="en-US" sz="1800" spc="-1" strike="noStrike">
                <a:solidFill>
                  <a:srgbClr val="09283f"/>
                </a:solidFill>
                <a:latin typeface="Comic Sans MS"/>
              </a:rPr>
              <a:t>includes some </a:t>
            </a:r>
            <a:r>
              <a:rPr b="0" lang="en-US" sz="1800" spc="-1" strike="noStrike">
                <a:solidFill>
                  <a:srgbClr val="ff0066"/>
                </a:solidFill>
                <a:latin typeface="Comic Sans MS"/>
              </a:rPr>
              <a:t>registers</a:t>
            </a:r>
            <a:r>
              <a:rPr b="0" lang="en-US" sz="1800" spc="-1" strike="noStrike">
                <a:solidFill>
                  <a:srgbClr val="09283f"/>
                </a:solidFill>
                <a:latin typeface="Comic Sans MS"/>
              </a:rPr>
              <a:t> that can be accessed by the processor, to</a:t>
            </a:r>
            <a:endParaRPr b="0" lang="en-US" sz="18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Serve as a </a:t>
            </a:r>
            <a:r>
              <a:rPr b="0" lang="en-US" sz="1800" spc="-1" strike="noStrike">
                <a:solidFill>
                  <a:srgbClr val="ff0066"/>
                </a:solidFill>
                <a:latin typeface="Comic Sans MS"/>
              </a:rPr>
              <a:t>buffer</a:t>
            </a:r>
            <a:r>
              <a:rPr b="0" lang="en-US" sz="1800" spc="-1" strike="noStrike">
                <a:solidFill>
                  <a:srgbClr val="09283f"/>
                </a:solidFill>
                <a:latin typeface="Comic Sans MS"/>
              </a:rPr>
              <a:t> for </a:t>
            </a:r>
            <a:r>
              <a:rPr b="0" lang="en-US" sz="1800" spc="-1" strike="noStrike">
                <a:solidFill>
                  <a:srgbClr val="ff0066"/>
                </a:solidFill>
                <a:latin typeface="Comic Sans MS"/>
              </a:rPr>
              <a:t>data </a:t>
            </a:r>
            <a:r>
              <a:rPr b="0" lang="en-US" sz="1800" spc="-1" strike="noStrike">
                <a:solidFill>
                  <a:srgbClr val="09283f"/>
                </a:solidFill>
                <a:latin typeface="Comic Sans MS"/>
              </a:rPr>
              <a:t>transfers, </a:t>
            </a:r>
            <a:endParaRPr b="0" lang="en-US" sz="18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Hold information about the </a:t>
            </a:r>
            <a:r>
              <a:rPr b="0" lang="en-US" sz="1800" spc="-1" strike="noStrike">
                <a:solidFill>
                  <a:srgbClr val="ff0066"/>
                </a:solidFill>
                <a:latin typeface="Comic Sans MS"/>
              </a:rPr>
              <a:t>current status </a:t>
            </a:r>
            <a:r>
              <a:rPr b="0" lang="en-US" sz="1800" spc="-1" strike="noStrike">
                <a:solidFill>
                  <a:srgbClr val="09283f"/>
                </a:solidFill>
                <a:latin typeface="Comic Sans MS"/>
              </a:rPr>
              <a:t>of the device, and  </a:t>
            </a:r>
            <a:endParaRPr b="0" lang="en-US" sz="18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ff0066"/>
                </a:solidFill>
                <a:latin typeface="Comic Sans MS"/>
              </a:rPr>
              <a:t>Store the information </a:t>
            </a:r>
            <a:r>
              <a:rPr b="0" lang="en-US" sz="1800" spc="-1" strike="noStrike">
                <a:solidFill>
                  <a:srgbClr val="09283f"/>
                </a:solidFill>
                <a:latin typeface="Comic Sans MS"/>
              </a:rPr>
              <a:t>that </a:t>
            </a:r>
            <a:r>
              <a:rPr b="0" lang="en-US" sz="1800" spc="-1" strike="noStrike">
                <a:solidFill>
                  <a:srgbClr val="ff0066"/>
                </a:solidFill>
                <a:latin typeface="Comic Sans MS"/>
              </a:rPr>
              <a:t>controls the operational </a:t>
            </a:r>
            <a:r>
              <a:rPr b="0" lang="en-US" sz="1800" spc="-1" strike="noStrike">
                <a:solidFill>
                  <a:srgbClr val="09283f"/>
                </a:solidFill>
                <a:latin typeface="Comic Sans MS"/>
              </a:rPr>
              <a:t>behavior of the device. </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1800" spc="-1" strike="noStrike">
                <a:solidFill>
                  <a:srgbClr val="09283f"/>
                </a:solidFill>
                <a:latin typeface="Comic Sans MS"/>
              </a:rPr>
              <a:t>These </a:t>
            </a:r>
            <a:r>
              <a:rPr b="0" i="1" lang="en-US" sz="1800" spc="-1" strike="noStrike">
                <a:solidFill>
                  <a:srgbClr val="ff0066"/>
                </a:solidFill>
                <a:latin typeface="Comic Sans MS"/>
              </a:rPr>
              <a:t>data</a:t>
            </a:r>
            <a:r>
              <a:rPr b="0" lang="en-US" sz="1800" spc="-1" strike="noStrike">
                <a:solidFill>
                  <a:srgbClr val="09283f"/>
                </a:solidFill>
                <a:latin typeface="Comic Sans MS"/>
              </a:rPr>
              <a:t>, </a:t>
            </a:r>
            <a:r>
              <a:rPr b="0" i="1" lang="en-US" sz="1800" spc="-1" strike="noStrike">
                <a:solidFill>
                  <a:srgbClr val="ff0066"/>
                </a:solidFill>
                <a:latin typeface="Comic Sans MS"/>
              </a:rPr>
              <a:t>status</a:t>
            </a:r>
            <a:r>
              <a:rPr b="0" lang="en-US" sz="1800" spc="-1" strike="noStrike">
                <a:solidFill>
                  <a:srgbClr val="09283f"/>
                </a:solidFill>
                <a:latin typeface="Comic Sans MS"/>
              </a:rPr>
              <a:t>, and </a:t>
            </a:r>
            <a:r>
              <a:rPr b="0" i="1" lang="en-US" sz="1800" spc="-1" strike="noStrike">
                <a:solidFill>
                  <a:srgbClr val="ff0066"/>
                </a:solidFill>
                <a:latin typeface="Comic Sans MS"/>
              </a:rPr>
              <a:t>control </a:t>
            </a:r>
            <a:r>
              <a:rPr b="0" lang="en-US" sz="1800" spc="-1" strike="noStrike">
                <a:solidFill>
                  <a:srgbClr val="ff0066"/>
                </a:solidFill>
                <a:latin typeface="Comic Sans MS"/>
              </a:rPr>
              <a:t>registers </a:t>
            </a:r>
            <a:r>
              <a:rPr b="0" lang="en-US" sz="1800" spc="-1" strike="noStrike">
                <a:solidFill>
                  <a:srgbClr val="09283f"/>
                </a:solidFill>
                <a:latin typeface="Comic Sans MS"/>
              </a:rPr>
              <a:t>are accessed by program instructions as if they were memory locations. </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1800" spc="-1" strike="noStrike">
                <a:solidFill>
                  <a:srgbClr val="09283f"/>
                </a:solidFill>
                <a:latin typeface="Comic Sans MS"/>
              </a:rPr>
              <a:t>Typical transfers of information are between I/O registers and the registers in the processor. </a:t>
            </a:r>
            <a:endParaRPr b="0" lang="en-US" sz="1800" spc="-1" strike="noStrike">
              <a:solidFill>
                <a:srgbClr val="09283f"/>
              </a:solidFill>
              <a:latin typeface="Arial Nova Light"/>
            </a:endParaRPr>
          </a:p>
        </p:txBody>
      </p:sp>
      <p:sp>
        <p:nvSpPr>
          <p:cNvPr id="306" name="PlaceHolder 3"/>
          <p:cNvSpPr>
            <a:spLocks noGrp="1"/>
          </p:cNvSpPr>
          <p:nvPr>
            <p:ph type="ftr" idx="41"/>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006C1545-BB75-4E7D-B78F-2C73F0175145}" type="slidenum">
              <a:t>16</a:t>
            </a:fld>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305">
                                            <p:txEl>
                                              <p:pRg st="0" end="0"/>
                                            </p:txEl>
                                          </p:spTgt>
                                        </p:tgtEl>
                                        <p:attrNameLst>
                                          <p:attrName>style.visibility</p:attrName>
                                        </p:attrNameLst>
                                      </p:cBhvr>
                                      <p:to>
                                        <p:strVal val="visible"/>
                                      </p:to>
                                    </p:set>
                                  </p:childTnLst>
                                </p:cTn>
                              </p:par>
                              <p:par>
                                <p:cTn id="51" nodeType="withEffect" fill="hold" presetClass="entr" presetID="1">
                                  <p:stCondLst>
                                    <p:cond delay="0"/>
                                  </p:stCondLst>
                                  <p:childTnLst>
                                    <p:set>
                                      <p:cBhvr>
                                        <p:cTn id="52" dur="1" fill="hold">
                                          <p:stCondLst>
                                            <p:cond delay="0"/>
                                          </p:stCondLst>
                                        </p:cTn>
                                        <p:tgtEl>
                                          <p:spTgt spid="305">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305">
                                            <p:txEl>
                                              <p:pRg st="2" end="2"/>
                                            </p:txEl>
                                          </p:spTgt>
                                        </p:tgtEl>
                                        <p:attrNameLst>
                                          <p:attrName>style.visibility</p:attrName>
                                        </p:attrNameLst>
                                      </p:cBhvr>
                                      <p:to>
                                        <p:strVal val="visible"/>
                                      </p:to>
                                    </p:set>
                                  </p:childTnLst>
                                </p:cTn>
                              </p:par>
                              <p:par>
                                <p:cTn id="57" nodeType="withEffect" fill="hold" presetClass="entr" presetID="1">
                                  <p:stCondLst>
                                    <p:cond delay="0"/>
                                  </p:stCondLst>
                                  <p:childTnLst>
                                    <p:set>
                                      <p:cBhvr>
                                        <p:cTn id="58" dur="1" fill="hold">
                                          <p:stCondLst>
                                            <p:cond delay="0"/>
                                          </p:stCondLst>
                                        </p:cTn>
                                        <p:tgtEl>
                                          <p:spTgt spid="305">
                                            <p:txEl>
                                              <p:pRg st="3" end="3"/>
                                            </p:txEl>
                                          </p:spTgt>
                                        </p:tgtEl>
                                        <p:attrNameLst>
                                          <p:attrName>style.visibility</p:attrName>
                                        </p:attrNameLst>
                                      </p:cBhvr>
                                      <p:to>
                                        <p:strVal val="visible"/>
                                      </p:to>
                                    </p:set>
                                  </p:childTnLst>
                                </p:cTn>
                              </p:par>
                              <p:par>
                                <p:cTn id="59" nodeType="withEffect" fill="hold" presetClass="entr" presetID="1">
                                  <p:stCondLst>
                                    <p:cond delay="0"/>
                                  </p:stCondLst>
                                  <p:childTnLst>
                                    <p:set>
                                      <p:cBhvr>
                                        <p:cTn id="60" dur="1" fill="hold">
                                          <p:stCondLst>
                                            <p:cond delay="0"/>
                                          </p:stCondLst>
                                        </p:cTn>
                                        <p:tgtEl>
                                          <p:spTgt spid="305">
                                            <p:txEl>
                                              <p:pRg st="4" end="4"/>
                                            </p:txEl>
                                          </p:spTgt>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305">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305">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305">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905400" y="590760"/>
            <a:ext cx="9914400" cy="1328760"/>
          </a:xfrm>
          <a:prstGeom prst="rect">
            <a:avLst/>
          </a:prstGeom>
          <a:noFill/>
          <a:ln w="0">
            <a:noFill/>
          </a:ln>
        </p:spPr>
        <p:txBody>
          <a:bodyPr anchor="ctr">
            <a:noAutofit/>
          </a:bodyPr>
          <a:p>
            <a:endParaRPr b="0" lang="en-US" sz="1800" spc="-1" strike="noStrike">
              <a:solidFill>
                <a:srgbClr val="000000"/>
              </a:solidFill>
              <a:latin typeface="Arial Nova Light"/>
            </a:endParaRPr>
          </a:p>
        </p:txBody>
      </p:sp>
      <p:sp>
        <p:nvSpPr>
          <p:cNvPr id="308" name="PlaceHolder 2"/>
          <p:cNvSpPr>
            <a:spLocks noGrp="1"/>
          </p:cNvSpPr>
          <p:nvPr>
            <p:ph type="ftr" idx="42"/>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pic>
        <p:nvPicPr>
          <p:cNvPr id="309" name="Picture 2" descr=""/>
          <p:cNvPicPr/>
          <p:nvPr/>
        </p:nvPicPr>
        <p:blipFill>
          <a:blip r:embed="rId1"/>
          <a:stretch/>
        </p:blipFill>
        <p:spPr>
          <a:xfrm>
            <a:off x="1350000" y="824400"/>
            <a:ext cx="9622440" cy="5515560"/>
          </a:xfrm>
          <a:prstGeom prst="rect">
            <a:avLst/>
          </a:prstGeom>
          <a:ln w="0">
            <a:noFill/>
          </a:ln>
        </p:spPr>
      </p:pic>
      <p:sp>
        <p:nvSpPr>
          <p:cNvPr id="4" name="PlaceHolder 3"/>
          <p:cNvSpPr>
            <a:spLocks noGrp="1"/>
          </p:cNvSpPr>
          <p:nvPr>
            <p:ph type="sldNum" idx="6"/>
          </p:nvPr>
        </p:nvSpPr>
        <p:spPr/>
        <p:txBody>
          <a:bodyPr/>
          <a:p>
            <a:fld id="{E0F137FA-E6EA-4944-B918-39A0D53445E3}"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I/O interface for an input device</a:t>
            </a:r>
            <a:endParaRPr b="0" lang="en-US" sz="4000" spc="-1" strike="noStrike">
              <a:solidFill>
                <a:srgbClr val="000000"/>
              </a:solidFill>
              <a:latin typeface="Arial Nova Light"/>
            </a:endParaRPr>
          </a:p>
        </p:txBody>
      </p:sp>
      <p:sp>
        <p:nvSpPr>
          <p:cNvPr id="311" name="PlaceHolder 2"/>
          <p:cNvSpPr>
            <a:spLocks noGrp="1"/>
          </p:cNvSpPr>
          <p:nvPr>
            <p:ph type="ftr" idx="43"/>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pic>
        <p:nvPicPr>
          <p:cNvPr id="312" name="Picture 2" descr=""/>
          <p:cNvPicPr/>
          <p:nvPr/>
        </p:nvPicPr>
        <p:blipFill>
          <a:blip r:embed="rId1"/>
          <a:stretch/>
        </p:blipFill>
        <p:spPr>
          <a:xfrm>
            <a:off x="1197720" y="1919520"/>
            <a:ext cx="9349560" cy="4492800"/>
          </a:xfrm>
          <a:prstGeom prst="rect">
            <a:avLst/>
          </a:prstGeom>
          <a:ln w="0">
            <a:noFill/>
          </a:ln>
        </p:spPr>
      </p:pic>
      <p:sp>
        <p:nvSpPr>
          <p:cNvPr id="4" name="PlaceHolder 3"/>
          <p:cNvSpPr>
            <a:spLocks noGrp="1"/>
          </p:cNvSpPr>
          <p:nvPr>
            <p:ph type="sldNum" idx="6"/>
          </p:nvPr>
        </p:nvSpPr>
        <p:spPr/>
        <p:txBody>
          <a:bodyPr/>
          <a:p>
            <a:fld id="{225D4463-8009-49B5-A95C-9AB95EF96EDD}"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PROGRAM CONTROLLED I/O</a:t>
            </a:r>
            <a:endParaRPr b="0" lang="en-US" sz="4000" spc="-1" strike="noStrike">
              <a:solidFill>
                <a:srgbClr val="000000"/>
              </a:solidFill>
              <a:latin typeface="Arial Nova Light"/>
            </a:endParaRPr>
          </a:p>
        </p:txBody>
      </p:sp>
      <p:sp>
        <p:nvSpPr>
          <p:cNvPr id="314" name="PlaceHolder 2"/>
          <p:cNvSpPr>
            <a:spLocks noGrp="1"/>
          </p:cNvSpPr>
          <p:nvPr>
            <p:ph/>
          </p:nvPr>
        </p:nvSpPr>
        <p:spPr>
          <a:xfrm>
            <a:off x="914400" y="1919520"/>
            <a:ext cx="9914400" cy="412308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There are various methods to access/ operate IO devices</a:t>
            </a:r>
            <a:endParaRPr b="0" lang="en-US" sz="20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1" lang="en-US" sz="2000" spc="-1" strike="noStrike">
                <a:solidFill>
                  <a:srgbClr val="ff0066"/>
                </a:solidFill>
                <a:latin typeface="Comic Sans MS"/>
              </a:rPr>
              <a:t>Polling Method</a:t>
            </a:r>
            <a:r>
              <a:rPr b="0" lang="en-US" sz="2000" spc="-1" strike="noStrike">
                <a:solidFill>
                  <a:srgbClr val="09283f"/>
                </a:solidFill>
                <a:latin typeface="Comic Sans MS"/>
              </a:rPr>
              <a:t> - the processor repeatedly checks a status flag to achieve the required synchronization between Processor &amp; I/O device  </a:t>
            </a:r>
            <a:endParaRPr b="0" lang="en-US" sz="20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1" lang="en-US" sz="2000" spc="-1" strike="noStrike">
                <a:solidFill>
                  <a:srgbClr val="ff0066"/>
                </a:solidFill>
                <a:latin typeface="Comic Sans MS"/>
              </a:rPr>
              <a:t>Interrupt Method </a:t>
            </a:r>
            <a:r>
              <a:rPr b="0" lang="en-US" sz="2000" spc="-1" strike="noStrike">
                <a:solidFill>
                  <a:srgbClr val="09283f"/>
                </a:solidFill>
                <a:latin typeface="Comic Sans MS"/>
              </a:rPr>
              <a:t>- Synchronization is achieved by having I/O device send special signal over the bus where is ready for data transfer operation. </a:t>
            </a:r>
            <a:endParaRPr b="0" lang="en-US" sz="20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1" lang="en-US" sz="2000" spc="-1" strike="noStrike">
                <a:solidFill>
                  <a:srgbClr val="ff0066"/>
                </a:solidFill>
                <a:latin typeface="Comic Sans MS"/>
              </a:rPr>
              <a:t>DMA (Direct Memory Access)</a:t>
            </a:r>
            <a:r>
              <a:rPr b="1" lang="en-US" sz="2000" spc="-1" strike="noStrike">
                <a:solidFill>
                  <a:srgbClr val="09283f"/>
                </a:solidFill>
                <a:latin typeface="Comic Sans MS"/>
              </a:rPr>
              <a:t> </a:t>
            </a:r>
            <a:r>
              <a:rPr b="0" lang="en-US" sz="2000" spc="-1" strike="noStrike">
                <a:solidFill>
                  <a:srgbClr val="09283f"/>
                </a:solidFill>
                <a:latin typeface="Comic Sans MS"/>
              </a:rPr>
              <a:t>- It is a technique used for high speed I/O device. Here, the device interface transfer data directly to or from the memory without continuous involvement by the processor. </a:t>
            </a:r>
            <a:endParaRPr b="0" lang="en-US" sz="2000" spc="-1" strike="noStrike">
              <a:solidFill>
                <a:srgbClr val="09283f"/>
              </a:solidFill>
              <a:latin typeface="Arial Nova Light"/>
            </a:endParaRPr>
          </a:p>
        </p:txBody>
      </p:sp>
      <p:sp>
        <p:nvSpPr>
          <p:cNvPr id="315" name="PlaceHolder 3"/>
          <p:cNvSpPr>
            <a:spLocks noGrp="1"/>
          </p:cNvSpPr>
          <p:nvPr>
            <p:ph type="ftr" idx="44"/>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FE276FF3-D95E-47D8-A16F-767E7C90A1D3}" type="slidenum">
              <a:t>19</a:t>
            </a:fld>
          </a:p>
        </p:txBody>
      </p:sp>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childTnLst>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314">
                                            <p:txEl>
                                              <p:pRg st="0" end="0"/>
                                            </p:txEl>
                                          </p:spTgt>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314">
                                            <p:txEl>
                                              <p:pRg st="1" end="1"/>
                                            </p:txEl>
                                          </p:spTgt>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314">
                                            <p:txEl>
                                              <p:pRg st="2" end="2"/>
                                            </p:txEl>
                                          </p:spTgt>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31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326880" y="29988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Course Outcome</a:t>
            </a:r>
            <a:endParaRPr b="0" lang="en-US" sz="4000" spc="-1" strike="noStrike">
              <a:solidFill>
                <a:srgbClr val="000000"/>
              </a:solidFill>
              <a:latin typeface="Arial Nova Light"/>
            </a:endParaRPr>
          </a:p>
        </p:txBody>
      </p:sp>
      <p:pic>
        <p:nvPicPr>
          <p:cNvPr id="260" name="Content Placeholder 4" descr=""/>
          <p:cNvPicPr/>
          <p:nvPr/>
        </p:nvPicPr>
        <p:blipFill>
          <a:blip r:embed="rId1"/>
          <a:stretch/>
        </p:blipFill>
        <p:spPr>
          <a:xfrm>
            <a:off x="905400" y="1721520"/>
            <a:ext cx="10148040" cy="4622760"/>
          </a:xfrm>
          <a:prstGeom prst="rect">
            <a:avLst/>
          </a:prstGeom>
          <a:ln w="0">
            <a:noFill/>
          </a:ln>
        </p:spPr>
      </p:pic>
      <p:sp>
        <p:nvSpPr>
          <p:cNvPr id="261" name="PlaceHolder 2"/>
          <p:cNvSpPr>
            <a:spLocks noGrp="1"/>
          </p:cNvSpPr>
          <p:nvPr>
            <p:ph type="ftr" idx="23"/>
          </p:nvPr>
        </p:nvSpPr>
        <p:spPr>
          <a:xfrm>
            <a:off x="173880" y="6437520"/>
            <a:ext cx="3775680" cy="364680"/>
          </a:xfrm>
          <a:prstGeom prst="rect">
            <a:avLst/>
          </a:prstGeom>
          <a:noFill/>
          <a:ln w="0">
            <a:noFill/>
          </a:ln>
        </p:spPr>
        <p:txBody>
          <a:bodyPr anchor="ctr">
            <a:noAutofit/>
          </a:bodyPr>
          <a:lstStyle>
            <a:lvl1pPr>
              <a:lnSpc>
                <a:spcPct val="100000"/>
              </a:lnSpc>
              <a:buNone/>
              <a:tabLst>
                <a:tab algn="l" pos="0"/>
              </a:tabLst>
              <a:defRPr b="0" lang="en-US" sz="1050" spc="49" strike="noStrike">
                <a:solidFill>
                  <a:srgbClr val="18818c"/>
                </a:solidFill>
                <a:latin typeface="Arial Nova Light"/>
              </a:defRPr>
            </a:lvl1pPr>
          </a:lstStyle>
          <a:p>
            <a:pPr>
              <a:lnSpc>
                <a:spcPct val="100000"/>
              </a:lnSpc>
              <a:buNone/>
              <a:tabLst>
                <a:tab algn="l" pos="0"/>
              </a:tabLst>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262" name="PlaceHolder 3"/>
          <p:cNvSpPr>
            <a:spLocks noGrp="1"/>
          </p:cNvSpPr>
          <p:nvPr>
            <p:ph type="sldNum" idx="24"/>
          </p:nvPr>
        </p:nvSpPr>
        <p:spPr>
          <a:xfrm>
            <a:off x="11391120" y="6434640"/>
            <a:ext cx="693000" cy="364680"/>
          </a:xfrm>
          <a:prstGeom prst="rect">
            <a:avLst/>
          </a:prstGeom>
          <a:noFill/>
          <a:ln w="0">
            <a:noFill/>
          </a:ln>
        </p:spPr>
        <p:txBody>
          <a:bodyPr anchor="ctr">
            <a:noAutofit/>
          </a:bodyPr>
          <a:lstStyle>
            <a:lvl1pPr algn="r">
              <a:lnSpc>
                <a:spcPct val="100000"/>
              </a:lnSpc>
              <a:buNone/>
              <a:tabLst>
                <a:tab algn="l" pos="0"/>
              </a:tabLst>
              <a:defRPr b="0" lang="en-US" sz="2000" spc="-1" strike="noStrike">
                <a:solidFill>
                  <a:srgbClr val="f4f2ec"/>
                </a:solidFill>
                <a:latin typeface="Elephant"/>
              </a:defRPr>
            </a:lvl1pPr>
          </a:lstStyle>
          <a:p>
            <a:pPr algn="r">
              <a:lnSpc>
                <a:spcPct val="100000"/>
              </a:lnSpc>
              <a:buNone/>
              <a:tabLst>
                <a:tab algn="l" pos="0"/>
              </a:tabLst>
            </a:pPr>
            <a:fld id="{5F031645-30D5-4491-A80D-C96A1401DACE}" type="slidenum">
              <a:rPr b="0" lang="en-US" sz="2000" spc="-1" strike="noStrike">
                <a:solidFill>
                  <a:srgbClr val="f4f2ec"/>
                </a:solidFill>
                <a:latin typeface="Elephant"/>
              </a:rPr>
              <a:t>&lt;number&gt;</a:t>
            </a:fld>
            <a:endParaRPr b="0" lang="en-IN" sz="20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609480" y="274680"/>
            <a:ext cx="10972440" cy="1142640"/>
          </a:xfrm>
          <a:prstGeom prst="rect">
            <a:avLst/>
          </a:prstGeom>
          <a:noFill/>
          <a:ln w="0">
            <a:noFill/>
          </a:ln>
        </p:spPr>
        <p:txBody>
          <a:bodyPr numCol="1" spcCol="0" anchor="ctr">
            <a:noAutofit/>
          </a:bodyPr>
          <a:p>
            <a:pPr algn="ctr">
              <a:lnSpc>
                <a:spcPct val="100000"/>
              </a:lnSpc>
              <a:buNone/>
            </a:pPr>
            <a:r>
              <a:rPr b="1" lang="en-US" sz="4000" spc="-1" strike="noStrike">
                <a:solidFill>
                  <a:srgbClr val="c00000"/>
                </a:solidFill>
                <a:latin typeface="Elephant (Headings)"/>
              </a:rPr>
              <a:t>Limitations of programmed I/O</a:t>
            </a:r>
            <a:endParaRPr b="0" lang="en-US" sz="4000" spc="-1" strike="noStrike">
              <a:solidFill>
                <a:srgbClr val="000000"/>
              </a:solidFill>
              <a:latin typeface="Calibri"/>
            </a:endParaRPr>
          </a:p>
        </p:txBody>
      </p:sp>
      <p:sp>
        <p:nvSpPr>
          <p:cNvPr id="317" name="PlaceHolder 2"/>
          <p:cNvSpPr>
            <a:spLocks noGrp="1"/>
          </p:cNvSpPr>
          <p:nvPr>
            <p:ph/>
          </p:nvPr>
        </p:nvSpPr>
        <p:spPr>
          <a:xfrm>
            <a:off x="609480" y="1600200"/>
            <a:ext cx="10972440" cy="4525560"/>
          </a:xfrm>
          <a:prstGeom prst="rect">
            <a:avLst/>
          </a:prstGeom>
          <a:noFill/>
          <a:ln w="0">
            <a:noFill/>
          </a:ln>
        </p:spPr>
        <p:txBody>
          <a:bodyPr numCol="1" spcCol="0"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omic Sans MS"/>
              </a:rPr>
              <a:t>It is used only in some </a:t>
            </a:r>
            <a:r>
              <a:rPr b="0" lang="en-US" sz="3200" spc="-1" strike="noStrike">
                <a:solidFill>
                  <a:srgbClr val="0808b8"/>
                </a:solidFill>
                <a:latin typeface="Comic Sans MS"/>
              </a:rPr>
              <a:t>low-end microcomputers.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omic Sans MS"/>
              </a:rPr>
              <a:t>It has </a:t>
            </a:r>
            <a:r>
              <a:rPr b="0" lang="en-US" sz="3200" spc="-1" strike="noStrike">
                <a:solidFill>
                  <a:srgbClr val="0808b8"/>
                </a:solidFill>
                <a:latin typeface="Comic Sans MS"/>
              </a:rPr>
              <a:t>single input and single output instruction</a:t>
            </a:r>
            <a:r>
              <a:rPr b="0" lang="en-US" sz="3200" spc="-1" strike="noStrike">
                <a:solidFill>
                  <a:srgbClr val="000000"/>
                </a:solidFill>
                <a:latin typeface="Comic Sans MS"/>
              </a:rPr>
              <a: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omic Sans MS"/>
              </a:rPr>
              <a:t>Each instructions </a:t>
            </a:r>
            <a:r>
              <a:rPr b="0" lang="en-US" sz="3200" spc="-1" strike="noStrike">
                <a:solidFill>
                  <a:srgbClr val="0808b8"/>
                </a:solidFill>
                <a:latin typeface="Comic Sans MS"/>
              </a:rPr>
              <a:t>selects one I/O device (by number) and transfers a single character (byte)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omic Sans MS"/>
              </a:rPr>
              <a:t>Example: </a:t>
            </a:r>
            <a:r>
              <a:rPr b="0" lang="en-US" sz="3200" spc="-1" strike="noStrike">
                <a:solidFill>
                  <a:srgbClr val="0808b8"/>
                </a:solidFill>
                <a:latin typeface="Comic Sans MS"/>
              </a:rPr>
              <a:t>microprocessor controlled video terminal</a:t>
            </a:r>
            <a:r>
              <a:rPr b="0" lang="en-US" sz="3200" spc="-1" strike="noStrike">
                <a:solidFill>
                  <a:srgbClr val="000000"/>
                </a:solidFill>
                <a:latin typeface="Comic Sans MS"/>
              </a:rPr>
              <a: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omic Sans MS"/>
              </a:rPr>
              <a:t>Four registers: </a:t>
            </a:r>
            <a:r>
              <a:rPr b="0" lang="en-US" sz="3200" spc="-1" strike="noStrike">
                <a:solidFill>
                  <a:srgbClr val="0808b8"/>
                </a:solidFill>
                <a:latin typeface="Comic Sans MS"/>
              </a:rPr>
              <a:t>input status and character, output status and character.</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p:nvPr>
        </p:nvSpPr>
        <p:spPr>
          <a:xfrm>
            <a:off x="609480" y="299880"/>
            <a:ext cx="10972440" cy="5825880"/>
          </a:xfrm>
          <a:prstGeom prst="rect">
            <a:avLst/>
          </a:prstGeom>
          <a:noFill/>
          <a:ln w="0">
            <a:noFill/>
          </a:ln>
        </p:spPr>
        <p:txBody>
          <a:bodyPr numCol="1" spcCol="0" anchor="t">
            <a:noAutofit/>
          </a:bodyPr>
          <a:p>
            <a:pPr marL="233280" indent="-233280">
              <a:lnSpc>
                <a:spcPct val="100000"/>
              </a:lnSpc>
              <a:spcBef>
                <a:spcPts val="1199"/>
              </a:spcBef>
              <a:buClr>
                <a:srgbClr val="1f497d"/>
              </a:buClr>
              <a:buFont typeface="Wingdings" charset="2"/>
              <a:buChar char=""/>
            </a:pPr>
            <a:r>
              <a:rPr b="0" lang="en-US" sz="2100" spc="-1" strike="noStrike">
                <a:solidFill>
                  <a:srgbClr val="000000"/>
                </a:solidFill>
                <a:latin typeface="Comic Sans MS"/>
              </a:rPr>
              <a:t>Two other mechanisms used for </a:t>
            </a:r>
            <a:r>
              <a:rPr b="0" lang="en-US" sz="2100" spc="-1" strike="noStrike">
                <a:solidFill>
                  <a:srgbClr val="c00000"/>
                </a:solidFill>
                <a:latin typeface="Comic Sans MS"/>
              </a:rPr>
              <a:t>synchronizing data transfers (handle I/O operations) between the processor and memory:</a:t>
            </a:r>
            <a:endParaRPr b="0" lang="en-US" sz="2100" spc="-1" strike="noStrike">
              <a:solidFill>
                <a:srgbClr val="000000"/>
              </a:solidFill>
              <a:latin typeface="Calibri"/>
            </a:endParaRPr>
          </a:p>
          <a:p>
            <a:pPr lvl="1" marL="693720" indent="-457200">
              <a:lnSpc>
                <a:spcPct val="100000"/>
              </a:lnSpc>
              <a:spcBef>
                <a:spcPts val="1199"/>
              </a:spcBef>
              <a:buClr>
                <a:srgbClr val="1f497d"/>
              </a:buClr>
              <a:buFont typeface="Calibri"/>
              <a:buAutoNum type="arabicPeriod"/>
            </a:pPr>
            <a:r>
              <a:rPr b="1" lang="en-US" sz="3200" spc="-1" strike="noStrike">
                <a:solidFill>
                  <a:srgbClr val="1f497d"/>
                </a:solidFill>
                <a:highlight>
                  <a:srgbClr val="ffff00"/>
                </a:highlight>
                <a:latin typeface="Comic Sans MS"/>
              </a:rPr>
              <a:t>Interrupts.</a:t>
            </a:r>
            <a:endParaRPr b="0" lang="en-US" sz="3200" spc="-1" strike="noStrike">
              <a:solidFill>
                <a:srgbClr val="000000"/>
              </a:solidFill>
              <a:latin typeface="Calibri"/>
            </a:endParaRPr>
          </a:p>
          <a:p>
            <a:pPr lvl="1" marL="693720" indent="-457200">
              <a:lnSpc>
                <a:spcPct val="100000"/>
              </a:lnSpc>
              <a:spcBef>
                <a:spcPts val="1199"/>
              </a:spcBef>
              <a:buClr>
                <a:srgbClr val="1f497d"/>
              </a:buClr>
              <a:buFont typeface="Calibri"/>
              <a:buAutoNum type="arabicPeriod"/>
            </a:pPr>
            <a:r>
              <a:rPr b="1" lang="en-US" sz="3200" spc="-1" strike="noStrike">
                <a:solidFill>
                  <a:srgbClr val="1f497d"/>
                </a:solidFill>
                <a:highlight>
                  <a:srgbClr val="ffff00"/>
                </a:highlight>
                <a:latin typeface="Comic Sans MS"/>
              </a:rPr>
              <a:t>Direct Memory Access.</a:t>
            </a:r>
            <a:endParaRPr b="0" lang="en-US" sz="3200" spc="-1" strike="noStrike">
              <a:solidFill>
                <a:srgbClr val="000000"/>
              </a:solidFill>
              <a:latin typeface="Calibri"/>
            </a:endParaRPr>
          </a:p>
          <a:p>
            <a:pPr marL="166680" indent="-166680">
              <a:lnSpc>
                <a:spcPct val="100000"/>
              </a:lnSpc>
              <a:spcBef>
                <a:spcPts val="1199"/>
              </a:spcBef>
              <a:buClr>
                <a:srgbClr val="c00000"/>
              </a:buClr>
              <a:buFont typeface="Arial"/>
              <a:buChar char="•"/>
            </a:pPr>
            <a:r>
              <a:rPr b="0" lang="en-US" sz="2100" spc="-1" strike="noStrike">
                <a:solidFill>
                  <a:srgbClr val="c00000"/>
                </a:solidFill>
                <a:latin typeface="Comic Sans MS"/>
              </a:rPr>
              <a:t>Interrupt-driven I/O</a:t>
            </a:r>
            <a:r>
              <a:rPr b="0" lang="en-US" sz="2100" spc="-1" strike="noStrike">
                <a:solidFill>
                  <a:srgbClr val="000000"/>
                </a:solidFill>
                <a:latin typeface="Comic Sans MS"/>
              </a:rPr>
              <a:t>, employs </a:t>
            </a:r>
            <a:r>
              <a:rPr b="0" lang="en-US" sz="2100" spc="-1" strike="noStrike">
                <a:solidFill>
                  <a:srgbClr val="c00000"/>
                </a:solidFill>
                <a:latin typeface="Comic Sans MS"/>
              </a:rPr>
              <a:t>I/O interrupts to indicate to the processor </a:t>
            </a:r>
            <a:r>
              <a:rPr b="0" lang="en-US" sz="2100" spc="-1" strike="noStrike">
                <a:solidFill>
                  <a:srgbClr val="000000"/>
                </a:solidFill>
                <a:latin typeface="Comic Sans MS"/>
              </a:rPr>
              <a:t>that an I/O device needs attention.</a:t>
            </a:r>
            <a:endParaRPr b="0" lang="en-US" sz="2100" spc="-1" strike="noStrike">
              <a:solidFill>
                <a:srgbClr val="000000"/>
              </a:solidFill>
              <a:latin typeface="Calibri"/>
            </a:endParaRPr>
          </a:p>
          <a:p>
            <a:pPr marL="166680" indent="-166680">
              <a:lnSpc>
                <a:spcPct val="100000"/>
              </a:lnSpc>
              <a:spcBef>
                <a:spcPts val="1199"/>
              </a:spcBef>
              <a:buClr>
                <a:srgbClr val="000000"/>
              </a:buClr>
              <a:buFont typeface="Arial"/>
              <a:buChar char="•"/>
            </a:pPr>
            <a:r>
              <a:rPr b="0" lang="en-US" sz="2100" spc="-1" strike="noStrike">
                <a:solidFill>
                  <a:srgbClr val="000000"/>
                </a:solidFill>
                <a:latin typeface="Comic Sans MS"/>
              </a:rPr>
              <a:t>When a device wants to notify the processor that it has completed some operation or needs attention, it causes the processor to be interrupted.</a:t>
            </a:r>
            <a:endParaRPr b="0" lang="en-US" sz="21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ubTitle"/>
          </p:nvPr>
        </p:nvSpPr>
        <p:spPr>
          <a:xfrm>
            <a:off x="470520" y="259200"/>
            <a:ext cx="11362320" cy="1327320"/>
          </a:xfrm>
          <a:prstGeom prst="rect">
            <a:avLst/>
          </a:prstGeom>
          <a:noFill/>
          <a:ln w="0">
            <a:noFill/>
          </a:ln>
        </p:spPr>
        <p:txBody>
          <a:bodyPr anchor="t">
            <a:noAutofit/>
          </a:bodyPr>
          <a:p>
            <a:pPr algn="ctr">
              <a:lnSpc>
                <a:spcPct val="120000"/>
              </a:lnSpc>
              <a:spcBef>
                <a:spcPts val="1001"/>
              </a:spcBef>
              <a:buNone/>
              <a:tabLst>
                <a:tab algn="l" pos="0"/>
              </a:tabLst>
            </a:pPr>
            <a:r>
              <a:rPr b="1" lang="en-US" sz="4400" spc="299" strike="noStrike" cap="all">
                <a:solidFill>
                  <a:srgbClr val="99ff33"/>
                </a:solidFill>
                <a:latin typeface="Calisto MT"/>
              </a:rPr>
              <a:t>Module 5</a:t>
            </a:r>
            <a:r>
              <a:rPr b="1" lang="en-US" sz="4800" spc="299" strike="noStrike" cap="all">
                <a:solidFill>
                  <a:srgbClr val="2d736b"/>
                </a:solidFill>
                <a:latin typeface="Cooper Std Black"/>
              </a:rPr>
              <a:t> </a:t>
            </a:r>
            <a:endParaRPr b="0" lang="en-IN" sz="4800" spc="-1" strike="noStrike">
              <a:latin typeface="Arial"/>
            </a:endParaRPr>
          </a:p>
          <a:p>
            <a:pPr algn="ctr">
              <a:lnSpc>
                <a:spcPct val="120000"/>
              </a:lnSpc>
              <a:spcBef>
                <a:spcPts val="1001"/>
              </a:spcBef>
              <a:buNone/>
              <a:tabLst>
                <a:tab algn="l" pos="0"/>
              </a:tabLst>
            </a:pPr>
            <a:endParaRPr b="0" lang="en-IN" sz="1600" spc="-1" strike="noStrike">
              <a:latin typeface="Arial"/>
            </a:endParaRPr>
          </a:p>
          <a:p>
            <a:pPr algn="ctr">
              <a:lnSpc>
                <a:spcPct val="120000"/>
              </a:lnSpc>
              <a:spcBef>
                <a:spcPts val="1001"/>
              </a:spcBef>
              <a:buNone/>
              <a:tabLst>
                <a:tab algn="l" pos="0"/>
              </a:tabLst>
            </a:pPr>
            <a:r>
              <a:rPr b="1" lang="en-US" sz="4800" spc="299" strike="noStrike" cap="all">
                <a:solidFill>
                  <a:srgbClr val="000000"/>
                </a:solidFill>
                <a:latin typeface="Cooper Std Black"/>
              </a:rPr>
              <a:t>interrupts</a:t>
            </a:r>
            <a:endParaRPr b="0" lang="en-IN" sz="4800" spc="-1" strike="noStrike">
              <a:latin typeface="Arial"/>
            </a:endParaRPr>
          </a:p>
        </p:txBody>
      </p:sp>
      <p:sp>
        <p:nvSpPr>
          <p:cNvPr id="3" name="PlaceHolder 2"/>
          <p:cNvSpPr>
            <a:spLocks noGrp="1"/>
          </p:cNvSpPr>
          <p:nvPr>
            <p:ph type="ftr" idx="2"/>
          </p:nvPr>
        </p:nvSpPr>
        <p:spPr/>
        <p:txBody>
          <a:bodyPr/>
          <a:p>
            <a:r>
              <a:t>Archana P S , Department of CSE,SNGCE</a:t>
            </a:r>
          </a:p>
        </p:txBody>
      </p:sp>
      <p:sp>
        <p:nvSpPr>
          <p:cNvPr id="4" name="PlaceHolder 3"/>
          <p:cNvSpPr>
            <a:spLocks noGrp="1"/>
          </p:cNvSpPr>
          <p:nvPr>
            <p:ph type="sldNum" idx="3"/>
          </p:nvPr>
        </p:nvSpPr>
        <p:spPr/>
        <p:txBody>
          <a:bodyPr/>
          <a:p>
            <a:fld id="{BD0CAB02-C4A7-4456-935C-09A3BD17A186}"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Interrupts</a:t>
            </a:r>
            <a:endParaRPr b="0" lang="en-US" sz="4000" spc="-1" strike="noStrike">
              <a:solidFill>
                <a:srgbClr val="000000"/>
              </a:solidFill>
              <a:latin typeface="Arial Nova Light"/>
            </a:endParaRPr>
          </a:p>
        </p:txBody>
      </p:sp>
      <p:sp>
        <p:nvSpPr>
          <p:cNvPr id="321" name="PlaceHolder 2"/>
          <p:cNvSpPr>
            <a:spLocks noGrp="1"/>
          </p:cNvSpPr>
          <p:nvPr>
            <p:ph/>
          </p:nvPr>
        </p:nvSpPr>
        <p:spPr>
          <a:xfrm>
            <a:off x="914400" y="1919520"/>
            <a:ext cx="9914400" cy="4123080"/>
          </a:xfrm>
          <a:prstGeom prst="rect">
            <a:avLst/>
          </a:prstGeom>
          <a:noFill/>
          <a:ln w="0">
            <a:noFill/>
          </a:ln>
        </p:spPr>
        <p:txBody>
          <a:bodyPr anchor="t">
            <a:noAutofit/>
          </a:bodyPr>
          <a:p>
            <a:pPr marL="228600" indent="-228600">
              <a:lnSpc>
                <a:spcPct val="120000"/>
              </a:lnSpc>
              <a:spcBef>
                <a:spcPts val="1001"/>
              </a:spcBef>
              <a:buClr>
                <a:srgbClr val="f48e7c"/>
              </a:buClr>
              <a:buFont typeface="Arial"/>
              <a:buChar char="•"/>
            </a:pPr>
            <a:r>
              <a:rPr b="0" lang="en-US" sz="2400" spc="-1" strike="noStrike">
                <a:solidFill>
                  <a:srgbClr val="09283f"/>
                </a:solidFill>
                <a:latin typeface="Comic Sans MS"/>
              </a:rPr>
              <a:t>It’s a method, where </a:t>
            </a:r>
            <a:r>
              <a:rPr b="0" lang="en-US" sz="2400" spc="-1" strike="noStrike">
                <a:solidFill>
                  <a:srgbClr val="ff0066"/>
                </a:solidFill>
                <a:latin typeface="Comic Sans MS"/>
              </a:rPr>
              <a:t>I/O device alert the processor </a:t>
            </a:r>
            <a:r>
              <a:rPr b="0" lang="en-US" sz="2400" spc="-1" strike="noStrike">
                <a:solidFill>
                  <a:srgbClr val="09283f"/>
                </a:solidFill>
                <a:latin typeface="Comic Sans MS"/>
              </a:rPr>
              <a:t>when it becomes </a:t>
            </a:r>
            <a:r>
              <a:rPr b="0" lang="en-US" sz="2400" spc="-1" strike="noStrike">
                <a:solidFill>
                  <a:srgbClr val="ff0066"/>
                </a:solidFill>
                <a:latin typeface="Comic Sans MS"/>
              </a:rPr>
              <a:t>ready</a:t>
            </a:r>
            <a:r>
              <a:rPr b="0" lang="en-US" sz="2400" spc="-1" strike="noStrike">
                <a:solidFill>
                  <a:srgbClr val="09283f"/>
                </a:solidFill>
                <a:latin typeface="Comic Sans MS"/>
              </a:rPr>
              <a:t>.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9283f"/>
                </a:solidFill>
                <a:latin typeface="Comic Sans MS"/>
              </a:rPr>
              <a:t>It can do so by sending a </a:t>
            </a:r>
            <a:r>
              <a:rPr b="0" lang="en-US" sz="2400" spc="-1" strike="noStrike">
                <a:solidFill>
                  <a:srgbClr val="ff0066"/>
                </a:solidFill>
                <a:latin typeface="Comic Sans MS"/>
              </a:rPr>
              <a:t>hardware signal </a:t>
            </a:r>
            <a:r>
              <a:rPr b="0" lang="en-US" sz="2400" spc="-1" strike="noStrike">
                <a:solidFill>
                  <a:srgbClr val="09283f"/>
                </a:solidFill>
                <a:latin typeface="Comic Sans MS"/>
              </a:rPr>
              <a:t>called an </a:t>
            </a:r>
            <a:r>
              <a:rPr b="0" i="1" lang="en-US" sz="2400" spc="-1" strike="noStrike">
                <a:solidFill>
                  <a:srgbClr val="ff0066"/>
                </a:solidFill>
                <a:latin typeface="Comic Sans MS"/>
              </a:rPr>
              <a:t>interrupt request </a:t>
            </a:r>
            <a:r>
              <a:rPr b="0" lang="en-US" sz="2400" spc="-1" strike="noStrike">
                <a:solidFill>
                  <a:srgbClr val="09283f"/>
                </a:solidFill>
                <a:latin typeface="Comic Sans MS"/>
              </a:rPr>
              <a:t>to the processor. </a:t>
            </a:r>
            <a:endParaRPr b="0" lang="en-US" sz="24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2400" spc="-1" strike="noStrike">
                <a:solidFill>
                  <a:srgbClr val="09283f"/>
                </a:solidFill>
                <a:latin typeface="Comic Sans MS"/>
              </a:rPr>
              <a:t>Since the processor is no longer required to continuously poll the status of I/O devices, it can use the waiting period to perform other useful tasks.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9283f"/>
                </a:solidFill>
                <a:latin typeface="Comic Sans MS"/>
              </a:rPr>
              <a:t>Indeed, by using interrupts, such </a:t>
            </a:r>
            <a:r>
              <a:rPr b="0" lang="en-US" sz="2400" spc="-1" strike="noStrike">
                <a:solidFill>
                  <a:srgbClr val="ff0066"/>
                </a:solidFill>
                <a:latin typeface="Comic Sans MS"/>
              </a:rPr>
              <a:t>waiting periods </a:t>
            </a:r>
            <a:r>
              <a:rPr b="0" lang="en-US" sz="2400" spc="-1" strike="noStrike">
                <a:solidFill>
                  <a:srgbClr val="09283f"/>
                </a:solidFill>
                <a:latin typeface="Comic Sans MS"/>
              </a:rPr>
              <a:t>can ideally be </a:t>
            </a:r>
            <a:r>
              <a:rPr b="0" lang="en-US" sz="2400" spc="-1" strike="noStrike">
                <a:solidFill>
                  <a:srgbClr val="ff0066"/>
                </a:solidFill>
                <a:latin typeface="Comic Sans MS"/>
              </a:rPr>
              <a:t>eliminated</a:t>
            </a:r>
            <a:r>
              <a:rPr b="0" lang="en-US" sz="2400" spc="-1" strike="noStrike">
                <a:solidFill>
                  <a:srgbClr val="09283f"/>
                </a:solidFill>
                <a:latin typeface="Comic Sans MS"/>
              </a:rPr>
              <a:t>.</a:t>
            </a:r>
            <a:endParaRPr b="0" lang="en-US" sz="2400" spc="-1" strike="noStrike">
              <a:solidFill>
                <a:srgbClr val="09283f"/>
              </a:solidFill>
              <a:latin typeface="Arial Nova Light"/>
            </a:endParaRPr>
          </a:p>
        </p:txBody>
      </p:sp>
      <p:sp>
        <p:nvSpPr>
          <p:cNvPr id="322" name="PlaceHolder 3"/>
          <p:cNvSpPr>
            <a:spLocks noGrp="1"/>
          </p:cNvSpPr>
          <p:nvPr>
            <p:ph type="ftr" idx="45"/>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BC316CFC-B75D-4823-8366-DDC047E1E1A6}" type="slidenum">
              <a:t>23</a:t>
            </a:fld>
          </a:p>
        </p:txBody>
      </p:sp>
    </p:spTree>
  </p:cSld>
  <mc:AlternateContent>
    <mc:Choice Requires="p14">
      <p:transition spd="slow" p14:dur="2000"/>
    </mc:Choice>
    <mc:Fallback>
      <p:transition spd="slow"/>
    </mc:Fallback>
  </mc:AlternateContent>
  <p:timing>
    <p:tnLst>
      <p:par>
        <p:cTn id="83" dur="indefinite" restart="never" nodeType="tmRoot">
          <p:childTnLst>
            <p:seq>
              <p:cTn id="84" dur="indefinite" nodeType="mainSeq">
                <p:childTnLst>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321">
                                            <p:txEl>
                                              <p:pRg st="0" end="0"/>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321">
                                            <p:txEl>
                                              <p:pRg st="1" end="1"/>
                                            </p:txEl>
                                          </p:spTgt>
                                        </p:tgtEl>
                                        <p:attrNameLst>
                                          <p:attrName>style.visibility</p:attrName>
                                        </p:attrNameLst>
                                      </p:cBhvr>
                                      <p:to>
                                        <p:strVal val="visible"/>
                                      </p:to>
                                    </p:set>
                                  </p:childTnLst>
                                </p:cTn>
                              </p:par>
                              <p:par>
                                <p:cTn id="93" nodeType="withEffect" fill="hold" presetClass="entr" presetID="1">
                                  <p:stCondLst>
                                    <p:cond delay="0"/>
                                  </p:stCondLst>
                                  <p:childTnLst>
                                    <p:set>
                                      <p:cBhvr>
                                        <p:cTn id="94" dur="1" fill="hold">
                                          <p:stCondLst>
                                            <p:cond delay="0"/>
                                          </p:stCondLst>
                                        </p:cTn>
                                        <p:tgtEl>
                                          <p:spTgt spid="321">
                                            <p:txEl>
                                              <p:pRg st="2" end="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32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Interrupt Service Routine</a:t>
            </a:r>
            <a:endParaRPr b="0" lang="en-US" sz="4000" spc="-1" strike="noStrike">
              <a:solidFill>
                <a:srgbClr val="000000"/>
              </a:solidFill>
              <a:latin typeface="Arial Nova Light"/>
            </a:endParaRPr>
          </a:p>
        </p:txBody>
      </p:sp>
      <p:pic>
        <p:nvPicPr>
          <p:cNvPr id="324" name="Picture 2" descr=""/>
          <p:cNvPicPr/>
          <p:nvPr/>
        </p:nvPicPr>
        <p:blipFill>
          <a:blip r:embed="rId1"/>
          <a:stretch/>
        </p:blipFill>
        <p:spPr>
          <a:xfrm>
            <a:off x="1076400" y="1702440"/>
            <a:ext cx="8638920" cy="3209760"/>
          </a:xfrm>
          <a:prstGeom prst="rect">
            <a:avLst/>
          </a:prstGeom>
          <a:ln w="0">
            <a:noFill/>
          </a:ln>
        </p:spPr>
      </p:pic>
      <p:sp>
        <p:nvSpPr>
          <p:cNvPr id="325" name="PlaceHolder 2"/>
          <p:cNvSpPr>
            <a:spLocks noGrp="1"/>
          </p:cNvSpPr>
          <p:nvPr>
            <p:ph/>
          </p:nvPr>
        </p:nvSpPr>
        <p:spPr>
          <a:xfrm>
            <a:off x="194040" y="5155560"/>
            <a:ext cx="10920960" cy="1404000"/>
          </a:xfrm>
          <a:prstGeom prst="rect">
            <a:avLst/>
          </a:prstGeom>
          <a:noFill/>
          <a:ln w="0">
            <a:noFill/>
          </a:ln>
        </p:spPr>
        <p:txBody>
          <a:bodyPr anchor="t">
            <a:normAutofit fontScale="83000"/>
          </a:bodyPr>
          <a:p>
            <a:pPr marL="228600" indent="-228600">
              <a:lnSpc>
                <a:spcPct val="120000"/>
              </a:lnSpc>
              <a:spcBef>
                <a:spcPts val="1001"/>
              </a:spcBef>
              <a:buClr>
                <a:srgbClr val="f48e7c"/>
              </a:buClr>
              <a:buFont typeface="Arial"/>
              <a:buChar char="•"/>
            </a:pPr>
            <a:r>
              <a:rPr b="0" lang="en-US" sz="2800" spc="-1" strike="noStrike">
                <a:solidFill>
                  <a:srgbClr val="09283f"/>
                </a:solidFill>
                <a:latin typeface="Comic Sans MS"/>
              </a:rPr>
              <a:t>The routine executed in response to an interrupt request is called the </a:t>
            </a:r>
            <a:r>
              <a:rPr b="1" i="1" lang="en-US" sz="2800" spc="-1" strike="noStrike">
                <a:solidFill>
                  <a:srgbClr val="ff0066"/>
                </a:solidFill>
                <a:latin typeface="Comic Sans MS"/>
              </a:rPr>
              <a:t>interrupt-service routine</a:t>
            </a:r>
            <a:r>
              <a:rPr b="0" lang="en-US" sz="2800" spc="-1" strike="noStrike">
                <a:solidFill>
                  <a:srgbClr val="09283f"/>
                </a:solidFill>
                <a:latin typeface="Comic Sans MS"/>
              </a:rPr>
              <a:t>, (</a:t>
            </a:r>
            <a:r>
              <a:rPr b="1" lang="en-US" sz="2800" spc="-1" strike="noStrike">
                <a:solidFill>
                  <a:srgbClr val="09283f"/>
                </a:solidFill>
                <a:latin typeface="Comic Sans MS"/>
              </a:rPr>
              <a:t>ISR</a:t>
            </a:r>
            <a:r>
              <a:rPr b="0" lang="en-US" sz="2800" spc="-1" strike="noStrike">
                <a:solidFill>
                  <a:srgbClr val="09283f"/>
                </a:solidFill>
                <a:latin typeface="Comic Sans MS"/>
              </a:rPr>
              <a:t>)</a:t>
            </a:r>
            <a:endParaRPr b="0" lang="en-US" sz="28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800" spc="-1" strike="noStrike">
                <a:solidFill>
                  <a:srgbClr val="09283f"/>
                </a:solidFill>
                <a:latin typeface="Comic Sans MS"/>
              </a:rPr>
              <a:t>Interrupts bear considerable resemblance to </a:t>
            </a:r>
            <a:r>
              <a:rPr b="0" lang="en-US" sz="2800" spc="-1" strike="noStrike">
                <a:solidFill>
                  <a:srgbClr val="ff0066"/>
                </a:solidFill>
                <a:latin typeface="Comic Sans MS"/>
              </a:rPr>
              <a:t>subroutine calls</a:t>
            </a:r>
            <a:r>
              <a:rPr b="0" lang="en-US" sz="2800" spc="-1" strike="noStrike">
                <a:solidFill>
                  <a:srgbClr val="09283f"/>
                </a:solidFill>
                <a:latin typeface="Comic Sans MS"/>
              </a:rPr>
              <a:t>.</a:t>
            </a:r>
            <a:endParaRPr b="0" lang="en-US" sz="2800" spc="-1" strike="noStrike">
              <a:solidFill>
                <a:srgbClr val="09283f"/>
              </a:solidFill>
              <a:latin typeface="Arial Nova Light"/>
            </a:endParaRPr>
          </a:p>
        </p:txBody>
      </p:sp>
      <p:sp>
        <p:nvSpPr>
          <p:cNvPr id="326" name="PlaceHolder 3"/>
          <p:cNvSpPr>
            <a:spLocks noGrp="1"/>
          </p:cNvSpPr>
          <p:nvPr>
            <p:ph type="ftr" idx="46"/>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072EB8FD-86DD-4C95-82A4-56FB145A6320}" type="slidenum">
              <a:t>24</a:t>
            </a:fld>
          </a:p>
        </p:txBody>
      </p:sp>
    </p:spTree>
  </p:cSld>
  <mc:AlternateContent>
    <mc:Choice Requires="p14">
      <p:transition spd="slow" p14:dur="2000"/>
    </mc:Choice>
    <mc:Fallback>
      <p:transition spd="slow"/>
    </mc:Fallback>
  </mc:AlternateContent>
  <p:timing>
    <p:tnLst>
      <p:par>
        <p:cTn id="99" dur="indefinite" restart="never" nodeType="tmRoot">
          <p:childTnLst>
            <p:seq>
              <p:cTn id="100" dur="indefinite" nodeType="mainSeq">
                <p:childTnLst>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325">
                                            <p:txEl>
                                              <p:pRg st="0" end="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325">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905400" y="-214200"/>
            <a:ext cx="9914400" cy="169992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Interrupt Service Routine</a:t>
            </a:r>
            <a:endParaRPr b="0" lang="en-US" sz="4000" spc="-1" strike="noStrike">
              <a:solidFill>
                <a:srgbClr val="000000"/>
              </a:solidFill>
              <a:latin typeface="Arial Nova Light"/>
            </a:endParaRPr>
          </a:p>
        </p:txBody>
      </p:sp>
      <p:sp>
        <p:nvSpPr>
          <p:cNvPr id="328" name="PlaceHolder 2"/>
          <p:cNvSpPr>
            <a:spLocks noGrp="1"/>
          </p:cNvSpPr>
          <p:nvPr>
            <p:ph/>
          </p:nvPr>
        </p:nvSpPr>
        <p:spPr>
          <a:xfrm>
            <a:off x="194040" y="1486080"/>
            <a:ext cx="11823840" cy="523656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Assume that an interrupt request arrives during execution of instruction </a:t>
            </a:r>
            <a:r>
              <a:rPr b="0" i="1" lang="en-US" sz="2000" spc="-1" strike="noStrike">
                <a:solidFill>
                  <a:srgbClr val="09283f"/>
                </a:solidFill>
                <a:latin typeface="Comic Sans MS"/>
              </a:rPr>
              <a:t>i </a:t>
            </a:r>
            <a:r>
              <a:rPr b="0" lang="en-US" sz="2000" spc="-1" strike="noStrike">
                <a:solidFill>
                  <a:srgbClr val="09283f"/>
                </a:solidFill>
                <a:latin typeface="Comic Sans MS"/>
              </a:rPr>
              <a:t>.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 processor first completes execution of instruction </a:t>
            </a:r>
            <a:r>
              <a:rPr b="0" i="1" lang="en-US" sz="2000" spc="-1" strike="noStrike">
                <a:solidFill>
                  <a:srgbClr val="09283f"/>
                </a:solidFill>
                <a:latin typeface="Comic Sans MS"/>
              </a:rPr>
              <a:t>i</a:t>
            </a:r>
            <a:r>
              <a:rPr b="0" lang="en-US" sz="2000" spc="-1" strike="noStrike">
                <a:solidFill>
                  <a:srgbClr val="09283f"/>
                </a:solidFill>
                <a:latin typeface="Comic Sans MS"/>
              </a:rPr>
              <a:t>.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Then, it loads the program counter with the address of the first instruction of the </a:t>
            </a:r>
            <a:r>
              <a:rPr b="0" lang="en-US" sz="2000" spc="-1" strike="noStrike">
                <a:solidFill>
                  <a:srgbClr val="ff0066"/>
                </a:solidFill>
                <a:latin typeface="Comic Sans MS"/>
              </a:rPr>
              <a:t>interrupt-service routine</a:t>
            </a:r>
            <a:r>
              <a:rPr b="0" lang="en-US" sz="2000" spc="-1" strike="noStrike">
                <a:solidFill>
                  <a:srgbClr val="09283f"/>
                </a:solidFill>
                <a:latin typeface="Comic Sans MS"/>
              </a:rPr>
              <a:t>. </a:t>
            </a:r>
            <a:endParaRPr b="0" lang="en-US" sz="20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For the time being, let us assume that this address is hardwired in the processor. </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After execution of the interrupt-service routine, the processor returns to instruction </a:t>
            </a:r>
            <a:r>
              <a:rPr b="0" i="1" lang="en-US" sz="2000" spc="-1" strike="noStrike">
                <a:solidFill>
                  <a:srgbClr val="09283f"/>
                </a:solidFill>
                <a:latin typeface="Comic Sans MS"/>
              </a:rPr>
              <a:t>i </a:t>
            </a:r>
            <a:r>
              <a:rPr b="0" lang="en-US" sz="2000" spc="-1" strike="noStrike">
                <a:solidFill>
                  <a:srgbClr val="09283f"/>
                </a:solidFill>
                <a:latin typeface="Comic Sans MS"/>
              </a:rPr>
              <a:t>+ 1. </a:t>
            </a:r>
            <a:endParaRPr b="0" lang="en-US" sz="20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Therefore, when an interrupt occurs, the current </a:t>
            </a:r>
            <a:r>
              <a:rPr b="0" lang="en-US" sz="1800" spc="-1" strike="noStrike">
                <a:solidFill>
                  <a:srgbClr val="ff0066"/>
                </a:solidFill>
                <a:latin typeface="Comic Sans MS"/>
              </a:rPr>
              <a:t>contents of the PC</a:t>
            </a:r>
            <a:r>
              <a:rPr b="0" lang="en-US" sz="1800" spc="-1" strike="noStrike">
                <a:solidFill>
                  <a:srgbClr val="09283f"/>
                </a:solidFill>
                <a:latin typeface="Comic Sans MS"/>
              </a:rPr>
              <a:t>, which point to instruction </a:t>
            </a:r>
            <a:r>
              <a:rPr b="0" i="1" lang="en-US" sz="1800" spc="-1" strike="noStrike">
                <a:solidFill>
                  <a:srgbClr val="09283f"/>
                </a:solidFill>
                <a:latin typeface="Comic Sans MS"/>
              </a:rPr>
              <a:t>i </a:t>
            </a:r>
            <a:r>
              <a:rPr b="0" lang="en-US" sz="1800" spc="-1" strike="noStrike">
                <a:solidFill>
                  <a:srgbClr val="09283f"/>
                </a:solidFill>
                <a:latin typeface="Comic Sans MS"/>
              </a:rPr>
              <a:t>+ 1, must be put in </a:t>
            </a:r>
            <a:r>
              <a:rPr b="0" lang="en-US" sz="1800" spc="-1" strike="noStrike">
                <a:solidFill>
                  <a:srgbClr val="ff0066"/>
                </a:solidFill>
                <a:latin typeface="Comic Sans MS"/>
              </a:rPr>
              <a:t>temporary storage </a:t>
            </a:r>
            <a:r>
              <a:rPr b="0" lang="en-US" sz="1800" spc="-1" strike="noStrike">
                <a:solidFill>
                  <a:srgbClr val="09283f"/>
                </a:solidFill>
                <a:latin typeface="Comic Sans MS"/>
              </a:rPr>
              <a:t>in a known location. </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A </a:t>
            </a:r>
            <a:r>
              <a:rPr b="0" lang="en-US" sz="2000" spc="-1" strike="noStrike">
                <a:solidFill>
                  <a:srgbClr val="ff0066"/>
                </a:solidFill>
                <a:latin typeface="Comic Sans MS"/>
              </a:rPr>
              <a:t>Return-from-interrupt </a:t>
            </a:r>
            <a:r>
              <a:rPr b="0" lang="en-US" sz="2000" spc="-1" strike="noStrike">
                <a:solidFill>
                  <a:srgbClr val="09283f"/>
                </a:solidFill>
                <a:latin typeface="Comic Sans MS"/>
              </a:rPr>
              <a:t>instruction at the end of the interrupt-service routine reloads the PC from that temporary storage location, causing </a:t>
            </a:r>
            <a:r>
              <a:rPr b="0" lang="en-US" sz="2000" spc="-1" strike="noStrike">
                <a:solidFill>
                  <a:srgbClr val="ff0066"/>
                </a:solidFill>
                <a:latin typeface="Comic Sans MS"/>
              </a:rPr>
              <a:t>execution to resume </a:t>
            </a:r>
            <a:r>
              <a:rPr b="0" lang="en-US" sz="2000" spc="-1" strike="noStrike">
                <a:solidFill>
                  <a:srgbClr val="09283f"/>
                </a:solidFill>
                <a:latin typeface="Comic Sans MS"/>
              </a:rPr>
              <a:t>at instruction </a:t>
            </a:r>
            <a:r>
              <a:rPr b="0" i="1" lang="en-US" sz="2000" spc="-1" strike="noStrike">
                <a:solidFill>
                  <a:srgbClr val="09283f"/>
                </a:solidFill>
                <a:latin typeface="Comic Sans MS"/>
              </a:rPr>
              <a:t>i </a:t>
            </a:r>
            <a:r>
              <a:rPr b="0" lang="en-US" sz="2000" spc="-1" strike="noStrike">
                <a:solidFill>
                  <a:srgbClr val="09283f"/>
                </a:solidFill>
                <a:latin typeface="Comic Sans MS"/>
              </a:rPr>
              <a:t>+ 1.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 </a:t>
            </a:r>
            <a:r>
              <a:rPr b="0" i="1" lang="en-US" sz="2000" spc="-1" strike="noStrike">
                <a:solidFill>
                  <a:srgbClr val="09283f"/>
                </a:solidFill>
                <a:latin typeface="Comic Sans MS"/>
              </a:rPr>
              <a:t>return address </a:t>
            </a:r>
            <a:r>
              <a:rPr b="0" lang="en-US" sz="2000" spc="-1" strike="noStrike">
                <a:solidFill>
                  <a:srgbClr val="09283f"/>
                </a:solidFill>
                <a:latin typeface="Comic Sans MS"/>
              </a:rPr>
              <a:t>must be saved either in a designated general-purpose register or on the processor </a:t>
            </a:r>
            <a:r>
              <a:rPr b="1" lang="en-US" sz="2000" spc="-1" strike="noStrike">
                <a:solidFill>
                  <a:srgbClr val="ff0066"/>
                </a:solidFill>
                <a:latin typeface="Comic Sans MS"/>
              </a:rPr>
              <a:t>stack</a:t>
            </a:r>
            <a:r>
              <a:rPr b="0" lang="en-US" sz="2000" spc="-1" strike="noStrike">
                <a:solidFill>
                  <a:srgbClr val="09283f"/>
                </a:solidFill>
                <a:latin typeface="Comic Sans MS"/>
              </a:rPr>
              <a:t>.</a:t>
            </a:r>
            <a:endParaRPr b="0" lang="en-US" sz="2000" spc="-1" strike="noStrike">
              <a:solidFill>
                <a:srgbClr val="09283f"/>
              </a:solidFill>
              <a:latin typeface="Arial Nova Light"/>
            </a:endParaRPr>
          </a:p>
        </p:txBody>
      </p:sp>
      <p:sp>
        <p:nvSpPr>
          <p:cNvPr id="329" name="PlaceHolder 3"/>
          <p:cNvSpPr>
            <a:spLocks noGrp="1"/>
          </p:cNvSpPr>
          <p:nvPr>
            <p:ph type="ftr" idx="47"/>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F6D3BB23-4DF4-4C08-AA55-201A2B07387A}" type="slidenum">
              <a:t>25</a:t>
            </a:fld>
          </a:p>
        </p:txBody>
      </p:sp>
    </p:spTree>
  </p:cSld>
  <mc:AlternateContent>
    <mc:Choice Requires="p14">
      <p:transition spd="slow" p14:dur="2000"/>
    </mc:Choice>
    <mc:Fallback>
      <p:transition spd="slow"/>
    </mc:Fallback>
  </mc:AlternateContent>
  <p:timing>
    <p:tnLst>
      <p:par>
        <p:cTn id="109" dur="indefinite" restart="never" nodeType="tmRoot">
          <p:childTnLst>
            <p:seq>
              <p:cTn id="110" dur="indefinite" nodeType="mainSeq">
                <p:childTnLst>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328">
                                            <p:txEl>
                                              <p:pRg st="0" end="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328">
                                            <p:txEl>
                                              <p:pRg st="1" end="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328">
                                            <p:txEl>
                                              <p:pRg st="2" end="2"/>
                                            </p:txEl>
                                          </p:spTgt>
                                        </p:tgtEl>
                                        <p:attrNameLst>
                                          <p:attrName>style.visibility</p:attrName>
                                        </p:attrNameLst>
                                      </p:cBhvr>
                                      <p:to>
                                        <p:strVal val="visible"/>
                                      </p:to>
                                    </p:set>
                                  </p:childTnLst>
                                </p:cTn>
                              </p:par>
                              <p:par>
                                <p:cTn id="123" nodeType="withEffect" fill="hold" presetClass="entr" presetID="1">
                                  <p:stCondLst>
                                    <p:cond delay="0"/>
                                  </p:stCondLst>
                                  <p:childTnLst>
                                    <p:set>
                                      <p:cBhvr>
                                        <p:cTn id="124" dur="1" fill="hold">
                                          <p:stCondLst>
                                            <p:cond delay="0"/>
                                          </p:stCondLst>
                                        </p:cTn>
                                        <p:tgtEl>
                                          <p:spTgt spid="328">
                                            <p:txEl>
                                              <p:pRg st="3" end="3"/>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328">
                                            <p:txEl>
                                              <p:pRg st="4" end="4"/>
                                            </p:txEl>
                                          </p:spTgt>
                                        </p:tgtEl>
                                        <p:attrNameLst>
                                          <p:attrName>style.visibility</p:attrName>
                                        </p:attrNameLst>
                                      </p:cBhvr>
                                      <p:to>
                                        <p:strVal val="visible"/>
                                      </p:to>
                                    </p:set>
                                  </p:childTnLst>
                                </p:cTn>
                              </p:par>
                              <p:par>
                                <p:cTn id="129" nodeType="withEffect" fill="hold" presetClass="entr" presetID="1">
                                  <p:stCondLst>
                                    <p:cond delay="0"/>
                                  </p:stCondLst>
                                  <p:childTnLst>
                                    <p:set>
                                      <p:cBhvr>
                                        <p:cTn id="130" dur="1" fill="hold">
                                          <p:stCondLst>
                                            <p:cond delay="0"/>
                                          </p:stCondLst>
                                        </p:cTn>
                                        <p:tgtEl>
                                          <p:spTgt spid="328">
                                            <p:txEl>
                                              <p:pRg st="5" end="5"/>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328">
                                            <p:txEl>
                                              <p:pRg st="6" end="6"/>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328">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p:nvPr>
        </p:nvSpPr>
        <p:spPr>
          <a:xfrm>
            <a:off x="194040" y="205920"/>
            <a:ext cx="11519640" cy="635328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1" i="1" lang="en-US" sz="2400" spc="-1" strike="noStrike" u="sng">
                <a:solidFill>
                  <a:srgbClr val="ff0066"/>
                </a:solidFill>
                <a:uFillTx/>
                <a:latin typeface="Comic Sans MS"/>
              </a:rPr>
              <a:t>Interrupt Acknowledge</a:t>
            </a:r>
            <a:r>
              <a:rPr b="1" i="1" lang="en-US" sz="2400" spc="-1" strike="noStrike">
                <a:solidFill>
                  <a:srgbClr val="09283f"/>
                </a:solidFill>
                <a:latin typeface="Comic Sans MS"/>
              </a:rPr>
              <a:t>: </a:t>
            </a:r>
            <a:r>
              <a:rPr b="0" lang="en-US" sz="2400" spc="-1" strike="noStrike">
                <a:solidFill>
                  <a:srgbClr val="09283f"/>
                </a:solidFill>
                <a:latin typeface="Comic Sans MS"/>
              </a:rPr>
              <a:t>A special control signal sent </a:t>
            </a:r>
            <a:r>
              <a:rPr b="0" lang="en-US" sz="2400" spc="-1" strike="noStrike">
                <a:solidFill>
                  <a:srgbClr val="ff0066"/>
                </a:solidFill>
                <a:latin typeface="Comic Sans MS"/>
              </a:rPr>
              <a:t>by Processor to inform the device </a:t>
            </a:r>
            <a:r>
              <a:rPr b="0" lang="en-US" sz="2400" spc="-1" strike="noStrike">
                <a:solidFill>
                  <a:srgbClr val="09283f"/>
                </a:solidFill>
                <a:latin typeface="Comic Sans MS"/>
              </a:rPr>
              <a:t>that its interrupt request has been recognized so that it may remove its interrupt-request signal.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9283f"/>
                </a:solidFill>
                <a:latin typeface="Comic Sans MS"/>
              </a:rPr>
              <a:t>Even though the operations of interrupt is similar to subroutine, interrupt might not be related to the main program currently running</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1" i="1" lang="en-US" sz="2400" spc="-1" strike="noStrike" u="sng">
                <a:solidFill>
                  <a:srgbClr val="ff0066"/>
                </a:solidFill>
                <a:uFillTx/>
                <a:latin typeface="Comic Sans MS"/>
              </a:rPr>
              <a:t>Interrupt latency</a:t>
            </a:r>
            <a:r>
              <a:rPr b="1" lang="en-US" sz="2400" spc="-1" strike="noStrike" u="sng">
                <a:solidFill>
                  <a:srgbClr val="ff0066"/>
                </a:solidFill>
                <a:uFillTx/>
                <a:latin typeface="Comic Sans MS"/>
              </a:rPr>
              <a:t>: </a:t>
            </a:r>
            <a:r>
              <a:rPr b="0" lang="en-US" sz="2400" spc="-1" strike="noStrike">
                <a:solidFill>
                  <a:srgbClr val="09283f"/>
                </a:solidFill>
                <a:latin typeface="Comic Sans MS"/>
              </a:rPr>
              <a:t>the delay between the time an interrupt request is received and the start of execution of the interrupt-service routine</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1" i="1" lang="en-US" sz="2400" spc="-1" strike="noStrike" u="sng">
                <a:solidFill>
                  <a:srgbClr val="ff0066"/>
                </a:solidFill>
                <a:uFillTx/>
                <a:latin typeface="Comic Sans MS"/>
              </a:rPr>
              <a:t>Enabling and Disabling Interrupts</a:t>
            </a:r>
            <a:r>
              <a:rPr b="0" lang="en-US" sz="2400" spc="-1" strike="noStrike">
                <a:solidFill>
                  <a:srgbClr val="09283f"/>
                </a:solidFill>
                <a:latin typeface="Comic Sans MS"/>
              </a:rPr>
              <a:t>: The processor has a </a:t>
            </a:r>
            <a:r>
              <a:rPr b="0" i="1" lang="en-US" sz="2400" spc="-1" strike="noStrike">
                <a:solidFill>
                  <a:srgbClr val="09283f"/>
                </a:solidFill>
                <a:latin typeface="Comic Sans MS"/>
              </a:rPr>
              <a:t>status register </a:t>
            </a:r>
            <a:r>
              <a:rPr b="0" lang="en-US" sz="2400" spc="-1" strike="noStrike">
                <a:solidFill>
                  <a:srgbClr val="09283f"/>
                </a:solidFill>
                <a:latin typeface="Comic Sans MS"/>
              </a:rPr>
              <a:t>(PS), which contains information about its current state of operation. </a:t>
            </a:r>
            <a:endParaRPr b="0" lang="en-US" sz="24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2400" spc="-1" strike="noStrike">
                <a:solidFill>
                  <a:srgbClr val="09283f"/>
                </a:solidFill>
                <a:latin typeface="Comic Sans MS"/>
              </a:rPr>
              <a:t>Let one bit, IE, of this register be assigned for enabling/disabling interrupts.</a:t>
            </a:r>
            <a:endParaRPr b="0" lang="en-US" sz="2400" spc="-1" strike="noStrike">
              <a:solidFill>
                <a:srgbClr val="09283f"/>
              </a:solidFill>
              <a:latin typeface="Arial Nova Light"/>
            </a:endParaRPr>
          </a:p>
          <a:p>
            <a:pPr>
              <a:lnSpc>
                <a:spcPct val="120000"/>
              </a:lnSpc>
              <a:spcBef>
                <a:spcPts val="1001"/>
              </a:spcBef>
              <a:buNone/>
            </a:pPr>
            <a:endParaRPr b="0" lang="en-US" sz="2400" spc="-1" strike="noStrike">
              <a:solidFill>
                <a:srgbClr val="09283f"/>
              </a:solidFill>
              <a:latin typeface="Arial Nova Light"/>
            </a:endParaRPr>
          </a:p>
        </p:txBody>
      </p:sp>
      <p:sp>
        <p:nvSpPr>
          <p:cNvPr id="331" name="PlaceHolder 2"/>
          <p:cNvSpPr>
            <a:spLocks noGrp="1"/>
          </p:cNvSpPr>
          <p:nvPr>
            <p:ph type="ftr" idx="48"/>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4" name="PlaceHolder 3"/>
          <p:cNvSpPr>
            <a:spLocks noGrp="1"/>
          </p:cNvSpPr>
          <p:nvPr>
            <p:ph type="sldNum" idx="6"/>
          </p:nvPr>
        </p:nvSpPr>
        <p:spPr/>
        <p:txBody>
          <a:bodyPr/>
          <a:p>
            <a:fld id="{D091AD9E-D21B-4F06-8592-C5BF4A959E07}" type="slidenum">
              <a:t>26</a:t>
            </a:fld>
          </a:p>
        </p:txBody>
      </p:sp>
    </p:spTree>
  </p:cSld>
  <mc:AlternateContent>
    <mc:Choice Requires="p14">
      <p:transition spd="slow" p14:dur="2000"/>
    </mc:Choice>
    <mc:Fallback>
      <p:transition spd="slow"/>
    </mc:Fallback>
  </mc:AlternateContent>
  <p:timing>
    <p:tnLst>
      <p:par>
        <p:cTn id="139" dur="indefinite" restart="never" nodeType="tmRoot">
          <p:childTnLst>
            <p:seq>
              <p:cTn id="140" dur="indefinite" nodeType="mainSeq">
                <p:childTnLst>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330">
                                            <p:txEl>
                                              <p:pRg st="0" end="0"/>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330">
                                            <p:txEl>
                                              <p:pRg st="1" end="1"/>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330">
                                            <p:txEl>
                                              <p:pRg st="2" end="2"/>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330">
                                            <p:txEl>
                                              <p:pRg st="3" end="3"/>
                                            </p:txEl>
                                          </p:spTgt>
                                        </p:tgtEl>
                                        <p:attrNameLst>
                                          <p:attrName>style.visibility</p:attrName>
                                        </p:attrNameLst>
                                      </p:cBhvr>
                                      <p:to>
                                        <p:strVal val="visible"/>
                                      </p:to>
                                    </p:set>
                                  </p:childTnLst>
                                </p:cTn>
                              </p:par>
                              <p:par>
                                <p:cTn id="157" nodeType="withEffect" fill="hold" presetClass="entr" presetID="1">
                                  <p:stCondLst>
                                    <p:cond delay="0"/>
                                  </p:stCondLst>
                                  <p:childTnLst>
                                    <p:set>
                                      <p:cBhvr>
                                        <p:cTn id="158" dur="1" fill="hold">
                                          <p:stCondLst>
                                            <p:cond delay="0"/>
                                          </p:stCondLst>
                                        </p:cTn>
                                        <p:tgtEl>
                                          <p:spTgt spid="330">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905400" y="0"/>
            <a:ext cx="9914400" cy="101412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Enabling and Disabling of Interrupts</a:t>
            </a:r>
            <a:endParaRPr b="0" lang="en-US" sz="4000" spc="-1" strike="noStrike">
              <a:solidFill>
                <a:srgbClr val="000000"/>
              </a:solidFill>
              <a:latin typeface="Arial Nova Light"/>
            </a:endParaRPr>
          </a:p>
        </p:txBody>
      </p:sp>
      <p:sp>
        <p:nvSpPr>
          <p:cNvPr id="333" name="PlaceHolder 2"/>
          <p:cNvSpPr>
            <a:spLocks noGrp="1"/>
          </p:cNvSpPr>
          <p:nvPr>
            <p:ph/>
          </p:nvPr>
        </p:nvSpPr>
        <p:spPr>
          <a:xfrm>
            <a:off x="343080" y="871560"/>
            <a:ext cx="11358360" cy="5043240"/>
          </a:xfrm>
          <a:prstGeom prst="rect">
            <a:avLst/>
          </a:prstGeom>
          <a:noFill/>
          <a:ln w="0">
            <a:noFill/>
          </a:ln>
        </p:spPr>
        <p:txBody>
          <a:bodyPr anchor="t">
            <a:normAutofit fontScale="61000"/>
          </a:bodyPr>
          <a:p>
            <a:pPr marL="233280" indent="-233280">
              <a:lnSpc>
                <a:spcPct val="120000"/>
              </a:lnSpc>
              <a:spcBef>
                <a:spcPts val="1001"/>
              </a:spcBef>
              <a:buClr>
                <a:srgbClr val="f48e7c"/>
              </a:buClr>
              <a:buFont typeface="Wingdings" charset="2"/>
              <a:buChar char=""/>
            </a:pPr>
            <a:r>
              <a:rPr b="1" lang="en-US" sz="4000" spc="-1" strike="noStrike">
                <a:solidFill>
                  <a:srgbClr val="c00000"/>
                </a:solidFill>
                <a:latin typeface="Comic Sans MS"/>
              </a:rPr>
              <a:t>Ignoring Interrupts</a:t>
            </a:r>
            <a:endParaRPr b="0" lang="en-US" sz="4000" spc="-1" strike="noStrike">
              <a:solidFill>
                <a:srgbClr val="09283f"/>
              </a:solidFill>
              <a:latin typeface="Arial Nova Light"/>
            </a:endParaRPr>
          </a:p>
          <a:p>
            <a:pPr marL="233280" indent="-233280">
              <a:lnSpc>
                <a:spcPct val="120000"/>
              </a:lnSpc>
              <a:spcBef>
                <a:spcPts val="1001"/>
              </a:spcBef>
              <a:buClr>
                <a:srgbClr val="f48e7c"/>
              </a:buClr>
              <a:buFont typeface="Arial"/>
              <a:buChar char="­"/>
            </a:pPr>
            <a:r>
              <a:rPr b="0" lang="en-US" sz="4000" spc="-1" strike="noStrike">
                <a:solidFill>
                  <a:srgbClr val="09283f"/>
                </a:solidFill>
                <a:latin typeface="Comic Sans MS"/>
              </a:rPr>
              <a:t>Processor hardware </a:t>
            </a:r>
            <a:r>
              <a:rPr b="0" lang="en-US" sz="4000" spc="-1" strike="noStrike">
                <a:solidFill>
                  <a:srgbClr val="ff66cc"/>
                </a:solidFill>
                <a:latin typeface="Comic Sans MS"/>
              </a:rPr>
              <a:t>ignores the interrupt request line until </a:t>
            </a:r>
            <a:r>
              <a:rPr b="0" lang="en-US" sz="4000" spc="-1" strike="noStrike">
                <a:solidFill>
                  <a:srgbClr val="09283f"/>
                </a:solidFill>
                <a:latin typeface="Comic Sans MS"/>
              </a:rPr>
              <a:t>the </a:t>
            </a:r>
            <a:r>
              <a:rPr b="0" lang="en-US" sz="4000" spc="-1" strike="noStrike">
                <a:solidFill>
                  <a:srgbClr val="ff66cc"/>
                </a:solidFill>
                <a:latin typeface="Comic Sans MS"/>
              </a:rPr>
              <a:t>execution of the first instruction of the ISR  completed</a:t>
            </a:r>
            <a:endParaRPr b="0" lang="en-US" sz="4000" spc="-1" strike="noStrike">
              <a:solidFill>
                <a:srgbClr val="09283f"/>
              </a:solidFill>
              <a:latin typeface="Arial Nova Light"/>
            </a:endParaRPr>
          </a:p>
          <a:p>
            <a:pPr marL="233280" indent="-233280">
              <a:lnSpc>
                <a:spcPct val="120000"/>
              </a:lnSpc>
              <a:spcBef>
                <a:spcPts val="1001"/>
              </a:spcBef>
              <a:buClr>
                <a:srgbClr val="f48e7c"/>
              </a:buClr>
              <a:buFont typeface="Arial"/>
              <a:buChar char="­"/>
            </a:pPr>
            <a:r>
              <a:rPr b="0" lang="en-US" sz="4000" spc="-1" strike="noStrike">
                <a:solidFill>
                  <a:srgbClr val="ff66cc"/>
                </a:solidFill>
                <a:latin typeface="Comic Sans MS"/>
              </a:rPr>
              <a:t>Interrupt-Disable instruction as the first instruction of the ISR,</a:t>
            </a:r>
            <a:r>
              <a:rPr b="0" lang="en-US" sz="4000" spc="-1" strike="noStrike">
                <a:solidFill>
                  <a:srgbClr val="0808b8"/>
                </a:solidFill>
                <a:latin typeface="Comic Sans MS"/>
              </a:rPr>
              <a:t> </a:t>
            </a:r>
            <a:r>
              <a:rPr b="0" lang="en-US" sz="4000" spc="-1" strike="noStrike">
                <a:solidFill>
                  <a:srgbClr val="09283f"/>
                </a:solidFill>
                <a:latin typeface="Comic Sans MS"/>
              </a:rPr>
              <a:t>no further interrupts  till an Interrupt-Enable instruction executes.</a:t>
            </a:r>
            <a:endParaRPr b="0" lang="en-US" sz="4000" spc="-1" strike="noStrike">
              <a:solidFill>
                <a:srgbClr val="09283f"/>
              </a:solidFill>
              <a:latin typeface="Arial Nova Light"/>
            </a:endParaRPr>
          </a:p>
          <a:p>
            <a:pPr marL="233280" indent="-233280">
              <a:lnSpc>
                <a:spcPct val="120000"/>
              </a:lnSpc>
              <a:spcBef>
                <a:spcPts val="1001"/>
              </a:spcBef>
              <a:buClr>
                <a:srgbClr val="f48e7c"/>
              </a:buClr>
              <a:buFont typeface="Arial"/>
              <a:buChar char="­"/>
            </a:pPr>
            <a:r>
              <a:rPr b="0" lang="en-US" sz="4000" spc="-1" strike="noStrike">
                <a:solidFill>
                  <a:srgbClr val="ff66cc"/>
                </a:solidFill>
                <a:latin typeface="Comic Sans MS"/>
              </a:rPr>
              <a:t>Interrupt-Enable instruction is the last before RET instruction</a:t>
            </a:r>
            <a:endParaRPr b="0" lang="en-US" sz="4000" spc="-1" strike="noStrike">
              <a:solidFill>
                <a:srgbClr val="09283f"/>
              </a:solidFill>
              <a:latin typeface="Arial Nova Light"/>
            </a:endParaRPr>
          </a:p>
          <a:p>
            <a:pPr marL="233280" indent="-233280">
              <a:lnSpc>
                <a:spcPct val="120000"/>
              </a:lnSpc>
              <a:spcBef>
                <a:spcPts val="1001"/>
              </a:spcBef>
              <a:buClr>
                <a:srgbClr val="f48e7c"/>
              </a:buClr>
              <a:buFont typeface="Arial"/>
              <a:buChar char="­"/>
            </a:pPr>
            <a:r>
              <a:rPr b="0" lang="en-US" sz="4000" spc="-1" strike="noStrike">
                <a:solidFill>
                  <a:srgbClr val="09283f"/>
                </a:solidFill>
                <a:latin typeface="Comic Sans MS"/>
              </a:rPr>
              <a:t>A </a:t>
            </a:r>
            <a:r>
              <a:rPr b="0" lang="en-US" sz="4000" spc="-1" strike="noStrike">
                <a:solidFill>
                  <a:srgbClr val="ff66cc"/>
                </a:solidFill>
                <a:latin typeface="Comic Sans MS"/>
              </a:rPr>
              <a:t>return from interrupt instruction </a:t>
            </a:r>
            <a:r>
              <a:rPr b="0" lang="en-US" sz="4000" spc="-1" strike="noStrike">
                <a:solidFill>
                  <a:srgbClr val="09283f"/>
                </a:solidFill>
                <a:latin typeface="Comic Sans MS"/>
              </a:rPr>
              <a:t>is completed before further interruptions can occur</a:t>
            </a:r>
            <a:endParaRPr b="0" lang="en-US" sz="4000" spc="-1" strike="noStrike">
              <a:solidFill>
                <a:srgbClr val="09283f"/>
              </a:solidFill>
              <a:latin typeface="Arial Nova Light"/>
            </a:endParaRPr>
          </a:p>
          <a:p>
            <a:pPr marL="233280" indent="-233280">
              <a:lnSpc>
                <a:spcPct val="120000"/>
              </a:lnSpc>
              <a:spcBef>
                <a:spcPts val="1001"/>
              </a:spcBef>
              <a:buClr>
                <a:srgbClr val="f48e7c"/>
              </a:buClr>
              <a:buFont typeface="Wingdings" charset="2"/>
              <a:buChar char=""/>
            </a:pPr>
            <a:r>
              <a:rPr b="1" lang="en-US" sz="4000" spc="-1" strike="noStrike">
                <a:solidFill>
                  <a:srgbClr val="c00000"/>
                </a:solidFill>
                <a:latin typeface="Comic Sans MS"/>
              </a:rPr>
              <a:t>Disabling Interrupts</a:t>
            </a:r>
            <a:endParaRPr b="0" lang="en-US" sz="4000" spc="-1" strike="noStrike">
              <a:solidFill>
                <a:srgbClr val="09283f"/>
              </a:solidFill>
              <a:latin typeface="Arial Nova Light"/>
            </a:endParaRPr>
          </a:p>
          <a:p>
            <a:pPr marL="233280" indent="-233280">
              <a:lnSpc>
                <a:spcPct val="120000"/>
              </a:lnSpc>
              <a:spcBef>
                <a:spcPts val="1001"/>
              </a:spcBef>
              <a:buClr>
                <a:srgbClr val="f48e7c"/>
              </a:buClr>
              <a:buFont typeface="Arial"/>
              <a:buChar char="­"/>
            </a:pPr>
            <a:r>
              <a:rPr b="0" lang="en-US" sz="4000" spc="-1" strike="noStrike">
                <a:solidFill>
                  <a:srgbClr val="09283f"/>
                </a:solidFill>
                <a:latin typeface="Comic Sans MS"/>
              </a:rPr>
              <a:t>Processor </a:t>
            </a:r>
            <a:r>
              <a:rPr b="0" lang="en-US" sz="4000" spc="-1" strike="noStrike">
                <a:solidFill>
                  <a:srgbClr val="ff66cc"/>
                </a:solidFill>
                <a:latin typeface="Comic Sans MS"/>
              </a:rPr>
              <a:t>automatically disables interrupts before starting the execution of ISR by setting Interrupt-Enable bit in PSR</a:t>
            </a:r>
            <a:endParaRPr b="0" lang="en-US" sz="4000" spc="-1" strike="noStrike">
              <a:solidFill>
                <a:srgbClr val="09283f"/>
              </a:solidFill>
              <a:latin typeface="Arial Nova Light"/>
            </a:endParaRPr>
          </a:p>
          <a:p>
            <a:pPr>
              <a:lnSpc>
                <a:spcPct val="120000"/>
              </a:lnSpc>
              <a:spcBef>
                <a:spcPts val="1001"/>
              </a:spcBef>
              <a:buNone/>
            </a:pPr>
            <a:endParaRPr b="0" lang="en-US" sz="2000" spc="-1" strike="noStrike">
              <a:solidFill>
                <a:srgbClr val="09283f"/>
              </a:solidFill>
              <a:latin typeface="Arial Nova Light"/>
            </a:endParaRPr>
          </a:p>
        </p:txBody>
      </p:sp>
      <p:sp>
        <p:nvSpPr>
          <p:cNvPr id="4" name="PlaceHolder 3"/>
          <p:cNvSpPr>
            <a:spLocks noGrp="1"/>
          </p:cNvSpPr>
          <p:nvPr>
            <p:ph type="ftr" idx="5"/>
          </p:nvPr>
        </p:nvSpPr>
        <p:spPr/>
        <p:txBody>
          <a:bodyPr/>
          <a:p>
            <a:r>
              <a:t>Archana P S , Department of CSE,SNGCE</a:t>
            </a:r>
          </a:p>
        </p:txBody>
      </p:sp>
      <p:sp>
        <p:nvSpPr>
          <p:cNvPr id="5" name="PlaceHolder 4"/>
          <p:cNvSpPr>
            <a:spLocks noGrp="1"/>
          </p:cNvSpPr>
          <p:nvPr>
            <p:ph type="sldNum" idx="6"/>
          </p:nvPr>
        </p:nvSpPr>
        <p:spPr/>
        <p:txBody>
          <a:bodyPr/>
          <a:p>
            <a:fld id="{5F3133E1-9A5C-496B-9063-46DDFAE8EB01}" type="slidenum">
              <a:t>27</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p:nvPr>
        </p:nvSpPr>
        <p:spPr>
          <a:xfrm>
            <a:off x="914400" y="571680"/>
            <a:ext cx="10357920" cy="5471280"/>
          </a:xfrm>
          <a:prstGeom prst="rect">
            <a:avLst/>
          </a:prstGeom>
          <a:noFill/>
          <a:ln w="0">
            <a:noFill/>
          </a:ln>
        </p:spPr>
        <p:txBody>
          <a:bodyPr anchor="t">
            <a:normAutofit/>
          </a:bodyPr>
          <a:p>
            <a:pPr marL="233280" indent="-233280">
              <a:lnSpc>
                <a:spcPct val="120000"/>
              </a:lnSpc>
              <a:spcBef>
                <a:spcPts val="1001"/>
              </a:spcBef>
              <a:buClr>
                <a:srgbClr val="f48e7c"/>
              </a:buClr>
              <a:buFont typeface="Arial"/>
              <a:buChar char="­"/>
            </a:pPr>
            <a:r>
              <a:rPr b="0" lang="en-US" sz="2000" spc="-1" strike="noStrike">
                <a:solidFill>
                  <a:srgbClr val="09283f"/>
                </a:solidFill>
                <a:latin typeface="Comic Sans MS"/>
              </a:rPr>
              <a:t>The processor </a:t>
            </a:r>
            <a:r>
              <a:rPr b="0" lang="en-US" sz="2000" spc="-1" strike="noStrike">
                <a:solidFill>
                  <a:srgbClr val="ff66cc"/>
                </a:solidFill>
                <a:latin typeface="Comic Sans MS"/>
              </a:rPr>
              <a:t>saves the contents of PC and PS (status register)</a:t>
            </a:r>
            <a:r>
              <a:rPr b="0" lang="en-US" sz="2000" spc="-1" strike="noStrike">
                <a:solidFill>
                  <a:srgbClr val="0808b8"/>
                </a:solidFill>
                <a:latin typeface="Comic Sans MS"/>
              </a:rPr>
              <a:t> </a:t>
            </a:r>
            <a:r>
              <a:rPr b="0" lang="en-US" sz="2000" spc="-1" strike="noStrike">
                <a:solidFill>
                  <a:srgbClr val="09283f"/>
                </a:solidFill>
                <a:latin typeface="Comic Sans MS"/>
              </a:rPr>
              <a:t>before performing interrupt disabling.</a:t>
            </a:r>
            <a:endParaRPr b="0" lang="en-US" sz="2000" spc="-1" strike="noStrike">
              <a:solidFill>
                <a:srgbClr val="09283f"/>
              </a:solidFill>
              <a:latin typeface="Arial Nova Light"/>
            </a:endParaRPr>
          </a:p>
          <a:p>
            <a:pPr marL="233280" indent="-233280">
              <a:lnSpc>
                <a:spcPct val="120000"/>
              </a:lnSpc>
              <a:spcBef>
                <a:spcPts val="1001"/>
              </a:spcBef>
              <a:buClr>
                <a:srgbClr val="f48e7c"/>
              </a:buClr>
              <a:buFont typeface="Arial"/>
              <a:buChar char="­"/>
            </a:pPr>
            <a:r>
              <a:rPr b="0" lang="en-US" sz="2000" spc="-1" strike="noStrike">
                <a:solidFill>
                  <a:srgbClr val="ff66cc"/>
                </a:solidFill>
                <a:latin typeface="Comic Sans MS"/>
              </a:rPr>
              <a:t>Interrupt-Enable bit is set to 0 </a:t>
            </a:r>
            <a:r>
              <a:rPr b="0" lang="en-US" sz="2000" spc="-1" strike="noStrike">
                <a:solidFill>
                  <a:srgbClr val="09283f"/>
                </a:solidFill>
                <a:latin typeface="Comic Sans MS"/>
              </a:rPr>
              <a:t>– no further interrupts allowed</a:t>
            </a:r>
            <a:endParaRPr b="0" lang="en-US" sz="2000" spc="-1" strike="noStrike">
              <a:solidFill>
                <a:srgbClr val="09283f"/>
              </a:solidFill>
              <a:latin typeface="Arial Nova Light"/>
            </a:endParaRPr>
          </a:p>
          <a:p>
            <a:pPr marL="233280" indent="-233280">
              <a:lnSpc>
                <a:spcPct val="120000"/>
              </a:lnSpc>
              <a:spcBef>
                <a:spcPts val="1001"/>
              </a:spcBef>
              <a:buClr>
                <a:srgbClr val="f48e7c"/>
              </a:buClr>
              <a:buFont typeface="Arial"/>
              <a:buChar char="­"/>
            </a:pPr>
            <a:r>
              <a:rPr b="0" lang="en-US" sz="2000" spc="-1" strike="noStrike">
                <a:solidFill>
                  <a:srgbClr val="09283f"/>
                </a:solidFill>
                <a:latin typeface="Comic Sans MS"/>
              </a:rPr>
              <a:t>When </a:t>
            </a:r>
            <a:r>
              <a:rPr b="0" lang="en-US" sz="2000" spc="-1" strike="noStrike">
                <a:solidFill>
                  <a:srgbClr val="ff66cc"/>
                </a:solidFill>
                <a:latin typeface="Comic Sans MS"/>
              </a:rPr>
              <a:t>return from interrupt instruction </a:t>
            </a:r>
            <a:r>
              <a:rPr b="0" lang="en-US" sz="2000" spc="-1" strike="noStrike">
                <a:solidFill>
                  <a:srgbClr val="09283f"/>
                </a:solidFill>
                <a:latin typeface="Comic Sans MS"/>
              </a:rPr>
              <a:t>is executed, contents of  </a:t>
            </a:r>
            <a:r>
              <a:rPr b="0" lang="en-US" sz="2000" spc="-1" strike="noStrike">
                <a:solidFill>
                  <a:srgbClr val="ff66cc"/>
                </a:solidFill>
                <a:latin typeface="Comic Sans MS"/>
              </a:rPr>
              <a:t>PS are restored from stack, and interrupt enable bit is set to 1.</a:t>
            </a:r>
            <a:endParaRPr b="0" lang="en-US" sz="2000" spc="-1" strike="noStrike">
              <a:solidFill>
                <a:srgbClr val="09283f"/>
              </a:solidFill>
              <a:latin typeface="Arial Nova Light"/>
            </a:endParaRPr>
          </a:p>
          <a:p>
            <a:pPr marL="179280" indent="-179280">
              <a:lnSpc>
                <a:spcPct val="120000"/>
              </a:lnSpc>
              <a:spcBef>
                <a:spcPts val="1001"/>
              </a:spcBef>
              <a:buClr>
                <a:srgbClr val="f48e7c"/>
              </a:buClr>
              <a:buFont typeface="Wingdings" charset="2"/>
              <a:buChar char=""/>
            </a:pPr>
            <a:r>
              <a:rPr b="1" lang="en-US" sz="2000" spc="-1" strike="noStrike">
                <a:solidFill>
                  <a:srgbClr val="c00000"/>
                </a:solidFill>
                <a:latin typeface="Comic Sans MS"/>
              </a:rPr>
              <a:t>Special Interrupt line</a:t>
            </a:r>
            <a:endParaRPr b="0" lang="en-US" sz="2000" spc="-1" strike="noStrike">
              <a:solidFill>
                <a:srgbClr val="09283f"/>
              </a:solidFill>
              <a:latin typeface="Arial Nova Light"/>
            </a:endParaRPr>
          </a:p>
          <a:p>
            <a:pPr marL="179280" indent="-179280">
              <a:lnSpc>
                <a:spcPct val="120000"/>
              </a:lnSpc>
              <a:spcBef>
                <a:spcPts val="1001"/>
              </a:spcBef>
              <a:buNone/>
              <a:tabLst>
                <a:tab algn="l" pos="0"/>
              </a:tabLst>
            </a:pPr>
            <a:r>
              <a:rPr b="0" lang="en-US" sz="2000" spc="-1" strike="noStrike">
                <a:solidFill>
                  <a:srgbClr val="09283f"/>
                </a:solidFill>
                <a:latin typeface="Comic Sans MS"/>
              </a:rPr>
              <a:t>– </a:t>
            </a:r>
            <a:r>
              <a:rPr b="0" lang="en-US" sz="2000" spc="-1" strike="noStrike">
                <a:solidFill>
                  <a:srgbClr val="ff66cc"/>
                </a:solidFill>
                <a:latin typeface="Comic Sans MS"/>
              </a:rPr>
              <a:t>Special interrupt request IRQ line </a:t>
            </a:r>
            <a:r>
              <a:rPr b="0" lang="en-US" sz="2000" spc="-1" strike="noStrike">
                <a:solidFill>
                  <a:srgbClr val="09283f"/>
                </a:solidFill>
                <a:latin typeface="Comic Sans MS"/>
              </a:rPr>
              <a:t>for which the interrupt handling circuit </a:t>
            </a:r>
            <a:r>
              <a:rPr b="0" lang="en-US" sz="2000" spc="-1" strike="noStrike">
                <a:solidFill>
                  <a:srgbClr val="ff66cc"/>
                </a:solidFill>
                <a:latin typeface="Comic Sans MS"/>
              </a:rPr>
              <a:t>responds only to the leading edge of the signal</a:t>
            </a:r>
            <a:endParaRPr b="0" lang="en-US" sz="2000" spc="-1" strike="noStrike">
              <a:solidFill>
                <a:srgbClr val="09283f"/>
              </a:solidFill>
              <a:latin typeface="Arial Nova Light"/>
            </a:endParaRPr>
          </a:p>
          <a:p>
            <a:pPr marL="179280" indent="-179280">
              <a:lnSpc>
                <a:spcPct val="120000"/>
              </a:lnSpc>
              <a:spcBef>
                <a:spcPts val="1001"/>
              </a:spcBef>
              <a:buNone/>
              <a:tabLst>
                <a:tab algn="l" pos="0"/>
              </a:tabLst>
            </a:pPr>
            <a:r>
              <a:rPr b="0" lang="en-US" sz="2000" spc="-1" strike="noStrike">
                <a:solidFill>
                  <a:srgbClr val="09283f"/>
                </a:solidFill>
                <a:latin typeface="Comic Sans MS"/>
              </a:rPr>
              <a:t>– </a:t>
            </a:r>
            <a:r>
              <a:rPr b="0" lang="en-US" sz="2000" spc="-1" strike="noStrike">
                <a:solidFill>
                  <a:srgbClr val="09283f"/>
                </a:solidFill>
                <a:latin typeface="Comic Sans MS"/>
              </a:rPr>
              <a:t>Processor receives </a:t>
            </a:r>
            <a:r>
              <a:rPr b="0" lang="en-US" sz="2000" spc="-1" strike="noStrike">
                <a:solidFill>
                  <a:srgbClr val="ff66cc"/>
                </a:solidFill>
                <a:latin typeface="Comic Sans MS"/>
              </a:rPr>
              <a:t>only one request </a:t>
            </a:r>
            <a:r>
              <a:rPr b="0" lang="en-US" sz="2000" spc="-1" strike="noStrike">
                <a:solidFill>
                  <a:srgbClr val="09283f"/>
                </a:solidFill>
                <a:latin typeface="Comic Sans MS"/>
              </a:rPr>
              <a:t>regardless of how long the line is activated</a:t>
            </a:r>
            <a:endParaRPr b="0" lang="en-US" sz="2000" spc="-1" strike="noStrike">
              <a:solidFill>
                <a:srgbClr val="09283f"/>
              </a:solidFill>
              <a:latin typeface="Arial Nova Light"/>
            </a:endParaRPr>
          </a:p>
          <a:p>
            <a:pPr marL="179280" indent="-179280">
              <a:lnSpc>
                <a:spcPct val="120000"/>
              </a:lnSpc>
              <a:spcBef>
                <a:spcPts val="1001"/>
              </a:spcBef>
              <a:buNone/>
              <a:tabLst>
                <a:tab algn="l" pos="0"/>
              </a:tabLst>
            </a:pPr>
            <a:r>
              <a:rPr b="0" lang="en-US" sz="2000" spc="-1" strike="noStrike">
                <a:solidFill>
                  <a:srgbClr val="ff66cc"/>
                </a:solidFill>
                <a:latin typeface="Comic Sans MS"/>
              </a:rPr>
              <a:t>- No chance of multiple interruptions </a:t>
            </a:r>
            <a:r>
              <a:rPr b="0" lang="en-US" sz="2000" spc="-1" strike="noStrike">
                <a:solidFill>
                  <a:srgbClr val="09283f"/>
                </a:solidFill>
                <a:latin typeface="Comic Sans MS"/>
              </a:rPr>
              <a:t>and hence </a:t>
            </a:r>
            <a:r>
              <a:rPr b="0" lang="en-US" sz="2000" spc="-1" strike="noStrike">
                <a:solidFill>
                  <a:srgbClr val="ff66cc"/>
                </a:solidFill>
                <a:latin typeface="Comic Sans MS"/>
              </a:rPr>
              <a:t>no need for explicit  interrupt disabling instructions</a:t>
            </a:r>
            <a:endParaRPr b="0" lang="en-US" sz="2000" spc="-1" strike="noStrike">
              <a:solidFill>
                <a:srgbClr val="09283f"/>
              </a:solidFill>
              <a:latin typeface="Arial Nova Light"/>
            </a:endParaRPr>
          </a:p>
          <a:p>
            <a:pPr>
              <a:lnSpc>
                <a:spcPct val="120000"/>
              </a:lnSpc>
              <a:spcBef>
                <a:spcPts val="1001"/>
              </a:spcBef>
              <a:buNone/>
              <a:tabLst>
                <a:tab algn="l" pos="0"/>
              </a:tabLst>
            </a:pPr>
            <a:endParaRPr b="0" lang="en-US" sz="2000" spc="-1" strike="noStrike">
              <a:solidFill>
                <a:srgbClr val="09283f"/>
              </a:solidFill>
              <a:latin typeface="Arial Nova Light"/>
            </a:endParaRPr>
          </a:p>
        </p:txBody>
      </p:sp>
      <p:sp>
        <p:nvSpPr>
          <p:cNvPr id="3" name="PlaceHolder 2"/>
          <p:cNvSpPr>
            <a:spLocks noGrp="1"/>
          </p:cNvSpPr>
          <p:nvPr>
            <p:ph type="ftr" idx="5"/>
          </p:nvPr>
        </p:nvSpPr>
        <p:spPr/>
        <p:txBody>
          <a:bodyPr/>
          <a:p>
            <a:r>
              <a:t>Archana P S , Department of CSE,SNGCE</a:t>
            </a:r>
          </a:p>
        </p:txBody>
      </p:sp>
      <p:sp>
        <p:nvSpPr>
          <p:cNvPr id="4" name="PlaceHolder 3"/>
          <p:cNvSpPr>
            <a:spLocks noGrp="1"/>
          </p:cNvSpPr>
          <p:nvPr>
            <p:ph type="sldNum" idx="6"/>
          </p:nvPr>
        </p:nvSpPr>
        <p:spPr/>
        <p:txBody>
          <a:bodyPr/>
          <a:p>
            <a:fld id="{433786A9-8DDC-4B99-9589-0F03D95B2DBD}" type="slidenum">
              <a:t>28</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Procedure of Interrupt Handling</a:t>
            </a:r>
            <a:endParaRPr b="0" lang="en-US" sz="4000" spc="-1" strike="noStrike">
              <a:solidFill>
                <a:srgbClr val="000000"/>
              </a:solidFill>
              <a:latin typeface="Arial Nova Light"/>
            </a:endParaRPr>
          </a:p>
        </p:txBody>
      </p:sp>
      <p:sp>
        <p:nvSpPr>
          <p:cNvPr id="336" name="PlaceHolder 2"/>
          <p:cNvSpPr>
            <a:spLocks noGrp="1"/>
          </p:cNvSpPr>
          <p:nvPr>
            <p:ph/>
          </p:nvPr>
        </p:nvSpPr>
        <p:spPr>
          <a:xfrm>
            <a:off x="194040" y="1714680"/>
            <a:ext cx="11519640" cy="4844880"/>
          </a:xfrm>
          <a:prstGeom prst="rect">
            <a:avLst/>
          </a:prstGeom>
          <a:noFill/>
          <a:ln w="0">
            <a:noFill/>
          </a:ln>
        </p:spPr>
        <p:txBody>
          <a:bodyPr anchor="t">
            <a:normAutofit/>
          </a:bodyPr>
          <a:p>
            <a:pPr marL="514440" indent="-514440">
              <a:lnSpc>
                <a:spcPct val="120000"/>
              </a:lnSpc>
              <a:spcBef>
                <a:spcPts val="1001"/>
              </a:spcBef>
              <a:buClr>
                <a:srgbClr val="f48e7c"/>
              </a:buClr>
              <a:buFont typeface="Elephant"/>
              <a:buAutoNum type="arabicPeriod"/>
            </a:pPr>
            <a:r>
              <a:rPr b="0" lang="en-US" sz="2000" spc="-1" strike="noStrike">
                <a:solidFill>
                  <a:srgbClr val="09283f"/>
                </a:solidFill>
                <a:latin typeface="Comic Sans MS"/>
              </a:rPr>
              <a:t>The device raises an </a:t>
            </a:r>
            <a:r>
              <a:rPr b="0" lang="en-US" sz="2000" spc="-1" strike="noStrike">
                <a:solidFill>
                  <a:srgbClr val="ff0066"/>
                </a:solidFill>
                <a:latin typeface="Comic Sans MS"/>
              </a:rPr>
              <a:t>interrupt request</a:t>
            </a:r>
            <a:r>
              <a:rPr b="0" lang="en-US" sz="2000" spc="-1" strike="noStrike">
                <a:solidFill>
                  <a:srgbClr val="09283f"/>
                </a:solidFill>
                <a:latin typeface="Comic Sans MS"/>
              </a:rPr>
              <a:t>.</a:t>
            </a:r>
            <a:endParaRPr b="0" lang="en-US" sz="2000" spc="-1" strike="noStrike">
              <a:solidFill>
                <a:srgbClr val="09283f"/>
              </a:solidFill>
              <a:latin typeface="Arial Nova Light"/>
            </a:endParaRPr>
          </a:p>
          <a:p>
            <a:pPr marL="514440" indent="-514440">
              <a:lnSpc>
                <a:spcPct val="120000"/>
              </a:lnSpc>
              <a:spcBef>
                <a:spcPts val="1001"/>
              </a:spcBef>
              <a:buClr>
                <a:srgbClr val="f48e7c"/>
              </a:buClr>
              <a:buFont typeface="Elephant"/>
              <a:buAutoNum type="arabicPeriod"/>
            </a:pPr>
            <a:r>
              <a:rPr b="0" lang="en-US" sz="2000" spc="-1" strike="noStrike">
                <a:solidFill>
                  <a:srgbClr val="09283f"/>
                </a:solidFill>
                <a:latin typeface="Comic Sans MS"/>
              </a:rPr>
              <a:t>The processor interrupts the program currently being executed and </a:t>
            </a:r>
            <a:r>
              <a:rPr b="0" lang="en-US" sz="2000" spc="-1" strike="noStrike">
                <a:solidFill>
                  <a:srgbClr val="ff0066"/>
                </a:solidFill>
                <a:latin typeface="Comic Sans MS"/>
              </a:rPr>
              <a:t>saves </a:t>
            </a:r>
            <a:r>
              <a:rPr b="0" lang="en-US" sz="2000" spc="-1" strike="noStrike">
                <a:solidFill>
                  <a:srgbClr val="09283f"/>
                </a:solidFill>
                <a:latin typeface="Comic Sans MS"/>
              </a:rPr>
              <a:t>the contents of the </a:t>
            </a:r>
            <a:r>
              <a:rPr b="0" lang="en-US" sz="2000" spc="-1" strike="noStrike">
                <a:solidFill>
                  <a:srgbClr val="ff0066"/>
                </a:solidFill>
                <a:latin typeface="Comic Sans MS"/>
              </a:rPr>
              <a:t>PC </a:t>
            </a:r>
            <a:r>
              <a:rPr b="0" lang="en-US" sz="2000" spc="-1" strike="noStrike">
                <a:solidFill>
                  <a:srgbClr val="09283f"/>
                </a:solidFill>
                <a:latin typeface="Comic Sans MS"/>
              </a:rPr>
              <a:t>and </a:t>
            </a:r>
            <a:r>
              <a:rPr b="0" lang="en-US" sz="2000" spc="-1" strike="noStrike">
                <a:solidFill>
                  <a:srgbClr val="ff0066"/>
                </a:solidFill>
                <a:latin typeface="Comic Sans MS"/>
              </a:rPr>
              <a:t>PS </a:t>
            </a:r>
            <a:r>
              <a:rPr b="0" lang="en-US" sz="2000" spc="-1" strike="noStrike">
                <a:solidFill>
                  <a:srgbClr val="09283f"/>
                </a:solidFill>
                <a:latin typeface="Comic Sans MS"/>
              </a:rPr>
              <a:t>registers.</a:t>
            </a:r>
            <a:endParaRPr b="0" lang="en-US" sz="2000" spc="-1" strike="noStrike">
              <a:solidFill>
                <a:srgbClr val="09283f"/>
              </a:solidFill>
              <a:latin typeface="Arial Nova Light"/>
            </a:endParaRPr>
          </a:p>
          <a:p>
            <a:pPr marL="514440" indent="-514440">
              <a:lnSpc>
                <a:spcPct val="120000"/>
              </a:lnSpc>
              <a:spcBef>
                <a:spcPts val="1001"/>
              </a:spcBef>
              <a:buClr>
                <a:srgbClr val="f48e7c"/>
              </a:buClr>
              <a:buFont typeface="Elephant"/>
              <a:buAutoNum type="arabicPeriod"/>
            </a:pPr>
            <a:r>
              <a:rPr b="0" lang="en-US" sz="2000" spc="-1" strike="noStrike">
                <a:solidFill>
                  <a:srgbClr val="ff0066"/>
                </a:solidFill>
                <a:latin typeface="Comic Sans MS"/>
              </a:rPr>
              <a:t>Interrupts</a:t>
            </a:r>
            <a:r>
              <a:rPr b="0" lang="en-US" sz="2000" spc="-1" strike="noStrike">
                <a:solidFill>
                  <a:srgbClr val="09283f"/>
                </a:solidFill>
                <a:latin typeface="Comic Sans MS"/>
              </a:rPr>
              <a:t> are </a:t>
            </a:r>
            <a:r>
              <a:rPr b="0" lang="en-US" sz="2000" spc="-1" strike="noStrike">
                <a:solidFill>
                  <a:srgbClr val="ff0066"/>
                </a:solidFill>
                <a:latin typeface="Comic Sans MS"/>
              </a:rPr>
              <a:t>disabled</a:t>
            </a:r>
            <a:r>
              <a:rPr b="0" lang="en-US" sz="2000" spc="-1" strike="noStrike">
                <a:solidFill>
                  <a:srgbClr val="09283f"/>
                </a:solidFill>
                <a:latin typeface="Comic Sans MS"/>
              </a:rPr>
              <a:t> by clearing the IE bit in the PS to 0.</a:t>
            </a:r>
            <a:endParaRPr b="0" lang="en-US" sz="2000" spc="-1" strike="noStrike">
              <a:solidFill>
                <a:srgbClr val="09283f"/>
              </a:solidFill>
              <a:latin typeface="Arial Nova Light"/>
            </a:endParaRPr>
          </a:p>
          <a:p>
            <a:pPr marL="514440" indent="-514440">
              <a:lnSpc>
                <a:spcPct val="120000"/>
              </a:lnSpc>
              <a:spcBef>
                <a:spcPts val="1001"/>
              </a:spcBef>
              <a:buClr>
                <a:srgbClr val="f48e7c"/>
              </a:buClr>
              <a:buFont typeface="Elephant"/>
              <a:buAutoNum type="arabicPeriod"/>
            </a:pPr>
            <a:r>
              <a:rPr b="0" lang="en-US" sz="2000" spc="-1" strike="noStrike">
                <a:solidFill>
                  <a:srgbClr val="09283f"/>
                </a:solidFill>
                <a:latin typeface="Comic Sans MS"/>
              </a:rPr>
              <a:t>The action requested by the interrupt is performed by the </a:t>
            </a:r>
            <a:r>
              <a:rPr b="0" lang="en-US" sz="2000" spc="-1" strike="noStrike">
                <a:solidFill>
                  <a:srgbClr val="ff0066"/>
                </a:solidFill>
                <a:latin typeface="Comic Sans MS"/>
              </a:rPr>
              <a:t>interrupt-service routine</a:t>
            </a:r>
            <a:r>
              <a:rPr b="0" lang="en-US" sz="2000" spc="-1" strike="noStrike">
                <a:solidFill>
                  <a:srgbClr val="09283f"/>
                </a:solidFill>
                <a:latin typeface="Comic Sans MS"/>
              </a:rPr>
              <a:t>, during which time the device is informed that its request has been recognized, and in response, it </a:t>
            </a:r>
            <a:r>
              <a:rPr b="0" lang="en-US" sz="2000" spc="-1" strike="noStrike">
                <a:solidFill>
                  <a:srgbClr val="ff0066"/>
                </a:solidFill>
                <a:latin typeface="Comic Sans MS"/>
              </a:rPr>
              <a:t>deactivates </a:t>
            </a:r>
            <a:r>
              <a:rPr b="0" lang="en-US" sz="2000" spc="-1" strike="noStrike">
                <a:solidFill>
                  <a:srgbClr val="09283f"/>
                </a:solidFill>
                <a:latin typeface="Comic Sans MS"/>
              </a:rPr>
              <a:t>the </a:t>
            </a:r>
            <a:r>
              <a:rPr b="0" lang="en-US" sz="2000" spc="-1" strike="noStrike">
                <a:solidFill>
                  <a:srgbClr val="ff0066"/>
                </a:solidFill>
                <a:latin typeface="Comic Sans MS"/>
              </a:rPr>
              <a:t>interrupt-request</a:t>
            </a:r>
            <a:r>
              <a:rPr b="0" lang="en-US" sz="2000" spc="-1" strike="noStrike">
                <a:solidFill>
                  <a:srgbClr val="09283f"/>
                </a:solidFill>
                <a:latin typeface="Comic Sans MS"/>
              </a:rPr>
              <a:t> signal.</a:t>
            </a:r>
            <a:endParaRPr b="0" lang="en-US" sz="2000" spc="-1" strike="noStrike">
              <a:solidFill>
                <a:srgbClr val="09283f"/>
              </a:solidFill>
              <a:latin typeface="Arial Nova Light"/>
            </a:endParaRPr>
          </a:p>
          <a:p>
            <a:pPr marL="514440" indent="-514440">
              <a:lnSpc>
                <a:spcPct val="120000"/>
              </a:lnSpc>
              <a:spcBef>
                <a:spcPts val="1001"/>
              </a:spcBef>
              <a:buClr>
                <a:srgbClr val="f48e7c"/>
              </a:buClr>
              <a:buFont typeface="Elephant"/>
              <a:buAutoNum type="arabicPeriod"/>
            </a:pPr>
            <a:r>
              <a:rPr b="0" lang="en-US" sz="2000" spc="-1" strike="noStrike">
                <a:solidFill>
                  <a:srgbClr val="09283f"/>
                </a:solidFill>
                <a:latin typeface="Comic Sans MS"/>
              </a:rPr>
              <a:t>Upon </a:t>
            </a:r>
            <a:r>
              <a:rPr b="0" lang="en-US" sz="2000" spc="-1" strike="noStrike">
                <a:solidFill>
                  <a:srgbClr val="ff0066"/>
                </a:solidFill>
                <a:latin typeface="Comic Sans MS"/>
              </a:rPr>
              <a:t>completion </a:t>
            </a:r>
            <a:r>
              <a:rPr b="0" lang="en-US" sz="2000" spc="-1" strike="noStrike">
                <a:solidFill>
                  <a:srgbClr val="09283f"/>
                </a:solidFill>
                <a:latin typeface="Comic Sans MS"/>
              </a:rPr>
              <a:t>of the </a:t>
            </a:r>
            <a:r>
              <a:rPr b="0" lang="en-US" sz="2000" spc="-1" strike="noStrike">
                <a:solidFill>
                  <a:srgbClr val="ff0066"/>
                </a:solidFill>
                <a:latin typeface="Comic Sans MS"/>
              </a:rPr>
              <a:t>interrupt-service routine</a:t>
            </a:r>
            <a:r>
              <a:rPr b="0" lang="en-US" sz="2000" spc="-1" strike="noStrike">
                <a:solidFill>
                  <a:srgbClr val="09283f"/>
                </a:solidFill>
                <a:latin typeface="Comic Sans MS"/>
              </a:rPr>
              <a:t>, the saved contents of the PC and PS </a:t>
            </a:r>
            <a:r>
              <a:rPr b="0" lang="en-US" sz="2000" spc="-1" strike="noStrike">
                <a:solidFill>
                  <a:srgbClr val="ff0066"/>
                </a:solidFill>
                <a:latin typeface="Comic Sans MS"/>
              </a:rPr>
              <a:t>registers are restored </a:t>
            </a:r>
            <a:r>
              <a:rPr b="0" lang="en-US" sz="2000" spc="-1" strike="noStrike">
                <a:solidFill>
                  <a:srgbClr val="09283f"/>
                </a:solidFill>
                <a:latin typeface="Comic Sans MS"/>
              </a:rPr>
              <a:t>(enabling interrupts by setting the IE bit to 1), and execution of the interrupted program is resumed.</a:t>
            </a:r>
            <a:endParaRPr b="0" lang="en-US" sz="2000" spc="-1" strike="noStrike">
              <a:solidFill>
                <a:srgbClr val="09283f"/>
              </a:solidFill>
              <a:latin typeface="Arial Nova Light"/>
            </a:endParaRPr>
          </a:p>
        </p:txBody>
      </p:sp>
      <p:sp>
        <p:nvSpPr>
          <p:cNvPr id="337" name="PlaceHolder 3"/>
          <p:cNvSpPr>
            <a:spLocks noGrp="1"/>
          </p:cNvSpPr>
          <p:nvPr>
            <p:ph type="ftr" idx="49"/>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60763E88-27FC-418D-B36C-EF8FC97E55FB}" type="slidenum">
              <a:t>29</a:t>
            </a:fld>
          </a:p>
        </p:txBody>
      </p:sp>
    </p:spTree>
  </p:cSld>
  <mc:AlternateContent>
    <mc:Choice Requires="p14">
      <p:transition spd="slow" p14:dur="2000"/>
    </mc:Choice>
    <mc:Fallback>
      <p:transition spd="slow"/>
    </mc:Fallback>
  </mc:AlternateContent>
  <p:timing>
    <p:tnLst>
      <p:par>
        <p:cTn id="159" dur="indefinite" restart="never" nodeType="tmRoot">
          <p:childTnLst>
            <p:seq>
              <p:cTn id="160" dur="indefinite" nodeType="mainSeq">
                <p:childTnLst>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336">
                                            <p:txEl>
                                              <p:pRg st="0" end="0"/>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336">
                                            <p:txEl>
                                              <p:pRg st="1" end="1"/>
                                            </p:txEl>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336">
                                            <p:txEl>
                                              <p:pRg st="2" end="2"/>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336">
                                            <p:txEl>
                                              <p:pRg st="3" end="3"/>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0"/>
                                          </p:stCondLst>
                                        </p:cTn>
                                        <p:tgtEl>
                                          <p:spTgt spid="336">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Mapping of course outcomes with program outcomes</a:t>
            </a:r>
            <a:endParaRPr b="0" lang="en-US" sz="4000" spc="-1" strike="noStrike">
              <a:solidFill>
                <a:srgbClr val="000000"/>
              </a:solidFill>
              <a:latin typeface="Arial Nova Light"/>
            </a:endParaRPr>
          </a:p>
        </p:txBody>
      </p:sp>
      <p:pic>
        <p:nvPicPr>
          <p:cNvPr id="264" name="Content Placeholder 4" descr=""/>
          <p:cNvPicPr/>
          <p:nvPr/>
        </p:nvPicPr>
        <p:blipFill>
          <a:blip r:embed="rId1"/>
          <a:stretch/>
        </p:blipFill>
        <p:spPr>
          <a:xfrm>
            <a:off x="578160" y="2057400"/>
            <a:ext cx="10044720" cy="4370040"/>
          </a:xfrm>
          <a:prstGeom prst="rect">
            <a:avLst/>
          </a:prstGeom>
          <a:ln w="0">
            <a:noFill/>
          </a:ln>
        </p:spPr>
      </p:pic>
      <p:sp>
        <p:nvSpPr>
          <p:cNvPr id="265" name="PlaceHolder 2"/>
          <p:cNvSpPr>
            <a:spLocks noGrp="1"/>
          </p:cNvSpPr>
          <p:nvPr>
            <p:ph type="ftr" idx="25"/>
          </p:nvPr>
        </p:nvSpPr>
        <p:spPr>
          <a:xfrm>
            <a:off x="173880" y="6437520"/>
            <a:ext cx="3775680" cy="364680"/>
          </a:xfrm>
          <a:prstGeom prst="rect">
            <a:avLst/>
          </a:prstGeom>
          <a:noFill/>
          <a:ln w="0">
            <a:noFill/>
          </a:ln>
        </p:spPr>
        <p:txBody>
          <a:bodyPr anchor="ctr">
            <a:noAutofit/>
          </a:bodyPr>
          <a:lstStyle>
            <a:lvl1pPr>
              <a:lnSpc>
                <a:spcPct val="100000"/>
              </a:lnSpc>
              <a:buNone/>
              <a:tabLst>
                <a:tab algn="l" pos="0"/>
              </a:tabLst>
              <a:defRPr b="0" lang="en-US" sz="1050" spc="49" strike="noStrike">
                <a:solidFill>
                  <a:srgbClr val="18818c"/>
                </a:solidFill>
                <a:latin typeface="Arial Nova Light"/>
              </a:defRPr>
            </a:lvl1pPr>
          </a:lstStyle>
          <a:p>
            <a:pPr>
              <a:lnSpc>
                <a:spcPct val="100000"/>
              </a:lnSpc>
              <a:buNone/>
              <a:tabLst>
                <a:tab algn="l" pos="0"/>
              </a:tabLst>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266" name="PlaceHolder 3"/>
          <p:cNvSpPr>
            <a:spLocks noGrp="1"/>
          </p:cNvSpPr>
          <p:nvPr>
            <p:ph type="sldNum" idx="26"/>
          </p:nvPr>
        </p:nvSpPr>
        <p:spPr>
          <a:xfrm>
            <a:off x="11391120" y="6434640"/>
            <a:ext cx="693000" cy="364680"/>
          </a:xfrm>
          <a:prstGeom prst="rect">
            <a:avLst/>
          </a:prstGeom>
          <a:noFill/>
          <a:ln w="0">
            <a:noFill/>
          </a:ln>
        </p:spPr>
        <p:txBody>
          <a:bodyPr anchor="ctr">
            <a:noAutofit/>
          </a:bodyPr>
          <a:lstStyle>
            <a:lvl1pPr algn="r">
              <a:lnSpc>
                <a:spcPct val="100000"/>
              </a:lnSpc>
              <a:buNone/>
              <a:tabLst>
                <a:tab algn="l" pos="0"/>
              </a:tabLst>
              <a:defRPr b="0" lang="en-US" sz="2000" spc="-1" strike="noStrike">
                <a:solidFill>
                  <a:srgbClr val="f4f2ec"/>
                </a:solidFill>
                <a:latin typeface="Elephant"/>
              </a:defRPr>
            </a:lvl1pPr>
          </a:lstStyle>
          <a:p>
            <a:pPr algn="r">
              <a:lnSpc>
                <a:spcPct val="100000"/>
              </a:lnSpc>
              <a:buNone/>
              <a:tabLst>
                <a:tab algn="l" pos="0"/>
              </a:tabLst>
            </a:pPr>
            <a:fld id="{709D02DF-1DD6-4CCA-8845-2325499F9A4B}" type="slidenum">
              <a:rPr b="0" lang="en-US" sz="2000" spc="-1" strike="noStrike">
                <a:solidFill>
                  <a:srgbClr val="f4f2ec"/>
                </a:solidFill>
                <a:latin typeface="Elephant"/>
              </a:rPr>
              <a:t>&lt;number&gt;</a:t>
            </a:fld>
            <a:endParaRPr b="0" lang="en-IN" sz="2000" spc="-1" strike="noStrike">
              <a:latin typeface="Times New Roman"/>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title"/>
          </p:nvPr>
        </p:nvSpPr>
        <p:spPr>
          <a:xfrm>
            <a:off x="905400" y="590760"/>
            <a:ext cx="9914400" cy="1328760"/>
          </a:xfrm>
          <a:prstGeom prst="rect">
            <a:avLst/>
          </a:prstGeom>
          <a:noFill/>
          <a:ln w="0">
            <a:noFill/>
          </a:ln>
        </p:spPr>
        <p:txBody>
          <a:bodyPr anchor="ctr">
            <a:noAutofit/>
          </a:bodyPr>
          <a:p>
            <a:endParaRPr b="0" lang="en-US" sz="1800" spc="-1" strike="noStrike">
              <a:solidFill>
                <a:srgbClr val="000000"/>
              </a:solidFill>
              <a:latin typeface="Arial Nova Light"/>
            </a:endParaRPr>
          </a:p>
        </p:txBody>
      </p:sp>
      <p:pic>
        <p:nvPicPr>
          <p:cNvPr id="339" name="Content Placeholder 5" descr=""/>
          <p:cNvPicPr/>
          <p:nvPr/>
        </p:nvPicPr>
        <p:blipFill>
          <a:blip r:embed="rId1"/>
          <a:stretch/>
        </p:blipFill>
        <p:spPr>
          <a:xfrm>
            <a:off x="1085760" y="286560"/>
            <a:ext cx="9272160" cy="6147720"/>
          </a:xfrm>
          <a:prstGeom prst="rect">
            <a:avLst/>
          </a:prstGeom>
          <a:ln w="0">
            <a:noFill/>
          </a:ln>
        </p:spPr>
      </p:pic>
      <p:sp>
        <p:nvSpPr>
          <p:cNvPr id="3" name="PlaceHolder 2"/>
          <p:cNvSpPr>
            <a:spLocks noGrp="1"/>
          </p:cNvSpPr>
          <p:nvPr>
            <p:ph type="ftr" idx="5"/>
          </p:nvPr>
        </p:nvSpPr>
        <p:spPr/>
        <p:txBody>
          <a:bodyPr/>
          <a:p>
            <a:r>
              <a:t>Archana P S , Department of CSE,SNGCE</a:t>
            </a:r>
          </a:p>
        </p:txBody>
      </p:sp>
      <p:sp>
        <p:nvSpPr>
          <p:cNvPr id="4" name="PlaceHolder 3"/>
          <p:cNvSpPr>
            <a:spLocks noGrp="1"/>
          </p:cNvSpPr>
          <p:nvPr>
            <p:ph type="sldNum" idx="6"/>
          </p:nvPr>
        </p:nvSpPr>
        <p:spPr/>
        <p:txBody>
          <a:bodyPr/>
          <a:p>
            <a:fld id="{9A2A349B-7E37-4278-86C6-E44562A71CCA}" type="slidenum">
              <a:t>30</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title"/>
          </p:nvPr>
        </p:nvSpPr>
        <p:spPr>
          <a:xfrm>
            <a:off x="905400" y="214200"/>
            <a:ext cx="9914400" cy="600480"/>
          </a:xfrm>
          <a:prstGeom prst="rect">
            <a:avLst/>
          </a:prstGeom>
          <a:noFill/>
          <a:ln w="0">
            <a:noFill/>
          </a:ln>
        </p:spPr>
        <p:txBody>
          <a:bodyPr anchor="ctr">
            <a:normAutofit fontScale="83000"/>
          </a:bodyPr>
          <a:p>
            <a:pPr algn="ctr">
              <a:lnSpc>
                <a:spcPct val="100000"/>
              </a:lnSpc>
              <a:buNone/>
            </a:pPr>
            <a:r>
              <a:rPr b="0" lang="en-IN" sz="4000" spc="-1" strike="noStrike">
                <a:solidFill>
                  <a:srgbClr val="18818c"/>
                </a:solidFill>
                <a:latin typeface="Elephant"/>
              </a:rPr>
              <a:t>Interrupts</a:t>
            </a:r>
            <a:endParaRPr b="0" lang="en-US" sz="4000" spc="-1" strike="noStrike">
              <a:solidFill>
                <a:srgbClr val="000000"/>
              </a:solidFill>
              <a:latin typeface="Arial Nova Light"/>
            </a:endParaRPr>
          </a:p>
        </p:txBody>
      </p:sp>
      <p:sp>
        <p:nvSpPr>
          <p:cNvPr id="341" name="PlaceHolder 2"/>
          <p:cNvSpPr>
            <a:spLocks noGrp="1"/>
          </p:cNvSpPr>
          <p:nvPr>
            <p:ph/>
          </p:nvPr>
        </p:nvSpPr>
        <p:spPr>
          <a:xfrm>
            <a:off x="914400" y="815040"/>
            <a:ext cx="10476360" cy="5485320"/>
          </a:xfrm>
          <a:prstGeom prst="rect">
            <a:avLst/>
          </a:prstGeom>
          <a:noFill/>
          <a:ln w="0">
            <a:noFill/>
          </a:ln>
        </p:spPr>
        <p:txBody>
          <a:bodyPr anchor="t">
            <a:normAutofit fontScale="82000"/>
          </a:bodyPr>
          <a:p>
            <a:pPr marL="274320" indent="-274320">
              <a:lnSpc>
                <a:spcPct val="120000"/>
              </a:lnSpc>
              <a:spcBef>
                <a:spcPts val="1001"/>
              </a:spcBef>
              <a:buClr>
                <a:srgbClr val="800a2f"/>
              </a:buClr>
              <a:buFont typeface="Wingdings 2" charset="2"/>
              <a:buChar char=""/>
            </a:pPr>
            <a:r>
              <a:rPr b="0" lang="en-US" sz="2900" spc="-1" strike="noStrike">
                <a:solidFill>
                  <a:srgbClr val="c00000"/>
                </a:solidFill>
                <a:latin typeface="Comic Sans MS"/>
              </a:rPr>
              <a:t>Interrupt-requests interrupt the execution of a program, and may alter the intended sequence of events:</a:t>
            </a:r>
            <a:endParaRPr b="0" lang="en-US" sz="2900" spc="-1" strike="noStrike">
              <a:solidFill>
                <a:srgbClr val="09283f"/>
              </a:solidFill>
              <a:latin typeface="Arial Nova Light"/>
            </a:endParaRPr>
          </a:p>
          <a:p>
            <a:pPr lvl="1" marL="640080" indent="-246960">
              <a:lnSpc>
                <a:spcPct val="120000"/>
              </a:lnSpc>
              <a:spcBef>
                <a:spcPts val="499"/>
              </a:spcBef>
              <a:buClr>
                <a:srgbClr val="f48e7c"/>
              </a:buClr>
              <a:buFont typeface="Wingdings 2" charset="2"/>
              <a:buChar char=""/>
            </a:pPr>
            <a:r>
              <a:rPr b="0" lang="en-US" sz="2900" spc="-1" strike="noStrike">
                <a:solidFill>
                  <a:srgbClr val="09283f"/>
                </a:solidFill>
                <a:latin typeface="Comic Sans MS"/>
              </a:rPr>
              <a:t>Sometimes such </a:t>
            </a:r>
            <a:r>
              <a:rPr b="0" lang="en-US" sz="2900" spc="-1" strike="noStrike">
                <a:solidFill>
                  <a:srgbClr val="0808b8"/>
                </a:solidFill>
                <a:latin typeface="Comic Sans MS"/>
              </a:rPr>
              <a:t>alterations may be undesirable, and must not be allowed.</a:t>
            </a:r>
            <a:endParaRPr b="0" lang="en-US" sz="2900" spc="-1" strike="noStrike">
              <a:solidFill>
                <a:srgbClr val="09283f"/>
              </a:solidFill>
              <a:latin typeface="Arial Nova Light"/>
            </a:endParaRPr>
          </a:p>
          <a:p>
            <a:pPr lvl="1" marL="640080" indent="-246960">
              <a:lnSpc>
                <a:spcPct val="120000"/>
              </a:lnSpc>
              <a:spcBef>
                <a:spcPts val="499"/>
              </a:spcBef>
              <a:buClr>
                <a:srgbClr val="f48e7c"/>
              </a:buClr>
              <a:buFont typeface="Wingdings 2" charset="2"/>
              <a:buChar char=""/>
            </a:pPr>
            <a:r>
              <a:rPr b="0" lang="en-US" sz="2900" spc="-1" strike="noStrike">
                <a:solidFill>
                  <a:srgbClr val="09283f"/>
                </a:solidFill>
                <a:latin typeface="Comic Sans MS"/>
              </a:rPr>
              <a:t>For example, the </a:t>
            </a:r>
            <a:r>
              <a:rPr b="0" lang="en-US" sz="2900" spc="-1" strike="noStrike">
                <a:solidFill>
                  <a:srgbClr val="0808b8"/>
                </a:solidFill>
                <a:latin typeface="Comic Sans MS"/>
              </a:rPr>
              <a:t>processor may not want to be interrupted by the same device while executing its interrupt-service routine. </a:t>
            </a:r>
            <a:endParaRPr b="0" lang="en-US" sz="2900" spc="-1" strike="noStrike">
              <a:solidFill>
                <a:srgbClr val="09283f"/>
              </a:solidFill>
              <a:latin typeface="Arial Nova Light"/>
            </a:endParaRPr>
          </a:p>
          <a:p>
            <a:pPr marL="274320" indent="-274320">
              <a:lnSpc>
                <a:spcPct val="120000"/>
              </a:lnSpc>
              <a:spcBef>
                <a:spcPts val="1001"/>
              </a:spcBef>
              <a:buClr>
                <a:srgbClr val="800a2f"/>
              </a:buClr>
              <a:buFont typeface="Wingdings 2" charset="2"/>
              <a:buChar char=""/>
            </a:pPr>
            <a:r>
              <a:rPr b="0" lang="en-US" sz="2900" spc="-1" strike="noStrike">
                <a:solidFill>
                  <a:srgbClr val="09283f"/>
                </a:solidFill>
                <a:latin typeface="Comic Sans MS"/>
              </a:rPr>
              <a:t>Processors generally provide the ability to </a:t>
            </a:r>
            <a:r>
              <a:rPr b="0" lang="en-US" sz="2900" spc="-1" strike="noStrike">
                <a:solidFill>
                  <a:srgbClr val="c00000"/>
                </a:solidFill>
                <a:latin typeface="Comic Sans MS"/>
              </a:rPr>
              <a:t>enable and disable </a:t>
            </a:r>
            <a:r>
              <a:rPr b="0" lang="en-US" sz="2900" spc="-1" strike="noStrike">
                <a:solidFill>
                  <a:srgbClr val="09283f"/>
                </a:solidFill>
                <a:latin typeface="Comic Sans MS"/>
              </a:rPr>
              <a:t>such interruptions as desired.</a:t>
            </a:r>
            <a:endParaRPr b="0" lang="en-US" sz="2900" spc="-1" strike="noStrike">
              <a:solidFill>
                <a:srgbClr val="09283f"/>
              </a:solidFill>
              <a:latin typeface="Arial Nova Light"/>
            </a:endParaRPr>
          </a:p>
          <a:p>
            <a:pPr marL="274320" indent="-274320">
              <a:lnSpc>
                <a:spcPct val="120000"/>
              </a:lnSpc>
              <a:spcBef>
                <a:spcPts val="1001"/>
              </a:spcBef>
              <a:buClr>
                <a:srgbClr val="800a2f"/>
              </a:buClr>
              <a:buFont typeface="Wingdings 2" charset="2"/>
              <a:buChar char=""/>
            </a:pPr>
            <a:r>
              <a:rPr b="0" lang="en-US" sz="2900" spc="-1" strike="noStrike">
                <a:solidFill>
                  <a:srgbClr val="09283f"/>
                </a:solidFill>
                <a:latin typeface="Comic Sans MS"/>
              </a:rPr>
              <a:t>One simple way is to provide </a:t>
            </a:r>
            <a:r>
              <a:rPr b="0" lang="en-US" sz="2900" spc="-1" strike="noStrike">
                <a:solidFill>
                  <a:srgbClr val="0808b8"/>
                </a:solidFill>
                <a:latin typeface="Comic Sans MS"/>
              </a:rPr>
              <a:t>machine instructions </a:t>
            </a:r>
            <a:r>
              <a:rPr b="0" lang="en-US" sz="2900" spc="-1" strike="noStrike">
                <a:solidFill>
                  <a:srgbClr val="09283f"/>
                </a:solidFill>
                <a:latin typeface="Comic Sans MS"/>
              </a:rPr>
              <a:t>such as </a:t>
            </a:r>
            <a:r>
              <a:rPr b="0" lang="en-US" sz="2900" spc="-1" strike="noStrike">
                <a:solidFill>
                  <a:srgbClr val="c00000"/>
                </a:solidFill>
                <a:latin typeface="Comic Sans MS"/>
              </a:rPr>
              <a:t>Interrupt-enable and Interrupt-disable</a:t>
            </a:r>
            <a:r>
              <a:rPr b="0" lang="en-US" sz="2900" spc="-1" strike="noStrike">
                <a:solidFill>
                  <a:srgbClr val="09283f"/>
                </a:solidFill>
                <a:latin typeface="Comic Sans MS"/>
              </a:rPr>
              <a:t> for this purpose</a:t>
            </a:r>
            <a:r>
              <a:rPr b="0" lang="en-US" sz="2900" spc="-1" strike="noStrike">
                <a:solidFill>
                  <a:srgbClr val="cc3300"/>
                </a:solidFill>
                <a:latin typeface="Comic Sans MS"/>
              </a:rPr>
              <a:t>.</a:t>
            </a:r>
            <a:endParaRPr b="0" lang="en-US" sz="2900" spc="-1" strike="noStrike">
              <a:solidFill>
                <a:srgbClr val="09283f"/>
              </a:solidFill>
              <a:latin typeface="Arial Nova Light"/>
            </a:endParaRPr>
          </a:p>
          <a:p>
            <a:pPr marL="274320" indent="-274320">
              <a:lnSpc>
                <a:spcPct val="120000"/>
              </a:lnSpc>
              <a:spcBef>
                <a:spcPts val="1001"/>
              </a:spcBef>
              <a:buClr>
                <a:srgbClr val="800a2f"/>
              </a:buClr>
              <a:buFont typeface="Wingdings 2" charset="2"/>
              <a:buChar char=""/>
            </a:pPr>
            <a:r>
              <a:rPr b="0" lang="en-US" sz="2900" spc="-1" strike="noStrike">
                <a:solidFill>
                  <a:srgbClr val="09283f"/>
                </a:solidFill>
                <a:latin typeface="Comic Sans MS"/>
              </a:rPr>
              <a:t>To avoid interruption by the same device during the execution of an interrupt service routine:</a:t>
            </a:r>
            <a:endParaRPr b="0" lang="en-US" sz="2900" spc="-1" strike="noStrike">
              <a:solidFill>
                <a:srgbClr val="09283f"/>
              </a:solidFill>
              <a:latin typeface="Arial Nova Light"/>
            </a:endParaRPr>
          </a:p>
          <a:p>
            <a:pPr lvl="1" marL="349200" indent="-233280">
              <a:lnSpc>
                <a:spcPct val="120000"/>
              </a:lnSpc>
              <a:spcBef>
                <a:spcPts val="499"/>
              </a:spcBef>
              <a:buClr>
                <a:srgbClr val="f48e7c"/>
              </a:buClr>
              <a:buFont typeface="Wingdings" charset="2"/>
              <a:buChar char=""/>
            </a:pPr>
            <a:r>
              <a:rPr b="0" lang="en-US" sz="2900" spc="-1" strike="noStrike">
                <a:solidFill>
                  <a:srgbClr val="0808b8"/>
                </a:solidFill>
                <a:latin typeface="Comic Sans MS"/>
              </a:rPr>
              <a:t>First instruction of an ISR </a:t>
            </a:r>
            <a:r>
              <a:rPr b="0" lang="en-US" sz="2900" spc="-1" strike="noStrike">
                <a:solidFill>
                  <a:srgbClr val="09283f"/>
                </a:solidFill>
                <a:latin typeface="Comic Sans MS"/>
              </a:rPr>
              <a:t>can be </a:t>
            </a:r>
            <a:r>
              <a:rPr b="0" lang="en-US" sz="2900" spc="-1" strike="noStrike">
                <a:solidFill>
                  <a:srgbClr val="c00000"/>
                </a:solidFill>
                <a:latin typeface="Comic Sans MS"/>
              </a:rPr>
              <a:t>Interrupt-disable.</a:t>
            </a:r>
            <a:endParaRPr b="0" lang="en-US" sz="2900" spc="-1" strike="noStrike">
              <a:solidFill>
                <a:srgbClr val="09283f"/>
              </a:solidFill>
              <a:latin typeface="Arial Nova Light"/>
            </a:endParaRPr>
          </a:p>
          <a:p>
            <a:pPr lvl="1" marL="349200" indent="-233280">
              <a:lnSpc>
                <a:spcPct val="120000"/>
              </a:lnSpc>
              <a:spcBef>
                <a:spcPts val="499"/>
              </a:spcBef>
              <a:buClr>
                <a:srgbClr val="f48e7c"/>
              </a:buClr>
              <a:buFont typeface="Wingdings" charset="2"/>
              <a:buChar char=""/>
            </a:pPr>
            <a:r>
              <a:rPr b="0" lang="en-US" sz="2900" spc="-1" strike="noStrike">
                <a:solidFill>
                  <a:srgbClr val="0808b8"/>
                </a:solidFill>
                <a:latin typeface="Comic Sans MS"/>
              </a:rPr>
              <a:t>Last instruction of an ISR </a:t>
            </a:r>
            <a:r>
              <a:rPr b="0" lang="en-US" sz="2900" spc="-1" strike="noStrike">
                <a:solidFill>
                  <a:srgbClr val="09283f"/>
                </a:solidFill>
                <a:latin typeface="Comic Sans MS"/>
              </a:rPr>
              <a:t>can be </a:t>
            </a:r>
            <a:r>
              <a:rPr b="0" lang="en-US" sz="2900" spc="-1" strike="noStrike">
                <a:solidFill>
                  <a:srgbClr val="c00000"/>
                </a:solidFill>
                <a:latin typeface="Comic Sans MS"/>
              </a:rPr>
              <a:t>Interrupt-enable.</a:t>
            </a:r>
            <a:endParaRPr b="0" lang="en-US" sz="2900" spc="-1" strike="noStrike">
              <a:solidFill>
                <a:srgbClr val="09283f"/>
              </a:solidFill>
              <a:latin typeface="Arial Nova Light"/>
            </a:endParaRPr>
          </a:p>
          <a:p>
            <a:pPr>
              <a:lnSpc>
                <a:spcPct val="120000"/>
              </a:lnSpc>
              <a:spcBef>
                <a:spcPts val="1001"/>
              </a:spcBef>
              <a:buNone/>
            </a:pPr>
            <a:endParaRPr b="0" lang="en-US" sz="2000" spc="-1" strike="noStrike">
              <a:solidFill>
                <a:srgbClr val="09283f"/>
              </a:solidFill>
              <a:latin typeface="Arial Nova Light"/>
            </a:endParaRPr>
          </a:p>
        </p:txBody>
      </p:sp>
      <p:sp>
        <p:nvSpPr>
          <p:cNvPr id="4" name="PlaceHolder 3"/>
          <p:cNvSpPr>
            <a:spLocks noGrp="1"/>
          </p:cNvSpPr>
          <p:nvPr>
            <p:ph type="ftr" idx="5"/>
          </p:nvPr>
        </p:nvSpPr>
        <p:spPr/>
        <p:txBody>
          <a:bodyPr/>
          <a:p>
            <a:r>
              <a:t>Archana P S , Department of CSE,SNGCE</a:t>
            </a:r>
          </a:p>
        </p:txBody>
      </p:sp>
      <p:sp>
        <p:nvSpPr>
          <p:cNvPr id="5" name="PlaceHolder 4"/>
          <p:cNvSpPr>
            <a:spLocks noGrp="1"/>
          </p:cNvSpPr>
          <p:nvPr>
            <p:ph type="sldNum" idx="6"/>
          </p:nvPr>
        </p:nvSpPr>
        <p:spPr/>
        <p:txBody>
          <a:bodyPr/>
          <a:p>
            <a:fld id="{850E2E04-F493-4C29-AC35-ED87CB9401DE}" type="slidenum">
              <a:t>31</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905400" y="55440"/>
            <a:ext cx="9914400" cy="98712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Handling Multiple I/O devices</a:t>
            </a:r>
            <a:endParaRPr b="0" lang="en-US" sz="4000" spc="-1" strike="noStrike">
              <a:solidFill>
                <a:srgbClr val="000000"/>
              </a:solidFill>
              <a:latin typeface="Arial Nova Light"/>
            </a:endParaRPr>
          </a:p>
        </p:txBody>
      </p:sp>
      <p:sp>
        <p:nvSpPr>
          <p:cNvPr id="343" name="PlaceHolder 2"/>
          <p:cNvSpPr>
            <a:spLocks noGrp="1"/>
          </p:cNvSpPr>
          <p:nvPr>
            <p:ph/>
          </p:nvPr>
        </p:nvSpPr>
        <p:spPr>
          <a:xfrm>
            <a:off x="914400" y="1042920"/>
            <a:ext cx="10371960" cy="4999680"/>
          </a:xfrm>
          <a:prstGeom prst="rect">
            <a:avLst/>
          </a:prstGeom>
          <a:noFill/>
          <a:ln w="0">
            <a:noFill/>
          </a:ln>
        </p:spPr>
        <p:txBody>
          <a:bodyPr anchor="t">
            <a:normAutofit/>
          </a:bodyPr>
          <a:p>
            <a:pPr marL="274320" indent="-274320">
              <a:lnSpc>
                <a:spcPct val="120000"/>
              </a:lnSpc>
              <a:spcBef>
                <a:spcPts val="1001"/>
              </a:spcBef>
              <a:buClr>
                <a:srgbClr val="800a2f"/>
              </a:buClr>
              <a:buFont typeface="Wingdings 2" charset="2"/>
              <a:buChar char=""/>
            </a:pPr>
            <a:r>
              <a:rPr b="0" lang="en-US" sz="2400" spc="-1" strike="noStrike">
                <a:solidFill>
                  <a:srgbClr val="c00000"/>
                </a:solidFill>
                <a:latin typeface="Comic Sans MS"/>
              </a:rPr>
              <a:t>Multiple I/O devices </a:t>
            </a:r>
            <a:r>
              <a:rPr b="0" lang="en-US" sz="2400" spc="-1" strike="noStrike">
                <a:solidFill>
                  <a:srgbClr val="09283f"/>
                </a:solidFill>
                <a:latin typeface="Comic Sans MS"/>
              </a:rPr>
              <a:t>may be </a:t>
            </a:r>
            <a:r>
              <a:rPr b="0" lang="en-US" sz="2400" spc="-1" strike="noStrike">
                <a:solidFill>
                  <a:srgbClr val="0808b8"/>
                </a:solidFill>
                <a:latin typeface="Comic Sans MS"/>
              </a:rPr>
              <a:t>connected to the processor and the memory via a bus. </a:t>
            </a:r>
            <a:r>
              <a:rPr b="0" lang="en-US" sz="2400" spc="-1" strike="noStrike">
                <a:solidFill>
                  <a:srgbClr val="09283f"/>
                </a:solidFill>
                <a:latin typeface="Comic Sans MS"/>
              </a:rPr>
              <a:t>Some or all of these devices may be capable of generating interrupt requests. </a:t>
            </a:r>
            <a:endParaRPr b="0" lang="en-US" sz="2400" spc="-1" strike="noStrike">
              <a:solidFill>
                <a:srgbClr val="09283f"/>
              </a:solidFill>
              <a:latin typeface="Arial Nova Light"/>
            </a:endParaRPr>
          </a:p>
          <a:p>
            <a:pPr lvl="1" marL="640080" indent="-246960">
              <a:lnSpc>
                <a:spcPct val="120000"/>
              </a:lnSpc>
              <a:spcBef>
                <a:spcPts val="499"/>
              </a:spcBef>
              <a:buClr>
                <a:srgbClr val="f48e7c"/>
              </a:buClr>
              <a:buFont typeface="Wingdings 2" charset="2"/>
              <a:buChar char=""/>
            </a:pPr>
            <a:r>
              <a:rPr b="0" lang="en-US" sz="2400" spc="-1" strike="noStrike">
                <a:solidFill>
                  <a:srgbClr val="0808b8"/>
                </a:solidFill>
                <a:latin typeface="Comic Sans MS"/>
              </a:rPr>
              <a:t>Each device operates independently, and hence no definite order </a:t>
            </a:r>
            <a:r>
              <a:rPr b="0" lang="en-US" sz="2400" spc="-1" strike="noStrike">
                <a:solidFill>
                  <a:srgbClr val="09283f"/>
                </a:solidFill>
                <a:latin typeface="Comic Sans MS"/>
              </a:rPr>
              <a:t>can be imposed on how the devices generate interrupt requests.</a:t>
            </a:r>
            <a:endParaRPr b="0" lang="en-US" sz="2400" spc="-1" strike="noStrike">
              <a:solidFill>
                <a:srgbClr val="09283f"/>
              </a:solidFill>
              <a:latin typeface="Arial Nova Light"/>
            </a:endParaRPr>
          </a:p>
          <a:p>
            <a:pPr marL="274320" indent="-274320">
              <a:lnSpc>
                <a:spcPct val="120000"/>
              </a:lnSpc>
              <a:spcBef>
                <a:spcPts val="1001"/>
              </a:spcBef>
              <a:buClr>
                <a:srgbClr val="800a2f"/>
              </a:buClr>
              <a:buFont typeface="Wingdings 2" charset="2"/>
              <a:buChar char=""/>
            </a:pPr>
            <a:r>
              <a:rPr b="0" lang="en-US" sz="2400" spc="-1" strike="noStrike">
                <a:solidFill>
                  <a:srgbClr val="000000"/>
                </a:solidFill>
                <a:latin typeface="Comic Sans MS"/>
              </a:rPr>
              <a:t>When several devices requests interrupt at the same time, it raises some questions. They are. </a:t>
            </a:r>
            <a:endParaRPr b="0" lang="en-US" sz="2400" spc="-1" strike="noStrike">
              <a:solidFill>
                <a:srgbClr val="09283f"/>
              </a:solidFill>
              <a:latin typeface="Arial Nova Light"/>
            </a:endParaRPr>
          </a:p>
          <a:p>
            <a:pPr lvl="1" marL="914400" indent="-457200">
              <a:lnSpc>
                <a:spcPct val="120000"/>
              </a:lnSpc>
              <a:spcBef>
                <a:spcPts val="499"/>
              </a:spcBef>
              <a:buClr>
                <a:srgbClr val="800a2f"/>
              </a:buClr>
              <a:buFont typeface="Elephant"/>
              <a:buAutoNum type="arabicPeriod"/>
            </a:pPr>
            <a:r>
              <a:rPr b="0" lang="en-US" sz="2200" spc="-1" strike="noStrike">
                <a:solidFill>
                  <a:srgbClr val="7030a0"/>
                </a:solidFill>
                <a:latin typeface="Comic Sans MS"/>
              </a:rPr>
              <a:t>How does the processor know which device has generated an interrupt?</a:t>
            </a:r>
            <a:endParaRPr b="0" lang="en-US" sz="2200" spc="-1" strike="noStrike">
              <a:solidFill>
                <a:srgbClr val="09283f"/>
              </a:solidFill>
              <a:latin typeface="Arial Nova Light"/>
            </a:endParaRPr>
          </a:p>
          <a:p>
            <a:pPr lvl="1" marL="914400" indent="-457200">
              <a:lnSpc>
                <a:spcPct val="120000"/>
              </a:lnSpc>
              <a:spcBef>
                <a:spcPts val="499"/>
              </a:spcBef>
              <a:buClr>
                <a:srgbClr val="800a2f"/>
              </a:buClr>
              <a:buFont typeface="Elephant"/>
              <a:buAutoNum type="arabicPeriod"/>
            </a:pPr>
            <a:r>
              <a:rPr b="0" lang="en-US" sz="2200" spc="-1" strike="noStrike">
                <a:solidFill>
                  <a:srgbClr val="7030a0"/>
                </a:solidFill>
                <a:latin typeface="Comic Sans MS"/>
              </a:rPr>
              <a:t>How does the processor know which interrupt service routine needs to be executed? </a:t>
            </a:r>
            <a:endParaRPr b="0" lang="en-US" sz="2200" spc="-1" strike="noStrike">
              <a:solidFill>
                <a:srgbClr val="09283f"/>
              </a:solidFill>
              <a:latin typeface="Arial Nova Light"/>
            </a:endParaRPr>
          </a:p>
          <a:p>
            <a:pPr lvl="1" marL="914400" indent="-457200">
              <a:lnSpc>
                <a:spcPct val="120000"/>
              </a:lnSpc>
              <a:spcBef>
                <a:spcPts val="499"/>
              </a:spcBef>
              <a:buClr>
                <a:srgbClr val="800a2f"/>
              </a:buClr>
              <a:buFont typeface="Elephant"/>
              <a:buAutoNum type="arabicPeriod"/>
            </a:pPr>
            <a:r>
              <a:rPr b="0" lang="en-US" sz="2200" spc="-1" strike="noStrike">
                <a:solidFill>
                  <a:srgbClr val="7030a0"/>
                </a:solidFill>
                <a:latin typeface="Comic Sans MS"/>
              </a:rPr>
              <a:t>When the processor is executing an interrupt service routine for one device, can other device interrupt the processor?</a:t>
            </a:r>
            <a:endParaRPr b="0" lang="en-US" sz="2200" spc="-1" strike="noStrike">
              <a:solidFill>
                <a:srgbClr val="09283f"/>
              </a:solidFill>
              <a:latin typeface="Arial Nova Light"/>
            </a:endParaRPr>
          </a:p>
          <a:p>
            <a:pPr lvl="1" marL="914400" indent="-457200">
              <a:lnSpc>
                <a:spcPct val="120000"/>
              </a:lnSpc>
              <a:spcBef>
                <a:spcPts val="499"/>
              </a:spcBef>
              <a:buClr>
                <a:srgbClr val="800a2f"/>
              </a:buClr>
              <a:buFont typeface="Elephant"/>
              <a:buAutoNum type="arabicPeriod"/>
            </a:pPr>
            <a:r>
              <a:rPr b="0" lang="en-US" sz="2200" spc="-1" strike="noStrike">
                <a:solidFill>
                  <a:srgbClr val="7030a0"/>
                </a:solidFill>
                <a:latin typeface="Comic Sans MS"/>
              </a:rPr>
              <a:t>If two interrupt-requests are received simultaneously, then how to break the tie?</a:t>
            </a:r>
            <a:endParaRPr b="0" lang="en-US" sz="2200" spc="-1" strike="noStrike">
              <a:solidFill>
                <a:srgbClr val="09283f"/>
              </a:solidFill>
              <a:latin typeface="Arial Nova Light"/>
            </a:endParaRPr>
          </a:p>
          <a:p>
            <a:pPr>
              <a:lnSpc>
                <a:spcPct val="120000"/>
              </a:lnSpc>
              <a:spcBef>
                <a:spcPts val="1001"/>
              </a:spcBef>
              <a:buNone/>
            </a:pPr>
            <a:endParaRPr b="0" lang="en-US" sz="2000" spc="-1" strike="noStrike">
              <a:solidFill>
                <a:srgbClr val="09283f"/>
              </a:solidFill>
              <a:latin typeface="Arial Nova Light"/>
            </a:endParaRPr>
          </a:p>
        </p:txBody>
      </p:sp>
      <p:sp>
        <p:nvSpPr>
          <p:cNvPr id="4" name="PlaceHolder 3"/>
          <p:cNvSpPr>
            <a:spLocks noGrp="1"/>
          </p:cNvSpPr>
          <p:nvPr>
            <p:ph type="ftr" idx="5"/>
          </p:nvPr>
        </p:nvSpPr>
        <p:spPr/>
        <p:txBody>
          <a:bodyPr/>
          <a:p>
            <a:r>
              <a:t>Archana P S , Department of CSE,SNGCE</a:t>
            </a:r>
          </a:p>
        </p:txBody>
      </p:sp>
      <p:sp>
        <p:nvSpPr>
          <p:cNvPr id="5" name="PlaceHolder 4"/>
          <p:cNvSpPr>
            <a:spLocks noGrp="1"/>
          </p:cNvSpPr>
          <p:nvPr>
            <p:ph type="sldNum" idx="6"/>
          </p:nvPr>
        </p:nvSpPr>
        <p:spPr/>
        <p:txBody>
          <a:bodyPr/>
          <a:p>
            <a:fld id="{B2ADD0F1-2142-4091-A82E-60D2376431A4}" type="slidenum">
              <a:t>32</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title"/>
          </p:nvPr>
        </p:nvSpPr>
        <p:spPr>
          <a:xfrm>
            <a:off x="905400" y="590760"/>
            <a:ext cx="9914400" cy="75204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 </a:t>
            </a:r>
            <a:r>
              <a:rPr b="0" lang="en-IN" sz="4000" spc="-1" strike="noStrike">
                <a:solidFill>
                  <a:srgbClr val="18818c"/>
                </a:solidFill>
                <a:latin typeface="Elephant"/>
              </a:rPr>
              <a:t>Handling Multiple I/O devices</a:t>
            </a:r>
            <a:endParaRPr b="0" lang="en-US" sz="4000" spc="-1" strike="noStrike">
              <a:solidFill>
                <a:srgbClr val="000000"/>
              </a:solidFill>
              <a:latin typeface="Arial Nova Light"/>
            </a:endParaRPr>
          </a:p>
        </p:txBody>
      </p:sp>
      <p:sp>
        <p:nvSpPr>
          <p:cNvPr id="345" name="PlaceHolder 2"/>
          <p:cNvSpPr>
            <a:spLocks noGrp="1"/>
          </p:cNvSpPr>
          <p:nvPr>
            <p:ph/>
          </p:nvPr>
        </p:nvSpPr>
        <p:spPr>
          <a:xfrm>
            <a:off x="914400" y="1442880"/>
            <a:ext cx="9914400" cy="4599720"/>
          </a:xfrm>
          <a:prstGeom prst="rect">
            <a:avLst/>
          </a:prstGeom>
          <a:noFill/>
          <a:ln w="0">
            <a:noFill/>
          </a:ln>
        </p:spPr>
        <p:txBody>
          <a:bodyPr anchor="t">
            <a:normAutofit/>
          </a:bodyPr>
          <a:p>
            <a:pPr marL="274320" indent="-274320">
              <a:lnSpc>
                <a:spcPct val="120000"/>
              </a:lnSpc>
              <a:spcBef>
                <a:spcPts val="601"/>
              </a:spcBef>
              <a:buClr>
                <a:srgbClr val="c00000"/>
              </a:buClr>
              <a:buFont typeface="Wingdings" charset="2"/>
              <a:buChar char=""/>
            </a:pPr>
            <a:r>
              <a:rPr b="1" lang="en-US" sz="2000" spc="-1" strike="noStrike">
                <a:solidFill>
                  <a:srgbClr val="c00000"/>
                </a:solidFill>
                <a:latin typeface="Comic Sans MS"/>
              </a:rPr>
              <a:t>Polling</a:t>
            </a:r>
            <a:endParaRPr b="0" lang="en-US" sz="2000" spc="-1" strike="noStrike">
              <a:solidFill>
                <a:srgbClr val="09283f"/>
              </a:solidFill>
              <a:latin typeface="Arial Nova Light"/>
            </a:endParaRPr>
          </a:p>
          <a:p>
            <a:pPr marL="274320" indent="-274320">
              <a:lnSpc>
                <a:spcPct val="120000"/>
              </a:lnSpc>
              <a:spcBef>
                <a:spcPts val="601"/>
              </a:spcBef>
              <a:buClr>
                <a:srgbClr val="800a2f"/>
              </a:buClr>
              <a:buFont typeface="Wingdings 2" charset="2"/>
              <a:buChar char=""/>
            </a:pPr>
            <a:r>
              <a:rPr b="0" lang="en-US" sz="2000" spc="-1" strike="noStrike">
                <a:solidFill>
                  <a:srgbClr val="09283f"/>
                </a:solidFill>
                <a:latin typeface="Comic Sans MS"/>
              </a:rPr>
              <a:t>Consider a simple arrangement </a:t>
            </a:r>
            <a:r>
              <a:rPr b="0" lang="en-US" sz="2000" spc="-1" strike="noStrike">
                <a:solidFill>
                  <a:srgbClr val="0808b8"/>
                </a:solidFill>
                <a:latin typeface="Comic Sans MS"/>
              </a:rPr>
              <a:t>where all devices send their interrupt-requests over a single control line in the bus.</a:t>
            </a:r>
            <a:endParaRPr b="0" lang="en-US" sz="2000" spc="-1" strike="noStrike">
              <a:solidFill>
                <a:srgbClr val="09283f"/>
              </a:solidFill>
              <a:latin typeface="Arial Nova Light"/>
            </a:endParaRPr>
          </a:p>
          <a:p>
            <a:pPr marL="274320" indent="-274320">
              <a:lnSpc>
                <a:spcPct val="120000"/>
              </a:lnSpc>
              <a:spcBef>
                <a:spcPts val="601"/>
              </a:spcBef>
              <a:buClr>
                <a:srgbClr val="800a2f"/>
              </a:buClr>
              <a:buFont typeface="Wingdings 2" charset="2"/>
              <a:buChar char=""/>
            </a:pPr>
            <a:r>
              <a:rPr b="0" lang="en-US" sz="2000" spc="-1" strike="noStrike">
                <a:solidFill>
                  <a:srgbClr val="09283f"/>
                </a:solidFill>
                <a:latin typeface="Comic Sans MS"/>
              </a:rPr>
              <a:t>When the processor receives an interrupt request over this control line, </a:t>
            </a:r>
            <a:r>
              <a:rPr b="0" lang="en-US" sz="2000" spc="-1" strike="noStrike">
                <a:solidFill>
                  <a:srgbClr val="c00000"/>
                </a:solidFill>
                <a:latin typeface="Comic Sans MS"/>
              </a:rPr>
              <a:t>how does it know which device is requesting an interrupt?</a:t>
            </a:r>
            <a:endParaRPr b="0" lang="en-US" sz="2000" spc="-1" strike="noStrike">
              <a:solidFill>
                <a:srgbClr val="09283f"/>
              </a:solidFill>
              <a:latin typeface="Arial Nova Light"/>
            </a:endParaRPr>
          </a:p>
          <a:p>
            <a:pPr marL="274320" indent="-274320">
              <a:lnSpc>
                <a:spcPct val="120000"/>
              </a:lnSpc>
              <a:spcBef>
                <a:spcPts val="601"/>
              </a:spcBef>
              <a:buClr>
                <a:srgbClr val="800a2f"/>
              </a:buClr>
              <a:buFont typeface="Wingdings 2" charset="2"/>
              <a:buChar char=""/>
            </a:pPr>
            <a:r>
              <a:rPr b="0" lang="en-US" sz="2000" spc="-1" strike="noStrike">
                <a:solidFill>
                  <a:srgbClr val="09283f"/>
                </a:solidFill>
                <a:latin typeface="Comic Sans MS"/>
              </a:rPr>
              <a:t>This </a:t>
            </a:r>
            <a:r>
              <a:rPr b="0" lang="en-US" sz="2000" spc="-1" strike="noStrike">
                <a:solidFill>
                  <a:srgbClr val="c00000"/>
                </a:solidFill>
                <a:latin typeface="Comic Sans MS"/>
              </a:rPr>
              <a:t>information is available in the </a:t>
            </a:r>
            <a:r>
              <a:rPr b="0" lang="en-US" sz="2000" spc="-1" strike="noStrike">
                <a:solidFill>
                  <a:srgbClr val="0808b8"/>
                </a:solidFill>
                <a:latin typeface="Comic Sans MS"/>
              </a:rPr>
              <a:t>status register of the device requesting an interrupt:</a:t>
            </a:r>
            <a:r>
              <a:rPr b="0" lang="en-US" sz="2000" spc="-1" strike="noStrike">
                <a:solidFill>
                  <a:srgbClr val="09283f"/>
                </a:solidFill>
                <a:latin typeface="Comic Sans MS"/>
              </a:rPr>
              <a:t> has an </a:t>
            </a:r>
            <a:r>
              <a:rPr b="0" lang="en-US" sz="2000" spc="-1" strike="noStrike">
                <a:solidFill>
                  <a:srgbClr val="c00000"/>
                </a:solidFill>
                <a:latin typeface="Comic Sans MS"/>
              </a:rPr>
              <a:t>IRQ bit </a:t>
            </a:r>
            <a:r>
              <a:rPr b="0" lang="en-US" sz="2000" spc="-1" strike="noStrike">
                <a:solidFill>
                  <a:srgbClr val="09283f"/>
                </a:solidFill>
                <a:latin typeface="Comic Sans MS"/>
              </a:rPr>
              <a:t>which it sets to 1 when it </a:t>
            </a:r>
            <a:r>
              <a:rPr b="0" lang="en-US" sz="2000" spc="-1" strike="noStrike">
                <a:solidFill>
                  <a:srgbClr val="c00000"/>
                </a:solidFill>
                <a:latin typeface="Comic Sans MS"/>
              </a:rPr>
              <a:t>requests an interrupt.</a:t>
            </a:r>
            <a:endParaRPr b="0" lang="en-US" sz="2000" spc="-1" strike="noStrike">
              <a:solidFill>
                <a:srgbClr val="09283f"/>
              </a:solidFill>
              <a:latin typeface="Arial Nova Light"/>
            </a:endParaRPr>
          </a:p>
          <a:p>
            <a:pPr marL="274320" indent="-274320">
              <a:lnSpc>
                <a:spcPct val="120000"/>
              </a:lnSpc>
              <a:spcBef>
                <a:spcPts val="601"/>
              </a:spcBef>
              <a:buClr>
                <a:srgbClr val="800a2f"/>
              </a:buClr>
              <a:buFont typeface="Wingdings 2" charset="2"/>
              <a:buChar char=""/>
            </a:pPr>
            <a:r>
              <a:rPr b="0" lang="en-US" sz="2000" spc="-1" strike="noStrike">
                <a:solidFill>
                  <a:srgbClr val="0808b8"/>
                </a:solidFill>
                <a:latin typeface="Comic Sans MS"/>
              </a:rPr>
              <a:t>Interrupt service routine can poll the I/O devices connected to the bus</a:t>
            </a:r>
            <a:r>
              <a:rPr b="0" lang="en-US" sz="2000" spc="-1" strike="noStrike">
                <a:solidFill>
                  <a:srgbClr val="cc3300"/>
                </a:solidFill>
                <a:latin typeface="Comic Sans MS"/>
              </a:rPr>
              <a:t>. The </a:t>
            </a:r>
            <a:r>
              <a:rPr b="1" lang="en-US" sz="2000" spc="-1" strike="noStrike">
                <a:solidFill>
                  <a:srgbClr val="cc3300"/>
                </a:solidFill>
                <a:latin typeface="Comic Sans MS"/>
              </a:rPr>
              <a:t>first device with IRQ equal to 1 </a:t>
            </a:r>
            <a:r>
              <a:rPr b="0" lang="en-US" sz="2000" spc="-1" strike="noStrike">
                <a:solidFill>
                  <a:srgbClr val="0808b8"/>
                </a:solidFill>
                <a:latin typeface="Comic Sans MS"/>
              </a:rPr>
              <a:t>is the one that is serviced.</a:t>
            </a:r>
            <a:endParaRPr b="0" lang="en-US" sz="2000" spc="-1" strike="noStrike">
              <a:solidFill>
                <a:srgbClr val="09283f"/>
              </a:solidFill>
              <a:latin typeface="Arial Nova Light"/>
            </a:endParaRPr>
          </a:p>
          <a:p>
            <a:pPr marL="274320" indent="-274320">
              <a:lnSpc>
                <a:spcPct val="120000"/>
              </a:lnSpc>
              <a:spcBef>
                <a:spcPts val="601"/>
              </a:spcBef>
              <a:buClr>
                <a:srgbClr val="c00000"/>
              </a:buClr>
              <a:buFont typeface="Wingdings" charset="2"/>
              <a:buChar char=""/>
            </a:pPr>
            <a:r>
              <a:rPr b="0" lang="en-US" sz="2000" spc="-1" strike="noStrike">
                <a:solidFill>
                  <a:srgbClr val="09283f"/>
                </a:solidFill>
                <a:latin typeface="Comic Sans MS"/>
              </a:rPr>
              <a:t>Polling mechanism is </a:t>
            </a:r>
            <a:r>
              <a:rPr b="0" lang="en-US" sz="2000" spc="-1" strike="noStrike">
                <a:solidFill>
                  <a:srgbClr val="0808b8"/>
                </a:solidFill>
                <a:latin typeface="Comic Sans MS"/>
              </a:rPr>
              <a:t>easy</a:t>
            </a:r>
            <a:endParaRPr b="0" lang="en-US" sz="2000" spc="-1" strike="noStrike">
              <a:solidFill>
                <a:srgbClr val="09283f"/>
              </a:solidFill>
              <a:latin typeface="Arial Nova Light"/>
            </a:endParaRPr>
          </a:p>
          <a:p>
            <a:pPr marL="274320" indent="-274320">
              <a:lnSpc>
                <a:spcPct val="120000"/>
              </a:lnSpc>
              <a:spcBef>
                <a:spcPts val="601"/>
              </a:spcBef>
              <a:buClr>
                <a:srgbClr val="c00000"/>
              </a:buClr>
              <a:buFont typeface="Wingdings" charset="2"/>
              <a:buChar char=""/>
            </a:pPr>
            <a:r>
              <a:rPr b="0" lang="en-US" sz="2000" spc="-1" strike="noStrike">
                <a:solidFill>
                  <a:srgbClr val="09283f"/>
                </a:solidFill>
                <a:latin typeface="Comic Sans MS"/>
              </a:rPr>
              <a:t>but </a:t>
            </a:r>
            <a:r>
              <a:rPr b="0" lang="en-US" sz="2000" spc="-1" strike="noStrike">
                <a:solidFill>
                  <a:srgbClr val="0808b8"/>
                </a:solidFill>
                <a:latin typeface="Comic Sans MS"/>
              </a:rPr>
              <a:t>time consuming </a:t>
            </a:r>
            <a:r>
              <a:rPr b="0" lang="en-US" sz="2000" spc="-1" strike="noStrike">
                <a:solidFill>
                  <a:srgbClr val="09283f"/>
                </a:solidFill>
                <a:latin typeface="Comic Sans MS"/>
              </a:rPr>
              <a:t>to </a:t>
            </a:r>
            <a:r>
              <a:rPr b="0" lang="en-US" sz="2000" spc="-1" strike="noStrike">
                <a:solidFill>
                  <a:srgbClr val="0808b8"/>
                </a:solidFill>
                <a:latin typeface="Comic Sans MS"/>
              </a:rPr>
              <a:t>query the status bits of all the I/O devices </a:t>
            </a:r>
            <a:r>
              <a:rPr b="0" lang="en-US" sz="2000" spc="-1" strike="noStrike">
                <a:solidFill>
                  <a:srgbClr val="09283f"/>
                </a:solidFill>
                <a:latin typeface="Comic Sans MS"/>
              </a:rPr>
              <a:t>connected to the bus. </a:t>
            </a:r>
            <a:endParaRPr b="0" lang="en-US" sz="2000" spc="-1" strike="noStrike">
              <a:solidFill>
                <a:srgbClr val="09283f"/>
              </a:solidFill>
              <a:latin typeface="Arial Nova Light"/>
            </a:endParaRPr>
          </a:p>
          <a:p>
            <a:pPr>
              <a:lnSpc>
                <a:spcPct val="120000"/>
              </a:lnSpc>
              <a:spcBef>
                <a:spcPts val="1001"/>
              </a:spcBef>
              <a:buNone/>
            </a:pPr>
            <a:endParaRPr b="0" lang="en-US" sz="2000" spc="-1" strike="noStrike">
              <a:solidFill>
                <a:srgbClr val="09283f"/>
              </a:solidFill>
              <a:latin typeface="Arial Nova Light"/>
            </a:endParaRPr>
          </a:p>
        </p:txBody>
      </p:sp>
      <p:sp>
        <p:nvSpPr>
          <p:cNvPr id="4" name="PlaceHolder 3"/>
          <p:cNvSpPr>
            <a:spLocks noGrp="1"/>
          </p:cNvSpPr>
          <p:nvPr>
            <p:ph type="ftr" idx="5"/>
          </p:nvPr>
        </p:nvSpPr>
        <p:spPr/>
        <p:txBody>
          <a:bodyPr/>
          <a:p>
            <a:r>
              <a:t>Archana P S , Department of CSE,SNGCE</a:t>
            </a:r>
          </a:p>
        </p:txBody>
      </p:sp>
      <p:sp>
        <p:nvSpPr>
          <p:cNvPr id="5" name="PlaceHolder 4"/>
          <p:cNvSpPr>
            <a:spLocks noGrp="1"/>
          </p:cNvSpPr>
          <p:nvPr>
            <p:ph type="sldNum" idx="6"/>
          </p:nvPr>
        </p:nvSpPr>
        <p:spPr/>
        <p:txBody>
          <a:bodyPr/>
          <a:p>
            <a:fld id="{763FCA78-0883-4FBE-8F9B-FD132235CC5E}" type="slidenum">
              <a:t>33</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p:nvPr>
        </p:nvSpPr>
        <p:spPr>
          <a:xfrm>
            <a:off x="914400" y="243000"/>
            <a:ext cx="9914400" cy="5799600"/>
          </a:xfrm>
          <a:prstGeom prst="rect">
            <a:avLst/>
          </a:prstGeom>
          <a:noFill/>
          <a:ln w="0">
            <a:noFill/>
          </a:ln>
        </p:spPr>
        <p:txBody>
          <a:bodyPr anchor="t">
            <a:normAutofit/>
          </a:bodyPr>
          <a:p>
            <a:pPr marL="166680" indent="-166680">
              <a:lnSpc>
                <a:spcPct val="120000"/>
              </a:lnSpc>
              <a:spcBef>
                <a:spcPts val="1199"/>
              </a:spcBef>
              <a:buClr>
                <a:srgbClr val="f48e7c"/>
              </a:buClr>
              <a:buFont typeface="Wingdings" charset="2"/>
              <a:buChar char=""/>
            </a:pPr>
            <a:r>
              <a:rPr b="1" lang="en-US" sz="2400" spc="-1" strike="noStrike">
                <a:solidFill>
                  <a:srgbClr val="c00000"/>
                </a:solidFill>
                <a:latin typeface="Comic Sans MS"/>
              </a:rPr>
              <a:t>Vectored Interrupts</a:t>
            </a:r>
            <a:endParaRPr b="0" lang="en-US" sz="2400" spc="-1" strike="noStrike">
              <a:solidFill>
                <a:srgbClr val="09283f"/>
              </a:solidFill>
              <a:latin typeface="Arial Nova Light"/>
            </a:endParaRPr>
          </a:p>
          <a:p>
            <a:pPr marL="166680" indent="-166680">
              <a:lnSpc>
                <a:spcPct val="120000"/>
              </a:lnSpc>
              <a:spcBef>
                <a:spcPts val="1199"/>
              </a:spcBef>
              <a:buClr>
                <a:srgbClr val="f48e7c"/>
              </a:buClr>
              <a:buFont typeface="Arial"/>
              <a:buChar char="•"/>
            </a:pPr>
            <a:r>
              <a:rPr b="0" lang="en-US" sz="2400" spc="-1" strike="noStrike">
                <a:solidFill>
                  <a:srgbClr val="0808b8"/>
                </a:solidFill>
                <a:latin typeface="Comic Sans MS"/>
              </a:rPr>
              <a:t>The device requesting an interrupt may identify itself directly to the processor. </a:t>
            </a:r>
            <a:endParaRPr b="0" lang="en-US" sz="2400" spc="-1" strike="noStrike">
              <a:solidFill>
                <a:srgbClr val="09283f"/>
              </a:solidFill>
              <a:latin typeface="Arial Nova Light"/>
            </a:endParaRPr>
          </a:p>
          <a:p>
            <a:pPr lvl="1" marL="398520" indent="-231840">
              <a:lnSpc>
                <a:spcPct val="120000"/>
              </a:lnSpc>
              <a:spcBef>
                <a:spcPts val="1199"/>
              </a:spcBef>
              <a:buClr>
                <a:srgbClr val="f48e7c"/>
              </a:buClr>
              <a:buFont typeface="Wingdings" charset="2"/>
              <a:buChar char=""/>
              <a:tabLst>
                <a:tab algn="l" pos="398520"/>
              </a:tabLst>
            </a:pPr>
            <a:r>
              <a:rPr b="0" lang="en-US" sz="2400" spc="-1" strike="noStrike">
                <a:solidFill>
                  <a:srgbClr val="09283f"/>
                </a:solidFill>
                <a:latin typeface="Comic Sans MS"/>
              </a:rPr>
              <a:t>Device can do so by sending a </a:t>
            </a:r>
            <a:r>
              <a:rPr b="0" lang="en-US" sz="2400" spc="-1" strike="noStrike">
                <a:solidFill>
                  <a:srgbClr val="c00000"/>
                </a:solidFill>
                <a:latin typeface="Comic Sans MS"/>
              </a:rPr>
              <a:t>special code (4 to 8 bits) to </a:t>
            </a:r>
            <a:r>
              <a:rPr b="0" lang="en-US" sz="2400" spc="-1" strike="noStrike">
                <a:solidFill>
                  <a:srgbClr val="09283f"/>
                </a:solidFill>
                <a:latin typeface="Comic Sans MS"/>
              </a:rPr>
              <a:t>the processor over the bus. </a:t>
            </a:r>
            <a:endParaRPr b="0" lang="en-US" sz="2400" spc="-1" strike="noStrike">
              <a:solidFill>
                <a:srgbClr val="09283f"/>
              </a:solidFill>
              <a:latin typeface="Arial Nova Light"/>
            </a:endParaRPr>
          </a:p>
          <a:p>
            <a:pPr lvl="1" marL="398520" indent="-231840">
              <a:lnSpc>
                <a:spcPct val="120000"/>
              </a:lnSpc>
              <a:spcBef>
                <a:spcPts val="1199"/>
              </a:spcBef>
              <a:buClr>
                <a:srgbClr val="f48e7c"/>
              </a:buClr>
              <a:buFont typeface="Wingdings" charset="2"/>
              <a:buChar char=""/>
              <a:tabLst>
                <a:tab algn="l" pos="398520"/>
              </a:tabLst>
            </a:pPr>
            <a:r>
              <a:rPr b="0" lang="en-US" sz="2400" spc="-1" strike="noStrike">
                <a:solidFill>
                  <a:srgbClr val="09283f"/>
                </a:solidFill>
                <a:latin typeface="Comic Sans MS"/>
              </a:rPr>
              <a:t>Code supplied by the device may represent a part of the </a:t>
            </a:r>
            <a:r>
              <a:rPr b="0" lang="en-US" sz="2400" spc="-1" strike="noStrike">
                <a:solidFill>
                  <a:srgbClr val="c00000"/>
                </a:solidFill>
                <a:latin typeface="Comic Sans MS"/>
              </a:rPr>
              <a:t>starting address of the interrupt-service routine. </a:t>
            </a:r>
            <a:endParaRPr b="0" lang="en-US" sz="2400" spc="-1" strike="noStrike">
              <a:solidFill>
                <a:srgbClr val="09283f"/>
              </a:solidFill>
              <a:latin typeface="Arial Nova Light"/>
            </a:endParaRPr>
          </a:p>
          <a:p>
            <a:pPr lvl="1" marL="398520" indent="-231840">
              <a:lnSpc>
                <a:spcPct val="120000"/>
              </a:lnSpc>
              <a:spcBef>
                <a:spcPts val="1199"/>
              </a:spcBef>
              <a:buClr>
                <a:srgbClr val="f48e7c"/>
              </a:buClr>
              <a:buFont typeface="Wingdings" charset="2"/>
              <a:buChar char=""/>
              <a:tabLst>
                <a:tab algn="l" pos="398520"/>
              </a:tabLst>
            </a:pPr>
            <a:r>
              <a:rPr b="0" lang="en-US" sz="2400" spc="-1" strike="noStrike">
                <a:solidFill>
                  <a:srgbClr val="09283f"/>
                </a:solidFill>
                <a:latin typeface="Comic Sans MS"/>
              </a:rPr>
              <a:t>The remainder of the starting address is obtained by the processor based on other information such as the </a:t>
            </a:r>
            <a:r>
              <a:rPr b="0" lang="en-US" sz="2400" spc="-1" strike="noStrike">
                <a:solidFill>
                  <a:srgbClr val="c00000"/>
                </a:solidFill>
                <a:latin typeface="Comic Sans MS"/>
              </a:rPr>
              <a:t>range of memory addresses where interrupt service routines are located</a:t>
            </a:r>
            <a:r>
              <a:rPr b="0" lang="en-US" sz="2400" spc="-1" strike="noStrike">
                <a:solidFill>
                  <a:srgbClr val="09283f"/>
                </a:solidFill>
                <a:latin typeface="Comic Sans MS"/>
              </a:rPr>
              <a:t>.</a:t>
            </a:r>
            <a:endParaRPr b="0" lang="en-US" sz="2400" spc="-1" strike="noStrike">
              <a:solidFill>
                <a:srgbClr val="09283f"/>
              </a:solidFill>
              <a:latin typeface="Arial Nova Light"/>
            </a:endParaRPr>
          </a:p>
          <a:p>
            <a:pPr marL="166680" indent="-166680">
              <a:lnSpc>
                <a:spcPct val="120000"/>
              </a:lnSpc>
              <a:spcBef>
                <a:spcPts val="1199"/>
              </a:spcBef>
              <a:buClr>
                <a:srgbClr val="f48e7c"/>
              </a:buClr>
              <a:buFont typeface="Arial"/>
              <a:buChar char="•"/>
              <a:tabLst>
                <a:tab algn="l" pos="398520"/>
              </a:tabLst>
            </a:pPr>
            <a:r>
              <a:rPr b="0" lang="en-US" sz="2400" spc="-1" strike="noStrike">
                <a:solidFill>
                  <a:srgbClr val="0808b8"/>
                </a:solidFill>
                <a:latin typeface="Comic Sans MS"/>
              </a:rPr>
              <a:t>Usually the location pointed to by the interrupting device is used to store the starting address of ISR.</a:t>
            </a:r>
            <a:endParaRPr b="0" lang="en-US" sz="2400" spc="-1" strike="noStrike">
              <a:solidFill>
                <a:srgbClr val="09283f"/>
              </a:solidFill>
              <a:latin typeface="Arial Nova Light"/>
            </a:endParaRPr>
          </a:p>
          <a:p>
            <a:pPr>
              <a:lnSpc>
                <a:spcPct val="120000"/>
              </a:lnSpc>
              <a:spcBef>
                <a:spcPts val="1001"/>
              </a:spcBef>
              <a:buNone/>
              <a:tabLst>
                <a:tab algn="l" pos="398520"/>
              </a:tabLst>
            </a:pPr>
            <a:endParaRPr b="0" lang="en-US" sz="2000" spc="-1" strike="noStrike">
              <a:solidFill>
                <a:srgbClr val="09283f"/>
              </a:solidFill>
              <a:latin typeface="Arial Nova Light"/>
            </a:endParaRPr>
          </a:p>
        </p:txBody>
      </p:sp>
      <p:sp>
        <p:nvSpPr>
          <p:cNvPr id="3" name="PlaceHolder 2"/>
          <p:cNvSpPr>
            <a:spLocks noGrp="1"/>
          </p:cNvSpPr>
          <p:nvPr>
            <p:ph type="ftr" idx="5"/>
          </p:nvPr>
        </p:nvSpPr>
        <p:spPr/>
        <p:txBody>
          <a:bodyPr/>
          <a:p>
            <a:r>
              <a:t>Archana P S , Department of CSE,SNGCE</a:t>
            </a:r>
          </a:p>
        </p:txBody>
      </p:sp>
      <p:sp>
        <p:nvSpPr>
          <p:cNvPr id="4" name="PlaceHolder 3"/>
          <p:cNvSpPr>
            <a:spLocks noGrp="1"/>
          </p:cNvSpPr>
          <p:nvPr>
            <p:ph type="sldNum" idx="6"/>
          </p:nvPr>
        </p:nvSpPr>
        <p:spPr/>
        <p:txBody>
          <a:bodyPr/>
          <a:p>
            <a:fld id="{0D7510CE-1E68-4619-A280-F299E724AEA1}" type="slidenum">
              <a:t>34</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Interrupt Nesting – Priority Structure</a:t>
            </a:r>
            <a:endParaRPr b="0" lang="en-US" sz="4000" spc="-1" strike="noStrike">
              <a:solidFill>
                <a:srgbClr val="000000"/>
              </a:solidFill>
              <a:latin typeface="Arial Nova Light"/>
            </a:endParaRPr>
          </a:p>
        </p:txBody>
      </p:sp>
      <p:sp>
        <p:nvSpPr>
          <p:cNvPr id="348" name="PlaceHolder 2"/>
          <p:cNvSpPr>
            <a:spLocks noGrp="1"/>
          </p:cNvSpPr>
          <p:nvPr>
            <p:ph/>
          </p:nvPr>
        </p:nvSpPr>
        <p:spPr>
          <a:xfrm>
            <a:off x="914400" y="1919520"/>
            <a:ext cx="9914400" cy="4123080"/>
          </a:xfrm>
          <a:prstGeom prst="rect">
            <a:avLst/>
          </a:prstGeom>
          <a:noFill/>
          <a:ln w="0">
            <a:noFill/>
          </a:ln>
        </p:spPr>
        <p:txBody>
          <a:bodyPr anchor="t">
            <a:normAutofit fontScale="81000"/>
          </a:bodyPr>
          <a:p>
            <a:pPr marL="274320" indent="-274320">
              <a:lnSpc>
                <a:spcPct val="120000"/>
              </a:lnSpc>
              <a:spcBef>
                <a:spcPts val="1001"/>
              </a:spcBef>
              <a:buNone/>
              <a:tabLst>
                <a:tab algn="l" pos="0"/>
              </a:tabLst>
            </a:pPr>
            <a:r>
              <a:rPr b="0" lang="en-US" sz="2400" spc="-1" strike="noStrike">
                <a:solidFill>
                  <a:srgbClr val="09283f"/>
                </a:solidFill>
                <a:latin typeface="Comic Sans MS"/>
              </a:rPr>
              <a:t>Previously, before the processor started executing the interrupt service routine for a device, it </a:t>
            </a:r>
            <a:r>
              <a:rPr b="0" lang="en-US" sz="2400" spc="-1" strike="noStrike">
                <a:solidFill>
                  <a:srgbClr val="c00000"/>
                </a:solidFill>
                <a:latin typeface="Comic Sans MS"/>
              </a:rPr>
              <a:t>disabled the interrupts </a:t>
            </a:r>
            <a:r>
              <a:rPr b="0" lang="en-US" sz="2400" spc="-1" strike="noStrike">
                <a:solidFill>
                  <a:srgbClr val="09283f"/>
                </a:solidFill>
                <a:latin typeface="Comic Sans MS"/>
              </a:rPr>
              <a:t>from the device. </a:t>
            </a:r>
            <a:endParaRPr b="0" lang="en-US" sz="2400" spc="-1" strike="noStrike">
              <a:solidFill>
                <a:srgbClr val="09283f"/>
              </a:solidFill>
              <a:latin typeface="Arial Nova Light"/>
            </a:endParaRPr>
          </a:p>
          <a:p>
            <a:pPr marL="274320" indent="-274320">
              <a:lnSpc>
                <a:spcPct val="120000"/>
              </a:lnSpc>
              <a:spcBef>
                <a:spcPts val="1001"/>
              </a:spcBef>
              <a:buClr>
                <a:srgbClr val="800a2f"/>
              </a:buClr>
              <a:buFont typeface="Wingdings 2" charset="2"/>
              <a:buChar char=""/>
              <a:tabLst>
                <a:tab algn="l" pos="0"/>
              </a:tabLst>
            </a:pPr>
            <a:r>
              <a:rPr b="0" lang="en-US" sz="2400" spc="-1" strike="noStrike">
                <a:solidFill>
                  <a:srgbClr val="0808b8"/>
                </a:solidFill>
                <a:latin typeface="Comic Sans MS"/>
              </a:rPr>
              <a:t>In general, same arrangement is used when </a:t>
            </a:r>
            <a:r>
              <a:rPr b="0" lang="en-US" sz="2400" spc="-1" strike="noStrike">
                <a:solidFill>
                  <a:srgbClr val="c00000"/>
                </a:solidFill>
                <a:latin typeface="Comic Sans MS"/>
              </a:rPr>
              <a:t>multiple devices can send interrupt requests to the processor. </a:t>
            </a:r>
            <a:endParaRPr b="0" lang="en-US" sz="2400" spc="-1" strike="noStrike">
              <a:solidFill>
                <a:srgbClr val="09283f"/>
              </a:solidFill>
              <a:latin typeface="Arial Nova Light"/>
            </a:endParaRPr>
          </a:p>
          <a:p>
            <a:pPr lvl="1" marL="640080" indent="-246960">
              <a:lnSpc>
                <a:spcPct val="120000"/>
              </a:lnSpc>
              <a:spcBef>
                <a:spcPts val="499"/>
              </a:spcBef>
              <a:buClr>
                <a:srgbClr val="f48e7c"/>
              </a:buClr>
              <a:buFont typeface="Wingdings 2" charset="2"/>
              <a:buChar char=""/>
              <a:tabLst>
                <a:tab algn="l" pos="0"/>
              </a:tabLst>
            </a:pPr>
            <a:r>
              <a:rPr b="0" lang="en-US" sz="2400" spc="-1" strike="noStrike">
                <a:solidFill>
                  <a:srgbClr val="09283f"/>
                </a:solidFill>
                <a:latin typeface="Comic Sans MS"/>
              </a:rPr>
              <a:t>During the execution of an interrupt service routine of device, the </a:t>
            </a:r>
            <a:r>
              <a:rPr b="0" lang="en-US" sz="2400" spc="-1" strike="noStrike">
                <a:solidFill>
                  <a:srgbClr val="0808b8"/>
                </a:solidFill>
                <a:latin typeface="Comic Sans MS"/>
              </a:rPr>
              <a:t>processor does not accept interrupt requests from any other device. </a:t>
            </a:r>
            <a:endParaRPr b="0" lang="en-US" sz="2400" spc="-1" strike="noStrike">
              <a:solidFill>
                <a:srgbClr val="09283f"/>
              </a:solidFill>
              <a:latin typeface="Arial Nova Light"/>
            </a:endParaRPr>
          </a:p>
          <a:p>
            <a:pPr lvl="1" marL="640080" indent="-246960">
              <a:lnSpc>
                <a:spcPct val="120000"/>
              </a:lnSpc>
              <a:spcBef>
                <a:spcPts val="499"/>
              </a:spcBef>
              <a:buClr>
                <a:srgbClr val="f48e7c"/>
              </a:buClr>
              <a:buFont typeface="Wingdings 2" charset="2"/>
              <a:buChar char=""/>
              <a:tabLst>
                <a:tab algn="l" pos="0"/>
              </a:tabLst>
            </a:pPr>
            <a:r>
              <a:rPr b="0" lang="en-US" sz="2400" spc="-1" strike="noStrike">
                <a:solidFill>
                  <a:srgbClr val="09283f"/>
                </a:solidFill>
                <a:latin typeface="Comic Sans MS"/>
              </a:rPr>
              <a:t>Since the interrupt service routines are usually short, the delay that this causes is generally acceptable.</a:t>
            </a:r>
            <a:endParaRPr b="0" lang="en-US" sz="2400" spc="-1" strike="noStrike">
              <a:solidFill>
                <a:srgbClr val="09283f"/>
              </a:solidFill>
              <a:latin typeface="Arial Nova Light"/>
            </a:endParaRPr>
          </a:p>
          <a:p>
            <a:pPr marL="274320" indent="-274320">
              <a:lnSpc>
                <a:spcPct val="120000"/>
              </a:lnSpc>
              <a:spcBef>
                <a:spcPts val="1001"/>
              </a:spcBef>
              <a:buClr>
                <a:srgbClr val="800a2f"/>
              </a:buClr>
              <a:buFont typeface="Wingdings 2" charset="2"/>
              <a:buChar char=""/>
              <a:tabLst>
                <a:tab algn="l" pos="0"/>
              </a:tabLst>
            </a:pPr>
            <a:r>
              <a:rPr b="0" lang="en-US" sz="2400" spc="-1" strike="noStrike">
                <a:solidFill>
                  <a:srgbClr val="09283f"/>
                </a:solidFill>
                <a:latin typeface="Comic Sans MS"/>
              </a:rPr>
              <a:t>However, for certain devices this </a:t>
            </a:r>
            <a:r>
              <a:rPr b="0" lang="en-US" sz="2400" spc="-1" strike="noStrike">
                <a:solidFill>
                  <a:srgbClr val="0808b8"/>
                </a:solidFill>
                <a:latin typeface="Comic Sans MS"/>
              </a:rPr>
              <a:t>delay may not be acceptable. </a:t>
            </a:r>
            <a:endParaRPr b="0" lang="en-US" sz="2400" spc="-1" strike="noStrike">
              <a:solidFill>
                <a:srgbClr val="09283f"/>
              </a:solidFill>
              <a:latin typeface="Arial Nova Light"/>
            </a:endParaRPr>
          </a:p>
          <a:p>
            <a:pPr lvl="1" marL="640080" indent="-246960">
              <a:lnSpc>
                <a:spcPct val="120000"/>
              </a:lnSpc>
              <a:spcBef>
                <a:spcPts val="499"/>
              </a:spcBef>
              <a:buClr>
                <a:srgbClr val="f48e7c"/>
              </a:buClr>
              <a:buFont typeface="Wingdings 2" charset="2"/>
              <a:buChar char=""/>
              <a:tabLst>
                <a:tab algn="l" pos="0"/>
              </a:tabLst>
            </a:pPr>
            <a:r>
              <a:rPr b="0" lang="en-US" sz="2400" spc="-1" strike="noStrike">
                <a:solidFill>
                  <a:srgbClr val="c00000"/>
                </a:solidFill>
                <a:latin typeface="Comic Sans MS"/>
              </a:rPr>
              <a:t>Which devices can be allowed to interrupt a processor when it is executing an interrupt service routine of another device?</a:t>
            </a:r>
            <a:endParaRPr b="0" lang="en-US" sz="2400" spc="-1" strike="noStrike">
              <a:solidFill>
                <a:srgbClr val="09283f"/>
              </a:solidFill>
              <a:latin typeface="Arial Nova Light"/>
            </a:endParaRPr>
          </a:p>
          <a:p>
            <a:pPr>
              <a:lnSpc>
                <a:spcPct val="120000"/>
              </a:lnSpc>
              <a:spcBef>
                <a:spcPts val="1001"/>
              </a:spcBef>
              <a:buNone/>
              <a:tabLst>
                <a:tab algn="l" pos="0"/>
              </a:tabLst>
            </a:pPr>
            <a:endParaRPr b="0" lang="en-US" sz="2000" spc="-1" strike="noStrike">
              <a:solidFill>
                <a:srgbClr val="09283f"/>
              </a:solidFill>
              <a:latin typeface="Arial Nova Light"/>
            </a:endParaRPr>
          </a:p>
        </p:txBody>
      </p:sp>
      <p:sp>
        <p:nvSpPr>
          <p:cNvPr id="4" name="PlaceHolder 3"/>
          <p:cNvSpPr>
            <a:spLocks noGrp="1"/>
          </p:cNvSpPr>
          <p:nvPr>
            <p:ph type="ftr" idx="5"/>
          </p:nvPr>
        </p:nvSpPr>
        <p:spPr/>
        <p:txBody>
          <a:bodyPr/>
          <a:p>
            <a:r>
              <a:t>Archana P S , Department of CSE,SNGCE</a:t>
            </a:r>
          </a:p>
        </p:txBody>
      </p:sp>
      <p:sp>
        <p:nvSpPr>
          <p:cNvPr id="5" name="PlaceHolder 4"/>
          <p:cNvSpPr>
            <a:spLocks noGrp="1"/>
          </p:cNvSpPr>
          <p:nvPr>
            <p:ph type="sldNum" idx="6"/>
          </p:nvPr>
        </p:nvSpPr>
        <p:spPr/>
        <p:txBody>
          <a:bodyPr/>
          <a:p>
            <a:fld id="{191FD0D4-30B9-4655-BD2C-1A76146B6E7A}" type="slidenum">
              <a:t>35</a:t>
            </a:fld>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p:nvPr>
        </p:nvSpPr>
        <p:spPr>
          <a:xfrm>
            <a:off x="914400" y="343080"/>
            <a:ext cx="9914400" cy="5699880"/>
          </a:xfrm>
          <a:prstGeom prst="rect">
            <a:avLst/>
          </a:prstGeom>
          <a:noFill/>
          <a:ln w="0">
            <a:noFill/>
          </a:ln>
        </p:spPr>
        <p:txBody>
          <a:bodyPr anchor="t">
            <a:normAutofit/>
          </a:bodyPr>
          <a:p>
            <a:pPr marL="228600" indent="-228600">
              <a:lnSpc>
                <a:spcPct val="120000"/>
              </a:lnSpc>
              <a:spcBef>
                <a:spcPts val="1001"/>
              </a:spcBef>
              <a:buClr>
                <a:srgbClr val="f48e7c"/>
              </a:buClr>
              <a:buFont typeface="Wingdings" charset="2"/>
              <a:buChar char=""/>
            </a:pPr>
            <a:r>
              <a:rPr b="1" lang="en-US" sz="2400" spc="-1" strike="noStrike">
                <a:solidFill>
                  <a:srgbClr val="c00000"/>
                </a:solidFill>
                <a:latin typeface="Comic Sans MS"/>
              </a:rPr>
              <a:t>Interrupt Nesting</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808b8"/>
                </a:solidFill>
                <a:latin typeface="Comic Sans MS"/>
              </a:rPr>
              <a:t>I/O devices are organized in a priority structure:</a:t>
            </a:r>
            <a:endParaRPr b="0" lang="en-US" sz="2400" spc="-1" strike="noStrike">
              <a:solidFill>
                <a:srgbClr val="09283f"/>
              </a:solidFill>
              <a:latin typeface="Arial Nova Light"/>
            </a:endParaRPr>
          </a:p>
          <a:p>
            <a:pPr lvl="1" marL="228600" indent="-228600">
              <a:lnSpc>
                <a:spcPct val="120000"/>
              </a:lnSpc>
              <a:spcBef>
                <a:spcPts val="499"/>
              </a:spcBef>
              <a:buClr>
                <a:srgbClr val="f48e7c"/>
              </a:buClr>
              <a:buFont typeface="Arial"/>
              <a:buChar char="•"/>
            </a:pPr>
            <a:r>
              <a:rPr b="0" lang="en-US" sz="2400" spc="-1" strike="noStrike">
                <a:solidFill>
                  <a:srgbClr val="09283f"/>
                </a:solidFill>
                <a:latin typeface="Comic Sans MS"/>
              </a:rPr>
              <a:t>An </a:t>
            </a:r>
            <a:r>
              <a:rPr b="0" lang="en-US" sz="2400" spc="-1" strike="noStrike">
                <a:solidFill>
                  <a:srgbClr val="0808b8"/>
                </a:solidFill>
                <a:latin typeface="Comic Sans MS"/>
              </a:rPr>
              <a:t>interrupt request from a high-priority device is accepted </a:t>
            </a:r>
            <a:r>
              <a:rPr b="0" lang="en-US" sz="2400" spc="-1" strike="noStrike">
                <a:solidFill>
                  <a:srgbClr val="09283f"/>
                </a:solidFill>
                <a:latin typeface="Comic Sans MS"/>
              </a:rPr>
              <a:t>while the processor is executing the interrupt service routine of a low priority device.</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808b8"/>
                </a:solidFill>
                <a:latin typeface="Comic Sans MS"/>
              </a:rPr>
              <a:t>A priority level is assigned to a processor that can be changed under program control</a:t>
            </a:r>
            <a:r>
              <a:rPr b="0" lang="en-US" sz="2400" spc="-1" strike="noStrike">
                <a:solidFill>
                  <a:srgbClr val="c00000"/>
                </a:solidFill>
                <a:latin typeface="Comic Sans MS"/>
              </a:rPr>
              <a:t>.</a:t>
            </a:r>
            <a:endParaRPr b="0" lang="en-US" sz="2400" spc="-1" strike="noStrike">
              <a:solidFill>
                <a:srgbClr val="09283f"/>
              </a:solidFill>
              <a:latin typeface="Arial Nova Light"/>
            </a:endParaRPr>
          </a:p>
          <a:p>
            <a:pPr lvl="1" marL="228600" indent="-228600">
              <a:lnSpc>
                <a:spcPct val="120000"/>
              </a:lnSpc>
              <a:spcBef>
                <a:spcPts val="499"/>
              </a:spcBef>
              <a:buClr>
                <a:srgbClr val="f48e7c"/>
              </a:buClr>
              <a:buFont typeface="Arial"/>
              <a:buChar char="•"/>
            </a:pPr>
            <a:r>
              <a:rPr b="0" lang="en-US" sz="2400" spc="-1" strike="noStrike">
                <a:solidFill>
                  <a:srgbClr val="0808b8"/>
                </a:solidFill>
                <a:latin typeface="Comic Sans MS"/>
              </a:rPr>
              <a:t>Priority level of a processor is the priority of the program</a:t>
            </a:r>
            <a:r>
              <a:rPr b="0" lang="en-US" sz="2400" spc="-1" strike="noStrike">
                <a:solidFill>
                  <a:srgbClr val="09283f"/>
                </a:solidFill>
                <a:latin typeface="Comic Sans MS"/>
              </a:rPr>
              <a:t> that is currently being executed. </a:t>
            </a:r>
            <a:endParaRPr b="0" lang="en-US" sz="2400" spc="-1" strike="noStrike">
              <a:solidFill>
                <a:srgbClr val="09283f"/>
              </a:solidFill>
              <a:latin typeface="Arial Nova Light"/>
            </a:endParaRPr>
          </a:p>
          <a:p>
            <a:pPr lvl="1" marL="228600" indent="-228600">
              <a:lnSpc>
                <a:spcPct val="120000"/>
              </a:lnSpc>
              <a:spcBef>
                <a:spcPts val="499"/>
              </a:spcBef>
              <a:buClr>
                <a:srgbClr val="f48e7c"/>
              </a:buClr>
              <a:buFont typeface="Arial"/>
              <a:buChar char="•"/>
            </a:pPr>
            <a:r>
              <a:rPr b="0" lang="en-US" sz="2400" spc="-1" strike="noStrike">
                <a:solidFill>
                  <a:srgbClr val="09283f"/>
                </a:solidFill>
                <a:latin typeface="Comic Sans MS"/>
              </a:rPr>
              <a:t>When the processor starts executing the interrupt service routine of a device, its </a:t>
            </a:r>
            <a:r>
              <a:rPr b="0" lang="en-US" sz="2400" spc="-1" strike="noStrike">
                <a:solidFill>
                  <a:srgbClr val="0808b8"/>
                </a:solidFill>
                <a:latin typeface="Comic Sans MS"/>
              </a:rPr>
              <a:t>priority is raised to that of the device</a:t>
            </a:r>
            <a:r>
              <a:rPr b="0" lang="en-US" sz="2400" spc="-1" strike="noStrike">
                <a:solidFill>
                  <a:srgbClr val="09283f"/>
                </a:solidFill>
                <a:latin typeface="Comic Sans MS"/>
              </a:rPr>
              <a:t>.</a:t>
            </a:r>
            <a:endParaRPr b="0" lang="en-US" sz="2400" spc="-1" strike="noStrike">
              <a:solidFill>
                <a:srgbClr val="09283f"/>
              </a:solidFill>
              <a:latin typeface="Arial Nova Light"/>
            </a:endParaRPr>
          </a:p>
          <a:p>
            <a:pPr lvl="1" marL="228600" indent="-228600">
              <a:lnSpc>
                <a:spcPct val="120000"/>
              </a:lnSpc>
              <a:spcBef>
                <a:spcPts val="499"/>
              </a:spcBef>
              <a:buClr>
                <a:srgbClr val="f48e7c"/>
              </a:buClr>
              <a:buFont typeface="Arial"/>
              <a:buChar char="•"/>
            </a:pPr>
            <a:r>
              <a:rPr b="0" lang="en-US" sz="2400" spc="-1" strike="noStrike">
                <a:solidFill>
                  <a:srgbClr val="09283f"/>
                </a:solidFill>
                <a:latin typeface="Comic Sans MS"/>
              </a:rPr>
              <a:t>If the device sending an </a:t>
            </a:r>
            <a:r>
              <a:rPr b="0" lang="en-US" sz="2400" spc="-1" strike="noStrike">
                <a:solidFill>
                  <a:srgbClr val="0808b8"/>
                </a:solidFill>
                <a:latin typeface="Comic Sans MS"/>
              </a:rPr>
              <a:t>interrupt request has a higher priority </a:t>
            </a:r>
            <a:r>
              <a:rPr b="0" lang="en-US" sz="2400" spc="-1" strike="noStrike">
                <a:solidFill>
                  <a:srgbClr val="09283f"/>
                </a:solidFill>
                <a:latin typeface="Comic Sans MS"/>
              </a:rPr>
              <a:t>than the processor, processor </a:t>
            </a:r>
            <a:r>
              <a:rPr b="0" lang="en-US" sz="2400" spc="-1" strike="noStrike">
                <a:solidFill>
                  <a:srgbClr val="0808b8"/>
                </a:solidFill>
                <a:latin typeface="Comic Sans MS"/>
              </a:rPr>
              <a:t>accepts the interrupt request</a:t>
            </a:r>
            <a:r>
              <a:rPr b="0" lang="en-US" sz="2400" spc="-1" strike="noStrike">
                <a:solidFill>
                  <a:srgbClr val="09283f"/>
                </a:solidFill>
                <a:latin typeface="Comic Sans MS"/>
              </a:rPr>
              <a:t>.</a:t>
            </a:r>
            <a:endParaRPr b="0" lang="en-US" sz="2400" spc="-1" strike="noStrike">
              <a:solidFill>
                <a:srgbClr val="09283f"/>
              </a:solidFill>
              <a:latin typeface="Arial Nova Light"/>
            </a:endParaRPr>
          </a:p>
          <a:p>
            <a:pPr>
              <a:lnSpc>
                <a:spcPct val="120000"/>
              </a:lnSpc>
              <a:spcBef>
                <a:spcPts val="1001"/>
              </a:spcBef>
              <a:buNone/>
            </a:pPr>
            <a:endParaRPr b="0" lang="en-US" sz="2000" spc="-1" strike="noStrike">
              <a:solidFill>
                <a:srgbClr val="09283f"/>
              </a:solidFill>
              <a:latin typeface="Arial Nova Light"/>
            </a:endParaRPr>
          </a:p>
        </p:txBody>
      </p:sp>
      <p:sp>
        <p:nvSpPr>
          <p:cNvPr id="3" name="PlaceHolder 2"/>
          <p:cNvSpPr>
            <a:spLocks noGrp="1"/>
          </p:cNvSpPr>
          <p:nvPr>
            <p:ph type="ftr" idx="5"/>
          </p:nvPr>
        </p:nvSpPr>
        <p:spPr/>
        <p:txBody>
          <a:bodyPr/>
          <a:p>
            <a:r>
              <a:t>Archana P S , Department of CSE,SNGCE</a:t>
            </a:r>
          </a:p>
        </p:txBody>
      </p:sp>
      <p:sp>
        <p:nvSpPr>
          <p:cNvPr id="4" name="PlaceHolder 3"/>
          <p:cNvSpPr>
            <a:spLocks noGrp="1"/>
          </p:cNvSpPr>
          <p:nvPr>
            <p:ph type="sldNum" idx="6"/>
          </p:nvPr>
        </p:nvSpPr>
        <p:spPr/>
        <p:txBody>
          <a:bodyPr/>
          <a:p>
            <a:fld id="{DB69F086-458B-4BF4-9FB8-23A2F90ECDA3}" type="slidenum">
              <a:t>36</a:t>
            </a:fld>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p:nvPr>
        </p:nvSpPr>
        <p:spPr>
          <a:xfrm>
            <a:off x="914400" y="271440"/>
            <a:ext cx="9914400" cy="5771160"/>
          </a:xfrm>
          <a:prstGeom prst="rect">
            <a:avLst/>
          </a:prstGeom>
          <a:noFill/>
          <a:ln w="0">
            <a:noFill/>
          </a:ln>
        </p:spPr>
        <p:txBody>
          <a:bodyPr anchor="t">
            <a:noAutofit/>
          </a:bodyPr>
          <a:p>
            <a:pPr marL="233280" indent="-233280">
              <a:lnSpc>
                <a:spcPct val="120000"/>
              </a:lnSpc>
              <a:spcBef>
                <a:spcPts val="1001"/>
              </a:spcBef>
              <a:buClr>
                <a:srgbClr val="f48e7c"/>
              </a:buClr>
              <a:buFont typeface="Arial"/>
              <a:buChar char="•"/>
            </a:pPr>
            <a:r>
              <a:rPr b="1" lang="en-US" sz="2400" spc="-1" strike="noStrike">
                <a:solidFill>
                  <a:srgbClr val="18818c"/>
                </a:solidFill>
                <a:latin typeface="Comic Sans MS"/>
              </a:rPr>
              <a:t>Processor’s priority </a:t>
            </a:r>
            <a:r>
              <a:rPr b="0" lang="en-US" sz="2400" spc="-1" strike="noStrike">
                <a:solidFill>
                  <a:srgbClr val="0808b8"/>
                </a:solidFill>
                <a:latin typeface="Comic Sans MS"/>
              </a:rPr>
              <a:t>is encoded in a few bits of the processor status register.</a:t>
            </a:r>
            <a:endParaRPr b="0" lang="en-US" sz="2400" spc="-1" strike="noStrike">
              <a:solidFill>
                <a:srgbClr val="09283f"/>
              </a:solidFill>
              <a:latin typeface="Arial Nova Light"/>
            </a:endParaRPr>
          </a:p>
          <a:p>
            <a:pPr lvl="1" marL="282600" indent="-233280">
              <a:lnSpc>
                <a:spcPct val="120000"/>
              </a:lnSpc>
              <a:spcBef>
                <a:spcPts val="499"/>
              </a:spcBef>
              <a:buClr>
                <a:srgbClr val="f48e7c"/>
              </a:buClr>
              <a:buFont typeface="Arial"/>
              <a:buChar char="•"/>
            </a:pPr>
            <a:r>
              <a:rPr b="0" lang="en-US" sz="2400" spc="-1" strike="noStrike">
                <a:solidFill>
                  <a:srgbClr val="0808b8"/>
                </a:solidFill>
                <a:latin typeface="Comic Sans MS"/>
              </a:rPr>
              <a:t>Priority can be changed by instructions that write into the processor status register called </a:t>
            </a:r>
            <a:r>
              <a:rPr b="0" lang="en-US" sz="2400" spc="-1" strike="noStrike">
                <a:solidFill>
                  <a:srgbClr val="c00000"/>
                </a:solidFill>
                <a:latin typeface="Comic Sans MS"/>
              </a:rPr>
              <a:t>privileged instructions</a:t>
            </a:r>
            <a:r>
              <a:rPr b="0" lang="en-US" sz="2400" spc="-1" strike="noStrike">
                <a:solidFill>
                  <a:srgbClr val="09283f"/>
                </a:solidFill>
                <a:latin typeface="Comic Sans MS"/>
              </a:rPr>
              <a:t>, or </a:t>
            </a:r>
            <a:r>
              <a:rPr b="0" lang="en-US" sz="2400" spc="-1" strike="noStrike">
                <a:solidFill>
                  <a:srgbClr val="0808b8"/>
                </a:solidFill>
                <a:latin typeface="Comic Sans MS"/>
              </a:rPr>
              <a:t>instructions that can be executed only in </a:t>
            </a:r>
            <a:r>
              <a:rPr b="0" lang="en-US" sz="2400" spc="-1" strike="noStrike">
                <a:solidFill>
                  <a:srgbClr val="c00000"/>
                </a:solidFill>
                <a:latin typeface="Comic Sans MS"/>
              </a:rPr>
              <a:t>supervisor mode. </a:t>
            </a:r>
            <a:endParaRPr b="0" lang="en-US" sz="2400" spc="-1" strike="noStrike">
              <a:solidFill>
                <a:srgbClr val="09283f"/>
              </a:solidFill>
              <a:latin typeface="Arial Nova Light"/>
            </a:endParaRPr>
          </a:p>
          <a:p>
            <a:pPr lvl="1" marL="282600" indent="-233280">
              <a:lnSpc>
                <a:spcPct val="120000"/>
              </a:lnSpc>
              <a:spcBef>
                <a:spcPts val="499"/>
              </a:spcBef>
              <a:buClr>
                <a:srgbClr val="f48e7c"/>
              </a:buClr>
              <a:buFont typeface="Arial"/>
              <a:buChar char="•"/>
            </a:pPr>
            <a:r>
              <a:rPr b="0" lang="en-US" sz="2400" spc="-1" strike="noStrike">
                <a:solidFill>
                  <a:srgbClr val="09283f"/>
                </a:solidFill>
                <a:latin typeface="Comic Sans MS"/>
              </a:rPr>
              <a:t>Privileged instructions </a:t>
            </a:r>
            <a:r>
              <a:rPr b="0" lang="en-US" sz="2400" spc="-1" strike="noStrike">
                <a:solidFill>
                  <a:srgbClr val="0808b8"/>
                </a:solidFill>
                <a:latin typeface="Comic Sans MS"/>
              </a:rPr>
              <a:t>cannot be executed in the user mode</a:t>
            </a:r>
            <a:r>
              <a:rPr b="0" lang="en-US" sz="2400" spc="-1" strike="noStrike">
                <a:solidFill>
                  <a:srgbClr val="09283f"/>
                </a:solidFill>
                <a:latin typeface="Comic Sans MS"/>
              </a:rPr>
              <a:t>. </a:t>
            </a:r>
            <a:endParaRPr b="0" lang="en-US" sz="2400" spc="-1" strike="noStrike">
              <a:solidFill>
                <a:srgbClr val="09283f"/>
              </a:solidFill>
              <a:latin typeface="Arial Nova Light"/>
            </a:endParaRPr>
          </a:p>
          <a:p>
            <a:pPr lvl="1" marL="282600" indent="-233280">
              <a:lnSpc>
                <a:spcPct val="120000"/>
              </a:lnSpc>
              <a:spcBef>
                <a:spcPts val="499"/>
              </a:spcBef>
              <a:buClr>
                <a:srgbClr val="f48e7c"/>
              </a:buClr>
              <a:buFont typeface="Arial"/>
              <a:buChar char="•"/>
            </a:pPr>
            <a:r>
              <a:rPr b="0" lang="en-US" sz="2400" spc="-1" strike="noStrike">
                <a:solidFill>
                  <a:srgbClr val="09283f"/>
                </a:solidFill>
                <a:latin typeface="Comic Sans MS"/>
              </a:rPr>
              <a:t>Prevents a user program from accidentally or intentionally changing the priority of the processor. </a:t>
            </a:r>
            <a:endParaRPr b="0" lang="en-US" sz="2400" spc="-1" strike="noStrike">
              <a:solidFill>
                <a:srgbClr val="09283f"/>
              </a:solidFill>
              <a:latin typeface="Arial Nova Light"/>
            </a:endParaRPr>
          </a:p>
          <a:p>
            <a:pPr marL="282600" indent="-282600">
              <a:lnSpc>
                <a:spcPct val="120000"/>
              </a:lnSpc>
              <a:spcBef>
                <a:spcPts val="1001"/>
              </a:spcBef>
              <a:buClr>
                <a:srgbClr val="f48e7c"/>
              </a:buClr>
              <a:buFont typeface="Arial"/>
              <a:buChar char="•"/>
            </a:pPr>
            <a:r>
              <a:rPr b="0" lang="en-US" sz="2400" spc="-1" strike="noStrike">
                <a:solidFill>
                  <a:srgbClr val="0808b8"/>
                </a:solidFill>
                <a:latin typeface="Comic Sans MS"/>
              </a:rPr>
              <a:t>If there is an attempt to execute a privileged instruction in the user mode, it causes a special type of interrupt </a:t>
            </a:r>
            <a:r>
              <a:rPr b="0" lang="en-US" sz="2400" spc="-1" strike="noStrike">
                <a:solidFill>
                  <a:srgbClr val="09283f"/>
                </a:solidFill>
                <a:latin typeface="Comic Sans MS"/>
              </a:rPr>
              <a:t>called as </a:t>
            </a:r>
            <a:r>
              <a:rPr b="1" lang="en-US" sz="2400" spc="-1" strike="noStrike">
                <a:solidFill>
                  <a:srgbClr val="cc3300"/>
                </a:solidFill>
                <a:latin typeface="Comic Sans MS"/>
              </a:rPr>
              <a:t>privilege exception.</a:t>
            </a:r>
            <a:endParaRPr b="0" lang="en-US" sz="2400" spc="-1" strike="noStrike">
              <a:solidFill>
                <a:srgbClr val="09283f"/>
              </a:solidFill>
              <a:latin typeface="Arial Nova Light"/>
            </a:endParaRPr>
          </a:p>
          <a:p>
            <a:pPr>
              <a:lnSpc>
                <a:spcPct val="120000"/>
              </a:lnSpc>
              <a:spcBef>
                <a:spcPts val="1001"/>
              </a:spcBef>
              <a:buNone/>
            </a:pPr>
            <a:endParaRPr b="0" lang="en-US" sz="2000" spc="-1" strike="noStrike">
              <a:solidFill>
                <a:srgbClr val="09283f"/>
              </a:solidFill>
              <a:latin typeface="Arial Nova Light"/>
            </a:endParaRPr>
          </a:p>
        </p:txBody>
      </p:sp>
      <p:sp>
        <p:nvSpPr>
          <p:cNvPr id="3" name="PlaceHolder 2"/>
          <p:cNvSpPr>
            <a:spLocks noGrp="1"/>
          </p:cNvSpPr>
          <p:nvPr>
            <p:ph type="ftr" idx="5"/>
          </p:nvPr>
        </p:nvSpPr>
        <p:spPr/>
        <p:txBody>
          <a:bodyPr/>
          <a:p>
            <a:r>
              <a:t>Archana P S , Department of CSE,SNGCE</a:t>
            </a:r>
          </a:p>
        </p:txBody>
      </p:sp>
      <p:sp>
        <p:nvSpPr>
          <p:cNvPr id="4" name="PlaceHolder 3"/>
          <p:cNvSpPr>
            <a:spLocks noGrp="1"/>
          </p:cNvSpPr>
          <p:nvPr>
            <p:ph type="sldNum" idx="6"/>
          </p:nvPr>
        </p:nvSpPr>
        <p:spPr/>
        <p:txBody>
          <a:bodyPr/>
          <a:p>
            <a:fld id="{DD315069-74A7-42B0-8582-4512321274A1}" type="slidenum">
              <a:t>37</a:t>
            </a:fld>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title"/>
          </p:nvPr>
        </p:nvSpPr>
        <p:spPr>
          <a:xfrm>
            <a:off x="1158120" y="578880"/>
            <a:ext cx="9914400" cy="1328760"/>
          </a:xfrm>
          <a:prstGeom prst="rect">
            <a:avLst/>
          </a:prstGeom>
          <a:noFill/>
          <a:ln w="0">
            <a:noFill/>
          </a:ln>
        </p:spPr>
        <p:txBody>
          <a:bodyPr anchor="ctr">
            <a:normAutofit fontScale="88000"/>
          </a:bodyPr>
          <a:p>
            <a:pPr>
              <a:lnSpc>
                <a:spcPct val="100000"/>
              </a:lnSpc>
              <a:buNone/>
            </a:pPr>
            <a:r>
              <a:rPr b="0" lang="en-US" sz="4000" spc="-1" strike="noStrike">
                <a:solidFill>
                  <a:srgbClr val="18818c"/>
                </a:solidFill>
                <a:latin typeface="Elephant"/>
              </a:rPr>
              <a:t>Interrupt hardware – using open-drain bus</a:t>
            </a:r>
            <a:br>
              <a:rPr sz="4000"/>
            </a:br>
            <a:endParaRPr b="0" lang="en-US" sz="4000" spc="-1" strike="noStrike">
              <a:solidFill>
                <a:srgbClr val="000000"/>
              </a:solidFill>
              <a:latin typeface="Arial Nova Light"/>
            </a:endParaRPr>
          </a:p>
        </p:txBody>
      </p:sp>
      <p:pic>
        <p:nvPicPr>
          <p:cNvPr id="352" name="Picture 2" descr=""/>
          <p:cNvPicPr/>
          <p:nvPr/>
        </p:nvPicPr>
        <p:blipFill>
          <a:blip r:embed="rId1"/>
          <a:stretch/>
        </p:blipFill>
        <p:spPr>
          <a:xfrm>
            <a:off x="6473880" y="1486080"/>
            <a:ext cx="5717880" cy="3447720"/>
          </a:xfrm>
          <a:prstGeom prst="rect">
            <a:avLst/>
          </a:prstGeom>
          <a:ln w="0">
            <a:noFill/>
          </a:ln>
        </p:spPr>
      </p:pic>
      <p:sp>
        <p:nvSpPr>
          <p:cNvPr id="353" name="PlaceHolder 2"/>
          <p:cNvSpPr>
            <a:spLocks noGrp="1"/>
          </p:cNvSpPr>
          <p:nvPr>
            <p:ph/>
          </p:nvPr>
        </p:nvSpPr>
        <p:spPr>
          <a:xfrm>
            <a:off x="194040" y="1757520"/>
            <a:ext cx="5523480" cy="480204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 </a:t>
            </a:r>
            <a:r>
              <a:rPr b="0" lang="en-US" sz="2000" spc="-1" strike="noStrike">
                <a:solidFill>
                  <a:srgbClr val="09283f"/>
                </a:solidFill>
                <a:latin typeface="Comic Sans MS"/>
              </a:rPr>
              <a:t>A single interrupt-request line may be used to serve n devices</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To request an interrupt, a device closes its associated switch</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Since the closing of one or more switches will cause the line voltage to drop to 0, the value of INTR is the logical OR of the requests from individual devices, that is,</a:t>
            </a:r>
            <a:br>
              <a:rPr sz="2000"/>
            </a:br>
            <a:r>
              <a:rPr b="1" lang="en-US" sz="2000" spc="-1" strike="noStrike">
                <a:solidFill>
                  <a:srgbClr val="09283f"/>
                </a:solidFill>
                <a:latin typeface="Comic Sans MS"/>
              </a:rPr>
              <a:t>INTR = INTR 1 ... INTRn</a:t>
            </a:r>
            <a:endParaRPr b="0" lang="en-US" sz="2000" spc="-1" strike="noStrike">
              <a:solidFill>
                <a:srgbClr val="09283f"/>
              </a:solidFill>
              <a:latin typeface="Arial Nova Light"/>
            </a:endParaRPr>
          </a:p>
        </p:txBody>
      </p:sp>
      <p:sp>
        <p:nvSpPr>
          <p:cNvPr id="354" name="PlaceHolder 3"/>
          <p:cNvSpPr>
            <a:spLocks noGrp="1"/>
          </p:cNvSpPr>
          <p:nvPr>
            <p:ph type="ftr" idx="50"/>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EABC661C-E302-4E68-9E11-4DF1027CBA47}" type="slidenum">
              <a:t>38</a:t>
            </a:fld>
          </a:p>
        </p:txBody>
      </p:sp>
    </p:spTree>
  </p:cSld>
  <mc:AlternateContent>
    <mc:Choice Requires="p14">
      <p:transition spd="slow" p14:dur="2000"/>
    </mc:Choice>
    <mc:Fallback>
      <p:transition spd="slow"/>
    </mc:Fallback>
  </mc:AlternateContent>
  <p:timing>
    <p:tnLst>
      <p:par>
        <p:cTn id="181" dur="indefinite" restart="never" nodeType="tmRoot">
          <p:childTnLst>
            <p:seq>
              <p:cTn id="182" dur="indefinite" nodeType="mainSeq">
                <p:childTnLst>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0"/>
                                          </p:stCondLst>
                                        </p:cTn>
                                        <p:tgtEl>
                                          <p:spTgt spid="353">
                                            <p:txEl>
                                              <p:pRg st="0" end="0"/>
                                            </p:txEl>
                                          </p:spTgt>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nodeType="clickEffect" fill="hold" presetClass="entr" presetID="1">
                                  <p:stCondLst>
                                    <p:cond delay="0"/>
                                  </p:stCondLst>
                                  <p:childTnLst>
                                    <p:set>
                                      <p:cBhvr>
                                        <p:cTn id="190" dur="1" fill="hold">
                                          <p:stCondLst>
                                            <p:cond delay="0"/>
                                          </p:stCondLst>
                                        </p:cTn>
                                        <p:tgtEl>
                                          <p:spTgt spid="353">
                                            <p:txEl>
                                              <p:pRg st="1" end="1"/>
                                            </p:txEl>
                                          </p:spTgt>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353">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1981080" y="76320"/>
            <a:ext cx="8532000" cy="732240"/>
          </a:xfrm>
          <a:prstGeom prst="rect">
            <a:avLst/>
          </a:prstGeom>
          <a:noFill/>
          <a:ln w="0">
            <a:noFill/>
          </a:ln>
        </p:spPr>
        <p:txBody>
          <a:bodyPr anchor="ctr">
            <a:normAutofit fontScale="80000"/>
          </a:bodyPr>
          <a:p>
            <a:pPr>
              <a:lnSpc>
                <a:spcPct val="90000"/>
              </a:lnSpc>
              <a:buNone/>
            </a:pPr>
            <a:r>
              <a:rPr b="0" lang="en-US" sz="3600" spc="-1" strike="noStrike">
                <a:solidFill>
                  <a:srgbClr val="18818c"/>
                </a:solidFill>
                <a:latin typeface="Elephant"/>
              </a:rPr>
              <a:t>Interrupt Nesting – Priority Structure</a:t>
            </a:r>
            <a:endParaRPr b="0" lang="en-US" sz="3600" spc="-1" strike="noStrike">
              <a:solidFill>
                <a:srgbClr val="000000"/>
              </a:solidFill>
              <a:latin typeface="Arial Nova Light"/>
            </a:endParaRPr>
          </a:p>
        </p:txBody>
      </p:sp>
      <p:grpSp>
        <p:nvGrpSpPr>
          <p:cNvPr id="356" name="Group 3"/>
          <p:cNvGrpSpPr/>
          <p:nvPr/>
        </p:nvGrpSpPr>
        <p:grpSpPr>
          <a:xfrm>
            <a:off x="2209680" y="1028880"/>
            <a:ext cx="7682040" cy="2270880"/>
            <a:chOff x="2209680" y="1028880"/>
            <a:chExt cx="7682040" cy="2270880"/>
          </a:xfrm>
        </p:grpSpPr>
        <p:sp>
          <p:nvSpPr>
            <p:cNvPr id="357" name="Rectangle 4"/>
            <p:cNvSpPr/>
            <p:nvPr/>
          </p:nvSpPr>
          <p:spPr>
            <a:xfrm>
              <a:off x="2209680" y="1094400"/>
              <a:ext cx="1408680" cy="1789560"/>
            </a:xfrm>
            <a:prstGeom prst="rect">
              <a:avLst/>
            </a:prstGeom>
            <a:solidFill>
              <a:srgbClr val="ff9f9f"/>
            </a:solidFill>
            <a:ln w="0">
              <a:solidFill>
                <a:srgbClr val="c00000"/>
              </a:solidFill>
            </a:ln>
          </p:spPr>
          <p:style>
            <a:lnRef idx="0"/>
            <a:fillRef idx="0"/>
            <a:effectRef idx="0"/>
            <a:fontRef idx="minor"/>
          </p:style>
        </p:sp>
        <p:sp>
          <p:nvSpPr>
            <p:cNvPr id="358" name="Rectangle 5"/>
            <p:cNvSpPr/>
            <p:nvPr/>
          </p:nvSpPr>
          <p:spPr>
            <a:xfrm>
              <a:off x="2209680" y="1094400"/>
              <a:ext cx="1408680" cy="1789560"/>
            </a:xfrm>
            <a:prstGeom prst="rect">
              <a:avLst/>
            </a:prstGeom>
            <a:noFill/>
            <a:ln w="19050">
              <a:solidFill>
                <a:srgbClr val="c00000"/>
              </a:solidFill>
              <a:miter/>
            </a:ln>
          </p:spPr>
          <p:style>
            <a:lnRef idx="0"/>
            <a:fillRef idx="0"/>
            <a:effectRef idx="0"/>
            <a:fontRef idx="minor"/>
          </p:style>
        </p:sp>
        <p:sp>
          <p:nvSpPr>
            <p:cNvPr id="359" name="Line 6"/>
            <p:cNvSpPr/>
            <p:nvPr/>
          </p:nvSpPr>
          <p:spPr>
            <a:xfrm flipV="1">
              <a:off x="2209680" y="1094400"/>
              <a:ext cx="1800" cy="1789920"/>
            </a:xfrm>
            <a:prstGeom prst="line">
              <a:avLst/>
            </a:prstGeom>
            <a:ln w="19050">
              <a:solidFill>
                <a:srgbClr val="b2ffff"/>
              </a:solidFill>
              <a:round/>
            </a:ln>
          </p:spPr>
          <p:style>
            <a:lnRef idx="0"/>
            <a:fillRef idx="0"/>
            <a:effectRef idx="0"/>
            <a:fontRef idx="minor"/>
          </p:style>
        </p:sp>
        <p:sp>
          <p:nvSpPr>
            <p:cNvPr id="360" name="Line 7"/>
            <p:cNvSpPr/>
            <p:nvPr/>
          </p:nvSpPr>
          <p:spPr>
            <a:xfrm flipV="1">
              <a:off x="2209680" y="1094400"/>
              <a:ext cx="1800" cy="1789920"/>
            </a:xfrm>
            <a:prstGeom prst="line">
              <a:avLst/>
            </a:prstGeom>
            <a:ln w="19050">
              <a:solidFill>
                <a:srgbClr val="00ffff"/>
              </a:solidFill>
              <a:round/>
            </a:ln>
          </p:spPr>
          <p:style>
            <a:lnRef idx="0"/>
            <a:fillRef idx="0"/>
            <a:effectRef idx="0"/>
            <a:fontRef idx="minor"/>
          </p:style>
        </p:sp>
        <p:sp>
          <p:nvSpPr>
            <p:cNvPr id="361" name="Freeform 8"/>
            <p:cNvSpPr/>
            <p:nvPr/>
          </p:nvSpPr>
          <p:spPr>
            <a:xfrm>
              <a:off x="3090240" y="2689200"/>
              <a:ext cx="43200" cy="86040"/>
            </a:xfrm>
            <a:custGeom>
              <a:avLst/>
              <a:gdLst/>
              <a:ahLst/>
              <a:rect l="l" t="t" r="r" b="b"/>
              <a:pathLst>
                <a:path w="2" h="4">
                  <a:moveTo>
                    <a:pt x="2" y="4"/>
                  </a:moveTo>
                  <a:lnTo>
                    <a:pt x="1" y="0"/>
                  </a:lnTo>
                  <a:lnTo>
                    <a:pt x="0" y="4"/>
                  </a:lnTo>
                  <a:lnTo>
                    <a:pt x="1" y="4"/>
                  </a:lnTo>
                  <a:lnTo>
                    <a:pt x="2" y="4"/>
                  </a:lnTo>
                </a:path>
              </a:pathLst>
            </a:custGeom>
            <a:noFill/>
            <a:ln w="19050">
              <a:solidFill>
                <a:srgbClr val="000000"/>
              </a:solidFill>
              <a:round/>
            </a:ln>
          </p:spPr>
          <p:style>
            <a:lnRef idx="0"/>
            <a:fillRef idx="0"/>
            <a:effectRef idx="0"/>
            <a:fontRef idx="minor"/>
          </p:style>
        </p:sp>
        <p:sp>
          <p:nvSpPr>
            <p:cNvPr id="362" name="Freeform 9"/>
            <p:cNvSpPr/>
            <p:nvPr/>
          </p:nvSpPr>
          <p:spPr>
            <a:xfrm>
              <a:off x="3090240" y="2689200"/>
              <a:ext cx="43200" cy="86040"/>
            </a:xfrm>
            <a:custGeom>
              <a:avLst/>
              <a:gdLst/>
              <a:ahLst/>
              <a:rect l="l" t="t" r="r" b="b"/>
              <a:pathLst>
                <a:path w="23" h="46">
                  <a:moveTo>
                    <a:pt x="23" y="46"/>
                  </a:moveTo>
                  <a:lnTo>
                    <a:pt x="11" y="0"/>
                  </a:lnTo>
                  <a:lnTo>
                    <a:pt x="0" y="46"/>
                  </a:lnTo>
                  <a:lnTo>
                    <a:pt x="11" y="46"/>
                  </a:lnTo>
                  <a:lnTo>
                    <a:pt x="23" y="46"/>
                  </a:lnTo>
                  <a:close/>
                </a:path>
              </a:pathLst>
            </a:custGeom>
            <a:solidFill>
              <a:srgbClr val="000000"/>
            </a:solidFill>
            <a:ln w="0">
              <a:solidFill>
                <a:srgbClr val="000000"/>
              </a:solidFill>
            </a:ln>
          </p:spPr>
          <p:style>
            <a:lnRef idx="0"/>
            <a:fillRef idx="0"/>
            <a:effectRef idx="0"/>
            <a:fontRef idx="minor"/>
          </p:style>
        </p:sp>
        <p:sp>
          <p:nvSpPr>
            <p:cNvPr id="363" name="Line 10"/>
            <p:cNvSpPr/>
            <p:nvPr/>
          </p:nvSpPr>
          <p:spPr>
            <a:xfrm>
              <a:off x="3111120" y="2775240"/>
              <a:ext cx="1800" cy="349200"/>
            </a:xfrm>
            <a:prstGeom prst="line">
              <a:avLst/>
            </a:prstGeom>
            <a:ln w="19050">
              <a:solidFill>
                <a:srgbClr val="000000"/>
              </a:solidFill>
              <a:round/>
            </a:ln>
          </p:spPr>
          <p:style>
            <a:lnRef idx="0"/>
            <a:fillRef idx="0"/>
            <a:effectRef idx="0"/>
            <a:fontRef idx="minor"/>
          </p:style>
        </p:sp>
        <p:sp>
          <p:nvSpPr>
            <p:cNvPr id="364" name="Rectangle 11"/>
            <p:cNvSpPr/>
            <p:nvPr/>
          </p:nvSpPr>
          <p:spPr>
            <a:xfrm>
              <a:off x="2373120" y="3102120"/>
              <a:ext cx="1240200" cy="1976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300" spc="-1" strike="noStrike">
                  <a:solidFill>
                    <a:srgbClr val="000000"/>
                  </a:solidFill>
                  <a:latin typeface="Times New Roman"/>
                </a:rPr>
                <a:t>Priority arbitration</a:t>
              </a:r>
              <a:endParaRPr b="0" lang="en-IN" sz="1300" spc="-1" strike="noStrike">
                <a:latin typeface="Arial"/>
              </a:endParaRPr>
            </a:p>
          </p:txBody>
        </p:sp>
        <p:sp>
          <p:nvSpPr>
            <p:cNvPr id="365" name="Freeform 12"/>
            <p:cNvSpPr/>
            <p:nvPr/>
          </p:nvSpPr>
          <p:spPr>
            <a:xfrm>
              <a:off x="3310200" y="1398600"/>
              <a:ext cx="132120" cy="44640"/>
            </a:xfrm>
            <a:custGeom>
              <a:avLst/>
              <a:gdLst/>
              <a:ahLst/>
              <a:rect l="l" t="t" r="r" b="b"/>
              <a:pathLst>
                <a:path w="6" h="2">
                  <a:moveTo>
                    <a:pt x="6" y="0"/>
                  </a:moveTo>
                  <a:lnTo>
                    <a:pt x="0" y="1"/>
                  </a:lnTo>
                  <a:lnTo>
                    <a:pt x="6" y="2"/>
                  </a:lnTo>
                  <a:lnTo>
                    <a:pt x="6" y="1"/>
                  </a:lnTo>
                  <a:lnTo>
                    <a:pt x="6" y="0"/>
                  </a:lnTo>
                </a:path>
              </a:pathLst>
            </a:custGeom>
            <a:noFill/>
            <a:ln w="19050">
              <a:solidFill>
                <a:srgbClr val="000000"/>
              </a:solidFill>
              <a:round/>
            </a:ln>
          </p:spPr>
          <p:style>
            <a:lnRef idx="0"/>
            <a:fillRef idx="0"/>
            <a:effectRef idx="0"/>
            <a:fontRef idx="minor"/>
          </p:style>
        </p:sp>
        <p:sp>
          <p:nvSpPr>
            <p:cNvPr id="366" name="Freeform 13"/>
            <p:cNvSpPr/>
            <p:nvPr/>
          </p:nvSpPr>
          <p:spPr>
            <a:xfrm>
              <a:off x="3310200" y="1398600"/>
              <a:ext cx="132120" cy="44640"/>
            </a:xfrm>
            <a:custGeom>
              <a:avLst/>
              <a:gdLst/>
              <a:ahLst/>
              <a:rect l="l" t="t" r="r" b="b"/>
              <a:pathLst>
                <a:path w="70" h="24">
                  <a:moveTo>
                    <a:pt x="70" y="0"/>
                  </a:moveTo>
                  <a:lnTo>
                    <a:pt x="0" y="12"/>
                  </a:lnTo>
                  <a:lnTo>
                    <a:pt x="70" y="24"/>
                  </a:lnTo>
                  <a:lnTo>
                    <a:pt x="70" y="12"/>
                  </a:lnTo>
                  <a:lnTo>
                    <a:pt x="70" y="0"/>
                  </a:lnTo>
                  <a:close/>
                </a:path>
              </a:pathLst>
            </a:custGeom>
            <a:solidFill>
              <a:srgbClr val="000000"/>
            </a:solidFill>
            <a:ln w="0">
              <a:solidFill>
                <a:srgbClr val="000000"/>
              </a:solidFill>
            </a:ln>
          </p:spPr>
          <p:style>
            <a:lnRef idx="0"/>
            <a:fillRef idx="0"/>
            <a:effectRef idx="0"/>
            <a:fontRef idx="minor"/>
          </p:style>
        </p:sp>
        <p:sp>
          <p:nvSpPr>
            <p:cNvPr id="367" name="Freeform 14"/>
            <p:cNvSpPr/>
            <p:nvPr/>
          </p:nvSpPr>
          <p:spPr>
            <a:xfrm>
              <a:off x="3465360" y="1028880"/>
              <a:ext cx="5703480" cy="718920"/>
            </a:xfrm>
            <a:custGeom>
              <a:avLst/>
              <a:gdLst/>
              <a:ahLst/>
              <a:rect l="l" t="t" r="r" b="b"/>
              <a:pathLst>
                <a:path w="259" h="33">
                  <a:moveTo>
                    <a:pt x="0" y="18"/>
                  </a:moveTo>
                  <a:lnTo>
                    <a:pt x="17" y="18"/>
                  </a:lnTo>
                  <a:lnTo>
                    <a:pt x="17" y="0"/>
                  </a:lnTo>
                  <a:lnTo>
                    <a:pt x="259" y="0"/>
                  </a:lnTo>
                  <a:lnTo>
                    <a:pt x="259" y="33"/>
                  </a:lnTo>
                </a:path>
              </a:pathLst>
            </a:custGeom>
            <a:noFill/>
            <a:ln w="19050">
              <a:solidFill>
                <a:srgbClr val="000000"/>
              </a:solidFill>
              <a:round/>
            </a:ln>
          </p:spPr>
          <p:style>
            <a:lnRef idx="0"/>
            <a:fillRef idx="0"/>
            <a:effectRef idx="0"/>
            <a:fontRef idx="minor"/>
          </p:style>
        </p:sp>
        <p:sp>
          <p:nvSpPr>
            <p:cNvPr id="368" name="Freeform 15"/>
            <p:cNvSpPr/>
            <p:nvPr/>
          </p:nvSpPr>
          <p:spPr>
            <a:xfrm>
              <a:off x="3310200" y="1618560"/>
              <a:ext cx="132120" cy="42840"/>
            </a:xfrm>
            <a:custGeom>
              <a:avLst/>
              <a:gdLst/>
              <a:ahLst/>
              <a:rect l="l" t="t" r="r" b="b"/>
              <a:pathLst>
                <a:path w="6" h="2">
                  <a:moveTo>
                    <a:pt x="6" y="0"/>
                  </a:moveTo>
                  <a:lnTo>
                    <a:pt x="0" y="1"/>
                  </a:lnTo>
                  <a:lnTo>
                    <a:pt x="6" y="2"/>
                  </a:lnTo>
                  <a:lnTo>
                    <a:pt x="6" y="1"/>
                  </a:lnTo>
                  <a:lnTo>
                    <a:pt x="6" y="0"/>
                  </a:lnTo>
                </a:path>
              </a:pathLst>
            </a:custGeom>
            <a:noFill/>
            <a:ln w="19050">
              <a:solidFill>
                <a:srgbClr val="000000"/>
              </a:solidFill>
              <a:round/>
            </a:ln>
          </p:spPr>
          <p:style>
            <a:lnRef idx="0"/>
            <a:fillRef idx="0"/>
            <a:effectRef idx="0"/>
            <a:fontRef idx="minor"/>
          </p:style>
        </p:sp>
        <p:sp>
          <p:nvSpPr>
            <p:cNvPr id="369" name="Freeform 16"/>
            <p:cNvSpPr/>
            <p:nvPr/>
          </p:nvSpPr>
          <p:spPr>
            <a:xfrm>
              <a:off x="3310200" y="1618560"/>
              <a:ext cx="132120" cy="42840"/>
            </a:xfrm>
            <a:custGeom>
              <a:avLst/>
              <a:gdLst/>
              <a:ahLst/>
              <a:rect l="l" t="t" r="r" b="b"/>
              <a:pathLst>
                <a:path w="70" h="23">
                  <a:moveTo>
                    <a:pt x="70" y="0"/>
                  </a:moveTo>
                  <a:lnTo>
                    <a:pt x="0" y="11"/>
                  </a:lnTo>
                  <a:lnTo>
                    <a:pt x="70" y="23"/>
                  </a:lnTo>
                  <a:lnTo>
                    <a:pt x="70" y="11"/>
                  </a:lnTo>
                  <a:lnTo>
                    <a:pt x="70" y="0"/>
                  </a:lnTo>
                  <a:close/>
                </a:path>
              </a:pathLst>
            </a:custGeom>
            <a:solidFill>
              <a:srgbClr val="000000"/>
            </a:solidFill>
            <a:ln w="0">
              <a:solidFill>
                <a:srgbClr val="000000"/>
              </a:solidFill>
            </a:ln>
          </p:spPr>
          <p:style>
            <a:lnRef idx="0"/>
            <a:fillRef idx="0"/>
            <a:effectRef idx="0"/>
            <a:fontRef idx="minor"/>
          </p:style>
        </p:sp>
        <p:sp>
          <p:nvSpPr>
            <p:cNvPr id="370" name="Freeform 17"/>
            <p:cNvSpPr/>
            <p:nvPr/>
          </p:nvSpPr>
          <p:spPr>
            <a:xfrm>
              <a:off x="3465360" y="1203480"/>
              <a:ext cx="3434760" cy="544320"/>
            </a:xfrm>
            <a:custGeom>
              <a:avLst/>
              <a:gdLst/>
              <a:ahLst/>
              <a:rect l="l" t="t" r="r" b="b"/>
              <a:pathLst>
                <a:path w="156" h="25">
                  <a:moveTo>
                    <a:pt x="0" y="20"/>
                  </a:moveTo>
                  <a:lnTo>
                    <a:pt x="28" y="20"/>
                  </a:lnTo>
                  <a:lnTo>
                    <a:pt x="28" y="0"/>
                  </a:lnTo>
                  <a:lnTo>
                    <a:pt x="156" y="0"/>
                  </a:lnTo>
                  <a:lnTo>
                    <a:pt x="156" y="25"/>
                  </a:lnTo>
                </a:path>
              </a:pathLst>
            </a:custGeom>
            <a:noFill/>
            <a:ln w="19050">
              <a:solidFill>
                <a:srgbClr val="000000"/>
              </a:solidFill>
              <a:round/>
            </a:ln>
          </p:spPr>
          <p:style>
            <a:lnRef idx="0"/>
            <a:fillRef idx="0"/>
            <a:effectRef idx="0"/>
            <a:fontRef idx="minor"/>
          </p:style>
        </p:sp>
        <p:sp>
          <p:nvSpPr>
            <p:cNvPr id="371" name="Freeform 18"/>
            <p:cNvSpPr/>
            <p:nvPr/>
          </p:nvSpPr>
          <p:spPr>
            <a:xfrm>
              <a:off x="3310200" y="1836360"/>
              <a:ext cx="132120" cy="65520"/>
            </a:xfrm>
            <a:custGeom>
              <a:avLst/>
              <a:gdLst/>
              <a:ahLst/>
              <a:rect l="l" t="t" r="r" b="b"/>
              <a:pathLst>
                <a:path w="6" h="3">
                  <a:moveTo>
                    <a:pt x="6" y="0"/>
                  </a:moveTo>
                  <a:lnTo>
                    <a:pt x="0" y="1"/>
                  </a:lnTo>
                  <a:lnTo>
                    <a:pt x="6" y="3"/>
                  </a:lnTo>
                  <a:lnTo>
                    <a:pt x="6" y="1"/>
                  </a:lnTo>
                  <a:lnTo>
                    <a:pt x="6" y="0"/>
                  </a:lnTo>
                </a:path>
              </a:pathLst>
            </a:custGeom>
            <a:noFill/>
            <a:ln w="19050">
              <a:solidFill>
                <a:srgbClr val="000000"/>
              </a:solidFill>
              <a:round/>
            </a:ln>
          </p:spPr>
          <p:style>
            <a:lnRef idx="0"/>
            <a:fillRef idx="0"/>
            <a:effectRef idx="0"/>
            <a:fontRef idx="minor"/>
          </p:style>
        </p:sp>
        <p:sp>
          <p:nvSpPr>
            <p:cNvPr id="372" name="Freeform 19"/>
            <p:cNvSpPr/>
            <p:nvPr/>
          </p:nvSpPr>
          <p:spPr>
            <a:xfrm>
              <a:off x="3310200" y="1836360"/>
              <a:ext cx="132120" cy="65520"/>
            </a:xfrm>
            <a:custGeom>
              <a:avLst/>
              <a:gdLst/>
              <a:ahLst/>
              <a:rect l="l" t="t" r="r" b="b"/>
              <a:pathLst>
                <a:path w="70" h="35">
                  <a:moveTo>
                    <a:pt x="70" y="0"/>
                  </a:moveTo>
                  <a:lnTo>
                    <a:pt x="0" y="12"/>
                  </a:lnTo>
                  <a:lnTo>
                    <a:pt x="70" y="35"/>
                  </a:lnTo>
                  <a:lnTo>
                    <a:pt x="70" y="12"/>
                  </a:lnTo>
                  <a:lnTo>
                    <a:pt x="70" y="0"/>
                  </a:lnTo>
                  <a:close/>
                </a:path>
              </a:pathLst>
            </a:custGeom>
            <a:solidFill>
              <a:srgbClr val="000000"/>
            </a:solidFill>
            <a:ln w="0">
              <a:solidFill>
                <a:srgbClr val="000000"/>
              </a:solidFill>
            </a:ln>
          </p:spPr>
          <p:style>
            <a:lnRef idx="0"/>
            <a:fillRef idx="0"/>
            <a:effectRef idx="0"/>
            <a:fontRef idx="minor"/>
          </p:style>
        </p:sp>
        <p:sp>
          <p:nvSpPr>
            <p:cNvPr id="373" name="Freeform 20"/>
            <p:cNvSpPr/>
            <p:nvPr/>
          </p:nvSpPr>
          <p:spPr>
            <a:xfrm>
              <a:off x="3465360" y="1355400"/>
              <a:ext cx="1738080" cy="502920"/>
            </a:xfrm>
            <a:custGeom>
              <a:avLst/>
              <a:gdLst/>
              <a:ahLst/>
              <a:rect l="l" t="t" r="r" b="b"/>
              <a:pathLst>
                <a:path w="79" h="23">
                  <a:moveTo>
                    <a:pt x="0" y="23"/>
                  </a:moveTo>
                  <a:lnTo>
                    <a:pt x="38" y="23"/>
                  </a:lnTo>
                  <a:lnTo>
                    <a:pt x="38" y="0"/>
                  </a:lnTo>
                  <a:lnTo>
                    <a:pt x="79" y="0"/>
                  </a:lnTo>
                  <a:lnTo>
                    <a:pt x="79" y="18"/>
                  </a:lnTo>
                </a:path>
              </a:pathLst>
            </a:custGeom>
            <a:noFill/>
            <a:ln w="19050">
              <a:solidFill>
                <a:srgbClr val="000000"/>
              </a:solidFill>
              <a:round/>
            </a:ln>
          </p:spPr>
          <p:style>
            <a:lnRef idx="0"/>
            <a:fillRef idx="0"/>
            <a:effectRef idx="0"/>
            <a:fontRef idx="minor"/>
          </p:style>
        </p:sp>
        <p:sp>
          <p:nvSpPr>
            <p:cNvPr id="374" name="Rectangle 21"/>
            <p:cNvSpPr/>
            <p:nvPr/>
          </p:nvSpPr>
          <p:spPr>
            <a:xfrm>
              <a:off x="4847760" y="1836360"/>
              <a:ext cx="583200" cy="1976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300" spc="-1" strike="noStrike">
                  <a:solidFill>
                    <a:srgbClr val="000000"/>
                  </a:solidFill>
                  <a:latin typeface="Times New Roman"/>
                </a:rPr>
                <a:t>Device 1</a:t>
              </a:r>
              <a:endParaRPr b="0" lang="en-IN" sz="1300" spc="-1" strike="noStrike">
                <a:latin typeface="Arial"/>
              </a:endParaRPr>
            </a:p>
          </p:txBody>
        </p:sp>
        <p:sp>
          <p:nvSpPr>
            <p:cNvPr id="375" name="Rectangle 22"/>
            <p:cNvSpPr/>
            <p:nvPr/>
          </p:nvSpPr>
          <p:spPr>
            <a:xfrm>
              <a:off x="6544440" y="1836360"/>
              <a:ext cx="583200" cy="1976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300" spc="-1" strike="noStrike">
                  <a:solidFill>
                    <a:srgbClr val="000000"/>
                  </a:solidFill>
                  <a:latin typeface="Times New Roman"/>
                </a:rPr>
                <a:t>Device 2</a:t>
              </a:r>
              <a:endParaRPr b="0" lang="en-IN" sz="1300" spc="-1" strike="noStrike">
                <a:latin typeface="Arial"/>
              </a:endParaRPr>
            </a:p>
          </p:txBody>
        </p:sp>
        <p:sp>
          <p:nvSpPr>
            <p:cNvPr id="376" name="Rectangle 23"/>
            <p:cNvSpPr/>
            <p:nvPr/>
          </p:nvSpPr>
          <p:spPr>
            <a:xfrm>
              <a:off x="8790840" y="1836360"/>
              <a:ext cx="459720" cy="1976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300" spc="-1" strike="noStrike">
                  <a:solidFill>
                    <a:srgbClr val="000000"/>
                  </a:solidFill>
                  <a:latin typeface="Times New Roman"/>
                </a:rPr>
                <a:t>Device</a:t>
              </a:r>
              <a:endParaRPr b="0" lang="en-IN" sz="1300" spc="-1" strike="noStrike">
                <a:latin typeface="Arial"/>
              </a:endParaRPr>
            </a:p>
          </p:txBody>
        </p:sp>
        <p:sp>
          <p:nvSpPr>
            <p:cNvPr id="377" name="Rectangle 24"/>
            <p:cNvSpPr/>
            <p:nvPr/>
          </p:nvSpPr>
          <p:spPr>
            <a:xfrm>
              <a:off x="9412560" y="1836360"/>
              <a:ext cx="83520" cy="1976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i="1" lang="en-US" sz="1300" spc="-1" strike="noStrike">
                  <a:solidFill>
                    <a:srgbClr val="000000"/>
                  </a:solidFill>
                  <a:latin typeface="Times New Roman"/>
                </a:rPr>
                <a:t>p</a:t>
              </a:r>
              <a:endParaRPr b="0" lang="en-IN" sz="1300" spc="-1" strike="noStrike">
                <a:latin typeface="Arial"/>
              </a:endParaRPr>
            </a:p>
          </p:txBody>
        </p:sp>
        <p:sp>
          <p:nvSpPr>
            <p:cNvPr id="378" name="Rectangle 25"/>
            <p:cNvSpPr/>
            <p:nvPr/>
          </p:nvSpPr>
          <p:spPr>
            <a:xfrm rot="16200000">
              <a:off x="2161440" y="1875960"/>
              <a:ext cx="635400" cy="19800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300" spc="-1" strike="noStrike">
                  <a:solidFill>
                    <a:srgbClr val="000000"/>
                  </a:solidFill>
                  <a:latin typeface="Times New Roman"/>
                </a:rPr>
                <a:t>Processor</a:t>
              </a:r>
              <a:endParaRPr b="0" lang="en-IN" sz="1300" spc="-1" strike="noStrike">
                <a:latin typeface="Arial"/>
              </a:endParaRPr>
            </a:p>
          </p:txBody>
        </p:sp>
        <p:sp>
          <p:nvSpPr>
            <p:cNvPr id="379" name="Freeform 26"/>
            <p:cNvSpPr/>
            <p:nvPr/>
          </p:nvSpPr>
          <p:spPr>
            <a:xfrm>
              <a:off x="5182920" y="2228760"/>
              <a:ext cx="43200" cy="131040"/>
            </a:xfrm>
            <a:custGeom>
              <a:avLst/>
              <a:gdLst/>
              <a:ahLst/>
              <a:rect l="l" t="t" r="r" b="b"/>
              <a:pathLst>
                <a:path w="2" h="6">
                  <a:moveTo>
                    <a:pt x="2" y="6"/>
                  </a:moveTo>
                  <a:lnTo>
                    <a:pt x="1" y="0"/>
                  </a:lnTo>
                  <a:lnTo>
                    <a:pt x="0" y="6"/>
                  </a:lnTo>
                  <a:lnTo>
                    <a:pt x="1" y="6"/>
                  </a:lnTo>
                  <a:lnTo>
                    <a:pt x="2" y="6"/>
                  </a:lnTo>
                </a:path>
              </a:pathLst>
            </a:custGeom>
            <a:noFill/>
            <a:ln w="19050">
              <a:solidFill>
                <a:srgbClr val="000000"/>
              </a:solidFill>
              <a:round/>
            </a:ln>
          </p:spPr>
          <p:style>
            <a:lnRef idx="0"/>
            <a:fillRef idx="0"/>
            <a:effectRef idx="0"/>
            <a:fontRef idx="minor"/>
          </p:style>
        </p:sp>
        <p:sp>
          <p:nvSpPr>
            <p:cNvPr id="380" name="Freeform 27"/>
            <p:cNvSpPr/>
            <p:nvPr/>
          </p:nvSpPr>
          <p:spPr>
            <a:xfrm>
              <a:off x="5182920" y="2228760"/>
              <a:ext cx="43200" cy="131040"/>
            </a:xfrm>
            <a:custGeom>
              <a:avLst/>
              <a:gdLst/>
              <a:ahLst/>
              <a:rect l="l" t="t" r="r" b="b"/>
              <a:pathLst>
                <a:path w="23" h="70">
                  <a:moveTo>
                    <a:pt x="23" y="70"/>
                  </a:moveTo>
                  <a:lnTo>
                    <a:pt x="11" y="0"/>
                  </a:lnTo>
                  <a:lnTo>
                    <a:pt x="0" y="70"/>
                  </a:lnTo>
                  <a:lnTo>
                    <a:pt x="11" y="70"/>
                  </a:lnTo>
                  <a:lnTo>
                    <a:pt x="23" y="70"/>
                  </a:lnTo>
                  <a:close/>
                </a:path>
              </a:pathLst>
            </a:custGeom>
            <a:solidFill>
              <a:srgbClr val="000000"/>
            </a:solidFill>
            <a:ln w="0">
              <a:solidFill>
                <a:srgbClr val="000000"/>
              </a:solidFill>
            </a:ln>
          </p:spPr>
          <p:style>
            <a:lnRef idx="0"/>
            <a:fillRef idx="0"/>
            <a:effectRef idx="0"/>
            <a:fontRef idx="minor"/>
          </p:style>
        </p:sp>
        <p:sp>
          <p:nvSpPr>
            <p:cNvPr id="381" name="Freeform 28"/>
            <p:cNvSpPr/>
            <p:nvPr/>
          </p:nvSpPr>
          <p:spPr>
            <a:xfrm>
              <a:off x="3287520" y="2099160"/>
              <a:ext cx="1916280" cy="501120"/>
            </a:xfrm>
            <a:custGeom>
              <a:avLst/>
              <a:gdLst/>
              <a:ahLst/>
              <a:rect l="l" t="t" r="r" b="b"/>
              <a:pathLst>
                <a:path w="87" h="23">
                  <a:moveTo>
                    <a:pt x="87" y="13"/>
                  </a:moveTo>
                  <a:lnTo>
                    <a:pt x="87" y="23"/>
                  </a:lnTo>
                  <a:lnTo>
                    <a:pt x="46" y="23"/>
                  </a:lnTo>
                  <a:lnTo>
                    <a:pt x="46" y="0"/>
                  </a:lnTo>
                  <a:lnTo>
                    <a:pt x="0" y="0"/>
                  </a:lnTo>
                </a:path>
              </a:pathLst>
            </a:custGeom>
            <a:noFill/>
            <a:ln w="19050">
              <a:solidFill>
                <a:srgbClr val="000000"/>
              </a:solidFill>
              <a:round/>
            </a:ln>
          </p:spPr>
          <p:style>
            <a:lnRef idx="0"/>
            <a:fillRef idx="0"/>
            <a:effectRef idx="0"/>
            <a:fontRef idx="minor"/>
          </p:style>
        </p:sp>
        <p:sp>
          <p:nvSpPr>
            <p:cNvPr id="382" name="Freeform 29"/>
            <p:cNvSpPr/>
            <p:nvPr/>
          </p:nvSpPr>
          <p:spPr>
            <a:xfrm>
              <a:off x="6877800" y="2228760"/>
              <a:ext cx="43200" cy="131040"/>
            </a:xfrm>
            <a:custGeom>
              <a:avLst/>
              <a:gdLst/>
              <a:ahLst/>
              <a:rect l="l" t="t" r="r" b="b"/>
              <a:pathLst>
                <a:path w="2" h="6">
                  <a:moveTo>
                    <a:pt x="2" y="6"/>
                  </a:moveTo>
                  <a:lnTo>
                    <a:pt x="1" y="0"/>
                  </a:lnTo>
                  <a:lnTo>
                    <a:pt x="0" y="6"/>
                  </a:lnTo>
                  <a:lnTo>
                    <a:pt x="1" y="6"/>
                  </a:lnTo>
                  <a:lnTo>
                    <a:pt x="2" y="6"/>
                  </a:lnTo>
                </a:path>
              </a:pathLst>
            </a:custGeom>
            <a:noFill/>
            <a:ln w="19050">
              <a:solidFill>
                <a:srgbClr val="000000"/>
              </a:solidFill>
              <a:round/>
            </a:ln>
          </p:spPr>
          <p:style>
            <a:lnRef idx="0"/>
            <a:fillRef idx="0"/>
            <a:effectRef idx="0"/>
            <a:fontRef idx="minor"/>
          </p:style>
        </p:sp>
        <p:sp>
          <p:nvSpPr>
            <p:cNvPr id="383" name="Freeform 30"/>
            <p:cNvSpPr/>
            <p:nvPr/>
          </p:nvSpPr>
          <p:spPr>
            <a:xfrm>
              <a:off x="6877800" y="2228760"/>
              <a:ext cx="43200" cy="131040"/>
            </a:xfrm>
            <a:custGeom>
              <a:avLst/>
              <a:gdLst/>
              <a:ahLst/>
              <a:rect l="l" t="t" r="r" b="b"/>
              <a:pathLst>
                <a:path w="23" h="70">
                  <a:moveTo>
                    <a:pt x="23" y="70"/>
                  </a:moveTo>
                  <a:lnTo>
                    <a:pt x="12" y="0"/>
                  </a:lnTo>
                  <a:lnTo>
                    <a:pt x="0" y="70"/>
                  </a:lnTo>
                  <a:lnTo>
                    <a:pt x="12" y="70"/>
                  </a:lnTo>
                  <a:lnTo>
                    <a:pt x="23" y="70"/>
                  </a:lnTo>
                  <a:close/>
                </a:path>
              </a:pathLst>
            </a:custGeom>
            <a:solidFill>
              <a:srgbClr val="000000"/>
            </a:solidFill>
            <a:ln w="0">
              <a:solidFill>
                <a:srgbClr val="000000"/>
              </a:solidFill>
            </a:ln>
          </p:spPr>
          <p:style>
            <a:lnRef idx="0"/>
            <a:fillRef idx="0"/>
            <a:effectRef idx="0"/>
            <a:fontRef idx="minor"/>
          </p:style>
        </p:sp>
        <p:sp>
          <p:nvSpPr>
            <p:cNvPr id="384" name="Freeform 31"/>
            <p:cNvSpPr/>
            <p:nvPr/>
          </p:nvSpPr>
          <p:spPr>
            <a:xfrm>
              <a:off x="3287520" y="2316960"/>
              <a:ext cx="3612960" cy="457920"/>
            </a:xfrm>
            <a:custGeom>
              <a:avLst/>
              <a:gdLst/>
              <a:ahLst/>
              <a:rect l="l" t="t" r="r" b="b"/>
              <a:pathLst>
                <a:path w="164" h="21">
                  <a:moveTo>
                    <a:pt x="164" y="3"/>
                  </a:moveTo>
                  <a:lnTo>
                    <a:pt x="164" y="21"/>
                  </a:lnTo>
                  <a:lnTo>
                    <a:pt x="36" y="21"/>
                  </a:lnTo>
                  <a:lnTo>
                    <a:pt x="36" y="0"/>
                  </a:lnTo>
                  <a:lnTo>
                    <a:pt x="0" y="0"/>
                  </a:lnTo>
                </a:path>
              </a:pathLst>
            </a:custGeom>
            <a:noFill/>
            <a:ln w="19050">
              <a:solidFill>
                <a:srgbClr val="000000"/>
              </a:solidFill>
              <a:round/>
            </a:ln>
          </p:spPr>
          <p:style>
            <a:lnRef idx="0"/>
            <a:fillRef idx="0"/>
            <a:effectRef idx="0"/>
            <a:fontRef idx="minor"/>
          </p:style>
        </p:sp>
        <p:sp>
          <p:nvSpPr>
            <p:cNvPr id="385" name="Freeform 32"/>
            <p:cNvSpPr/>
            <p:nvPr/>
          </p:nvSpPr>
          <p:spPr>
            <a:xfrm>
              <a:off x="9123840" y="2228760"/>
              <a:ext cx="65880" cy="131040"/>
            </a:xfrm>
            <a:custGeom>
              <a:avLst/>
              <a:gdLst/>
              <a:ahLst/>
              <a:rect l="l" t="t" r="r" b="b"/>
              <a:pathLst>
                <a:path w="3" h="6">
                  <a:moveTo>
                    <a:pt x="3" y="6"/>
                  </a:moveTo>
                  <a:lnTo>
                    <a:pt x="2" y="0"/>
                  </a:lnTo>
                  <a:lnTo>
                    <a:pt x="0" y="6"/>
                  </a:lnTo>
                  <a:lnTo>
                    <a:pt x="2" y="6"/>
                  </a:lnTo>
                  <a:lnTo>
                    <a:pt x="3" y="6"/>
                  </a:lnTo>
                </a:path>
              </a:pathLst>
            </a:custGeom>
            <a:noFill/>
            <a:ln w="19050">
              <a:solidFill>
                <a:srgbClr val="000000"/>
              </a:solidFill>
              <a:round/>
            </a:ln>
          </p:spPr>
          <p:style>
            <a:lnRef idx="0"/>
            <a:fillRef idx="0"/>
            <a:effectRef idx="0"/>
            <a:fontRef idx="minor"/>
          </p:style>
        </p:sp>
        <p:sp>
          <p:nvSpPr>
            <p:cNvPr id="386" name="Freeform 33"/>
            <p:cNvSpPr/>
            <p:nvPr/>
          </p:nvSpPr>
          <p:spPr>
            <a:xfrm>
              <a:off x="9123840" y="2228760"/>
              <a:ext cx="65880" cy="131040"/>
            </a:xfrm>
            <a:custGeom>
              <a:avLst/>
              <a:gdLst/>
              <a:ahLst/>
              <a:rect l="l" t="t" r="r" b="b"/>
              <a:pathLst>
                <a:path w="35" h="70">
                  <a:moveTo>
                    <a:pt x="35" y="70"/>
                  </a:moveTo>
                  <a:lnTo>
                    <a:pt x="24" y="0"/>
                  </a:lnTo>
                  <a:lnTo>
                    <a:pt x="0" y="70"/>
                  </a:lnTo>
                  <a:lnTo>
                    <a:pt x="24" y="70"/>
                  </a:lnTo>
                  <a:lnTo>
                    <a:pt x="35" y="70"/>
                  </a:lnTo>
                  <a:close/>
                </a:path>
              </a:pathLst>
            </a:custGeom>
            <a:solidFill>
              <a:srgbClr val="000000"/>
            </a:solidFill>
            <a:ln w="0">
              <a:solidFill>
                <a:srgbClr val="000000"/>
              </a:solidFill>
            </a:ln>
          </p:spPr>
          <p:style>
            <a:lnRef idx="0"/>
            <a:fillRef idx="0"/>
            <a:effectRef idx="0"/>
            <a:fontRef idx="minor"/>
          </p:style>
        </p:sp>
        <p:sp>
          <p:nvSpPr>
            <p:cNvPr id="387" name="Freeform 34"/>
            <p:cNvSpPr/>
            <p:nvPr/>
          </p:nvSpPr>
          <p:spPr>
            <a:xfrm>
              <a:off x="3287520" y="2382840"/>
              <a:ext cx="5881680" cy="546120"/>
            </a:xfrm>
            <a:custGeom>
              <a:avLst/>
              <a:gdLst/>
              <a:ahLst/>
              <a:rect l="l" t="t" r="r" b="b"/>
              <a:pathLst>
                <a:path w="267" h="25">
                  <a:moveTo>
                    <a:pt x="267" y="0"/>
                  </a:moveTo>
                  <a:lnTo>
                    <a:pt x="267" y="25"/>
                  </a:lnTo>
                  <a:lnTo>
                    <a:pt x="25" y="25"/>
                  </a:lnTo>
                  <a:lnTo>
                    <a:pt x="25" y="7"/>
                  </a:lnTo>
                  <a:lnTo>
                    <a:pt x="0" y="7"/>
                  </a:lnTo>
                </a:path>
              </a:pathLst>
            </a:custGeom>
            <a:noFill/>
            <a:ln w="19050">
              <a:solidFill>
                <a:srgbClr val="000000"/>
              </a:solidFill>
              <a:round/>
            </a:ln>
          </p:spPr>
          <p:style>
            <a:lnRef idx="0"/>
            <a:fillRef idx="0"/>
            <a:effectRef idx="0"/>
            <a:fontRef idx="minor"/>
          </p:style>
        </p:sp>
        <p:sp>
          <p:nvSpPr>
            <p:cNvPr id="388" name="Rectangle 35"/>
            <p:cNvSpPr/>
            <p:nvPr/>
          </p:nvSpPr>
          <p:spPr>
            <a:xfrm>
              <a:off x="5301360" y="2403360"/>
              <a:ext cx="469080" cy="1976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300" spc="-1" strike="noStrike">
                  <a:solidFill>
                    <a:srgbClr val="000000"/>
                  </a:solidFill>
                  <a:latin typeface="Times New Roman"/>
                </a:rPr>
                <a:t>INTA1</a:t>
              </a:r>
              <a:endParaRPr b="0" lang="en-IN" sz="1300" spc="-1" strike="noStrike">
                <a:latin typeface="Arial"/>
              </a:endParaRPr>
            </a:p>
          </p:txBody>
        </p:sp>
        <p:sp>
          <p:nvSpPr>
            <p:cNvPr id="389" name="Rectangle 36"/>
            <p:cNvSpPr/>
            <p:nvPr/>
          </p:nvSpPr>
          <p:spPr>
            <a:xfrm>
              <a:off x="5307120" y="1333080"/>
              <a:ext cx="54360" cy="1976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300" spc="-1" strike="noStrike">
                  <a:solidFill>
                    <a:srgbClr val="000000"/>
                  </a:solidFill>
                  <a:latin typeface="Times New Roman"/>
                </a:rPr>
                <a:t>I</a:t>
              </a:r>
              <a:endParaRPr b="0" lang="en-IN" sz="1300" spc="-1" strike="noStrike">
                <a:latin typeface="Arial"/>
              </a:endParaRPr>
            </a:p>
          </p:txBody>
        </p:sp>
        <p:sp>
          <p:nvSpPr>
            <p:cNvPr id="390" name="Rectangle 37"/>
            <p:cNvSpPr/>
            <p:nvPr/>
          </p:nvSpPr>
          <p:spPr>
            <a:xfrm>
              <a:off x="5374440" y="1333080"/>
              <a:ext cx="118440" cy="1976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300" spc="-1" strike="noStrike">
                  <a:solidFill>
                    <a:srgbClr val="000000"/>
                  </a:solidFill>
                  <a:latin typeface="Times New Roman"/>
                </a:rPr>
                <a:t>N</a:t>
              </a:r>
              <a:endParaRPr b="0" lang="en-IN" sz="1300" spc="-1" strike="noStrike">
                <a:latin typeface="Arial"/>
              </a:endParaRPr>
            </a:p>
          </p:txBody>
        </p:sp>
        <p:sp>
          <p:nvSpPr>
            <p:cNvPr id="391" name="Rectangle 38"/>
            <p:cNvSpPr/>
            <p:nvPr/>
          </p:nvSpPr>
          <p:spPr>
            <a:xfrm>
              <a:off x="5526000" y="1333080"/>
              <a:ext cx="100080" cy="1976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300" spc="-1" strike="noStrike">
                  <a:solidFill>
                    <a:srgbClr val="000000"/>
                  </a:solidFill>
                  <a:latin typeface="Times New Roman"/>
                </a:rPr>
                <a:t>T</a:t>
              </a:r>
              <a:endParaRPr b="0" lang="en-IN" sz="1300" spc="-1" strike="noStrike">
                <a:latin typeface="Arial"/>
              </a:endParaRPr>
            </a:p>
          </p:txBody>
        </p:sp>
        <p:sp>
          <p:nvSpPr>
            <p:cNvPr id="392" name="Rectangle 39"/>
            <p:cNvSpPr/>
            <p:nvPr/>
          </p:nvSpPr>
          <p:spPr>
            <a:xfrm>
              <a:off x="5655600" y="1333080"/>
              <a:ext cx="109440" cy="1976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300" spc="-1" strike="noStrike">
                  <a:solidFill>
                    <a:srgbClr val="000000"/>
                  </a:solidFill>
                  <a:latin typeface="Times New Roman"/>
                </a:rPr>
                <a:t>R</a:t>
              </a:r>
              <a:endParaRPr b="0" lang="en-IN" sz="1300" spc="-1" strike="noStrike">
                <a:latin typeface="Arial"/>
              </a:endParaRPr>
            </a:p>
          </p:txBody>
        </p:sp>
        <p:sp>
          <p:nvSpPr>
            <p:cNvPr id="393" name="Rectangle 40"/>
            <p:cNvSpPr/>
            <p:nvPr/>
          </p:nvSpPr>
          <p:spPr>
            <a:xfrm>
              <a:off x="5821920" y="1333080"/>
              <a:ext cx="83520" cy="1976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300" spc="-1" strike="noStrike">
                  <a:solidFill>
                    <a:srgbClr val="000000"/>
                  </a:solidFill>
                  <a:latin typeface="Times New Roman"/>
                </a:rPr>
                <a:t>1</a:t>
              </a:r>
              <a:endParaRPr b="0" lang="en-IN" sz="1300" spc="-1" strike="noStrike">
                <a:latin typeface="Arial"/>
              </a:endParaRPr>
            </a:p>
          </p:txBody>
        </p:sp>
        <p:sp>
          <p:nvSpPr>
            <p:cNvPr id="394" name="Line 41"/>
            <p:cNvSpPr/>
            <p:nvPr/>
          </p:nvSpPr>
          <p:spPr>
            <a:xfrm flipH="1">
              <a:off x="5336280" y="1355400"/>
              <a:ext cx="441000" cy="1800"/>
            </a:xfrm>
            <a:prstGeom prst="line">
              <a:avLst/>
            </a:prstGeom>
            <a:ln w="19050">
              <a:solidFill>
                <a:srgbClr val="000000"/>
              </a:solidFill>
              <a:round/>
            </a:ln>
          </p:spPr>
          <p:style>
            <a:lnRef idx="0"/>
            <a:fillRef idx="0"/>
            <a:effectRef idx="0"/>
            <a:fontRef idx="minor"/>
          </p:style>
        </p:sp>
        <p:sp>
          <p:nvSpPr>
            <p:cNvPr id="395" name="Rectangle 42"/>
            <p:cNvSpPr/>
            <p:nvPr/>
          </p:nvSpPr>
          <p:spPr>
            <a:xfrm>
              <a:off x="9272520" y="1355400"/>
              <a:ext cx="54360" cy="1976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300" spc="-1" strike="noStrike">
                  <a:solidFill>
                    <a:srgbClr val="000000"/>
                  </a:solidFill>
                  <a:latin typeface="Times New Roman"/>
                </a:rPr>
                <a:t>I</a:t>
              </a:r>
              <a:endParaRPr b="0" lang="en-IN" sz="1300" spc="-1" strike="noStrike">
                <a:latin typeface="Arial"/>
              </a:endParaRPr>
            </a:p>
          </p:txBody>
        </p:sp>
        <p:sp>
          <p:nvSpPr>
            <p:cNvPr id="396" name="Rectangle 43"/>
            <p:cNvSpPr/>
            <p:nvPr/>
          </p:nvSpPr>
          <p:spPr>
            <a:xfrm>
              <a:off x="9360720" y="1355400"/>
              <a:ext cx="118440" cy="1976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300" spc="-1" strike="noStrike">
                  <a:solidFill>
                    <a:srgbClr val="000000"/>
                  </a:solidFill>
                  <a:latin typeface="Times New Roman"/>
                </a:rPr>
                <a:t>N</a:t>
              </a:r>
              <a:endParaRPr b="0" lang="en-IN" sz="1300" spc="-1" strike="noStrike">
                <a:latin typeface="Arial"/>
              </a:endParaRPr>
            </a:p>
          </p:txBody>
        </p:sp>
        <p:sp>
          <p:nvSpPr>
            <p:cNvPr id="397" name="Rectangle 44"/>
            <p:cNvSpPr/>
            <p:nvPr/>
          </p:nvSpPr>
          <p:spPr>
            <a:xfrm>
              <a:off x="9512280" y="1355400"/>
              <a:ext cx="100080" cy="1976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300" spc="-1" strike="noStrike">
                  <a:solidFill>
                    <a:srgbClr val="000000"/>
                  </a:solidFill>
                  <a:latin typeface="Times New Roman"/>
                </a:rPr>
                <a:t>T</a:t>
              </a:r>
              <a:endParaRPr b="0" lang="en-IN" sz="1300" spc="-1" strike="noStrike">
                <a:latin typeface="Arial"/>
              </a:endParaRPr>
            </a:p>
          </p:txBody>
        </p:sp>
        <p:sp>
          <p:nvSpPr>
            <p:cNvPr id="398" name="Rectangle 45"/>
            <p:cNvSpPr/>
            <p:nvPr/>
          </p:nvSpPr>
          <p:spPr>
            <a:xfrm>
              <a:off x="9641880" y="1355400"/>
              <a:ext cx="109440" cy="1976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300" spc="-1" strike="noStrike">
                  <a:solidFill>
                    <a:srgbClr val="000000"/>
                  </a:solidFill>
                  <a:latin typeface="Times New Roman"/>
                </a:rPr>
                <a:t>R</a:t>
              </a:r>
              <a:endParaRPr b="0" lang="en-IN" sz="1300" spc="-1" strike="noStrike">
                <a:latin typeface="Arial"/>
              </a:endParaRPr>
            </a:p>
          </p:txBody>
        </p:sp>
        <p:sp>
          <p:nvSpPr>
            <p:cNvPr id="399" name="Rectangle 46"/>
            <p:cNvSpPr/>
            <p:nvPr/>
          </p:nvSpPr>
          <p:spPr>
            <a:xfrm>
              <a:off x="9808200" y="1355400"/>
              <a:ext cx="83520" cy="1976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i="1" lang="en-US" sz="1300" spc="-1" strike="noStrike">
                  <a:solidFill>
                    <a:srgbClr val="000000"/>
                  </a:solidFill>
                  <a:latin typeface="Times New Roman"/>
                </a:rPr>
                <a:t>p</a:t>
              </a:r>
              <a:endParaRPr b="0" lang="en-IN" sz="1300" spc="-1" strike="noStrike">
                <a:latin typeface="Arial"/>
              </a:endParaRPr>
            </a:p>
          </p:txBody>
        </p:sp>
        <p:sp>
          <p:nvSpPr>
            <p:cNvPr id="400" name="Line 47"/>
            <p:cNvSpPr/>
            <p:nvPr/>
          </p:nvSpPr>
          <p:spPr>
            <a:xfrm flipH="1">
              <a:off x="9299880" y="1377720"/>
              <a:ext cx="464040" cy="2160"/>
            </a:xfrm>
            <a:prstGeom prst="line">
              <a:avLst/>
            </a:prstGeom>
            <a:ln w="19050">
              <a:solidFill>
                <a:srgbClr val="000000"/>
              </a:solidFill>
              <a:round/>
            </a:ln>
          </p:spPr>
          <p:style>
            <a:lnRef idx="0"/>
            <a:fillRef idx="0"/>
            <a:effectRef idx="0"/>
            <a:fontRef idx="minor"/>
          </p:style>
        </p:sp>
        <p:sp>
          <p:nvSpPr>
            <p:cNvPr id="401" name="Rectangle 48"/>
            <p:cNvSpPr/>
            <p:nvPr/>
          </p:nvSpPr>
          <p:spPr>
            <a:xfrm>
              <a:off x="9286200" y="2403360"/>
              <a:ext cx="386640" cy="1976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300" spc="-1" strike="noStrike">
                  <a:solidFill>
                    <a:srgbClr val="000000"/>
                  </a:solidFill>
                  <a:latin typeface="Times New Roman"/>
                </a:rPr>
                <a:t>INTA</a:t>
              </a:r>
              <a:endParaRPr b="0" lang="en-IN" sz="1300" spc="-1" strike="noStrike">
                <a:latin typeface="Arial"/>
              </a:endParaRPr>
            </a:p>
          </p:txBody>
        </p:sp>
        <p:sp>
          <p:nvSpPr>
            <p:cNvPr id="402" name="Rectangle 49"/>
            <p:cNvSpPr/>
            <p:nvPr/>
          </p:nvSpPr>
          <p:spPr>
            <a:xfrm>
              <a:off x="9808200" y="2403360"/>
              <a:ext cx="83520" cy="1976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i="1" lang="en-US" sz="1300" spc="-1" strike="noStrike">
                  <a:solidFill>
                    <a:srgbClr val="000000"/>
                  </a:solidFill>
                  <a:latin typeface="Times New Roman"/>
                </a:rPr>
                <a:t>p</a:t>
              </a:r>
              <a:endParaRPr b="0" lang="en-IN" sz="1300" spc="-1" strike="noStrike">
                <a:latin typeface="Arial"/>
              </a:endParaRPr>
            </a:p>
          </p:txBody>
        </p:sp>
        <p:sp>
          <p:nvSpPr>
            <p:cNvPr id="403" name="Freeform 50"/>
            <p:cNvSpPr/>
            <p:nvPr/>
          </p:nvSpPr>
          <p:spPr>
            <a:xfrm>
              <a:off x="7891200" y="1967760"/>
              <a:ext cx="22320" cy="20160"/>
            </a:xfrm>
            <a:custGeom>
              <a:avLst/>
              <a:gdLst/>
              <a:ahLst/>
              <a:rect l="l" t="t" r="r" b="b"/>
              <a:pathLst>
                <a:path w="1" h="1">
                  <a:moveTo>
                    <a:pt x="0" y="0"/>
                  </a:moveTo>
                  <a:lnTo>
                    <a:pt x="0" y="1"/>
                  </a:lnTo>
                  <a:lnTo>
                    <a:pt x="1" y="0"/>
                  </a:lnTo>
                  <a:lnTo>
                    <a:pt x="0" y="0"/>
                  </a:lnTo>
                </a:path>
              </a:pathLst>
            </a:custGeom>
            <a:noFill/>
            <a:ln w="19050">
              <a:solidFill>
                <a:srgbClr val="000000"/>
              </a:solidFill>
              <a:round/>
            </a:ln>
          </p:spPr>
          <p:style>
            <a:lnRef idx="0"/>
            <a:fillRef idx="0"/>
            <a:effectRef idx="0"/>
            <a:fontRef idx="minor"/>
          </p:style>
        </p:sp>
        <p:sp>
          <p:nvSpPr>
            <p:cNvPr id="404" name="Freeform 51"/>
            <p:cNvSpPr/>
            <p:nvPr/>
          </p:nvSpPr>
          <p:spPr>
            <a:xfrm>
              <a:off x="8023680" y="1967760"/>
              <a:ext cx="20520" cy="20160"/>
            </a:xfrm>
            <a:custGeom>
              <a:avLst/>
              <a:gdLst/>
              <a:ahLst/>
              <a:rect l="l" t="t" r="r" b="b"/>
              <a:pathLst>
                <a:path w="1" h="1">
                  <a:moveTo>
                    <a:pt x="0" y="0"/>
                  </a:moveTo>
                  <a:lnTo>
                    <a:pt x="0" y="1"/>
                  </a:lnTo>
                  <a:lnTo>
                    <a:pt x="1" y="0"/>
                  </a:lnTo>
                  <a:lnTo>
                    <a:pt x="0" y="0"/>
                  </a:lnTo>
                </a:path>
              </a:pathLst>
            </a:custGeom>
            <a:noFill/>
            <a:ln w="19050">
              <a:solidFill>
                <a:srgbClr val="000000"/>
              </a:solidFill>
              <a:round/>
            </a:ln>
          </p:spPr>
          <p:style>
            <a:lnRef idx="0"/>
            <a:fillRef idx="0"/>
            <a:effectRef idx="0"/>
            <a:fontRef idx="minor"/>
          </p:style>
        </p:sp>
        <p:sp>
          <p:nvSpPr>
            <p:cNvPr id="405" name="Freeform 52"/>
            <p:cNvSpPr/>
            <p:nvPr/>
          </p:nvSpPr>
          <p:spPr>
            <a:xfrm>
              <a:off x="8156160" y="1967760"/>
              <a:ext cx="20520" cy="20160"/>
            </a:xfrm>
            <a:custGeom>
              <a:avLst/>
              <a:gdLst/>
              <a:ahLst/>
              <a:rect l="l" t="t" r="r" b="b"/>
              <a:pathLst>
                <a:path w="1" h="1">
                  <a:moveTo>
                    <a:pt x="0" y="0"/>
                  </a:moveTo>
                  <a:lnTo>
                    <a:pt x="0" y="1"/>
                  </a:lnTo>
                  <a:lnTo>
                    <a:pt x="1" y="0"/>
                  </a:lnTo>
                  <a:lnTo>
                    <a:pt x="0" y="0"/>
                  </a:lnTo>
                </a:path>
              </a:pathLst>
            </a:custGeom>
            <a:noFill/>
            <a:ln w="19050">
              <a:solidFill>
                <a:srgbClr val="000000"/>
              </a:solidFill>
              <a:round/>
            </a:ln>
          </p:spPr>
          <p:style>
            <a:lnRef idx="0"/>
            <a:fillRef idx="0"/>
            <a:effectRef idx="0"/>
            <a:fontRef idx="minor"/>
          </p:style>
        </p:sp>
        <p:sp>
          <p:nvSpPr>
            <p:cNvPr id="406" name="Rectangle 53"/>
            <p:cNvSpPr/>
            <p:nvPr/>
          </p:nvSpPr>
          <p:spPr>
            <a:xfrm>
              <a:off x="4521960" y="1748160"/>
              <a:ext cx="1365120" cy="459720"/>
            </a:xfrm>
            <a:prstGeom prst="rect">
              <a:avLst/>
            </a:prstGeom>
            <a:noFill/>
            <a:ln w="19050">
              <a:solidFill>
                <a:srgbClr val="c00000"/>
              </a:solidFill>
              <a:miter/>
            </a:ln>
          </p:spPr>
          <p:style>
            <a:lnRef idx="0"/>
            <a:fillRef idx="0"/>
            <a:effectRef idx="0"/>
            <a:fontRef idx="minor"/>
          </p:style>
        </p:sp>
        <p:sp>
          <p:nvSpPr>
            <p:cNvPr id="407" name="Rectangle 54"/>
            <p:cNvSpPr/>
            <p:nvPr/>
          </p:nvSpPr>
          <p:spPr>
            <a:xfrm>
              <a:off x="8485560" y="1748160"/>
              <a:ext cx="1342440" cy="459720"/>
            </a:xfrm>
            <a:prstGeom prst="rect">
              <a:avLst/>
            </a:prstGeom>
            <a:noFill/>
            <a:ln w="19050">
              <a:solidFill>
                <a:srgbClr val="c00000"/>
              </a:solidFill>
              <a:miter/>
            </a:ln>
          </p:spPr>
          <p:style>
            <a:lnRef idx="0"/>
            <a:fillRef idx="0"/>
            <a:effectRef idx="0"/>
            <a:fontRef idx="minor"/>
          </p:style>
        </p:sp>
        <p:sp>
          <p:nvSpPr>
            <p:cNvPr id="408" name="Rectangle 55"/>
            <p:cNvSpPr/>
            <p:nvPr/>
          </p:nvSpPr>
          <p:spPr>
            <a:xfrm>
              <a:off x="6216840" y="1748160"/>
              <a:ext cx="1365120" cy="459720"/>
            </a:xfrm>
            <a:prstGeom prst="rect">
              <a:avLst/>
            </a:prstGeom>
            <a:noFill/>
            <a:ln w="19050">
              <a:solidFill>
                <a:srgbClr val="c00000"/>
              </a:solidFill>
              <a:miter/>
            </a:ln>
          </p:spPr>
          <p:style>
            <a:lnRef idx="0"/>
            <a:fillRef idx="0"/>
            <a:effectRef idx="0"/>
            <a:fontRef idx="minor"/>
          </p:style>
        </p:sp>
        <p:sp>
          <p:nvSpPr>
            <p:cNvPr id="409" name="Rectangle 56"/>
            <p:cNvSpPr/>
            <p:nvPr/>
          </p:nvSpPr>
          <p:spPr>
            <a:xfrm>
              <a:off x="2935080" y="1312200"/>
              <a:ext cx="351720" cy="1331280"/>
            </a:xfrm>
            <a:prstGeom prst="rect">
              <a:avLst/>
            </a:prstGeom>
            <a:solidFill>
              <a:srgbClr val="ffffff"/>
            </a:solidFill>
            <a:ln w="0">
              <a:solidFill>
                <a:srgbClr val="ffffff"/>
              </a:solidFill>
            </a:ln>
          </p:spPr>
          <p:style>
            <a:lnRef idx="0"/>
            <a:fillRef idx="0"/>
            <a:effectRef idx="0"/>
            <a:fontRef idx="minor"/>
          </p:style>
        </p:sp>
        <p:sp>
          <p:nvSpPr>
            <p:cNvPr id="410" name="Rectangle 57"/>
            <p:cNvSpPr/>
            <p:nvPr/>
          </p:nvSpPr>
          <p:spPr>
            <a:xfrm>
              <a:off x="2935080" y="1312200"/>
              <a:ext cx="351720" cy="1331280"/>
            </a:xfrm>
            <a:prstGeom prst="rect">
              <a:avLst/>
            </a:prstGeom>
            <a:noFill/>
            <a:ln w="19050">
              <a:solidFill>
                <a:srgbClr val="c00000"/>
              </a:solidFill>
              <a:miter/>
            </a:ln>
          </p:spPr>
          <p:style>
            <a:lnRef idx="0"/>
            <a:fillRef idx="0"/>
            <a:effectRef idx="0"/>
            <a:fontRef idx="minor"/>
          </p:style>
        </p:sp>
      </p:grpSp>
      <p:sp>
        <p:nvSpPr>
          <p:cNvPr id="411" name="Text Box 58"/>
          <p:cNvSpPr/>
          <p:nvPr/>
        </p:nvSpPr>
        <p:spPr>
          <a:xfrm>
            <a:off x="789480" y="3776760"/>
            <a:ext cx="10697040" cy="2284200"/>
          </a:xfrm>
          <a:prstGeom prst="rect">
            <a:avLst/>
          </a:prstGeom>
          <a:noFill/>
          <a:ln w="0">
            <a:noFill/>
          </a:ln>
        </p:spPr>
        <p:style>
          <a:lnRef idx="0"/>
          <a:fillRef idx="0"/>
          <a:effectRef idx="0"/>
          <a:fontRef idx="minor"/>
        </p:style>
        <p:txBody>
          <a:bodyPr lIns="90000" rIns="90000" tIns="45000" bIns="45000" anchor="t">
            <a:spAutoFit/>
          </a:bodyPr>
          <a:p>
            <a:pPr marL="166680" indent="-166680">
              <a:lnSpc>
                <a:spcPct val="100000"/>
              </a:lnSpc>
              <a:buClr>
                <a:srgbClr val="000000"/>
              </a:buClr>
              <a:buFont typeface="Arial"/>
              <a:buChar char="•"/>
            </a:pPr>
            <a:r>
              <a:rPr b="0" lang="en-US" sz="2400" spc="-1" strike="noStrike">
                <a:solidFill>
                  <a:srgbClr val="000000"/>
                </a:solidFill>
                <a:latin typeface="Comic Sans MS"/>
              </a:rPr>
              <a:t>Each device has a </a:t>
            </a:r>
            <a:r>
              <a:rPr b="0" lang="en-US" sz="2400" spc="-1" strike="noStrike">
                <a:solidFill>
                  <a:srgbClr val="c00000"/>
                </a:solidFill>
                <a:latin typeface="Comic Sans MS"/>
              </a:rPr>
              <a:t>separate interrupt-request and interrupt-acknowledge line</a:t>
            </a:r>
            <a:r>
              <a:rPr b="0" lang="en-US" sz="2400" spc="-1" strike="noStrike">
                <a:solidFill>
                  <a:srgbClr val="000000"/>
                </a:solidFill>
                <a:latin typeface="Comic Sans MS"/>
              </a:rPr>
              <a:t>. </a:t>
            </a:r>
            <a:endParaRPr b="0" lang="en-IN" sz="2400" spc="-1" strike="noStrike">
              <a:latin typeface="Arial"/>
            </a:endParaRPr>
          </a:p>
          <a:p>
            <a:pPr marL="166680" indent="-166680">
              <a:lnSpc>
                <a:spcPct val="100000"/>
              </a:lnSpc>
              <a:buClr>
                <a:srgbClr val="000000"/>
              </a:buClr>
              <a:buFont typeface="Arial"/>
              <a:buChar char="•"/>
            </a:pPr>
            <a:r>
              <a:rPr b="0" lang="en-US" sz="2400" spc="-1" strike="noStrike">
                <a:solidFill>
                  <a:srgbClr val="000000"/>
                </a:solidFill>
                <a:latin typeface="Comic Sans MS"/>
              </a:rPr>
              <a:t>Each </a:t>
            </a:r>
            <a:r>
              <a:rPr b="0" lang="en-US" sz="2400" spc="-1" strike="noStrike">
                <a:solidFill>
                  <a:srgbClr val="c00000"/>
                </a:solidFill>
                <a:latin typeface="Comic Sans MS"/>
              </a:rPr>
              <a:t>interrupt-request line </a:t>
            </a:r>
            <a:r>
              <a:rPr b="0" lang="en-US" sz="2400" spc="-1" strike="noStrike">
                <a:solidFill>
                  <a:srgbClr val="000000"/>
                </a:solidFill>
                <a:latin typeface="Comic Sans MS"/>
              </a:rPr>
              <a:t>is assigned a </a:t>
            </a:r>
            <a:r>
              <a:rPr b="0" lang="en-US" sz="2400" spc="-1" strike="noStrike">
                <a:solidFill>
                  <a:srgbClr val="0808b8"/>
                </a:solidFill>
                <a:latin typeface="Comic Sans MS"/>
              </a:rPr>
              <a:t>different priority level.</a:t>
            </a:r>
            <a:r>
              <a:rPr b="0" lang="en-US" sz="2400" spc="-1" strike="noStrike">
                <a:solidFill>
                  <a:srgbClr val="000000"/>
                </a:solidFill>
                <a:latin typeface="Comic Sans MS"/>
              </a:rPr>
              <a:t> </a:t>
            </a:r>
            <a:endParaRPr b="0" lang="en-IN" sz="2400" spc="-1" strike="noStrike">
              <a:latin typeface="Arial"/>
            </a:endParaRPr>
          </a:p>
          <a:p>
            <a:pPr marL="166680" indent="-166680">
              <a:lnSpc>
                <a:spcPct val="100000"/>
              </a:lnSpc>
              <a:buClr>
                <a:srgbClr val="000000"/>
              </a:buClr>
              <a:buFont typeface="Arial"/>
              <a:buChar char="•"/>
            </a:pPr>
            <a:r>
              <a:rPr b="0" lang="en-US" sz="2400" spc="-1" strike="noStrike">
                <a:solidFill>
                  <a:srgbClr val="000000"/>
                </a:solidFill>
                <a:latin typeface="Comic Sans MS"/>
              </a:rPr>
              <a:t>Interrupt requests received over these lines are sent to a </a:t>
            </a:r>
            <a:r>
              <a:rPr b="0" lang="en-US" sz="2400" spc="-1" strike="noStrike">
                <a:solidFill>
                  <a:srgbClr val="c00000"/>
                </a:solidFill>
                <a:latin typeface="Comic Sans MS"/>
              </a:rPr>
              <a:t>priority arbitration circuit</a:t>
            </a:r>
            <a:r>
              <a:rPr b="0" lang="en-US" sz="2400" spc="-1" strike="noStrike">
                <a:solidFill>
                  <a:srgbClr val="000000"/>
                </a:solidFill>
                <a:latin typeface="Comic Sans MS"/>
              </a:rPr>
              <a:t> in the processor. </a:t>
            </a:r>
            <a:endParaRPr b="0" lang="en-IN" sz="2400" spc="-1" strike="noStrike">
              <a:latin typeface="Arial"/>
            </a:endParaRPr>
          </a:p>
          <a:p>
            <a:pPr marL="166680" indent="-166680">
              <a:lnSpc>
                <a:spcPct val="100000"/>
              </a:lnSpc>
              <a:buClr>
                <a:srgbClr val="000000"/>
              </a:buClr>
              <a:buFont typeface="Arial"/>
              <a:buChar char="•"/>
            </a:pPr>
            <a:r>
              <a:rPr b="0" lang="en-US" sz="2400" spc="-1" strike="noStrike">
                <a:solidFill>
                  <a:srgbClr val="000000"/>
                </a:solidFill>
                <a:latin typeface="Comic Sans MS"/>
              </a:rPr>
              <a:t>If the </a:t>
            </a:r>
            <a:r>
              <a:rPr b="0" lang="en-US" sz="2400" spc="-1" strike="noStrike">
                <a:solidFill>
                  <a:srgbClr val="c00000"/>
                </a:solidFill>
                <a:latin typeface="Comic Sans MS"/>
              </a:rPr>
              <a:t>interrupt request has a higher priority level </a:t>
            </a:r>
            <a:r>
              <a:rPr b="0" lang="en-US" sz="2400" spc="-1" strike="noStrike">
                <a:solidFill>
                  <a:srgbClr val="000000"/>
                </a:solidFill>
                <a:latin typeface="Comic Sans MS"/>
              </a:rPr>
              <a:t>than the priority of the processor, then the </a:t>
            </a:r>
            <a:r>
              <a:rPr b="0" lang="en-US" sz="2400" spc="-1" strike="noStrike">
                <a:solidFill>
                  <a:srgbClr val="0808b8"/>
                </a:solidFill>
                <a:latin typeface="Comic Sans MS"/>
              </a:rPr>
              <a:t>request is accepted</a:t>
            </a:r>
            <a:r>
              <a:rPr b="0" lang="en-US" sz="2400" spc="-1" strike="noStrike">
                <a:solidFill>
                  <a:srgbClr val="000000"/>
                </a:solidFill>
                <a:latin typeface="Comic Sans MS"/>
              </a:rPr>
              <a: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Abstract POs defined by National Board of Accreditation</a:t>
            </a:r>
            <a:endParaRPr b="0" lang="en-US" sz="4000" spc="-1" strike="noStrike">
              <a:solidFill>
                <a:srgbClr val="000000"/>
              </a:solidFill>
              <a:latin typeface="Arial Nova Light"/>
            </a:endParaRPr>
          </a:p>
        </p:txBody>
      </p:sp>
      <p:pic>
        <p:nvPicPr>
          <p:cNvPr id="268" name="Content Placeholder 4" descr=""/>
          <p:cNvPicPr/>
          <p:nvPr/>
        </p:nvPicPr>
        <p:blipFill>
          <a:blip r:embed="rId1"/>
          <a:stretch/>
        </p:blipFill>
        <p:spPr>
          <a:xfrm>
            <a:off x="793440" y="1806120"/>
            <a:ext cx="9506880" cy="4688280"/>
          </a:xfrm>
          <a:prstGeom prst="rect">
            <a:avLst/>
          </a:prstGeom>
          <a:ln w="0">
            <a:noFill/>
          </a:ln>
        </p:spPr>
      </p:pic>
      <p:sp>
        <p:nvSpPr>
          <p:cNvPr id="269" name="PlaceHolder 2"/>
          <p:cNvSpPr>
            <a:spLocks noGrp="1"/>
          </p:cNvSpPr>
          <p:nvPr>
            <p:ph type="ftr" idx="27"/>
          </p:nvPr>
        </p:nvSpPr>
        <p:spPr>
          <a:xfrm>
            <a:off x="173880" y="6437520"/>
            <a:ext cx="3775680" cy="364680"/>
          </a:xfrm>
          <a:prstGeom prst="rect">
            <a:avLst/>
          </a:prstGeom>
          <a:noFill/>
          <a:ln w="0">
            <a:noFill/>
          </a:ln>
        </p:spPr>
        <p:txBody>
          <a:bodyPr anchor="ctr">
            <a:noAutofit/>
          </a:bodyPr>
          <a:lstStyle>
            <a:lvl1pPr>
              <a:lnSpc>
                <a:spcPct val="100000"/>
              </a:lnSpc>
              <a:buNone/>
              <a:tabLst>
                <a:tab algn="l" pos="0"/>
              </a:tabLst>
              <a:defRPr b="0" lang="en-US" sz="1050" spc="49" strike="noStrike">
                <a:solidFill>
                  <a:srgbClr val="18818c"/>
                </a:solidFill>
                <a:latin typeface="Arial Nova Light"/>
              </a:defRPr>
            </a:lvl1pPr>
          </a:lstStyle>
          <a:p>
            <a:pPr>
              <a:lnSpc>
                <a:spcPct val="100000"/>
              </a:lnSpc>
              <a:buNone/>
              <a:tabLst>
                <a:tab algn="l" pos="0"/>
              </a:tabLst>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270" name="PlaceHolder 3"/>
          <p:cNvSpPr>
            <a:spLocks noGrp="1"/>
          </p:cNvSpPr>
          <p:nvPr>
            <p:ph type="sldNum" idx="28"/>
          </p:nvPr>
        </p:nvSpPr>
        <p:spPr>
          <a:xfrm>
            <a:off x="11391120" y="6434640"/>
            <a:ext cx="693000" cy="364680"/>
          </a:xfrm>
          <a:prstGeom prst="rect">
            <a:avLst/>
          </a:prstGeom>
          <a:noFill/>
          <a:ln w="0">
            <a:noFill/>
          </a:ln>
        </p:spPr>
        <p:txBody>
          <a:bodyPr anchor="ctr">
            <a:noAutofit/>
          </a:bodyPr>
          <a:lstStyle>
            <a:lvl1pPr algn="r">
              <a:lnSpc>
                <a:spcPct val="100000"/>
              </a:lnSpc>
              <a:buNone/>
              <a:tabLst>
                <a:tab algn="l" pos="0"/>
              </a:tabLst>
              <a:defRPr b="0" lang="en-US" sz="2000" spc="-1" strike="noStrike">
                <a:solidFill>
                  <a:srgbClr val="f4f2ec"/>
                </a:solidFill>
                <a:latin typeface="Elephant"/>
              </a:defRPr>
            </a:lvl1pPr>
          </a:lstStyle>
          <a:p>
            <a:pPr algn="r">
              <a:lnSpc>
                <a:spcPct val="100000"/>
              </a:lnSpc>
              <a:buNone/>
              <a:tabLst>
                <a:tab algn="l" pos="0"/>
              </a:tabLst>
            </a:pPr>
            <a:fld id="{CB8DEB3D-A17A-4998-96DC-E6461D19EE5C}" type="slidenum">
              <a:rPr b="0" lang="en-US" sz="2000" spc="-1" strike="noStrike">
                <a:solidFill>
                  <a:srgbClr val="f4f2ec"/>
                </a:solidFill>
                <a:latin typeface="Elephant"/>
              </a:rPr>
              <a:t>&lt;number&gt;</a:t>
            </a:fld>
            <a:endParaRPr b="0" lang="en-IN" sz="2000" spc="-1" strike="noStrike">
              <a:latin typeface="Times New Roman"/>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p:nvPr>
        </p:nvSpPr>
        <p:spPr>
          <a:xfrm>
            <a:off x="905040" y="1071720"/>
            <a:ext cx="10782000" cy="5100120"/>
          </a:xfrm>
          <a:prstGeom prst="rect">
            <a:avLst/>
          </a:prstGeom>
          <a:noFill/>
          <a:ln w="0">
            <a:noFill/>
          </a:ln>
        </p:spPr>
        <p:txBody>
          <a:bodyPr anchor="t">
            <a:noAutofit/>
          </a:bodyPr>
          <a:p>
            <a:pPr marL="274320" indent="-274320">
              <a:lnSpc>
                <a:spcPct val="120000"/>
              </a:lnSpc>
              <a:spcBef>
                <a:spcPts val="1001"/>
              </a:spcBef>
              <a:buClr>
                <a:srgbClr val="800a2f"/>
              </a:buClr>
              <a:buFont typeface="Wingdings 2" charset="2"/>
              <a:buChar char=""/>
            </a:pPr>
            <a:r>
              <a:rPr b="0" lang="en-US" sz="2400" spc="-1" strike="noStrike">
                <a:solidFill>
                  <a:srgbClr val="18818c"/>
                </a:solidFill>
                <a:latin typeface="Comic Sans MS"/>
              </a:rPr>
              <a:t>Which interrupt request does processor accept if it receives interrupt requests from two or more devices simultaneously?.</a:t>
            </a:r>
            <a:r>
              <a:rPr b="0" lang="en-US" sz="2400" spc="-1" strike="noStrike">
                <a:solidFill>
                  <a:srgbClr val="09283f"/>
                </a:solidFill>
                <a:latin typeface="Comic Sans MS"/>
              </a:rPr>
              <a:t> </a:t>
            </a:r>
            <a:endParaRPr b="0" lang="en-US" sz="2400" spc="-1" strike="noStrike">
              <a:solidFill>
                <a:srgbClr val="09283f"/>
              </a:solidFill>
              <a:latin typeface="Arial Nova Light"/>
            </a:endParaRPr>
          </a:p>
          <a:p>
            <a:pPr marL="274320" indent="-274320">
              <a:lnSpc>
                <a:spcPct val="120000"/>
              </a:lnSpc>
              <a:spcBef>
                <a:spcPts val="1001"/>
              </a:spcBef>
              <a:buClr>
                <a:srgbClr val="800a2f"/>
              </a:buClr>
              <a:buFont typeface="Wingdings 2" charset="2"/>
              <a:buChar char=""/>
            </a:pPr>
            <a:r>
              <a:rPr b="0" lang="en-US" sz="2400" spc="-1" strike="noStrike">
                <a:solidFill>
                  <a:srgbClr val="18818c"/>
                </a:solidFill>
                <a:latin typeface="Comic Sans MS"/>
              </a:rPr>
              <a:t>If the I/O devices are organized in a priority structure, the processor accepts the interrupt request from a device with higher priority.</a:t>
            </a:r>
            <a:endParaRPr b="0" lang="en-US" sz="2400" spc="-1" strike="noStrike">
              <a:solidFill>
                <a:srgbClr val="09283f"/>
              </a:solidFill>
              <a:latin typeface="Arial Nova Light"/>
            </a:endParaRPr>
          </a:p>
          <a:p>
            <a:pPr lvl="1" marL="640080" indent="-246960">
              <a:lnSpc>
                <a:spcPct val="120000"/>
              </a:lnSpc>
              <a:spcBef>
                <a:spcPts val="499"/>
              </a:spcBef>
              <a:buClr>
                <a:srgbClr val="f48e7c"/>
              </a:buClr>
              <a:buFont typeface="Wingdings 2" charset="2"/>
              <a:buChar char=""/>
            </a:pPr>
            <a:r>
              <a:rPr b="0" lang="en-US" sz="2400" spc="-1" strike="noStrike">
                <a:solidFill>
                  <a:srgbClr val="0808b8"/>
                </a:solidFill>
                <a:latin typeface="Comic Sans MS"/>
              </a:rPr>
              <a:t>Each device has its own interrupt request and interrupt acknowledge line. </a:t>
            </a:r>
            <a:endParaRPr b="0" lang="en-US" sz="2400" spc="-1" strike="noStrike">
              <a:solidFill>
                <a:srgbClr val="09283f"/>
              </a:solidFill>
              <a:latin typeface="Arial Nova Light"/>
            </a:endParaRPr>
          </a:p>
          <a:p>
            <a:pPr lvl="1" marL="640080" indent="-246960">
              <a:lnSpc>
                <a:spcPct val="120000"/>
              </a:lnSpc>
              <a:spcBef>
                <a:spcPts val="499"/>
              </a:spcBef>
              <a:buClr>
                <a:srgbClr val="f48e7c"/>
              </a:buClr>
              <a:buFont typeface="Wingdings 2" charset="2"/>
              <a:buChar char=""/>
            </a:pPr>
            <a:r>
              <a:rPr b="0" lang="en-US" sz="2400" spc="-1" strike="noStrike">
                <a:solidFill>
                  <a:srgbClr val="0808b8"/>
                </a:solidFill>
                <a:latin typeface="Comic Sans MS"/>
              </a:rPr>
              <a:t>A different priority level is assigned to the interrupt request line of each device.</a:t>
            </a:r>
            <a:endParaRPr b="0" lang="en-US" sz="2400" spc="-1" strike="noStrike">
              <a:solidFill>
                <a:srgbClr val="09283f"/>
              </a:solidFill>
              <a:latin typeface="Arial Nova Light"/>
            </a:endParaRPr>
          </a:p>
          <a:p>
            <a:pPr marL="274320" indent="-274320">
              <a:lnSpc>
                <a:spcPct val="120000"/>
              </a:lnSpc>
              <a:spcBef>
                <a:spcPts val="1001"/>
              </a:spcBef>
              <a:buClr>
                <a:srgbClr val="800a2f"/>
              </a:buClr>
              <a:buFont typeface="Wingdings 2" charset="2"/>
              <a:buChar char=""/>
            </a:pPr>
            <a:r>
              <a:rPr b="0" lang="en-US" sz="2400" spc="-1" strike="noStrike">
                <a:solidFill>
                  <a:srgbClr val="cc3300"/>
                </a:solidFill>
                <a:latin typeface="Comic Sans MS"/>
              </a:rPr>
              <a:t>However, if the devices share an interrupt request line, then how does the processor decide which interrupt request to accept?</a:t>
            </a:r>
            <a:r>
              <a:rPr b="0" lang="en-US" sz="2400" spc="-1" strike="noStrike">
                <a:solidFill>
                  <a:srgbClr val="09283f"/>
                </a:solidFill>
                <a:latin typeface="Comic Sans MS"/>
              </a:rPr>
              <a:t>  </a:t>
            </a:r>
            <a:endParaRPr b="0" lang="en-US" sz="2400" spc="-1" strike="noStrike">
              <a:solidFill>
                <a:srgbClr val="09283f"/>
              </a:solidFill>
              <a:latin typeface="Arial Nova Light"/>
            </a:endParaRPr>
          </a:p>
        </p:txBody>
      </p:sp>
      <p:sp>
        <p:nvSpPr>
          <p:cNvPr id="413" name="PlaceHolder 2"/>
          <p:cNvSpPr>
            <a:spLocks noGrp="1"/>
          </p:cNvSpPr>
          <p:nvPr>
            <p:ph type="title"/>
          </p:nvPr>
        </p:nvSpPr>
        <p:spPr>
          <a:xfrm>
            <a:off x="905040" y="114480"/>
            <a:ext cx="10110600" cy="713880"/>
          </a:xfrm>
          <a:prstGeom prst="rect">
            <a:avLst/>
          </a:prstGeom>
          <a:noFill/>
          <a:ln w="0">
            <a:noFill/>
          </a:ln>
        </p:spPr>
        <p:txBody>
          <a:bodyPr anchor="ctr">
            <a:normAutofit/>
          </a:bodyPr>
          <a:p>
            <a:pPr>
              <a:lnSpc>
                <a:spcPct val="100000"/>
              </a:lnSpc>
              <a:buNone/>
            </a:pPr>
            <a:r>
              <a:rPr b="0" lang="en-US" sz="3600" spc="-1" strike="noStrike">
                <a:solidFill>
                  <a:srgbClr val="18818c"/>
                </a:solidFill>
                <a:latin typeface="Elephant"/>
              </a:rPr>
              <a:t>Interrupt Nesting – Priority Structure</a:t>
            </a:r>
            <a:endParaRPr b="0" lang="en-US" sz="3600" spc="-1" strike="noStrike">
              <a:solidFill>
                <a:srgbClr val="000000"/>
              </a:solidFill>
              <a:latin typeface="Arial Nova Light"/>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Text Box 40"/>
          <p:cNvSpPr/>
          <p:nvPr/>
        </p:nvSpPr>
        <p:spPr>
          <a:xfrm>
            <a:off x="908640" y="1961280"/>
            <a:ext cx="10278000" cy="2284200"/>
          </a:xfrm>
          <a:prstGeom prst="rect">
            <a:avLst/>
          </a:prstGeom>
          <a:noFill/>
          <a:ln w="12700">
            <a:noFill/>
          </a:ln>
        </p:spPr>
        <p:style>
          <a:lnRef idx="0"/>
          <a:fillRef idx="0"/>
          <a:effectRef idx="0"/>
          <a:fontRef idx="minor"/>
        </p:style>
        <p:txBody>
          <a:bodyPr lIns="90000" rIns="90000" tIns="45000" bIns="45000" anchor="t">
            <a:spAutoFit/>
          </a:bodyPr>
          <a:p>
            <a:pPr marL="117360" indent="-117360">
              <a:lnSpc>
                <a:spcPct val="100000"/>
              </a:lnSpc>
              <a:buClr>
                <a:srgbClr val="000000"/>
              </a:buClr>
              <a:buFont typeface="Symbol" charset="2"/>
              <a:buChar char=""/>
            </a:pPr>
            <a:r>
              <a:rPr b="0" lang="en-US" sz="2400" spc="-1" strike="noStrike">
                <a:solidFill>
                  <a:srgbClr val="000000"/>
                </a:solidFill>
                <a:latin typeface="Comic Sans MS"/>
              </a:rPr>
              <a:t>If the processor uses a polling mechanism to </a:t>
            </a:r>
            <a:r>
              <a:rPr b="0" lang="en-US" sz="2400" spc="-1" strike="noStrike">
                <a:solidFill>
                  <a:srgbClr val="c00000"/>
                </a:solidFill>
                <a:latin typeface="Comic Sans MS"/>
              </a:rPr>
              <a:t>poll the status registers of I/O devices </a:t>
            </a:r>
            <a:r>
              <a:rPr b="0" lang="en-US" sz="2400" spc="-1" strike="noStrike">
                <a:solidFill>
                  <a:srgbClr val="000000"/>
                </a:solidFill>
                <a:latin typeface="Comic Sans MS"/>
              </a:rPr>
              <a:t>to determine which device is requesting an interrupt.</a:t>
            </a:r>
            <a:endParaRPr b="0" lang="en-IN" sz="2400" spc="-1" strike="noStrike">
              <a:latin typeface="Arial"/>
            </a:endParaRPr>
          </a:p>
          <a:p>
            <a:pPr marL="117360" indent="-117360">
              <a:lnSpc>
                <a:spcPct val="100000"/>
              </a:lnSpc>
              <a:buClr>
                <a:srgbClr val="000000"/>
              </a:buClr>
              <a:buFont typeface="Symbol" charset="2"/>
              <a:buChar char=""/>
            </a:pPr>
            <a:r>
              <a:rPr b="0" lang="en-US" sz="2400" spc="-1" strike="noStrike">
                <a:solidFill>
                  <a:srgbClr val="000000"/>
                </a:solidFill>
                <a:latin typeface="Comic Sans MS"/>
              </a:rPr>
              <a:t>In this case the </a:t>
            </a:r>
            <a:r>
              <a:rPr b="0" lang="en-US" sz="2400" spc="-1" strike="noStrike">
                <a:solidFill>
                  <a:srgbClr val="c00000"/>
                </a:solidFill>
                <a:latin typeface="Comic Sans MS"/>
              </a:rPr>
              <a:t>priority</a:t>
            </a:r>
            <a:r>
              <a:rPr b="0" lang="en-US" sz="2400" spc="-1" strike="noStrike">
                <a:solidFill>
                  <a:srgbClr val="000000"/>
                </a:solidFill>
                <a:latin typeface="Comic Sans MS"/>
              </a:rPr>
              <a:t> is determined by the </a:t>
            </a:r>
            <a:r>
              <a:rPr b="0" lang="en-US" sz="2400" spc="-1" strike="noStrike">
                <a:solidFill>
                  <a:srgbClr val="c00000"/>
                </a:solidFill>
                <a:latin typeface="Comic Sans MS"/>
              </a:rPr>
              <a:t>order in which the devices are polled.</a:t>
            </a:r>
            <a:endParaRPr b="0" lang="en-IN" sz="2400" spc="-1" strike="noStrike">
              <a:latin typeface="Arial"/>
            </a:endParaRPr>
          </a:p>
          <a:p>
            <a:pPr indent="-117360">
              <a:lnSpc>
                <a:spcPct val="150000"/>
              </a:lnSpc>
              <a:buClr>
                <a:srgbClr val="c00000"/>
              </a:buClr>
              <a:buFont typeface="Wingdings" charset="2"/>
              <a:buChar char=""/>
            </a:pPr>
            <a:r>
              <a:rPr b="1" lang="en-US" sz="2400" spc="-1" strike="noStrike">
                <a:solidFill>
                  <a:srgbClr val="c00000"/>
                </a:solidFill>
                <a:latin typeface="Comic Sans MS"/>
              </a:rPr>
              <a:t>Polling scheme:</a:t>
            </a:r>
            <a:endParaRPr b="0" lang="en-IN" sz="2400" spc="-1" strike="noStrike">
              <a:latin typeface="Arial"/>
            </a:endParaRPr>
          </a:p>
          <a:p>
            <a:pPr marL="117360" indent="-117360">
              <a:lnSpc>
                <a:spcPct val="150000"/>
              </a:lnSpc>
              <a:buClr>
                <a:srgbClr val="000000"/>
              </a:buClr>
              <a:buFont typeface="Wingdings" charset="2"/>
              <a:buChar char="•"/>
            </a:pPr>
            <a:r>
              <a:rPr b="0" lang="en-US" sz="2400" spc="-1" strike="noStrike">
                <a:solidFill>
                  <a:srgbClr val="000000"/>
                </a:solidFill>
                <a:latin typeface="Comic Sans MS"/>
              </a:rPr>
              <a:t>The </a:t>
            </a:r>
            <a:r>
              <a:rPr b="0" lang="en-US" sz="2400" spc="-1" strike="noStrike">
                <a:solidFill>
                  <a:srgbClr val="c00000"/>
                </a:solidFill>
                <a:latin typeface="Comic Sans MS"/>
              </a:rPr>
              <a:t>first device with status bit set to 1 </a:t>
            </a:r>
            <a:r>
              <a:rPr b="0" lang="en-US" sz="2400" spc="-1" strike="noStrike">
                <a:solidFill>
                  <a:srgbClr val="000000"/>
                </a:solidFill>
                <a:latin typeface="Comic Sans MS"/>
              </a:rPr>
              <a:t>is the device whose interrupt request is  accepted.</a:t>
            </a:r>
            <a:endParaRPr b="0" lang="en-IN" sz="2400" spc="-1" strike="noStrike">
              <a:latin typeface="Arial"/>
            </a:endParaRPr>
          </a:p>
        </p:txBody>
      </p:sp>
      <p:sp>
        <p:nvSpPr>
          <p:cNvPr id="415" name="PlaceHolder 1"/>
          <p:cNvSpPr>
            <a:spLocks noGrp="1"/>
          </p:cNvSpPr>
          <p:nvPr>
            <p:ph type="title"/>
          </p:nvPr>
        </p:nvSpPr>
        <p:spPr>
          <a:xfrm>
            <a:off x="908640" y="590400"/>
            <a:ext cx="10202040" cy="1325520"/>
          </a:xfrm>
          <a:prstGeom prst="rect">
            <a:avLst/>
          </a:prstGeom>
          <a:noFill/>
          <a:ln w="0">
            <a:noFill/>
          </a:ln>
        </p:spPr>
        <p:txBody>
          <a:bodyPr anchor="ctr">
            <a:noAutofit/>
          </a:bodyPr>
          <a:p>
            <a:pPr>
              <a:lnSpc>
                <a:spcPct val="90000"/>
              </a:lnSpc>
              <a:buNone/>
            </a:pPr>
            <a:r>
              <a:rPr b="0" lang="en-IN" sz="4000" spc="-1" strike="noStrike">
                <a:solidFill>
                  <a:srgbClr val="18818c"/>
                </a:solidFill>
                <a:latin typeface="Elephant"/>
              </a:rPr>
              <a:t>Simultaneous Requests</a:t>
            </a:r>
            <a:endParaRPr b="0" lang="en-US" sz="4000" spc="-1" strike="noStrike">
              <a:solidFill>
                <a:srgbClr val="000000"/>
              </a:solidFill>
              <a:latin typeface="Arial Nova Light"/>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Text Box 41"/>
          <p:cNvSpPr/>
          <p:nvPr/>
        </p:nvSpPr>
        <p:spPr>
          <a:xfrm>
            <a:off x="123480" y="1619280"/>
            <a:ext cx="3809520" cy="729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endParaRPr b="0" lang="en-IN" sz="1800" spc="-1" strike="noStrike">
              <a:latin typeface="Arial"/>
            </a:endParaRPr>
          </a:p>
          <a:p>
            <a:pPr>
              <a:lnSpc>
                <a:spcPct val="100000"/>
              </a:lnSpc>
              <a:buNone/>
            </a:pPr>
            <a:r>
              <a:rPr b="1" i="1" lang="en-US" sz="2400" spc="-1" strike="noStrike" u="sng">
                <a:solidFill>
                  <a:srgbClr val="c00000"/>
                </a:solidFill>
                <a:uFillTx/>
                <a:latin typeface="Comic Sans MS"/>
              </a:rPr>
              <a:t>Daisy chain scheme</a:t>
            </a:r>
            <a:endParaRPr b="0" lang="en-IN" sz="2400" spc="-1" strike="noStrike">
              <a:latin typeface="Arial"/>
            </a:endParaRPr>
          </a:p>
        </p:txBody>
      </p:sp>
      <p:sp>
        <p:nvSpPr>
          <p:cNvPr id="417" name="Text Box 42"/>
          <p:cNvSpPr/>
          <p:nvPr/>
        </p:nvSpPr>
        <p:spPr>
          <a:xfrm>
            <a:off x="313200" y="3048120"/>
            <a:ext cx="10973520" cy="2649960"/>
          </a:xfrm>
          <a:prstGeom prst="rect">
            <a:avLst/>
          </a:prstGeom>
          <a:noFill/>
          <a:ln w="0">
            <a:noFill/>
          </a:ln>
        </p:spPr>
        <p:style>
          <a:lnRef idx="0"/>
          <a:fillRef idx="0"/>
          <a:effectRef idx="0"/>
          <a:fontRef idx="minor"/>
        </p:style>
        <p:txBody>
          <a:bodyPr lIns="90000" rIns="90000" tIns="45000" bIns="45000" anchor="t">
            <a:spAutoFit/>
          </a:bodyPr>
          <a:p>
            <a:pPr marL="166680" indent="-166680">
              <a:lnSpc>
                <a:spcPct val="100000"/>
              </a:lnSpc>
              <a:buClr>
                <a:srgbClr val="000000"/>
              </a:buClr>
              <a:buFont typeface="Arial"/>
              <a:buChar char="•"/>
              <a:tabLst>
                <a:tab algn="l" pos="166680"/>
              </a:tabLst>
            </a:pPr>
            <a:r>
              <a:rPr b="0" lang="en-US" sz="2400" spc="-1" strike="noStrike">
                <a:solidFill>
                  <a:srgbClr val="000000"/>
                </a:solidFill>
                <a:latin typeface="Comic Sans MS"/>
              </a:rPr>
              <a:t>Devices </a:t>
            </a:r>
            <a:r>
              <a:rPr b="0" lang="en-US" sz="2400" spc="-1" strike="noStrike">
                <a:solidFill>
                  <a:srgbClr val="c00000"/>
                </a:solidFill>
                <a:latin typeface="Comic Sans MS"/>
              </a:rPr>
              <a:t>share the interrupt-request line</a:t>
            </a:r>
            <a:r>
              <a:rPr b="0" lang="en-US" sz="2400" spc="-1" strike="noStrike">
                <a:solidFill>
                  <a:srgbClr val="000000"/>
                </a:solidFill>
                <a:latin typeface="Comic Sans MS"/>
              </a:rPr>
              <a:t>, and </a:t>
            </a:r>
            <a:r>
              <a:rPr b="0" lang="en-US" sz="2400" spc="-1" strike="noStrike">
                <a:solidFill>
                  <a:srgbClr val="c00000"/>
                </a:solidFill>
                <a:latin typeface="Comic Sans MS"/>
              </a:rPr>
              <a:t>interrupt-acknowledge line is connected to form a daisy chain. </a:t>
            </a:r>
            <a:endParaRPr b="0" lang="en-IN" sz="2400" spc="-1" strike="noStrike">
              <a:latin typeface="Arial"/>
            </a:endParaRPr>
          </a:p>
          <a:p>
            <a:pPr marL="166680" indent="-166680">
              <a:lnSpc>
                <a:spcPct val="100000"/>
              </a:lnSpc>
              <a:buClr>
                <a:srgbClr val="000000"/>
              </a:buClr>
              <a:buFont typeface="Arial"/>
              <a:buChar char="•"/>
              <a:tabLst>
                <a:tab algn="l" pos="166680"/>
              </a:tabLst>
            </a:pPr>
            <a:r>
              <a:rPr b="0" lang="en-US" sz="2400" spc="-1" strike="noStrike">
                <a:solidFill>
                  <a:srgbClr val="000000"/>
                </a:solidFill>
                <a:latin typeface="Comic Sans MS"/>
              </a:rPr>
              <a:t>Devices are connected to form a daisy chain. </a:t>
            </a:r>
            <a:endParaRPr b="0" lang="en-IN" sz="2400" spc="-1" strike="noStrike">
              <a:latin typeface="Arial"/>
            </a:endParaRPr>
          </a:p>
          <a:p>
            <a:pPr marL="166680" indent="-166680">
              <a:lnSpc>
                <a:spcPct val="100000"/>
              </a:lnSpc>
              <a:buClr>
                <a:srgbClr val="000000"/>
              </a:buClr>
              <a:buFont typeface="Arial"/>
              <a:buChar char="•"/>
              <a:tabLst>
                <a:tab algn="l" pos="166680"/>
              </a:tabLst>
            </a:pPr>
            <a:r>
              <a:rPr b="0" lang="en-US" sz="2400" spc="-1" strike="noStrike">
                <a:solidFill>
                  <a:srgbClr val="000000"/>
                </a:solidFill>
                <a:latin typeface="Comic Sans MS"/>
              </a:rPr>
              <a:t>When </a:t>
            </a:r>
            <a:r>
              <a:rPr b="0" lang="en-US" sz="2400" spc="-1" strike="noStrike">
                <a:solidFill>
                  <a:srgbClr val="c00000"/>
                </a:solidFill>
                <a:latin typeface="Comic Sans MS"/>
              </a:rPr>
              <a:t>devices </a:t>
            </a:r>
            <a:r>
              <a:rPr b="0" lang="en-US" sz="2400" spc="-1" strike="noStrike">
                <a:solidFill>
                  <a:srgbClr val="000000"/>
                </a:solidFill>
                <a:latin typeface="Comic Sans MS"/>
              </a:rPr>
              <a:t>raise an interrupt request, the </a:t>
            </a:r>
            <a:r>
              <a:rPr b="0" lang="en-US" sz="2400" spc="-1" strike="noStrike">
                <a:solidFill>
                  <a:srgbClr val="c00000"/>
                </a:solidFill>
                <a:latin typeface="Comic Sans MS"/>
              </a:rPr>
              <a:t>interrupt-request line </a:t>
            </a:r>
            <a:r>
              <a:rPr b="0" lang="en-US" sz="2400" spc="-1" strike="noStrike">
                <a:solidFill>
                  <a:srgbClr val="000000"/>
                </a:solidFill>
                <a:latin typeface="Comic Sans MS"/>
              </a:rPr>
              <a:t>is activated.</a:t>
            </a:r>
            <a:endParaRPr b="0" lang="en-IN" sz="2400" spc="-1" strike="noStrike">
              <a:latin typeface="Arial"/>
            </a:endParaRPr>
          </a:p>
          <a:p>
            <a:pPr marL="166680" indent="-166680">
              <a:lnSpc>
                <a:spcPct val="100000"/>
              </a:lnSpc>
              <a:buClr>
                <a:srgbClr val="000000"/>
              </a:buClr>
              <a:buFont typeface="Arial"/>
              <a:buChar char="•"/>
              <a:tabLst>
                <a:tab algn="l" pos="166680"/>
              </a:tabLst>
            </a:pPr>
            <a:r>
              <a:rPr b="0" lang="en-US" sz="2400" spc="-1" strike="noStrike">
                <a:solidFill>
                  <a:srgbClr val="000000"/>
                </a:solidFill>
                <a:latin typeface="Comic Sans MS"/>
              </a:rPr>
              <a:t>The </a:t>
            </a:r>
            <a:r>
              <a:rPr b="0" lang="en-US" sz="2400" spc="-1" strike="noStrike">
                <a:solidFill>
                  <a:srgbClr val="c00000"/>
                </a:solidFill>
                <a:latin typeface="Comic Sans MS"/>
              </a:rPr>
              <a:t>processor</a:t>
            </a:r>
            <a:r>
              <a:rPr b="0" lang="en-US" sz="2400" spc="-1" strike="noStrike">
                <a:solidFill>
                  <a:srgbClr val="000000"/>
                </a:solidFill>
                <a:latin typeface="Comic Sans MS"/>
              </a:rPr>
              <a:t> in response activates </a:t>
            </a:r>
            <a:r>
              <a:rPr b="0" lang="en-US" sz="2400" spc="-1" strike="noStrike">
                <a:solidFill>
                  <a:srgbClr val="c00000"/>
                </a:solidFill>
                <a:latin typeface="Comic Sans MS"/>
              </a:rPr>
              <a:t>interrupt-acknowledge</a:t>
            </a:r>
            <a:r>
              <a:rPr b="0" lang="en-US" sz="2400" spc="-1" strike="noStrike">
                <a:solidFill>
                  <a:srgbClr val="000000"/>
                </a:solidFill>
                <a:latin typeface="Comic Sans MS"/>
              </a:rPr>
              <a:t>. </a:t>
            </a:r>
            <a:endParaRPr b="0" lang="en-IN" sz="2400" spc="-1" strike="noStrike">
              <a:latin typeface="Arial"/>
            </a:endParaRPr>
          </a:p>
          <a:p>
            <a:pPr marL="166680" indent="-166680">
              <a:lnSpc>
                <a:spcPct val="100000"/>
              </a:lnSpc>
              <a:buClr>
                <a:srgbClr val="000000"/>
              </a:buClr>
              <a:buFont typeface="Arial"/>
              <a:buChar char="•"/>
              <a:tabLst>
                <a:tab algn="l" pos="166680"/>
              </a:tabLst>
            </a:pPr>
            <a:r>
              <a:rPr b="0" lang="en-US" sz="2400" spc="-1" strike="noStrike">
                <a:solidFill>
                  <a:srgbClr val="000000"/>
                </a:solidFill>
                <a:latin typeface="Comic Sans MS"/>
              </a:rPr>
              <a:t>Received by  device1, if  </a:t>
            </a:r>
            <a:r>
              <a:rPr b="0" lang="en-US" sz="2400" spc="-1" strike="noStrike">
                <a:solidFill>
                  <a:srgbClr val="c00000"/>
                </a:solidFill>
                <a:latin typeface="Comic Sans MS"/>
              </a:rPr>
              <a:t>device1</a:t>
            </a:r>
            <a:r>
              <a:rPr b="0" lang="en-US" sz="2400" spc="-1" strike="noStrike">
                <a:solidFill>
                  <a:srgbClr val="000000"/>
                </a:solidFill>
                <a:latin typeface="Comic Sans MS"/>
              </a:rPr>
              <a:t>  </a:t>
            </a:r>
            <a:r>
              <a:rPr b="0" lang="en-US" sz="2400" spc="-1" strike="noStrike">
                <a:solidFill>
                  <a:srgbClr val="c00000"/>
                </a:solidFill>
                <a:latin typeface="Comic Sans MS"/>
              </a:rPr>
              <a:t>do not need </a:t>
            </a:r>
            <a:r>
              <a:rPr b="0" lang="en-US" sz="2400" spc="-1" strike="noStrike">
                <a:solidFill>
                  <a:srgbClr val="000000"/>
                </a:solidFill>
                <a:latin typeface="Comic Sans MS"/>
              </a:rPr>
              <a:t>service, </a:t>
            </a:r>
            <a:r>
              <a:rPr b="0" lang="en-US" sz="2400" spc="-1" strike="noStrike">
                <a:solidFill>
                  <a:srgbClr val="c00000"/>
                </a:solidFill>
                <a:latin typeface="Comic Sans MS"/>
              </a:rPr>
              <a:t>signal passed to  device2.</a:t>
            </a:r>
            <a:endParaRPr b="0" lang="en-IN" sz="2400" spc="-1" strike="noStrike">
              <a:latin typeface="Arial"/>
            </a:endParaRPr>
          </a:p>
          <a:p>
            <a:pPr marL="166680" indent="-166680">
              <a:lnSpc>
                <a:spcPct val="100000"/>
              </a:lnSpc>
              <a:buClr>
                <a:srgbClr val="000000"/>
              </a:buClr>
              <a:buFont typeface="Arial"/>
              <a:buChar char="•"/>
              <a:tabLst>
                <a:tab algn="l" pos="166680"/>
              </a:tabLst>
            </a:pPr>
            <a:r>
              <a:rPr b="0" lang="en-US" sz="2400" spc="-1" strike="noStrike">
                <a:solidFill>
                  <a:srgbClr val="000000"/>
                </a:solidFill>
                <a:latin typeface="Comic Sans MS"/>
              </a:rPr>
              <a:t>Device that is </a:t>
            </a:r>
            <a:r>
              <a:rPr b="0" lang="en-US" sz="2400" spc="-1" strike="noStrike">
                <a:solidFill>
                  <a:srgbClr val="c00000"/>
                </a:solidFill>
                <a:latin typeface="Comic Sans MS"/>
              </a:rPr>
              <a:t>electrically closest </a:t>
            </a:r>
            <a:r>
              <a:rPr b="0" lang="en-US" sz="2400" spc="-1" strike="noStrike">
                <a:solidFill>
                  <a:srgbClr val="000000"/>
                </a:solidFill>
                <a:latin typeface="Comic Sans MS"/>
              </a:rPr>
              <a:t>to the processor has </a:t>
            </a:r>
            <a:r>
              <a:rPr b="0" lang="en-US" sz="2400" spc="-1" strike="noStrike">
                <a:solidFill>
                  <a:srgbClr val="c00000"/>
                </a:solidFill>
                <a:latin typeface="Comic Sans MS"/>
              </a:rPr>
              <a:t>highest priority.</a:t>
            </a:r>
            <a:endParaRPr b="0" lang="en-IN" sz="2400" spc="-1" strike="noStrike">
              <a:latin typeface="Arial"/>
            </a:endParaRPr>
          </a:p>
        </p:txBody>
      </p:sp>
      <p:grpSp>
        <p:nvGrpSpPr>
          <p:cNvPr id="418" name="Group 3"/>
          <p:cNvGrpSpPr/>
          <p:nvPr/>
        </p:nvGrpSpPr>
        <p:grpSpPr>
          <a:xfrm>
            <a:off x="4678560" y="1795320"/>
            <a:ext cx="6025680" cy="1123920"/>
            <a:chOff x="4678560" y="1795320"/>
            <a:chExt cx="6025680" cy="1123920"/>
          </a:xfrm>
        </p:grpSpPr>
        <p:sp>
          <p:nvSpPr>
            <p:cNvPr id="419" name="Rectangle 4"/>
            <p:cNvSpPr/>
            <p:nvPr/>
          </p:nvSpPr>
          <p:spPr>
            <a:xfrm rot="16200000">
              <a:off x="4686840" y="2269440"/>
              <a:ext cx="542520" cy="16740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Processor</a:t>
              </a:r>
              <a:endParaRPr b="0" lang="en-IN" sz="1100" spc="-1" strike="noStrike">
                <a:latin typeface="Arial"/>
              </a:endParaRPr>
            </a:p>
          </p:txBody>
        </p:sp>
        <p:sp>
          <p:nvSpPr>
            <p:cNvPr id="420" name="Rectangle 5"/>
            <p:cNvSpPr/>
            <p:nvPr/>
          </p:nvSpPr>
          <p:spPr>
            <a:xfrm>
              <a:off x="7999560" y="2565000"/>
              <a:ext cx="49968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Device 2</a:t>
              </a:r>
              <a:endParaRPr b="0" lang="en-IN" sz="1100" spc="-1" strike="noStrike">
                <a:latin typeface="Arial"/>
              </a:endParaRPr>
            </a:p>
          </p:txBody>
        </p:sp>
        <p:sp>
          <p:nvSpPr>
            <p:cNvPr id="421" name="Freeform 6"/>
            <p:cNvSpPr/>
            <p:nvPr/>
          </p:nvSpPr>
          <p:spPr>
            <a:xfrm>
              <a:off x="7673760" y="2644560"/>
              <a:ext cx="103680" cy="58680"/>
            </a:xfrm>
            <a:custGeom>
              <a:avLst/>
              <a:gdLst/>
              <a:ahLst/>
              <a:rect l="l" t="t" r="r" b="b"/>
              <a:pathLst>
                <a:path w="6" h="3">
                  <a:moveTo>
                    <a:pt x="0" y="3"/>
                  </a:moveTo>
                  <a:lnTo>
                    <a:pt x="6" y="2"/>
                  </a:lnTo>
                  <a:lnTo>
                    <a:pt x="0" y="0"/>
                  </a:lnTo>
                  <a:lnTo>
                    <a:pt x="0" y="2"/>
                  </a:lnTo>
                  <a:lnTo>
                    <a:pt x="0" y="3"/>
                  </a:lnTo>
                </a:path>
              </a:pathLst>
            </a:custGeom>
            <a:noFill/>
            <a:ln w="15875">
              <a:solidFill>
                <a:srgbClr val="000000"/>
              </a:solidFill>
              <a:round/>
            </a:ln>
          </p:spPr>
          <p:style>
            <a:lnRef idx="0"/>
            <a:fillRef idx="0"/>
            <a:effectRef idx="0"/>
            <a:fontRef idx="minor"/>
          </p:style>
        </p:sp>
        <p:sp>
          <p:nvSpPr>
            <p:cNvPr id="422" name="Freeform 7"/>
            <p:cNvSpPr/>
            <p:nvPr/>
          </p:nvSpPr>
          <p:spPr>
            <a:xfrm>
              <a:off x="7673760" y="2644560"/>
              <a:ext cx="103680" cy="58680"/>
            </a:xfrm>
            <a:custGeom>
              <a:avLst/>
              <a:gdLst/>
              <a:ahLst/>
              <a:rect l="l" t="t" r="r" b="b"/>
              <a:pathLst>
                <a:path w="58" h="29">
                  <a:moveTo>
                    <a:pt x="0" y="29"/>
                  </a:moveTo>
                  <a:lnTo>
                    <a:pt x="58" y="19"/>
                  </a:lnTo>
                  <a:lnTo>
                    <a:pt x="0" y="0"/>
                  </a:lnTo>
                  <a:lnTo>
                    <a:pt x="0" y="19"/>
                  </a:lnTo>
                  <a:lnTo>
                    <a:pt x="0" y="29"/>
                  </a:lnTo>
                  <a:close/>
                </a:path>
              </a:pathLst>
            </a:custGeom>
            <a:solidFill>
              <a:srgbClr val="000000"/>
            </a:solidFill>
            <a:ln w="0">
              <a:solidFill>
                <a:srgbClr val="000000"/>
              </a:solidFill>
            </a:ln>
          </p:spPr>
          <p:style>
            <a:lnRef idx="0"/>
            <a:fillRef idx="0"/>
            <a:effectRef idx="0"/>
            <a:fontRef idx="minor"/>
          </p:style>
        </p:sp>
        <p:sp>
          <p:nvSpPr>
            <p:cNvPr id="423" name="Line 8"/>
            <p:cNvSpPr/>
            <p:nvPr/>
          </p:nvSpPr>
          <p:spPr>
            <a:xfrm flipH="1">
              <a:off x="7134480" y="2683080"/>
              <a:ext cx="538920" cy="2160"/>
            </a:xfrm>
            <a:prstGeom prst="line">
              <a:avLst/>
            </a:prstGeom>
            <a:ln w="15875">
              <a:solidFill>
                <a:srgbClr val="000000"/>
              </a:solidFill>
              <a:round/>
            </a:ln>
          </p:spPr>
          <p:style>
            <a:lnRef idx="0"/>
            <a:fillRef idx="0"/>
            <a:effectRef idx="0"/>
            <a:fontRef idx="minor"/>
          </p:style>
        </p:sp>
        <p:sp>
          <p:nvSpPr>
            <p:cNvPr id="424" name="Freeform 9"/>
            <p:cNvSpPr/>
            <p:nvPr/>
          </p:nvSpPr>
          <p:spPr>
            <a:xfrm>
              <a:off x="6036840" y="2644560"/>
              <a:ext cx="103680" cy="58680"/>
            </a:xfrm>
            <a:custGeom>
              <a:avLst/>
              <a:gdLst/>
              <a:ahLst/>
              <a:rect l="l" t="t" r="r" b="b"/>
              <a:pathLst>
                <a:path w="6" h="3">
                  <a:moveTo>
                    <a:pt x="0" y="3"/>
                  </a:moveTo>
                  <a:lnTo>
                    <a:pt x="6" y="2"/>
                  </a:lnTo>
                  <a:lnTo>
                    <a:pt x="0" y="0"/>
                  </a:lnTo>
                  <a:lnTo>
                    <a:pt x="0" y="2"/>
                  </a:lnTo>
                  <a:lnTo>
                    <a:pt x="0" y="3"/>
                  </a:lnTo>
                </a:path>
              </a:pathLst>
            </a:custGeom>
            <a:noFill/>
            <a:ln w="15875">
              <a:solidFill>
                <a:srgbClr val="000000"/>
              </a:solidFill>
              <a:round/>
            </a:ln>
          </p:spPr>
          <p:style>
            <a:lnRef idx="0"/>
            <a:fillRef idx="0"/>
            <a:effectRef idx="0"/>
            <a:fontRef idx="minor"/>
          </p:style>
        </p:sp>
        <p:sp>
          <p:nvSpPr>
            <p:cNvPr id="425" name="Freeform 10"/>
            <p:cNvSpPr/>
            <p:nvPr/>
          </p:nvSpPr>
          <p:spPr>
            <a:xfrm>
              <a:off x="6036840" y="2644560"/>
              <a:ext cx="103680" cy="58680"/>
            </a:xfrm>
            <a:custGeom>
              <a:avLst/>
              <a:gdLst/>
              <a:ahLst/>
              <a:rect l="l" t="t" r="r" b="b"/>
              <a:pathLst>
                <a:path w="58" h="29">
                  <a:moveTo>
                    <a:pt x="0" y="29"/>
                  </a:moveTo>
                  <a:lnTo>
                    <a:pt x="58" y="19"/>
                  </a:lnTo>
                  <a:lnTo>
                    <a:pt x="0" y="0"/>
                  </a:lnTo>
                  <a:lnTo>
                    <a:pt x="0" y="19"/>
                  </a:lnTo>
                  <a:lnTo>
                    <a:pt x="0" y="29"/>
                  </a:lnTo>
                  <a:close/>
                </a:path>
              </a:pathLst>
            </a:custGeom>
            <a:solidFill>
              <a:srgbClr val="000000"/>
            </a:solidFill>
            <a:ln w="0">
              <a:solidFill>
                <a:srgbClr val="000000"/>
              </a:solidFill>
            </a:ln>
          </p:spPr>
          <p:style>
            <a:lnRef idx="0"/>
            <a:fillRef idx="0"/>
            <a:effectRef idx="0"/>
            <a:fontRef idx="minor"/>
          </p:style>
        </p:sp>
        <p:sp>
          <p:nvSpPr>
            <p:cNvPr id="426" name="Line 11"/>
            <p:cNvSpPr/>
            <p:nvPr/>
          </p:nvSpPr>
          <p:spPr>
            <a:xfrm flipH="1">
              <a:off x="5287320" y="2683080"/>
              <a:ext cx="749160" cy="2160"/>
            </a:xfrm>
            <a:prstGeom prst="line">
              <a:avLst/>
            </a:prstGeom>
            <a:ln w="15875">
              <a:solidFill>
                <a:srgbClr val="000000"/>
              </a:solidFill>
              <a:round/>
            </a:ln>
          </p:spPr>
          <p:style>
            <a:lnRef idx="0"/>
            <a:fillRef idx="0"/>
            <a:effectRef idx="0"/>
            <a:fontRef idx="minor"/>
          </p:style>
        </p:sp>
        <p:sp>
          <p:nvSpPr>
            <p:cNvPr id="427" name="Freeform 12"/>
            <p:cNvSpPr/>
            <p:nvPr/>
          </p:nvSpPr>
          <p:spPr>
            <a:xfrm>
              <a:off x="5321880" y="2031480"/>
              <a:ext cx="105480" cy="38160"/>
            </a:xfrm>
            <a:custGeom>
              <a:avLst/>
              <a:gdLst/>
              <a:ahLst/>
              <a:rect l="l" t="t" r="r" b="b"/>
              <a:pathLst>
                <a:path w="6" h="2">
                  <a:moveTo>
                    <a:pt x="6" y="0"/>
                  </a:moveTo>
                  <a:lnTo>
                    <a:pt x="0" y="1"/>
                  </a:lnTo>
                  <a:lnTo>
                    <a:pt x="6" y="2"/>
                  </a:lnTo>
                  <a:lnTo>
                    <a:pt x="6" y="1"/>
                  </a:lnTo>
                  <a:lnTo>
                    <a:pt x="6" y="0"/>
                  </a:lnTo>
                </a:path>
              </a:pathLst>
            </a:custGeom>
            <a:noFill/>
            <a:ln w="15875">
              <a:solidFill>
                <a:srgbClr val="000000"/>
              </a:solidFill>
              <a:round/>
            </a:ln>
          </p:spPr>
          <p:style>
            <a:lnRef idx="0"/>
            <a:fillRef idx="0"/>
            <a:effectRef idx="0"/>
            <a:fontRef idx="minor"/>
          </p:style>
        </p:sp>
        <p:sp>
          <p:nvSpPr>
            <p:cNvPr id="428" name="Freeform 13"/>
            <p:cNvSpPr/>
            <p:nvPr/>
          </p:nvSpPr>
          <p:spPr>
            <a:xfrm>
              <a:off x="5321880" y="2031480"/>
              <a:ext cx="105480" cy="38160"/>
            </a:xfrm>
            <a:custGeom>
              <a:avLst/>
              <a:gdLst/>
              <a:ahLst/>
              <a:rect l="l" t="t" r="r" b="b"/>
              <a:pathLst>
                <a:path w="59" h="19">
                  <a:moveTo>
                    <a:pt x="59" y="0"/>
                  </a:moveTo>
                  <a:lnTo>
                    <a:pt x="0" y="10"/>
                  </a:lnTo>
                  <a:lnTo>
                    <a:pt x="59" y="19"/>
                  </a:lnTo>
                  <a:lnTo>
                    <a:pt x="59" y="10"/>
                  </a:lnTo>
                  <a:lnTo>
                    <a:pt x="59" y="0"/>
                  </a:lnTo>
                  <a:close/>
                </a:path>
              </a:pathLst>
            </a:custGeom>
            <a:solidFill>
              <a:srgbClr val="000000"/>
            </a:solidFill>
            <a:ln w="0">
              <a:solidFill>
                <a:srgbClr val="000000"/>
              </a:solidFill>
            </a:ln>
          </p:spPr>
          <p:style>
            <a:lnRef idx="0"/>
            <a:fillRef idx="0"/>
            <a:effectRef idx="0"/>
            <a:fontRef idx="minor"/>
          </p:style>
        </p:sp>
        <p:sp>
          <p:nvSpPr>
            <p:cNvPr id="429" name="Freeform 14"/>
            <p:cNvSpPr/>
            <p:nvPr/>
          </p:nvSpPr>
          <p:spPr>
            <a:xfrm>
              <a:off x="5427720" y="2052000"/>
              <a:ext cx="4807800" cy="374400"/>
            </a:xfrm>
            <a:custGeom>
              <a:avLst/>
              <a:gdLst/>
              <a:ahLst/>
              <a:rect l="l" t="t" r="r" b="b"/>
              <a:pathLst>
                <a:path w="276" h="19">
                  <a:moveTo>
                    <a:pt x="0" y="0"/>
                  </a:moveTo>
                  <a:lnTo>
                    <a:pt x="276" y="0"/>
                  </a:lnTo>
                  <a:lnTo>
                    <a:pt x="276" y="19"/>
                  </a:lnTo>
                </a:path>
              </a:pathLst>
            </a:custGeom>
            <a:noFill/>
            <a:ln w="15875">
              <a:solidFill>
                <a:srgbClr val="000000"/>
              </a:solidFill>
              <a:round/>
            </a:ln>
          </p:spPr>
          <p:style>
            <a:lnRef idx="0"/>
            <a:fillRef idx="0"/>
            <a:effectRef idx="0"/>
            <a:fontRef idx="minor"/>
          </p:style>
        </p:sp>
        <p:sp>
          <p:nvSpPr>
            <p:cNvPr id="430" name="Line 15"/>
            <p:cNvSpPr/>
            <p:nvPr/>
          </p:nvSpPr>
          <p:spPr>
            <a:xfrm>
              <a:off x="8284320" y="2052000"/>
              <a:ext cx="1800" cy="374400"/>
            </a:xfrm>
            <a:prstGeom prst="line">
              <a:avLst/>
            </a:prstGeom>
            <a:ln w="15875">
              <a:solidFill>
                <a:srgbClr val="000000"/>
              </a:solidFill>
              <a:round/>
            </a:ln>
          </p:spPr>
          <p:style>
            <a:lnRef idx="0"/>
            <a:fillRef idx="0"/>
            <a:effectRef idx="0"/>
            <a:fontRef idx="minor"/>
          </p:style>
        </p:sp>
        <p:sp>
          <p:nvSpPr>
            <p:cNvPr id="431" name="Line 16"/>
            <p:cNvSpPr/>
            <p:nvPr/>
          </p:nvSpPr>
          <p:spPr>
            <a:xfrm>
              <a:off x="6663600" y="2052000"/>
              <a:ext cx="1800" cy="374400"/>
            </a:xfrm>
            <a:prstGeom prst="line">
              <a:avLst/>
            </a:prstGeom>
            <a:ln w="15875">
              <a:solidFill>
                <a:srgbClr val="000000"/>
              </a:solidFill>
              <a:round/>
            </a:ln>
          </p:spPr>
          <p:style>
            <a:lnRef idx="0"/>
            <a:fillRef idx="0"/>
            <a:effectRef idx="0"/>
            <a:fontRef idx="minor"/>
          </p:style>
        </p:sp>
        <p:sp>
          <p:nvSpPr>
            <p:cNvPr id="432" name="Rectangle 17"/>
            <p:cNvSpPr/>
            <p:nvPr/>
          </p:nvSpPr>
          <p:spPr>
            <a:xfrm>
              <a:off x="7616160" y="1795320"/>
              <a:ext cx="4680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I</a:t>
              </a:r>
              <a:endParaRPr b="0" lang="en-IN" sz="1100" spc="-1" strike="noStrike">
                <a:latin typeface="Arial"/>
              </a:endParaRPr>
            </a:p>
          </p:txBody>
        </p:sp>
        <p:sp>
          <p:nvSpPr>
            <p:cNvPr id="433" name="Rectangle 18"/>
            <p:cNvSpPr/>
            <p:nvPr/>
          </p:nvSpPr>
          <p:spPr>
            <a:xfrm>
              <a:off x="7687080" y="1795320"/>
              <a:ext cx="10008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N</a:t>
              </a:r>
              <a:endParaRPr b="0" lang="en-IN" sz="1100" spc="-1" strike="noStrike">
                <a:latin typeface="Arial"/>
              </a:endParaRPr>
            </a:p>
          </p:txBody>
        </p:sp>
        <p:sp>
          <p:nvSpPr>
            <p:cNvPr id="434" name="Rectangle 19"/>
            <p:cNvSpPr/>
            <p:nvPr/>
          </p:nvSpPr>
          <p:spPr>
            <a:xfrm>
              <a:off x="7805520" y="1795320"/>
              <a:ext cx="8496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T</a:t>
              </a:r>
              <a:endParaRPr b="0" lang="en-IN" sz="1100" spc="-1" strike="noStrike">
                <a:latin typeface="Arial"/>
              </a:endParaRPr>
            </a:p>
          </p:txBody>
        </p:sp>
        <p:sp>
          <p:nvSpPr>
            <p:cNvPr id="435" name="Rectangle 20"/>
            <p:cNvSpPr/>
            <p:nvPr/>
          </p:nvSpPr>
          <p:spPr>
            <a:xfrm>
              <a:off x="7910280" y="1795320"/>
              <a:ext cx="9252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R</a:t>
              </a:r>
              <a:endParaRPr b="0" lang="en-IN" sz="1100" spc="-1" strike="noStrike">
                <a:latin typeface="Arial"/>
              </a:endParaRPr>
            </a:p>
          </p:txBody>
        </p:sp>
        <p:sp>
          <p:nvSpPr>
            <p:cNvPr id="436" name="Line 21"/>
            <p:cNvSpPr/>
            <p:nvPr/>
          </p:nvSpPr>
          <p:spPr>
            <a:xfrm flipH="1">
              <a:off x="7639200" y="1813680"/>
              <a:ext cx="366480" cy="1800"/>
            </a:xfrm>
            <a:prstGeom prst="line">
              <a:avLst/>
            </a:prstGeom>
            <a:ln w="15875">
              <a:solidFill>
                <a:srgbClr val="000000"/>
              </a:solidFill>
              <a:round/>
            </a:ln>
          </p:spPr>
          <p:style>
            <a:lnRef idx="0"/>
            <a:fillRef idx="0"/>
            <a:effectRef idx="0"/>
            <a:fontRef idx="minor"/>
          </p:style>
        </p:sp>
        <p:sp>
          <p:nvSpPr>
            <p:cNvPr id="437" name="Rectangle 22"/>
            <p:cNvSpPr/>
            <p:nvPr/>
          </p:nvSpPr>
          <p:spPr>
            <a:xfrm>
              <a:off x="5522040" y="2703600"/>
              <a:ext cx="32868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INTA</a:t>
              </a:r>
              <a:endParaRPr b="0" lang="en-IN" sz="1100" spc="-1" strike="noStrike">
                <a:latin typeface="Arial"/>
              </a:endParaRPr>
            </a:p>
          </p:txBody>
        </p:sp>
        <p:sp>
          <p:nvSpPr>
            <p:cNvPr id="438" name="Rectangle 23"/>
            <p:cNvSpPr/>
            <p:nvPr/>
          </p:nvSpPr>
          <p:spPr>
            <a:xfrm>
              <a:off x="7795800" y="2426760"/>
              <a:ext cx="957240" cy="492480"/>
            </a:xfrm>
            <a:prstGeom prst="rect">
              <a:avLst/>
            </a:prstGeom>
            <a:noFill/>
            <a:ln w="15875">
              <a:solidFill>
                <a:srgbClr val="c00000"/>
              </a:solidFill>
              <a:miter/>
            </a:ln>
          </p:spPr>
          <p:style>
            <a:lnRef idx="0"/>
            <a:fillRef idx="0"/>
            <a:effectRef idx="0"/>
            <a:fontRef idx="minor"/>
          </p:style>
        </p:sp>
        <p:sp>
          <p:nvSpPr>
            <p:cNvPr id="439" name="Line 24"/>
            <p:cNvSpPr/>
            <p:nvPr/>
          </p:nvSpPr>
          <p:spPr>
            <a:xfrm flipH="1">
              <a:off x="8753400" y="2683080"/>
              <a:ext cx="296280" cy="2160"/>
            </a:xfrm>
            <a:prstGeom prst="line">
              <a:avLst/>
            </a:prstGeom>
            <a:ln w="15875">
              <a:solidFill>
                <a:srgbClr val="000000"/>
              </a:solidFill>
              <a:round/>
            </a:ln>
          </p:spPr>
          <p:style>
            <a:lnRef idx="0"/>
            <a:fillRef idx="0"/>
            <a:effectRef idx="0"/>
            <a:fontRef idx="minor"/>
          </p:style>
        </p:sp>
        <p:sp>
          <p:nvSpPr>
            <p:cNvPr id="440" name="Freeform 25"/>
            <p:cNvSpPr/>
            <p:nvPr/>
          </p:nvSpPr>
          <p:spPr>
            <a:xfrm>
              <a:off x="9624960" y="2644560"/>
              <a:ext cx="103680" cy="58680"/>
            </a:xfrm>
            <a:custGeom>
              <a:avLst/>
              <a:gdLst/>
              <a:ahLst/>
              <a:rect l="l" t="t" r="r" b="b"/>
              <a:pathLst>
                <a:path w="6" h="3">
                  <a:moveTo>
                    <a:pt x="0" y="3"/>
                  </a:moveTo>
                  <a:lnTo>
                    <a:pt x="6" y="2"/>
                  </a:lnTo>
                  <a:lnTo>
                    <a:pt x="0" y="0"/>
                  </a:lnTo>
                  <a:lnTo>
                    <a:pt x="0" y="2"/>
                  </a:lnTo>
                  <a:lnTo>
                    <a:pt x="0" y="3"/>
                  </a:lnTo>
                </a:path>
              </a:pathLst>
            </a:custGeom>
            <a:noFill/>
            <a:ln w="15875">
              <a:solidFill>
                <a:srgbClr val="000000"/>
              </a:solidFill>
              <a:round/>
            </a:ln>
          </p:spPr>
          <p:style>
            <a:lnRef idx="0"/>
            <a:fillRef idx="0"/>
            <a:effectRef idx="0"/>
            <a:fontRef idx="minor"/>
          </p:style>
        </p:sp>
        <p:sp>
          <p:nvSpPr>
            <p:cNvPr id="441" name="Freeform 26"/>
            <p:cNvSpPr/>
            <p:nvPr/>
          </p:nvSpPr>
          <p:spPr>
            <a:xfrm>
              <a:off x="9624960" y="2644560"/>
              <a:ext cx="103680" cy="58680"/>
            </a:xfrm>
            <a:custGeom>
              <a:avLst/>
              <a:gdLst/>
              <a:ahLst/>
              <a:rect l="l" t="t" r="r" b="b"/>
              <a:pathLst>
                <a:path w="58" h="29">
                  <a:moveTo>
                    <a:pt x="0" y="29"/>
                  </a:moveTo>
                  <a:lnTo>
                    <a:pt x="58" y="19"/>
                  </a:lnTo>
                  <a:lnTo>
                    <a:pt x="0" y="0"/>
                  </a:lnTo>
                  <a:lnTo>
                    <a:pt x="0" y="19"/>
                  </a:lnTo>
                  <a:lnTo>
                    <a:pt x="0" y="29"/>
                  </a:lnTo>
                  <a:close/>
                </a:path>
              </a:pathLst>
            </a:custGeom>
            <a:solidFill>
              <a:srgbClr val="000000"/>
            </a:solidFill>
            <a:ln w="0">
              <a:solidFill>
                <a:srgbClr val="000000"/>
              </a:solidFill>
            </a:ln>
          </p:spPr>
          <p:style>
            <a:lnRef idx="0"/>
            <a:fillRef idx="0"/>
            <a:effectRef idx="0"/>
            <a:fontRef idx="minor"/>
          </p:style>
        </p:sp>
        <p:sp>
          <p:nvSpPr>
            <p:cNvPr id="442" name="Line 27"/>
            <p:cNvSpPr/>
            <p:nvPr/>
          </p:nvSpPr>
          <p:spPr>
            <a:xfrm flipH="1">
              <a:off x="9450360" y="2683080"/>
              <a:ext cx="156240" cy="2160"/>
            </a:xfrm>
            <a:prstGeom prst="line">
              <a:avLst/>
            </a:prstGeom>
            <a:ln w="15875">
              <a:solidFill>
                <a:srgbClr val="000000"/>
              </a:solidFill>
              <a:round/>
            </a:ln>
          </p:spPr>
          <p:style>
            <a:lnRef idx="0"/>
            <a:fillRef idx="0"/>
            <a:effectRef idx="0"/>
            <a:fontRef idx="minor"/>
          </p:style>
        </p:sp>
        <p:sp>
          <p:nvSpPr>
            <p:cNvPr id="443" name="Freeform 28"/>
            <p:cNvSpPr/>
            <p:nvPr/>
          </p:nvSpPr>
          <p:spPr>
            <a:xfrm>
              <a:off x="9328320" y="2662920"/>
              <a:ext cx="35640" cy="40320"/>
            </a:xfrm>
            <a:custGeom>
              <a:avLst/>
              <a:gdLst/>
              <a:ahLst/>
              <a:rect l="l" t="t" r="r" b="b"/>
              <a:pathLst>
                <a:path w="20" h="20">
                  <a:moveTo>
                    <a:pt x="10" y="10"/>
                  </a:moveTo>
                  <a:lnTo>
                    <a:pt x="20" y="10"/>
                  </a:lnTo>
                  <a:lnTo>
                    <a:pt x="20" y="0"/>
                  </a:lnTo>
                  <a:lnTo>
                    <a:pt x="10" y="0"/>
                  </a:lnTo>
                  <a:lnTo>
                    <a:pt x="0" y="0"/>
                  </a:lnTo>
                  <a:lnTo>
                    <a:pt x="0" y="10"/>
                  </a:lnTo>
                  <a:lnTo>
                    <a:pt x="0" y="20"/>
                  </a:lnTo>
                  <a:lnTo>
                    <a:pt x="10" y="20"/>
                  </a:lnTo>
                  <a:lnTo>
                    <a:pt x="20" y="20"/>
                  </a:lnTo>
                  <a:lnTo>
                    <a:pt x="20" y="10"/>
                  </a:lnTo>
                  <a:lnTo>
                    <a:pt x="10" y="10"/>
                  </a:lnTo>
                  <a:close/>
                </a:path>
              </a:pathLst>
            </a:custGeom>
            <a:solidFill>
              <a:srgbClr val="000000"/>
            </a:solidFill>
            <a:ln w="0">
              <a:solidFill>
                <a:srgbClr val="000000"/>
              </a:solidFill>
            </a:ln>
          </p:spPr>
          <p:style>
            <a:lnRef idx="0"/>
            <a:fillRef idx="0"/>
            <a:effectRef idx="0"/>
            <a:fontRef idx="minor"/>
          </p:style>
        </p:sp>
        <p:sp>
          <p:nvSpPr>
            <p:cNvPr id="444" name="Freeform 29"/>
            <p:cNvSpPr/>
            <p:nvPr/>
          </p:nvSpPr>
          <p:spPr>
            <a:xfrm>
              <a:off x="9346320" y="2662920"/>
              <a:ext cx="17640" cy="20160"/>
            </a:xfrm>
            <a:custGeom>
              <a:avLst/>
              <a:gdLst/>
              <a:ahLst/>
              <a:rect l="l" t="t" r="r" b="b"/>
              <a:pathLst>
                <a:path w="1" h="1">
                  <a:moveTo>
                    <a:pt x="1" y="0"/>
                  </a:moveTo>
                  <a:lnTo>
                    <a:pt x="0" y="0"/>
                  </a:lnTo>
                  <a:lnTo>
                    <a:pt x="0" y="1"/>
                  </a:lnTo>
                  <a:lnTo>
                    <a:pt x="1" y="0"/>
                  </a:lnTo>
                </a:path>
              </a:pathLst>
            </a:custGeom>
            <a:noFill/>
            <a:ln w="15875">
              <a:solidFill>
                <a:srgbClr val="000000"/>
              </a:solidFill>
              <a:round/>
            </a:ln>
          </p:spPr>
          <p:style>
            <a:lnRef idx="0"/>
            <a:fillRef idx="0"/>
            <a:effectRef idx="0"/>
            <a:fontRef idx="minor"/>
          </p:style>
        </p:sp>
        <p:sp>
          <p:nvSpPr>
            <p:cNvPr id="445" name="Freeform 30"/>
            <p:cNvSpPr/>
            <p:nvPr/>
          </p:nvSpPr>
          <p:spPr>
            <a:xfrm>
              <a:off x="9242280" y="2662920"/>
              <a:ext cx="33840" cy="40320"/>
            </a:xfrm>
            <a:custGeom>
              <a:avLst/>
              <a:gdLst/>
              <a:ahLst/>
              <a:rect l="l" t="t" r="r" b="b"/>
              <a:pathLst>
                <a:path w="19" h="20">
                  <a:moveTo>
                    <a:pt x="10" y="10"/>
                  </a:moveTo>
                  <a:lnTo>
                    <a:pt x="19" y="10"/>
                  </a:lnTo>
                  <a:lnTo>
                    <a:pt x="19" y="0"/>
                  </a:lnTo>
                  <a:lnTo>
                    <a:pt x="10" y="0"/>
                  </a:lnTo>
                  <a:lnTo>
                    <a:pt x="0" y="0"/>
                  </a:lnTo>
                  <a:lnTo>
                    <a:pt x="0" y="10"/>
                  </a:lnTo>
                  <a:lnTo>
                    <a:pt x="0" y="20"/>
                  </a:lnTo>
                  <a:lnTo>
                    <a:pt x="10" y="20"/>
                  </a:lnTo>
                  <a:lnTo>
                    <a:pt x="19" y="20"/>
                  </a:lnTo>
                  <a:lnTo>
                    <a:pt x="19" y="10"/>
                  </a:lnTo>
                  <a:lnTo>
                    <a:pt x="10" y="10"/>
                  </a:lnTo>
                  <a:close/>
                </a:path>
              </a:pathLst>
            </a:custGeom>
            <a:solidFill>
              <a:srgbClr val="000000"/>
            </a:solidFill>
            <a:ln w="0">
              <a:solidFill>
                <a:srgbClr val="000000"/>
              </a:solidFill>
            </a:ln>
          </p:spPr>
          <p:style>
            <a:lnRef idx="0"/>
            <a:fillRef idx="0"/>
            <a:effectRef idx="0"/>
            <a:fontRef idx="minor"/>
          </p:style>
        </p:sp>
        <p:sp>
          <p:nvSpPr>
            <p:cNvPr id="446" name="Freeform 31"/>
            <p:cNvSpPr/>
            <p:nvPr/>
          </p:nvSpPr>
          <p:spPr>
            <a:xfrm>
              <a:off x="9259920" y="2662920"/>
              <a:ext cx="15840" cy="20160"/>
            </a:xfrm>
            <a:custGeom>
              <a:avLst/>
              <a:gdLst/>
              <a:ahLst/>
              <a:rect l="l" t="t" r="r" b="b"/>
              <a:pathLst>
                <a:path w="1" h="1">
                  <a:moveTo>
                    <a:pt x="1" y="0"/>
                  </a:moveTo>
                  <a:lnTo>
                    <a:pt x="0" y="0"/>
                  </a:lnTo>
                  <a:lnTo>
                    <a:pt x="0" y="1"/>
                  </a:lnTo>
                  <a:lnTo>
                    <a:pt x="1" y="0"/>
                  </a:lnTo>
                </a:path>
              </a:pathLst>
            </a:custGeom>
            <a:noFill/>
            <a:ln w="15875">
              <a:solidFill>
                <a:srgbClr val="000000"/>
              </a:solidFill>
              <a:round/>
            </a:ln>
          </p:spPr>
          <p:style>
            <a:lnRef idx="0"/>
            <a:fillRef idx="0"/>
            <a:effectRef idx="0"/>
            <a:fontRef idx="minor"/>
          </p:style>
        </p:sp>
        <p:sp>
          <p:nvSpPr>
            <p:cNvPr id="447" name="Freeform 32"/>
            <p:cNvSpPr/>
            <p:nvPr/>
          </p:nvSpPr>
          <p:spPr>
            <a:xfrm>
              <a:off x="9154080" y="2662920"/>
              <a:ext cx="35640" cy="40320"/>
            </a:xfrm>
            <a:custGeom>
              <a:avLst/>
              <a:gdLst/>
              <a:ahLst/>
              <a:rect l="l" t="t" r="r" b="b"/>
              <a:pathLst>
                <a:path w="20" h="20">
                  <a:moveTo>
                    <a:pt x="10" y="10"/>
                  </a:moveTo>
                  <a:lnTo>
                    <a:pt x="20" y="10"/>
                  </a:lnTo>
                  <a:lnTo>
                    <a:pt x="20" y="0"/>
                  </a:lnTo>
                  <a:lnTo>
                    <a:pt x="10" y="0"/>
                  </a:lnTo>
                  <a:lnTo>
                    <a:pt x="0" y="0"/>
                  </a:lnTo>
                  <a:lnTo>
                    <a:pt x="0" y="10"/>
                  </a:lnTo>
                  <a:lnTo>
                    <a:pt x="0" y="20"/>
                  </a:lnTo>
                  <a:lnTo>
                    <a:pt x="10" y="20"/>
                  </a:lnTo>
                  <a:lnTo>
                    <a:pt x="20" y="20"/>
                  </a:lnTo>
                  <a:lnTo>
                    <a:pt x="20" y="10"/>
                  </a:lnTo>
                  <a:lnTo>
                    <a:pt x="10" y="10"/>
                  </a:lnTo>
                  <a:close/>
                </a:path>
              </a:pathLst>
            </a:custGeom>
            <a:solidFill>
              <a:srgbClr val="000000"/>
            </a:solidFill>
            <a:ln w="0">
              <a:solidFill>
                <a:srgbClr val="000000"/>
              </a:solidFill>
            </a:ln>
          </p:spPr>
          <p:style>
            <a:lnRef idx="0"/>
            <a:fillRef idx="0"/>
            <a:effectRef idx="0"/>
            <a:fontRef idx="minor"/>
          </p:style>
        </p:sp>
        <p:sp>
          <p:nvSpPr>
            <p:cNvPr id="448" name="Freeform 33"/>
            <p:cNvSpPr/>
            <p:nvPr/>
          </p:nvSpPr>
          <p:spPr>
            <a:xfrm>
              <a:off x="9154080" y="2662920"/>
              <a:ext cx="17640" cy="20160"/>
            </a:xfrm>
            <a:custGeom>
              <a:avLst/>
              <a:gdLst/>
              <a:ahLst/>
              <a:rect l="l" t="t" r="r" b="b"/>
              <a:pathLst>
                <a:path w="1" h="1">
                  <a:moveTo>
                    <a:pt x="1" y="0"/>
                  </a:moveTo>
                  <a:lnTo>
                    <a:pt x="0" y="0"/>
                  </a:lnTo>
                  <a:lnTo>
                    <a:pt x="0" y="1"/>
                  </a:lnTo>
                  <a:lnTo>
                    <a:pt x="1" y="0"/>
                  </a:lnTo>
                </a:path>
              </a:pathLst>
            </a:custGeom>
            <a:noFill/>
            <a:ln w="15875">
              <a:solidFill>
                <a:srgbClr val="000000"/>
              </a:solidFill>
              <a:round/>
            </a:ln>
          </p:spPr>
          <p:style>
            <a:lnRef idx="0"/>
            <a:fillRef idx="0"/>
            <a:effectRef idx="0"/>
            <a:fontRef idx="minor"/>
          </p:style>
        </p:sp>
        <p:sp>
          <p:nvSpPr>
            <p:cNvPr id="449" name="Rectangle 34"/>
            <p:cNvSpPr/>
            <p:nvPr/>
          </p:nvSpPr>
          <p:spPr>
            <a:xfrm>
              <a:off x="9933480" y="2565000"/>
              <a:ext cx="39420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Device</a:t>
              </a:r>
              <a:endParaRPr b="0" lang="en-IN" sz="1100" spc="-1" strike="noStrike">
                <a:latin typeface="Arial"/>
              </a:endParaRPr>
            </a:p>
          </p:txBody>
        </p:sp>
        <p:sp>
          <p:nvSpPr>
            <p:cNvPr id="450" name="Rectangle 35"/>
            <p:cNvSpPr/>
            <p:nvPr/>
          </p:nvSpPr>
          <p:spPr>
            <a:xfrm>
              <a:off x="10461960" y="2565000"/>
              <a:ext cx="7128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i="1" lang="en-US" sz="1100" spc="-1" strike="noStrike">
                  <a:solidFill>
                    <a:srgbClr val="000000"/>
                  </a:solidFill>
                  <a:latin typeface="Times New Roman"/>
                </a:rPr>
                <a:t>n</a:t>
              </a:r>
              <a:endParaRPr b="0" lang="en-IN" sz="1100" spc="-1" strike="noStrike">
                <a:latin typeface="Arial"/>
              </a:endParaRPr>
            </a:p>
          </p:txBody>
        </p:sp>
        <p:sp>
          <p:nvSpPr>
            <p:cNvPr id="451" name="Rectangle 36"/>
            <p:cNvSpPr/>
            <p:nvPr/>
          </p:nvSpPr>
          <p:spPr>
            <a:xfrm>
              <a:off x="9747000" y="2426760"/>
              <a:ext cx="957240" cy="492480"/>
            </a:xfrm>
            <a:prstGeom prst="rect">
              <a:avLst/>
            </a:prstGeom>
            <a:noFill/>
            <a:ln w="15875">
              <a:solidFill>
                <a:srgbClr val="c00000"/>
              </a:solidFill>
              <a:miter/>
            </a:ln>
          </p:spPr>
          <p:style>
            <a:lnRef idx="0"/>
            <a:fillRef idx="0"/>
            <a:effectRef idx="0"/>
            <a:fontRef idx="minor"/>
          </p:style>
        </p:sp>
        <p:sp>
          <p:nvSpPr>
            <p:cNvPr id="452" name="Rectangle 37"/>
            <p:cNvSpPr/>
            <p:nvPr/>
          </p:nvSpPr>
          <p:spPr>
            <a:xfrm>
              <a:off x="6378840" y="2565000"/>
              <a:ext cx="49968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Device 1</a:t>
              </a:r>
              <a:endParaRPr b="0" lang="en-IN" sz="1100" spc="-1" strike="noStrike">
                <a:latin typeface="Arial"/>
              </a:endParaRPr>
            </a:p>
          </p:txBody>
        </p:sp>
        <p:sp>
          <p:nvSpPr>
            <p:cNvPr id="453" name="Rectangle 38"/>
            <p:cNvSpPr/>
            <p:nvPr/>
          </p:nvSpPr>
          <p:spPr>
            <a:xfrm>
              <a:off x="6176880" y="2426760"/>
              <a:ext cx="957240" cy="492480"/>
            </a:xfrm>
            <a:prstGeom prst="rect">
              <a:avLst/>
            </a:prstGeom>
            <a:noFill/>
            <a:ln w="15875">
              <a:solidFill>
                <a:srgbClr val="c00000"/>
              </a:solidFill>
              <a:miter/>
            </a:ln>
          </p:spPr>
          <p:style>
            <a:lnRef idx="0"/>
            <a:fillRef idx="0"/>
            <a:effectRef idx="0"/>
            <a:fontRef idx="minor"/>
          </p:style>
        </p:sp>
        <p:sp>
          <p:nvSpPr>
            <p:cNvPr id="454" name="Rectangle 39"/>
            <p:cNvSpPr/>
            <p:nvPr/>
          </p:nvSpPr>
          <p:spPr>
            <a:xfrm>
              <a:off x="4678560" y="1795320"/>
              <a:ext cx="608760" cy="1123560"/>
            </a:xfrm>
            <a:prstGeom prst="rect">
              <a:avLst/>
            </a:prstGeom>
            <a:noFill/>
            <a:ln w="15875">
              <a:solidFill>
                <a:srgbClr val="c00000"/>
              </a:solidFill>
              <a:miter/>
            </a:ln>
          </p:spPr>
          <p:style>
            <a:lnRef idx="0"/>
            <a:fillRef idx="0"/>
            <a:effectRef idx="0"/>
            <a:fontRef idx="minor"/>
          </p:style>
        </p:sp>
      </p:grpSp>
      <p:sp>
        <p:nvSpPr>
          <p:cNvPr id="455" name="PlaceHolder 1"/>
          <p:cNvSpPr>
            <a:spLocks noGrp="1"/>
          </p:cNvSpPr>
          <p:nvPr>
            <p:ph type="title"/>
          </p:nvPr>
        </p:nvSpPr>
        <p:spPr>
          <a:xfrm>
            <a:off x="908640" y="590400"/>
            <a:ext cx="10202040" cy="1325520"/>
          </a:xfrm>
          <a:prstGeom prst="rect">
            <a:avLst/>
          </a:prstGeom>
          <a:noFill/>
          <a:ln w="0">
            <a:noFill/>
          </a:ln>
        </p:spPr>
        <p:txBody>
          <a:bodyPr anchor="ctr">
            <a:noAutofit/>
          </a:bodyPr>
          <a:p>
            <a:pPr>
              <a:lnSpc>
                <a:spcPct val="90000"/>
              </a:lnSpc>
              <a:buNone/>
            </a:pPr>
            <a:r>
              <a:rPr b="0" lang="en-IN" sz="4000" spc="-1" strike="noStrike">
                <a:solidFill>
                  <a:srgbClr val="18818c"/>
                </a:solidFill>
                <a:latin typeface="Elephant"/>
              </a:rPr>
              <a:t>Simultaneous Requests</a:t>
            </a:r>
            <a:endParaRPr b="0" lang="en-US" sz="4000" spc="-1" strike="noStrike">
              <a:solidFill>
                <a:srgbClr val="000000"/>
              </a:solidFill>
              <a:latin typeface="Arial Nova Light"/>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Text Box 3"/>
          <p:cNvSpPr/>
          <p:nvPr/>
        </p:nvSpPr>
        <p:spPr>
          <a:xfrm>
            <a:off x="194040" y="1027440"/>
            <a:ext cx="11506680" cy="1765440"/>
          </a:xfrm>
          <a:prstGeom prst="rect">
            <a:avLst/>
          </a:prstGeom>
          <a:noFill/>
          <a:ln w="0">
            <a:noFill/>
          </a:ln>
        </p:spPr>
        <p:style>
          <a:lnRef idx="0"/>
          <a:fillRef idx="0"/>
          <a:effectRef idx="0"/>
          <a:fontRef idx="minor"/>
        </p:style>
        <p:txBody>
          <a:bodyPr lIns="90000" rIns="90000" tIns="45000" bIns="45000" anchor="t">
            <a:spAutoFit/>
          </a:bodyPr>
          <a:p>
            <a:pPr marL="115920" indent="-115920">
              <a:lnSpc>
                <a:spcPct val="100000"/>
              </a:lnSpc>
              <a:buClr>
                <a:srgbClr val="000000"/>
              </a:buClr>
              <a:buFont typeface="Arial"/>
              <a:buChar char="•"/>
            </a:pPr>
            <a:r>
              <a:rPr b="0" lang="en-US" sz="2200" spc="-1" strike="noStrike">
                <a:solidFill>
                  <a:srgbClr val="000000"/>
                </a:solidFill>
                <a:latin typeface="Comic Sans MS"/>
              </a:rPr>
              <a:t>When I/O devices were organized into a priority structure, each device had its own  interrupt-request and interrupt-acknowledge line.</a:t>
            </a:r>
            <a:endParaRPr b="0" lang="en-IN" sz="2200" spc="-1" strike="noStrike">
              <a:latin typeface="Arial"/>
            </a:endParaRPr>
          </a:p>
          <a:p>
            <a:pPr marL="115920" indent="-115920">
              <a:lnSpc>
                <a:spcPct val="100000"/>
              </a:lnSpc>
              <a:buClr>
                <a:srgbClr val="000000"/>
              </a:buClr>
              <a:buFont typeface="Arial"/>
              <a:buChar char="•"/>
            </a:pPr>
            <a:r>
              <a:rPr b="0" lang="en-US" sz="2200" spc="-1" strike="noStrike">
                <a:solidFill>
                  <a:srgbClr val="000000"/>
                </a:solidFill>
                <a:latin typeface="Comic Sans MS"/>
              </a:rPr>
              <a:t>When I/O devices were organized in a </a:t>
            </a:r>
            <a:r>
              <a:rPr b="0" lang="en-US" sz="2200" spc="-1" strike="noStrike">
                <a:solidFill>
                  <a:srgbClr val="0808b8"/>
                </a:solidFill>
                <a:latin typeface="Comic Sans MS"/>
              </a:rPr>
              <a:t>daisy chain fashion, </a:t>
            </a:r>
            <a:r>
              <a:rPr b="0" lang="en-US" sz="2200" spc="-1" strike="noStrike">
                <a:solidFill>
                  <a:srgbClr val="000000"/>
                </a:solidFill>
                <a:latin typeface="Comic Sans MS"/>
              </a:rPr>
              <a:t>the </a:t>
            </a:r>
            <a:r>
              <a:rPr b="0" lang="en-US" sz="2200" spc="-1" strike="noStrike">
                <a:solidFill>
                  <a:srgbClr val="c00000"/>
                </a:solidFill>
                <a:latin typeface="Comic Sans MS"/>
              </a:rPr>
              <a:t>devices shared an  interrupt-request line, and the interrupt-acknowledge propagated through the devices</a:t>
            </a:r>
            <a:r>
              <a:rPr b="0" lang="en-US" sz="2200" spc="-1" strike="noStrike">
                <a:solidFill>
                  <a:srgbClr val="000000"/>
                </a:solidFill>
                <a:latin typeface="Comic Sans MS"/>
              </a:rPr>
              <a:t>.</a:t>
            </a:r>
            <a:endParaRPr b="0" lang="en-IN" sz="2200" spc="-1" strike="noStrike">
              <a:latin typeface="Arial"/>
            </a:endParaRPr>
          </a:p>
          <a:p>
            <a:pPr marL="115920" indent="-115920">
              <a:lnSpc>
                <a:spcPct val="100000"/>
              </a:lnSpc>
              <a:buClr>
                <a:srgbClr val="000000"/>
              </a:buClr>
              <a:buFont typeface="Arial"/>
              <a:buChar char="•"/>
            </a:pPr>
            <a:r>
              <a:rPr b="0" lang="en-US" sz="2200" spc="-1" strike="noStrike">
                <a:solidFill>
                  <a:srgbClr val="000000"/>
                </a:solidFill>
                <a:latin typeface="Comic Sans MS"/>
              </a:rPr>
              <a:t>A </a:t>
            </a:r>
            <a:r>
              <a:rPr b="0" lang="en-US" sz="2200" spc="-1" strike="noStrike">
                <a:solidFill>
                  <a:srgbClr val="0808b8"/>
                </a:solidFill>
                <a:latin typeface="Comic Sans MS"/>
              </a:rPr>
              <a:t>combination of priority structure and daisy chain scheme </a:t>
            </a:r>
            <a:r>
              <a:rPr b="0" lang="en-US" sz="2200" spc="-1" strike="noStrike">
                <a:solidFill>
                  <a:srgbClr val="000000"/>
                </a:solidFill>
                <a:latin typeface="Comic Sans MS"/>
              </a:rPr>
              <a:t>can also used</a:t>
            </a:r>
            <a:r>
              <a:rPr b="0" lang="en-US" sz="2000" spc="-1" strike="noStrike">
                <a:solidFill>
                  <a:srgbClr val="000000"/>
                </a:solidFill>
                <a:latin typeface="Comic Sans MS"/>
              </a:rPr>
              <a:t>.</a:t>
            </a:r>
            <a:endParaRPr b="0" lang="en-IN" sz="2000" spc="-1" strike="noStrike">
              <a:latin typeface="Arial"/>
            </a:endParaRPr>
          </a:p>
        </p:txBody>
      </p:sp>
      <p:grpSp>
        <p:nvGrpSpPr>
          <p:cNvPr id="457" name="Group 4"/>
          <p:cNvGrpSpPr/>
          <p:nvPr/>
        </p:nvGrpSpPr>
        <p:grpSpPr>
          <a:xfrm>
            <a:off x="2590560" y="3214800"/>
            <a:ext cx="7162920" cy="1997280"/>
            <a:chOff x="2590560" y="3214800"/>
            <a:chExt cx="7162920" cy="1997280"/>
          </a:xfrm>
        </p:grpSpPr>
        <p:sp>
          <p:nvSpPr>
            <p:cNvPr id="458" name="Rectangle 5"/>
            <p:cNvSpPr/>
            <p:nvPr/>
          </p:nvSpPr>
          <p:spPr>
            <a:xfrm>
              <a:off x="2590920" y="3390480"/>
              <a:ext cx="1654560" cy="1352880"/>
            </a:xfrm>
            <a:prstGeom prst="rect">
              <a:avLst/>
            </a:prstGeom>
            <a:solidFill>
              <a:srgbClr val="ff9f9f"/>
            </a:solidFill>
            <a:ln w="0">
              <a:solidFill>
                <a:srgbClr val="c00000"/>
              </a:solidFill>
            </a:ln>
          </p:spPr>
          <p:style>
            <a:lnRef idx="0"/>
            <a:fillRef idx="0"/>
            <a:effectRef idx="0"/>
            <a:fontRef idx="minor"/>
          </p:style>
        </p:sp>
        <p:sp>
          <p:nvSpPr>
            <p:cNvPr id="459" name="Rectangle 6"/>
            <p:cNvSpPr/>
            <p:nvPr/>
          </p:nvSpPr>
          <p:spPr>
            <a:xfrm>
              <a:off x="2590920" y="3390480"/>
              <a:ext cx="1654560" cy="1352880"/>
            </a:xfrm>
            <a:prstGeom prst="rect">
              <a:avLst/>
            </a:prstGeom>
            <a:noFill/>
            <a:ln w="15875">
              <a:solidFill>
                <a:srgbClr val="c00000"/>
              </a:solidFill>
              <a:miter/>
            </a:ln>
          </p:spPr>
          <p:style>
            <a:lnRef idx="0"/>
            <a:fillRef idx="0"/>
            <a:effectRef idx="0"/>
            <a:fontRef idx="minor"/>
          </p:style>
        </p:sp>
        <p:sp>
          <p:nvSpPr>
            <p:cNvPr id="460" name="Line 7"/>
            <p:cNvSpPr/>
            <p:nvPr/>
          </p:nvSpPr>
          <p:spPr>
            <a:xfrm flipV="1">
              <a:off x="2590560" y="3390120"/>
              <a:ext cx="2160" cy="1353600"/>
            </a:xfrm>
            <a:prstGeom prst="line">
              <a:avLst/>
            </a:prstGeom>
            <a:ln w="15875">
              <a:solidFill>
                <a:srgbClr val="b2ffff"/>
              </a:solidFill>
              <a:round/>
            </a:ln>
          </p:spPr>
          <p:style>
            <a:lnRef idx="0"/>
            <a:fillRef idx="0"/>
            <a:effectRef idx="0"/>
            <a:fontRef idx="minor"/>
          </p:style>
        </p:sp>
        <p:sp>
          <p:nvSpPr>
            <p:cNvPr id="461" name="Line 8"/>
            <p:cNvSpPr/>
            <p:nvPr/>
          </p:nvSpPr>
          <p:spPr>
            <a:xfrm flipV="1">
              <a:off x="2590560" y="3390120"/>
              <a:ext cx="2160" cy="1353600"/>
            </a:xfrm>
            <a:prstGeom prst="line">
              <a:avLst/>
            </a:prstGeom>
            <a:ln w="15875">
              <a:solidFill>
                <a:srgbClr val="c00000"/>
              </a:solidFill>
              <a:round/>
            </a:ln>
          </p:spPr>
          <p:style>
            <a:lnRef idx="0"/>
            <a:fillRef idx="0"/>
            <a:effectRef idx="0"/>
            <a:fontRef idx="minor"/>
          </p:style>
        </p:sp>
        <p:sp>
          <p:nvSpPr>
            <p:cNvPr id="462" name="Freeform 9"/>
            <p:cNvSpPr/>
            <p:nvPr/>
          </p:nvSpPr>
          <p:spPr>
            <a:xfrm>
              <a:off x="6069600" y="4229280"/>
              <a:ext cx="18720" cy="12600"/>
            </a:xfrm>
            <a:custGeom>
              <a:avLst/>
              <a:gdLst/>
              <a:ahLst/>
              <a:rect l="l" t="t" r="r" b="b"/>
              <a:pathLst>
                <a:path w="1" h="1">
                  <a:moveTo>
                    <a:pt x="0" y="1"/>
                  </a:moveTo>
                  <a:lnTo>
                    <a:pt x="1" y="0"/>
                  </a:lnTo>
                  <a:lnTo>
                    <a:pt x="0" y="0"/>
                  </a:lnTo>
                  <a:lnTo>
                    <a:pt x="0" y="1"/>
                  </a:lnTo>
                </a:path>
              </a:pathLst>
            </a:custGeom>
            <a:noFill/>
            <a:ln w="15875">
              <a:solidFill>
                <a:srgbClr val="000000"/>
              </a:solidFill>
              <a:round/>
            </a:ln>
          </p:spPr>
          <p:style>
            <a:lnRef idx="0"/>
            <a:fillRef idx="0"/>
            <a:effectRef idx="0"/>
            <a:fontRef idx="minor"/>
          </p:style>
        </p:sp>
        <p:sp>
          <p:nvSpPr>
            <p:cNvPr id="463" name="Freeform 10"/>
            <p:cNvSpPr/>
            <p:nvPr/>
          </p:nvSpPr>
          <p:spPr>
            <a:xfrm>
              <a:off x="6069600" y="4141440"/>
              <a:ext cx="18720" cy="12600"/>
            </a:xfrm>
            <a:custGeom>
              <a:avLst/>
              <a:gdLst/>
              <a:ahLst/>
              <a:rect l="l" t="t" r="r" b="b"/>
              <a:pathLst>
                <a:path w="1" h="1">
                  <a:moveTo>
                    <a:pt x="0" y="1"/>
                  </a:moveTo>
                  <a:lnTo>
                    <a:pt x="1" y="0"/>
                  </a:lnTo>
                  <a:lnTo>
                    <a:pt x="0" y="0"/>
                  </a:lnTo>
                  <a:lnTo>
                    <a:pt x="0" y="1"/>
                  </a:lnTo>
                </a:path>
              </a:pathLst>
            </a:custGeom>
            <a:noFill/>
            <a:ln w="15875">
              <a:solidFill>
                <a:srgbClr val="000000"/>
              </a:solidFill>
              <a:round/>
            </a:ln>
          </p:spPr>
          <p:style>
            <a:lnRef idx="0"/>
            <a:fillRef idx="0"/>
            <a:effectRef idx="0"/>
            <a:fontRef idx="minor"/>
          </p:style>
        </p:sp>
        <p:sp>
          <p:nvSpPr>
            <p:cNvPr id="464" name="Freeform 11"/>
            <p:cNvSpPr/>
            <p:nvPr/>
          </p:nvSpPr>
          <p:spPr>
            <a:xfrm>
              <a:off x="6069600" y="4066560"/>
              <a:ext cx="18720" cy="12600"/>
            </a:xfrm>
            <a:custGeom>
              <a:avLst/>
              <a:gdLst/>
              <a:ahLst/>
              <a:rect l="l" t="t" r="r" b="b"/>
              <a:pathLst>
                <a:path w="1" h="1">
                  <a:moveTo>
                    <a:pt x="0" y="1"/>
                  </a:moveTo>
                  <a:lnTo>
                    <a:pt x="1" y="0"/>
                  </a:lnTo>
                  <a:lnTo>
                    <a:pt x="0" y="0"/>
                  </a:lnTo>
                  <a:lnTo>
                    <a:pt x="0" y="1"/>
                  </a:lnTo>
                </a:path>
              </a:pathLst>
            </a:custGeom>
            <a:noFill/>
            <a:ln w="15875">
              <a:solidFill>
                <a:srgbClr val="000000"/>
              </a:solidFill>
              <a:round/>
            </a:ln>
          </p:spPr>
          <p:style>
            <a:lnRef idx="0"/>
            <a:fillRef idx="0"/>
            <a:effectRef idx="0"/>
            <a:fontRef idx="minor"/>
          </p:style>
        </p:sp>
        <p:sp>
          <p:nvSpPr>
            <p:cNvPr id="465" name="Freeform 12"/>
            <p:cNvSpPr/>
            <p:nvPr/>
          </p:nvSpPr>
          <p:spPr>
            <a:xfrm>
              <a:off x="7703280" y="3766680"/>
              <a:ext cx="125640" cy="37080"/>
            </a:xfrm>
            <a:custGeom>
              <a:avLst/>
              <a:gdLst/>
              <a:ahLst/>
              <a:rect l="l" t="t" r="r" b="b"/>
              <a:pathLst>
                <a:path w="6" h="3">
                  <a:moveTo>
                    <a:pt x="0" y="3"/>
                  </a:moveTo>
                  <a:lnTo>
                    <a:pt x="6" y="2"/>
                  </a:lnTo>
                  <a:lnTo>
                    <a:pt x="0" y="0"/>
                  </a:lnTo>
                  <a:lnTo>
                    <a:pt x="0" y="2"/>
                  </a:lnTo>
                  <a:lnTo>
                    <a:pt x="0" y="3"/>
                  </a:lnTo>
                </a:path>
              </a:pathLst>
            </a:custGeom>
            <a:noFill/>
            <a:ln w="15875">
              <a:solidFill>
                <a:srgbClr val="000000"/>
              </a:solidFill>
              <a:round/>
            </a:ln>
          </p:spPr>
          <p:style>
            <a:lnRef idx="0"/>
            <a:fillRef idx="0"/>
            <a:effectRef idx="0"/>
            <a:fontRef idx="minor"/>
          </p:style>
        </p:sp>
        <p:sp>
          <p:nvSpPr>
            <p:cNvPr id="466" name="Freeform 13"/>
            <p:cNvSpPr/>
            <p:nvPr/>
          </p:nvSpPr>
          <p:spPr>
            <a:xfrm>
              <a:off x="7703280" y="3766680"/>
              <a:ext cx="125640" cy="37080"/>
            </a:xfrm>
            <a:custGeom>
              <a:avLst/>
              <a:gdLst/>
              <a:ahLst/>
              <a:rect l="l" t="t" r="r" b="b"/>
              <a:pathLst>
                <a:path w="59" h="29">
                  <a:moveTo>
                    <a:pt x="0" y="29"/>
                  </a:moveTo>
                  <a:lnTo>
                    <a:pt x="59" y="19"/>
                  </a:lnTo>
                  <a:lnTo>
                    <a:pt x="0" y="0"/>
                  </a:lnTo>
                  <a:lnTo>
                    <a:pt x="0" y="19"/>
                  </a:lnTo>
                  <a:lnTo>
                    <a:pt x="0" y="29"/>
                  </a:lnTo>
                  <a:close/>
                </a:path>
              </a:pathLst>
            </a:custGeom>
            <a:solidFill>
              <a:srgbClr val="000000"/>
            </a:solidFill>
            <a:ln w="0">
              <a:solidFill>
                <a:srgbClr val="000000"/>
              </a:solidFill>
            </a:ln>
          </p:spPr>
          <p:style>
            <a:lnRef idx="0"/>
            <a:fillRef idx="0"/>
            <a:effectRef idx="0"/>
            <a:fontRef idx="minor"/>
          </p:style>
        </p:sp>
        <p:sp>
          <p:nvSpPr>
            <p:cNvPr id="467" name="Line 14"/>
            <p:cNvSpPr/>
            <p:nvPr/>
          </p:nvSpPr>
          <p:spPr>
            <a:xfrm flipH="1">
              <a:off x="6648120" y="3790800"/>
              <a:ext cx="1055160" cy="1440"/>
            </a:xfrm>
            <a:prstGeom prst="line">
              <a:avLst/>
            </a:prstGeom>
            <a:ln w="15875">
              <a:solidFill>
                <a:srgbClr val="000000"/>
              </a:solidFill>
              <a:round/>
            </a:ln>
          </p:spPr>
          <p:style>
            <a:lnRef idx="0"/>
            <a:fillRef idx="0"/>
            <a:effectRef idx="0"/>
            <a:fontRef idx="minor"/>
          </p:style>
        </p:sp>
        <p:sp>
          <p:nvSpPr>
            <p:cNvPr id="468" name="Rectangle 15"/>
            <p:cNvSpPr/>
            <p:nvPr/>
          </p:nvSpPr>
          <p:spPr>
            <a:xfrm>
              <a:off x="5813640" y="3716280"/>
              <a:ext cx="39420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Device</a:t>
              </a:r>
              <a:endParaRPr b="0" lang="en-IN" sz="1100" spc="-1" strike="noStrike">
                <a:latin typeface="Arial"/>
              </a:endParaRPr>
            </a:p>
          </p:txBody>
        </p:sp>
        <p:sp>
          <p:nvSpPr>
            <p:cNvPr id="469" name="Rectangle 16"/>
            <p:cNvSpPr/>
            <p:nvPr/>
          </p:nvSpPr>
          <p:spPr>
            <a:xfrm>
              <a:off x="8173440" y="3716280"/>
              <a:ext cx="39420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Device</a:t>
              </a:r>
              <a:endParaRPr b="0" lang="en-IN" sz="1100" spc="-1" strike="noStrike">
                <a:latin typeface="Arial"/>
              </a:endParaRPr>
            </a:p>
          </p:txBody>
        </p:sp>
        <p:sp>
          <p:nvSpPr>
            <p:cNvPr id="470" name="Freeform 17"/>
            <p:cNvSpPr/>
            <p:nvPr/>
          </p:nvSpPr>
          <p:spPr>
            <a:xfrm>
              <a:off x="9589320" y="4719240"/>
              <a:ext cx="123480" cy="37080"/>
            </a:xfrm>
            <a:custGeom>
              <a:avLst/>
              <a:gdLst/>
              <a:ahLst/>
              <a:rect l="l" t="t" r="r" b="b"/>
              <a:pathLst>
                <a:path w="6" h="3">
                  <a:moveTo>
                    <a:pt x="0" y="3"/>
                  </a:moveTo>
                  <a:lnTo>
                    <a:pt x="6" y="2"/>
                  </a:lnTo>
                  <a:lnTo>
                    <a:pt x="0" y="0"/>
                  </a:lnTo>
                  <a:lnTo>
                    <a:pt x="0" y="2"/>
                  </a:lnTo>
                  <a:lnTo>
                    <a:pt x="0" y="3"/>
                  </a:lnTo>
                </a:path>
              </a:pathLst>
            </a:custGeom>
            <a:noFill/>
            <a:ln w="15875">
              <a:solidFill>
                <a:srgbClr val="000000"/>
              </a:solidFill>
              <a:round/>
            </a:ln>
          </p:spPr>
          <p:style>
            <a:lnRef idx="0"/>
            <a:fillRef idx="0"/>
            <a:effectRef idx="0"/>
            <a:fontRef idx="minor"/>
          </p:style>
        </p:sp>
        <p:sp>
          <p:nvSpPr>
            <p:cNvPr id="471" name="Freeform 18"/>
            <p:cNvSpPr/>
            <p:nvPr/>
          </p:nvSpPr>
          <p:spPr>
            <a:xfrm>
              <a:off x="9589320" y="4719240"/>
              <a:ext cx="123480" cy="37080"/>
            </a:xfrm>
            <a:custGeom>
              <a:avLst/>
              <a:gdLst/>
              <a:ahLst/>
              <a:rect l="l" t="t" r="r" b="b"/>
              <a:pathLst>
                <a:path w="58" h="29">
                  <a:moveTo>
                    <a:pt x="0" y="29"/>
                  </a:moveTo>
                  <a:lnTo>
                    <a:pt x="58" y="19"/>
                  </a:lnTo>
                  <a:lnTo>
                    <a:pt x="0" y="0"/>
                  </a:lnTo>
                  <a:lnTo>
                    <a:pt x="0" y="19"/>
                  </a:lnTo>
                  <a:lnTo>
                    <a:pt x="0" y="29"/>
                  </a:lnTo>
                  <a:close/>
                </a:path>
              </a:pathLst>
            </a:custGeom>
            <a:solidFill>
              <a:srgbClr val="000000"/>
            </a:solidFill>
            <a:ln w="0">
              <a:solidFill>
                <a:srgbClr val="000000"/>
              </a:solidFill>
            </a:ln>
          </p:spPr>
          <p:style>
            <a:lnRef idx="0"/>
            <a:fillRef idx="0"/>
            <a:effectRef idx="0"/>
            <a:fontRef idx="minor"/>
          </p:style>
        </p:sp>
        <p:sp>
          <p:nvSpPr>
            <p:cNvPr id="472" name="Line 19"/>
            <p:cNvSpPr/>
            <p:nvPr/>
          </p:nvSpPr>
          <p:spPr>
            <a:xfrm flipH="1">
              <a:off x="9007920" y="4743720"/>
              <a:ext cx="581040" cy="1080"/>
            </a:xfrm>
            <a:prstGeom prst="line">
              <a:avLst/>
            </a:prstGeom>
            <a:ln w="15875">
              <a:solidFill>
                <a:srgbClr val="000000"/>
              </a:solidFill>
              <a:round/>
            </a:ln>
          </p:spPr>
          <p:style>
            <a:lnRef idx="0"/>
            <a:fillRef idx="0"/>
            <a:effectRef idx="0"/>
            <a:fontRef idx="minor"/>
          </p:style>
        </p:sp>
        <p:sp>
          <p:nvSpPr>
            <p:cNvPr id="473" name="Freeform 20"/>
            <p:cNvSpPr/>
            <p:nvPr/>
          </p:nvSpPr>
          <p:spPr>
            <a:xfrm>
              <a:off x="9589320" y="3766680"/>
              <a:ext cx="123480" cy="37080"/>
            </a:xfrm>
            <a:custGeom>
              <a:avLst/>
              <a:gdLst/>
              <a:ahLst/>
              <a:rect l="l" t="t" r="r" b="b"/>
              <a:pathLst>
                <a:path w="6" h="3">
                  <a:moveTo>
                    <a:pt x="0" y="3"/>
                  </a:moveTo>
                  <a:lnTo>
                    <a:pt x="6" y="2"/>
                  </a:lnTo>
                  <a:lnTo>
                    <a:pt x="0" y="0"/>
                  </a:lnTo>
                  <a:lnTo>
                    <a:pt x="0" y="2"/>
                  </a:lnTo>
                  <a:lnTo>
                    <a:pt x="0" y="3"/>
                  </a:lnTo>
                </a:path>
              </a:pathLst>
            </a:custGeom>
            <a:noFill/>
            <a:ln w="15875">
              <a:solidFill>
                <a:srgbClr val="000000"/>
              </a:solidFill>
              <a:round/>
            </a:ln>
          </p:spPr>
          <p:style>
            <a:lnRef idx="0"/>
            <a:fillRef idx="0"/>
            <a:effectRef idx="0"/>
            <a:fontRef idx="minor"/>
          </p:style>
        </p:sp>
        <p:sp>
          <p:nvSpPr>
            <p:cNvPr id="474" name="Freeform 21"/>
            <p:cNvSpPr/>
            <p:nvPr/>
          </p:nvSpPr>
          <p:spPr>
            <a:xfrm>
              <a:off x="9589320" y="3766680"/>
              <a:ext cx="123480" cy="37080"/>
            </a:xfrm>
            <a:custGeom>
              <a:avLst/>
              <a:gdLst/>
              <a:ahLst/>
              <a:rect l="l" t="t" r="r" b="b"/>
              <a:pathLst>
                <a:path w="58" h="29">
                  <a:moveTo>
                    <a:pt x="0" y="29"/>
                  </a:moveTo>
                  <a:lnTo>
                    <a:pt x="58" y="19"/>
                  </a:lnTo>
                  <a:lnTo>
                    <a:pt x="0" y="0"/>
                  </a:lnTo>
                  <a:lnTo>
                    <a:pt x="0" y="19"/>
                  </a:lnTo>
                  <a:lnTo>
                    <a:pt x="0" y="29"/>
                  </a:lnTo>
                  <a:close/>
                </a:path>
              </a:pathLst>
            </a:custGeom>
            <a:solidFill>
              <a:srgbClr val="000000"/>
            </a:solidFill>
            <a:ln w="0">
              <a:solidFill>
                <a:srgbClr val="000000"/>
              </a:solidFill>
            </a:ln>
          </p:spPr>
          <p:style>
            <a:lnRef idx="0"/>
            <a:fillRef idx="0"/>
            <a:effectRef idx="0"/>
            <a:fontRef idx="minor"/>
          </p:style>
        </p:sp>
        <p:sp>
          <p:nvSpPr>
            <p:cNvPr id="475" name="Line 22"/>
            <p:cNvSpPr/>
            <p:nvPr/>
          </p:nvSpPr>
          <p:spPr>
            <a:xfrm flipH="1">
              <a:off x="9007920" y="3790800"/>
              <a:ext cx="581040" cy="1440"/>
            </a:xfrm>
            <a:prstGeom prst="line">
              <a:avLst/>
            </a:prstGeom>
            <a:ln w="15875">
              <a:solidFill>
                <a:srgbClr val="000000"/>
              </a:solidFill>
              <a:round/>
            </a:ln>
          </p:spPr>
          <p:style>
            <a:lnRef idx="0"/>
            <a:fillRef idx="0"/>
            <a:effectRef idx="0"/>
            <a:fontRef idx="minor"/>
          </p:style>
        </p:sp>
        <p:sp>
          <p:nvSpPr>
            <p:cNvPr id="476" name="Freeform 23"/>
            <p:cNvSpPr/>
            <p:nvPr/>
          </p:nvSpPr>
          <p:spPr>
            <a:xfrm>
              <a:off x="7703280" y="4719240"/>
              <a:ext cx="125640" cy="37080"/>
            </a:xfrm>
            <a:custGeom>
              <a:avLst/>
              <a:gdLst/>
              <a:ahLst/>
              <a:rect l="l" t="t" r="r" b="b"/>
              <a:pathLst>
                <a:path w="6" h="3">
                  <a:moveTo>
                    <a:pt x="0" y="3"/>
                  </a:moveTo>
                  <a:lnTo>
                    <a:pt x="6" y="2"/>
                  </a:lnTo>
                  <a:lnTo>
                    <a:pt x="0" y="0"/>
                  </a:lnTo>
                  <a:lnTo>
                    <a:pt x="0" y="2"/>
                  </a:lnTo>
                  <a:lnTo>
                    <a:pt x="0" y="3"/>
                  </a:lnTo>
                </a:path>
              </a:pathLst>
            </a:custGeom>
            <a:noFill/>
            <a:ln w="15875">
              <a:solidFill>
                <a:srgbClr val="000000"/>
              </a:solidFill>
              <a:round/>
            </a:ln>
          </p:spPr>
          <p:style>
            <a:lnRef idx="0"/>
            <a:fillRef idx="0"/>
            <a:effectRef idx="0"/>
            <a:fontRef idx="minor"/>
          </p:style>
        </p:sp>
        <p:sp>
          <p:nvSpPr>
            <p:cNvPr id="477" name="Freeform 24"/>
            <p:cNvSpPr/>
            <p:nvPr/>
          </p:nvSpPr>
          <p:spPr>
            <a:xfrm>
              <a:off x="7703280" y="4719240"/>
              <a:ext cx="125640" cy="37080"/>
            </a:xfrm>
            <a:custGeom>
              <a:avLst/>
              <a:gdLst/>
              <a:ahLst/>
              <a:rect l="l" t="t" r="r" b="b"/>
              <a:pathLst>
                <a:path w="59" h="29">
                  <a:moveTo>
                    <a:pt x="0" y="29"/>
                  </a:moveTo>
                  <a:lnTo>
                    <a:pt x="59" y="19"/>
                  </a:lnTo>
                  <a:lnTo>
                    <a:pt x="0" y="0"/>
                  </a:lnTo>
                  <a:lnTo>
                    <a:pt x="0" y="19"/>
                  </a:lnTo>
                  <a:lnTo>
                    <a:pt x="0" y="29"/>
                  </a:lnTo>
                  <a:close/>
                </a:path>
              </a:pathLst>
            </a:custGeom>
            <a:solidFill>
              <a:srgbClr val="000000"/>
            </a:solidFill>
            <a:ln w="0">
              <a:solidFill>
                <a:srgbClr val="000000"/>
              </a:solidFill>
            </a:ln>
          </p:spPr>
          <p:style>
            <a:lnRef idx="0"/>
            <a:fillRef idx="0"/>
            <a:effectRef idx="0"/>
            <a:fontRef idx="minor"/>
          </p:style>
        </p:sp>
        <p:sp>
          <p:nvSpPr>
            <p:cNvPr id="478" name="Line 25"/>
            <p:cNvSpPr/>
            <p:nvPr/>
          </p:nvSpPr>
          <p:spPr>
            <a:xfrm flipH="1">
              <a:off x="6648120" y="4743720"/>
              <a:ext cx="1055160" cy="1080"/>
            </a:xfrm>
            <a:prstGeom prst="line">
              <a:avLst/>
            </a:prstGeom>
            <a:ln w="15875">
              <a:solidFill>
                <a:srgbClr val="000000"/>
              </a:solidFill>
              <a:round/>
            </a:ln>
          </p:spPr>
          <p:style>
            <a:lnRef idx="0"/>
            <a:fillRef idx="0"/>
            <a:effectRef idx="0"/>
            <a:fontRef idx="minor"/>
          </p:style>
        </p:sp>
        <p:sp>
          <p:nvSpPr>
            <p:cNvPr id="479" name="Line 26"/>
            <p:cNvSpPr/>
            <p:nvPr/>
          </p:nvSpPr>
          <p:spPr>
            <a:xfrm>
              <a:off x="6069600" y="4343040"/>
              <a:ext cx="2160" cy="237600"/>
            </a:xfrm>
            <a:prstGeom prst="line">
              <a:avLst/>
            </a:prstGeom>
            <a:ln w="15875">
              <a:solidFill>
                <a:srgbClr val="000000"/>
              </a:solidFill>
              <a:round/>
            </a:ln>
          </p:spPr>
          <p:style>
            <a:lnRef idx="0"/>
            <a:fillRef idx="0"/>
            <a:effectRef idx="0"/>
            <a:fontRef idx="minor"/>
          </p:style>
        </p:sp>
        <p:sp>
          <p:nvSpPr>
            <p:cNvPr id="480" name="Line 27"/>
            <p:cNvSpPr/>
            <p:nvPr/>
          </p:nvSpPr>
          <p:spPr>
            <a:xfrm>
              <a:off x="6069600" y="3390120"/>
              <a:ext cx="2160" cy="237960"/>
            </a:xfrm>
            <a:prstGeom prst="line">
              <a:avLst/>
            </a:prstGeom>
            <a:ln w="15875">
              <a:solidFill>
                <a:srgbClr val="000000"/>
              </a:solidFill>
              <a:round/>
            </a:ln>
          </p:spPr>
          <p:style>
            <a:lnRef idx="0"/>
            <a:fillRef idx="0"/>
            <a:effectRef idx="0"/>
            <a:fontRef idx="minor"/>
          </p:style>
        </p:sp>
        <p:sp>
          <p:nvSpPr>
            <p:cNvPr id="481" name="Line 28"/>
            <p:cNvSpPr/>
            <p:nvPr/>
          </p:nvSpPr>
          <p:spPr>
            <a:xfrm>
              <a:off x="8429400" y="3390120"/>
              <a:ext cx="2160" cy="237960"/>
            </a:xfrm>
            <a:prstGeom prst="line">
              <a:avLst/>
            </a:prstGeom>
            <a:ln w="15875">
              <a:solidFill>
                <a:srgbClr val="000000"/>
              </a:solidFill>
              <a:round/>
            </a:ln>
          </p:spPr>
          <p:style>
            <a:lnRef idx="0"/>
            <a:fillRef idx="0"/>
            <a:effectRef idx="0"/>
            <a:fontRef idx="minor"/>
          </p:style>
        </p:sp>
        <p:sp>
          <p:nvSpPr>
            <p:cNvPr id="482" name="Line 29"/>
            <p:cNvSpPr/>
            <p:nvPr/>
          </p:nvSpPr>
          <p:spPr>
            <a:xfrm>
              <a:off x="8429400" y="4343040"/>
              <a:ext cx="2160" cy="237600"/>
            </a:xfrm>
            <a:prstGeom prst="line">
              <a:avLst/>
            </a:prstGeom>
            <a:ln w="15875">
              <a:solidFill>
                <a:srgbClr val="000000"/>
              </a:solidFill>
              <a:round/>
            </a:ln>
          </p:spPr>
          <p:style>
            <a:lnRef idx="0"/>
            <a:fillRef idx="0"/>
            <a:effectRef idx="0"/>
            <a:fontRef idx="minor"/>
          </p:style>
        </p:sp>
        <p:sp>
          <p:nvSpPr>
            <p:cNvPr id="483" name="Freeform 30"/>
            <p:cNvSpPr/>
            <p:nvPr/>
          </p:nvSpPr>
          <p:spPr>
            <a:xfrm>
              <a:off x="3874320" y="4330080"/>
              <a:ext cx="123480" cy="24120"/>
            </a:xfrm>
            <a:custGeom>
              <a:avLst/>
              <a:gdLst/>
              <a:ahLst/>
              <a:rect l="l" t="t" r="r" b="b"/>
              <a:pathLst>
                <a:path w="6" h="2">
                  <a:moveTo>
                    <a:pt x="6" y="0"/>
                  </a:moveTo>
                  <a:lnTo>
                    <a:pt x="0" y="1"/>
                  </a:lnTo>
                  <a:lnTo>
                    <a:pt x="6" y="2"/>
                  </a:lnTo>
                  <a:lnTo>
                    <a:pt x="6" y="1"/>
                  </a:lnTo>
                  <a:lnTo>
                    <a:pt x="6" y="0"/>
                  </a:lnTo>
                </a:path>
              </a:pathLst>
            </a:custGeom>
            <a:noFill/>
            <a:ln w="15875">
              <a:solidFill>
                <a:srgbClr val="000000"/>
              </a:solidFill>
              <a:round/>
            </a:ln>
          </p:spPr>
          <p:style>
            <a:lnRef idx="0"/>
            <a:fillRef idx="0"/>
            <a:effectRef idx="0"/>
            <a:fontRef idx="minor"/>
          </p:style>
        </p:sp>
        <p:sp>
          <p:nvSpPr>
            <p:cNvPr id="484" name="Freeform 31"/>
            <p:cNvSpPr/>
            <p:nvPr/>
          </p:nvSpPr>
          <p:spPr>
            <a:xfrm>
              <a:off x="3874320" y="4330080"/>
              <a:ext cx="123480" cy="24120"/>
            </a:xfrm>
            <a:custGeom>
              <a:avLst/>
              <a:gdLst/>
              <a:ahLst/>
              <a:rect l="l" t="t" r="r" b="b"/>
              <a:pathLst>
                <a:path w="58" h="19">
                  <a:moveTo>
                    <a:pt x="58" y="0"/>
                  </a:moveTo>
                  <a:lnTo>
                    <a:pt x="0" y="10"/>
                  </a:lnTo>
                  <a:lnTo>
                    <a:pt x="58" y="19"/>
                  </a:lnTo>
                  <a:lnTo>
                    <a:pt x="58" y="10"/>
                  </a:lnTo>
                  <a:lnTo>
                    <a:pt x="58" y="0"/>
                  </a:lnTo>
                  <a:close/>
                </a:path>
              </a:pathLst>
            </a:custGeom>
            <a:solidFill>
              <a:srgbClr val="000000"/>
            </a:solidFill>
            <a:ln w="0">
              <a:solidFill>
                <a:srgbClr val="000000"/>
              </a:solidFill>
            </a:ln>
          </p:spPr>
          <p:style>
            <a:lnRef idx="0"/>
            <a:fillRef idx="0"/>
            <a:effectRef idx="0"/>
            <a:fontRef idx="minor"/>
          </p:style>
        </p:sp>
        <p:sp>
          <p:nvSpPr>
            <p:cNvPr id="485" name="Line 32"/>
            <p:cNvSpPr/>
            <p:nvPr/>
          </p:nvSpPr>
          <p:spPr>
            <a:xfrm>
              <a:off x="3997800" y="4343040"/>
              <a:ext cx="5755680" cy="1080"/>
            </a:xfrm>
            <a:prstGeom prst="line">
              <a:avLst/>
            </a:prstGeom>
            <a:ln w="15875">
              <a:solidFill>
                <a:srgbClr val="000000"/>
              </a:solidFill>
              <a:round/>
            </a:ln>
          </p:spPr>
          <p:style>
            <a:lnRef idx="0"/>
            <a:fillRef idx="0"/>
            <a:effectRef idx="0"/>
            <a:fontRef idx="minor"/>
          </p:style>
        </p:sp>
        <p:sp>
          <p:nvSpPr>
            <p:cNvPr id="486" name="Freeform 33"/>
            <p:cNvSpPr/>
            <p:nvPr/>
          </p:nvSpPr>
          <p:spPr>
            <a:xfrm>
              <a:off x="5343480" y="4730760"/>
              <a:ext cx="123480" cy="25560"/>
            </a:xfrm>
            <a:custGeom>
              <a:avLst/>
              <a:gdLst/>
              <a:ahLst/>
              <a:rect l="l" t="t" r="r" b="b"/>
              <a:pathLst>
                <a:path w="6" h="2">
                  <a:moveTo>
                    <a:pt x="0" y="2"/>
                  </a:moveTo>
                  <a:lnTo>
                    <a:pt x="6" y="1"/>
                  </a:lnTo>
                  <a:lnTo>
                    <a:pt x="0" y="0"/>
                  </a:lnTo>
                  <a:lnTo>
                    <a:pt x="0" y="1"/>
                  </a:lnTo>
                  <a:lnTo>
                    <a:pt x="0" y="2"/>
                  </a:lnTo>
                </a:path>
              </a:pathLst>
            </a:custGeom>
            <a:noFill/>
            <a:ln w="15875">
              <a:solidFill>
                <a:srgbClr val="000000"/>
              </a:solidFill>
              <a:round/>
            </a:ln>
          </p:spPr>
          <p:style>
            <a:lnRef idx="0"/>
            <a:fillRef idx="0"/>
            <a:effectRef idx="0"/>
            <a:fontRef idx="minor"/>
          </p:style>
        </p:sp>
        <p:sp>
          <p:nvSpPr>
            <p:cNvPr id="487" name="Freeform 34"/>
            <p:cNvSpPr/>
            <p:nvPr/>
          </p:nvSpPr>
          <p:spPr>
            <a:xfrm>
              <a:off x="5343480" y="4730760"/>
              <a:ext cx="123480" cy="25560"/>
            </a:xfrm>
            <a:custGeom>
              <a:avLst/>
              <a:gdLst/>
              <a:ahLst/>
              <a:rect l="l" t="t" r="r" b="b"/>
              <a:pathLst>
                <a:path w="58" h="20">
                  <a:moveTo>
                    <a:pt x="0" y="20"/>
                  </a:moveTo>
                  <a:lnTo>
                    <a:pt x="58" y="10"/>
                  </a:lnTo>
                  <a:lnTo>
                    <a:pt x="0" y="0"/>
                  </a:lnTo>
                  <a:lnTo>
                    <a:pt x="0" y="10"/>
                  </a:lnTo>
                  <a:lnTo>
                    <a:pt x="0" y="20"/>
                  </a:lnTo>
                  <a:close/>
                </a:path>
              </a:pathLst>
            </a:custGeom>
            <a:solidFill>
              <a:srgbClr val="000000"/>
            </a:solidFill>
            <a:ln w="0">
              <a:solidFill>
                <a:srgbClr val="000000"/>
              </a:solidFill>
            </a:ln>
          </p:spPr>
          <p:style>
            <a:lnRef idx="0"/>
            <a:fillRef idx="0"/>
            <a:effectRef idx="0"/>
            <a:fontRef idx="minor"/>
          </p:style>
        </p:sp>
        <p:sp>
          <p:nvSpPr>
            <p:cNvPr id="488" name="Freeform 35"/>
            <p:cNvSpPr/>
            <p:nvPr/>
          </p:nvSpPr>
          <p:spPr>
            <a:xfrm>
              <a:off x="3853080" y="4505760"/>
              <a:ext cx="1490400" cy="237600"/>
            </a:xfrm>
            <a:custGeom>
              <a:avLst/>
              <a:gdLst/>
              <a:ahLst/>
              <a:rect l="l" t="t" r="r" b="b"/>
              <a:pathLst>
                <a:path w="72" h="19">
                  <a:moveTo>
                    <a:pt x="72" y="19"/>
                  </a:moveTo>
                  <a:lnTo>
                    <a:pt x="44" y="19"/>
                  </a:lnTo>
                  <a:lnTo>
                    <a:pt x="44" y="0"/>
                  </a:lnTo>
                  <a:lnTo>
                    <a:pt x="0" y="0"/>
                  </a:lnTo>
                </a:path>
              </a:pathLst>
            </a:custGeom>
            <a:noFill/>
            <a:ln w="15875">
              <a:solidFill>
                <a:srgbClr val="000000"/>
              </a:solidFill>
              <a:round/>
            </a:ln>
          </p:spPr>
          <p:style>
            <a:lnRef idx="0"/>
            <a:fillRef idx="0"/>
            <a:effectRef idx="0"/>
            <a:fontRef idx="minor"/>
          </p:style>
        </p:sp>
        <p:sp>
          <p:nvSpPr>
            <p:cNvPr id="489" name="Rectangle 36"/>
            <p:cNvSpPr/>
            <p:nvPr/>
          </p:nvSpPr>
          <p:spPr>
            <a:xfrm>
              <a:off x="3436560" y="5045040"/>
              <a:ext cx="35640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circuit</a:t>
              </a:r>
              <a:endParaRPr b="0" lang="en-IN" sz="1100" spc="-1" strike="noStrike">
                <a:latin typeface="Arial"/>
              </a:endParaRPr>
            </a:p>
          </p:txBody>
        </p:sp>
        <p:sp>
          <p:nvSpPr>
            <p:cNvPr id="490" name="Rectangle 37"/>
            <p:cNvSpPr/>
            <p:nvPr/>
          </p:nvSpPr>
          <p:spPr>
            <a:xfrm>
              <a:off x="2987280" y="4932360"/>
              <a:ext cx="105552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Priority arbitration</a:t>
              </a:r>
              <a:endParaRPr b="0" lang="en-IN" sz="1100" spc="-1" strike="noStrike">
                <a:latin typeface="Arial"/>
              </a:endParaRPr>
            </a:p>
          </p:txBody>
        </p:sp>
        <p:sp>
          <p:nvSpPr>
            <p:cNvPr id="491" name="Freeform 38"/>
            <p:cNvSpPr/>
            <p:nvPr/>
          </p:nvSpPr>
          <p:spPr>
            <a:xfrm>
              <a:off x="3624480" y="4593960"/>
              <a:ext cx="42480" cy="48600"/>
            </a:xfrm>
            <a:custGeom>
              <a:avLst/>
              <a:gdLst/>
              <a:ahLst/>
              <a:rect l="l" t="t" r="r" b="b"/>
              <a:pathLst>
                <a:path w="2" h="4">
                  <a:moveTo>
                    <a:pt x="2" y="4"/>
                  </a:moveTo>
                  <a:lnTo>
                    <a:pt x="1" y="0"/>
                  </a:lnTo>
                  <a:lnTo>
                    <a:pt x="0" y="4"/>
                  </a:lnTo>
                  <a:lnTo>
                    <a:pt x="1" y="4"/>
                  </a:lnTo>
                  <a:lnTo>
                    <a:pt x="2" y="4"/>
                  </a:lnTo>
                </a:path>
              </a:pathLst>
            </a:custGeom>
            <a:noFill/>
            <a:ln w="15875">
              <a:solidFill>
                <a:srgbClr val="000000"/>
              </a:solidFill>
              <a:round/>
            </a:ln>
          </p:spPr>
          <p:style>
            <a:lnRef idx="0"/>
            <a:fillRef idx="0"/>
            <a:effectRef idx="0"/>
            <a:fontRef idx="minor"/>
          </p:style>
        </p:sp>
        <p:sp>
          <p:nvSpPr>
            <p:cNvPr id="492" name="Freeform 39"/>
            <p:cNvSpPr/>
            <p:nvPr/>
          </p:nvSpPr>
          <p:spPr>
            <a:xfrm>
              <a:off x="3624480" y="4593960"/>
              <a:ext cx="42480" cy="48600"/>
            </a:xfrm>
            <a:custGeom>
              <a:avLst/>
              <a:gdLst/>
              <a:ahLst/>
              <a:rect l="l" t="t" r="r" b="b"/>
              <a:pathLst>
                <a:path w="20" h="38">
                  <a:moveTo>
                    <a:pt x="20" y="38"/>
                  </a:moveTo>
                  <a:lnTo>
                    <a:pt x="10" y="0"/>
                  </a:lnTo>
                  <a:lnTo>
                    <a:pt x="0" y="38"/>
                  </a:lnTo>
                  <a:lnTo>
                    <a:pt x="10" y="38"/>
                  </a:lnTo>
                  <a:lnTo>
                    <a:pt x="20" y="38"/>
                  </a:lnTo>
                  <a:close/>
                </a:path>
              </a:pathLst>
            </a:custGeom>
            <a:solidFill>
              <a:srgbClr val="000000"/>
            </a:solidFill>
            <a:ln w="0">
              <a:solidFill>
                <a:srgbClr val="000000"/>
              </a:solidFill>
            </a:ln>
          </p:spPr>
          <p:style>
            <a:lnRef idx="0"/>
            <a:fillRef idx="0"/>
            <a:effectRef idx="0"/>
            <a:fontRef idx="minor"/>
          </p:style>
        </p:sp>
        <p:sp>
          <p:nvSpPr>
            <p:cNvPr id="493" name="Line 40"/>
            <p:cNvSpPr/>
            <p:nvPr/>
          </p:nvSpPr>
          <p:spPr>
            <a:xfrm>
              <a:off x="3645720" y="4655520"/>
              <a:ext cx="2160" cy="275400"/>
            </a:xfrm>
            <a:prstGeom prst="line">
              <a:avLst/>
            </a:prstGeom>
            <a:ln w="15875">
              <a:solidFill>
                <a:srgbClr val="000000"/>
              </a:solidFill>
              <a:round/>
            </a:ln>
          </p:spPr>
          <p:style>
            <a:lnRef idx="0"/>
            <a:fillRef idx="0"/>
            <a:effectRef idx="0"/>
            <a:fontRef idx="minor"/>
          </p:style>
        </p:sp>
        <p:sp>
          <p:nvSpPr>
            <p:cNvPr id="494" name="Rectangle 41"/>
            <p:cNvSpPr/>
            <p:nvPr/>
          </p:nvSpPr>
          <p:spPr>
            <a:xfrm rot="16200000">
              <a:off x="2631600" y="3972960"/>
              <a:ext cx="542520" cy="16740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Processor</a:t>
              </a:r>
              <a:endParaRPr b="0" lang="en-IN" sz="1100" spc="-1" strike="noStrike">
                <a:latin typeface="Arial"/>
              </a:endParaRPr>
            </a:p>
          </p:txBody>
        </p:sp>
        <p:sp>
          <p:nvSpPr>
            <p:cNvPr id="495" name="Rectangle 42"/>
            <p:cNvSpPr/>
            <p:nvPr/>
          </p:nvSpPr>
          <p:spPr>
            <a:xfrm>
              <a:off x="5813640" y="4668840"/>
              <a:ext cx="39420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Device</a:t>
              </a:r>
              <a:endParaRPr b="0" lang="en-IN" sz="1100" spc="-1" strike="noStrike">
                <a:latin typeface="Arial"/>
              </a:endParaRPr>
            </a:p>
          </p:txBody>
        </p:sp>
        <p:sp>
          <p:nvSpPr>
            <p:cNvPr id="496" name="Rectangle 43"/>
            <p:cNvSpPr/>
            <p:nvPr/>
          </p:nvSpPr>
          <p:spPr>
            <a:xfrm>
              <a:off x="8173440" y="4668840"/>
              <a:ext cx="39420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Device</a:t>
              </a:r>
              <a:endParaRPr b="0" lang="en-IN" sz="1100" spc="-1" strike="noStrike">
                <a:latin typeface="Arial"/>
              </a:endParaRPr>
            </a:p>
          </p:txBody>
        </p:sp>
        <p:sp>
          <p:nvSpPr>
            <p:cNvPr id="497" name="Freeform 44"/>
            <p:cNvSpPr/>
            <p:nvPr/>
          </p:nvSpPr>
          <p:spPr>
            <a:xfrm>
              <a:off x="5343480" y="3766680"/>
              <a:ext cx="123480" cy="37080"/>
            </a:xfrm>
            <a:custGeom>
              <a:avLst/>
              <a:gdLst/>
              <a:ahLst/>
              <a:rect l="l" t="t" r="r" b="b"/>
              <a:pathLst>
                <a:path w="6" h="3">
                  <a:moveTo>
                    <a:pt x="0" y="3"/>
                  </a:moveTo>
                  <a:lnTo>
                    <a:pt x="6" y="2"/>
                  </a:lnTo>
                  <a:lnTo>
                    <a:pt x="0" y="0"/>
                  </a:lnTo>
                  <a:lnTo>
                    <a:pt x="0" y="2"/>
                  </a:lnTo>
                  <a:lnTo>
                    <a:pt x="0" y="3"/>
                  </a:lnTo>
                </a:path>
              </a:pathLst>
            </a:custGeom>
            <a:noFill/>
            <a:ln w="15875">
              <a:solidFill>
                <a:srgbClr val="000000"/>
              </a:solidFill>
              <a:round/>
            </a:ln>
          </p:spPr>
          <p:style>
            <a:lnRef idx="0"/>
            <a:fillRef idx="0"/>
            <a:effectRef idx="0"/>
            <a:fontRef idx="minor"/>
          </p:style>
        </p:sp>
        <p:sp>
          <p:nvSpPr>
            <p:cNvPr id="498" name="Freeform 45"/>
            <p:cNvSpPr/>
            <p:nvPr/>
          </p:nvSpPr>
          <p:spPr>
            <a:xfrm>
              <a:off x="5343480" y="3766680"/>
              <a:ext cx="123480" cy="37080"/>
            </a:xfrm>
            <a:custGeom>
              <a:avLst/>
              <a:gdLst/>
              <a:ahLst/>
              <a:rect l="l" t="t" r="r" b="b"/>
              <a:pathLst>
                <a:path w="58" h="29">
                  <a:moveTo>
                    <a:pt x="0" y="29"/>
                  </a:moveTo>
                  <a:lnTo>
                    <a:pt x="58" y="19"/>
                  </a:lnTo>
                  <a:lnTo>
                    <a:pt x="0" y="0"/>
                  </a:lnTo>
                  <a:lnTo>
                    <a:pt x="0" y="19"/>
                  </a:lnTo>
                  <a:lnTo>
                    <a:pt x="0" y="29"/>
                  </a:lnTo>
                  <a:close/>
                </a:path>
              </a:pathLst>
            </a:custGeom>
            <a:solidFill>
              <a:srgbClr val="000000"/>
            </a:solidFill>
            <a:ln w="0">
              <a:solidFill>
                <a:srgbClr val="000000"/>
              </a:solidFill>
            </a:ln>
          </p:spPr>
          <p:style>
            <a:lnRef idx="0"/>
            <a:fillRef idx="0"/>
            <a:effectRef idx="0"/>
            <a:fontRef idx="minor"/>
          </p:style>
        </p:sp>
        <p:sp>
          <p:nvSpPr>
            <p:cNvPr id="499" name="Line 46"/>
            <p:cNvSpPr/>
            <p:nvPr/>
          </p:nvSpPr>
          <p:spPr>
            <a:xfrm flipH="1">
              <a:off x="3852720" y="3790800"/>
              <a:ext cx="1490760" cy="1440"/>
            </a:xfrm>
            <a:prstGeom prst="line">
              <a:avLst/>
            </a:prstGeom>
            <a:ln w="15875">
              <a:solidFill>
                <a:srgbClr val="000000"/>
              </a:solidFill>
              <a:round/>
            </a:ln>
          </p:spPr>
          <p:style>
            <a:lnRef idx="0"/>
            <a:fillRef idx="0"/>
            <a:effectRef idx="0"/>
            <a:fontRef idx="minor"/>
          </p:style>
        </p:sp>
        <p:sp>
          <p:nvSpPr>
            <p:cNvPr id="500" name="Freeform 47"/>
            <p:cNvSpPr/>
            <p:nvPr/>
          </p:nvSpPr>
          <p:spPr>
            <a:xfrm>
              <a:off x="3874320" y="3615480"/>
              <a:ext cx="123480" cy="25560"/>
            </a:xfrm>
            <a:custGeom>
              <a:avLst/>
              <a:gdLst/>
              <a:ahLst/>
              <a:rect l="l" t="t" r="r" b="b"/>
              <a:pathLst>
                <a:path w="6" h="2">
                  <a:moveTo>
                    <a:pt x="6" y="0"/>
                  </a:moveTo>
                  <a:lnTo>
                    <a:pt x="0" y="1"/>
                  </a:lnTo>
                  <a:lnTo>
                    <a:pt x="6" y="2"/>
                  </a:lnTo>
                  <a:lnTo>
                    <a:pt x="6" y="1"/>
                  </a:lnTo>
                  <a:lnTo>
                    <a:pt x="6" y="0"/>
                  </a:lnTo>
                </a:path>
              </a:pathLst>
            </a:custGeom>
            <a:noFill/>
            <a:ln w="15875">
              <a:solidFill>
                <a:srgbClr val="000000"/>
              </a:solidFill>
              <a:round/>
            </a:ln>
          </p:spPr>
          <p:style>
            <a:lnRef idx="0"/>
            <a:fillRef idx="0"/>
            <a:effectRef idx="0"/>
            <a:fontRef idx="minor"/>
          </p:style>
        </p:sp>
        <p:sp>
          <p:nvSpPr>
            <p:cNvPr id="501" name="Freeform 48"/>
            <p:cNvSpPr/>
            <p:nvPr/>
          </p:nvSpPr>
          <p:spPr>
            <a:xfrm>
              <a:off x="3874320" y="3615480"/>
              <a:ext cx="123480" cy="25560"/>
            </a:xfrm>
            <a:custGeom>
              <a:avLst/>
              <a:gdLst/>
              <a:ahLst/>
              <a:rect l="l" t="t" r="r" b="b"/>
              <a:pathLst>
                <a:path w="58" h="20">
                  <a:moveTo>
                    <a:pt x="58" y="0"/>
                  </a:moveTo>
                  <a:lnTo>
                    <a:pt x="0" y="10"/>
                  </a:lnTo>
                  <a:lnTo>
                    <a:pt x="58" y="20"/>
                  </a:lnTo>
                  <a:lnTo>
                    <a:pt x="58" y="10"/>
                  </a:lnTo>
                  <a:lnTo>
                    <a:pt x="58" y="0"/>
                  </a:lnTo>
                  <a:close/>
                </a:path>
              </a:pathLst>
            </a:custGeom>
            <a:solidFill>
              <a:srgbClr val="000000"/>
            </a:solidFill>
            <a:ln w="0">
              <a:solidFill>
                <a:srgbClr val="000000"/>
              </a:solidFill>
            </a:ln>
          </p:spPr>
          <p:style>
            <a:lnRef idx="0"/>
            <a:fillRef idx="0"/>
            <a:effectRef idx="0"/>
            <a:fontRef idx="minor"/>
          </p:style>
        </p:sp>
        <p:sp>
          <p:nvSpPr>
            <p:cNvPr id="502" name="Freeform 49"/>
            <p:cNvSpPr/>
            <p:nvPr/>
          </p:nvSpPr>
          <p:spPr>
            <a:xfrm>
              <a:off x="3998160" y="3390480"/>
              <a:ext cx="5754960" cy="237600"/>
            </a:xfrm>
            <a:custGeom>
              <a:avLst/>
              <a:gdLst/>
              <a:ahLst/>
              <a:rect l="l" t="t" r="r" b="b"/>
              <a:pathLst>
                <a:path w="278" h="19">
                  <a:moveTo>
                    <a:pt x="0" y="19"/>
                  </a:moveTo>
                  <a:lnTo>
                    <a:pt x="37" y="19"/>
                  </a:lnTo>
                  <a:lnTo>
                    <a:pt x="37" y="0"/>
                  </a:lnTo>
                  <a:lnTo>
                    <a:pt x="278" y="0"/>
                  </a:lnTo>
                </a:path>
              </a:pathLst>
            </a:custGeom>
            <a:noFill/>
            <a:ln w="15875">
              <a:solidFill>
                <a:srgbClr val="000000"/>
              </a:solidFill>
              <a:round/>
            </a:ln>
          </p:spPr>
          <p:style>
            <a:lnRef idx="0"/>
            <a:fillRef idx="0"/>
            <a:effectRef idx="0"/>
            <a:fontRef idx="minor"/>
          </p:style>
        </p:sp>
        <p:sp>
          <p:nvSpPr>
            <p:cNvPr id="503" name="Rectangle 50"/>
            <p:cNvSpPr/>
            <p:nvPr/>
          </p:nvSpPr>
          <p:spPr>
            <a:xfrm>
              <a:off x="4821480" y="3214800"/>
              <a:ext cx="4680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I</a:t>
              </a:r>
              <a:endParaRPr b="0" lang="en-IN" sz="1100" spc="-1" strike="noStrike">
                <a:latin typeface="Arial"/>
              </a:endParaRPr>
            </a:p>
          </p:txBody>
        </p:sp>
        <p:sp>
          <p:nvSpPr>
            <p:cNvPr id="504" name="Rectangle 51"/>
            <p:cNvSpPr/>
            <p:nvPr/>
          </p:nvSpPr>
          <p:spPr>
            <a:xfrm>
              <a:off x="4905720" y="3214800"/>
              <a:ext cx="10008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N</a:t>
              </a:r>
              <a:endParaRPr b="0" lang="en-IN" sz="1100" spc="-1" strike="noStrike">
                <a:latin typeface="Arial"/>
              </a:endParaRPr>
            </a:p>
          </p:txBody>
        </p:sp>
        <p:sp>
          <p:nvSpPr>
            <p:cNvPr id="505" name="Rectangle 52"/>
            <p:cNvSpPr/>
            <p:nvPr/>
          </p:nvSpPr>
          <p:spPr>
            <a:xfrm>
              <a:off x="5045040" y="3214800"/>
              <a:ext cx="8496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T</a:t>
              </a:r>
              <a:endParaRPr b="0" lang="en-IN" sz="1100" spc="-1" strike="noStrike">
                <a:latin typeface="Arial"/>
              </a:endParaRPr>
            </a:p>
          </p:txBody>
        </p:sp>
        <p:sp>
          <p:nvSpPr>
            <p:cNvPr id="506" name="Rectangle 53"/>
            <p:cNvSpPr/>
            <p:nvPr/>
          </p:nvSpPr>
          <p:spPr>
            <a:xfrm>
              <a:off x="5171400" y="3214800"/>
              <a:ext cx="9252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R</a:t>
              </a:r>
              <a:endParaRPr b="0" lang="en-IN" sz="1100" spc="-1" strike="noStrike">
                <a:latin typeface="Arial"/>
              </a:endParaRPr>
            </a:p>
          </p:txBody>
        </p:sp>
        <p:sp>
          <p:nvSpPr>
            <p:cNvPr id="507" name="Rectangle 54"/>
            <p:cNvSpPr/>
            <p:nvPr/>
          </p:nvSpPr>
          <p:spPr>
            <a:xfrm>
              <a:off x="5322600" y="3214800"/>
              <a:ext cx="7128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1</a:t>
              </a:r>
              <a:endParaRPr b="0" lang="en-IN" sz="1100" spc="-1" strike="noStrike">
                <a:latin typeface="Arial"/>
              </a:endParaRPr>
            </a:p>
          </p:txBody>
        </p:sp>
        <p:sp>
          <p:nvSpPr>
            <p:cNvPr id="508" name="Line 55"/>
            <p:cNvSpPr/>
            <p:nvPr/>
          </p:nvSpPr>
          <p:spPr>
            <a:xfrm flipH="1">
              <a:off x="4845960" y="3227400"/>
              <a:ext cx="435600" cy="1440"/>
            </a:xfrm>
            <a:prstGeom prst="line">
              <a:avLst/>
            </a:prstGeom>
            <a:ln w="15875">
              <a:solidFill>
                <a:srgbClr val="000000"/>
              </a:solidFill>
              <a:round/>
            </a:ln>
          </p:spPr>
          <p:style>
            <a:lnRef idx="0"/>
            <a:fillRef idx="0"/>
            <a:effectRef idx="0"/>
            <a:fontRef idx="minor"/>
          </p:style>
        </p:sp>
        <p:sp>
          <p:nvSpPr>
            <p:cNvPr id="509" name="Rectangle 56"/>
            <p:cNvSpPr/>
            <p:nvPr/>
          </p:nvSpPr>
          <p:spPr>
            <a:xfrm>
              <a:off x="4821480" y="4167360"/>
              <a:ext cx="4680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I</a:t>
              </a:r>
              <a:endParaRPr b="0" lang="en-IN" sz="1100" spc="-1" strike="noStrike">
                <a:latin typeface="Arial"/>
              </a:endParaRPr>
            </a:p>
          </p:txBody>
        </p:sp>
        <p:sp>
          <p:nvSpPr>
            <p:cNvPr id="510" name="Rectangle 57"/>
            <p:cNvSpPr/>
            <p:nvPr/>
          </p:nvSpPr>
          <p:spPr>
            <a:xfrm>
              <a:off x="4884480" y="4167360"/>
              <a:ext cx="10008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N</a:t>
              </a:r>
              <a:endParaRPr b="0" lang="en-IN" sz="1100" spc="-1" strike="noStrike">
                <a:latin typeface="Arial"/>
              </a:endParaRPr>
            </a:p>
          </p:txBody>
        </p:sp>
        <p:sp>
          <p:nvSpPr>
            <p:cNvPr id="511" name="Rectangle 58"/>
            <p:cNvSpPr/>
            <p:nvPr/>
          </p:nvSpPr>
          <p:spPr>
            <a:xfrm>
              <a:off x="5025600" y="4167360"/>
              <a:ext cx="8496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T</a:t>
              </a:r>
              <a:endParaRPr b="0" lang="en-IN" sz="1100" spc="-1" strike="noStrike">
                <a:latin typeface="Arial"/>
              </a:endParaRPr>
            </a:p>
          </p:txBody>
        </p:sp>
        <p:sp>
          <p:nvSpPr>
            <p:cNvPr id="512" name="Rectangle 59"/>
            <p:cNvSpPr/>
            <p:nvPr/>
          </p:nvSpPr>
          <p:spPr>
            <a:xfrm>
              <a:off x="5149800" y="4167360"/>
              <a:ext cx="9252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R</a:t>
              </a:r>
              <a:endParaRPr b="0" lang="en-IN" sz="1100" spc="-1" strike="noStrike">
                <a:latin typeface="Arial"/>
              </a:endParaRPr>
            </a:p>
          </p:txBody>
        </p:sp>
        <p:sp>
          <p:nvSpPr>
            <p:cNvPr id="513" name="Rectangle 60"/>
            <p:cNvSpPr/>
            <p:nvPr/>
          </p:nvSpPr>
          <p:spPr>
            <a:xfrm>
              <a:off x="5322600" y="4167360"/>
              <a:ext cx="7128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i="1" lang="en-US" sz="1100" spc="-1" strike="noStrike">
                  <a:solidFill>
                    <a:srgbClr val="000000"/>
                  </a:solidFill>
                  <a:latin typeface="Times New Roman"/>
                </a:rPr>
                <a:t>p</a:t>
              </a:r>
              <a:endParaRPr b="0" lang="en-IN" sz="1100" spc="-1" strike="noStrike">
                <a:latin typeface="Arial"/>
              </a:endParaRPr>
            </a:p>
          </p:txBody>
        </p:sp>
        <p:sp>
          <p:nvSpPr>
            <p:cNvPr id="514" name="Line 61"/>
            <p:cNvSpPr/>
            <p:nvPr/>
          </p:nvSpPr>
          <p:spPr>
            <a:xfrm flipH="1">
              <a:off x="4845960" y="4179960"/>
              <a:ext cx="414000" cy="1440"/>
            </a:xfrm>
            <a:prstGeom prst="line">
              <a:avLst/>
            </a:prstGeom>
            <a:ln w="15875">
              <a:solidFill>
                <a:srgbClr val="000000"/>
              </a:solidFill>
              <a:round/>
            </a:ln>
          </p:spPr>
          <p:style>
            <a:lnRef idx="0"/>
            <a:fillRef idx="0"/>
            <a:effectRef idx="0"/>
            <a:fontRef idx="minor"/>
          </p:style>
        </p:sp>
        <p:sp>
          <p:nvSpPr>
            <p:cNvPr id="515" name="Rectangle 62"/>
            <p:cNvSpPr/>
            <p:nvPr/>
          </p:nvSpPr>
          <p:spPr>
            <a:xfrm>
              <a:off x="4552560" y="3804120"/>
              <a:ext cx="39888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INTA1</a:t>
              </a:r>
              <a:endParaRPr b="0" lang="en-IN" sz="1100" spc="-1" strike="noStrike">
                <a:latin typeface="Arial"/>
              </a:endParaRPr>
            </a:p>
          </p:txBody>
        </p:sp>
        <p:sp>
          <p:nvSpPr>
            <p:cNvPr id="516" name="Rectangle 63"/>
            <p:cNvSpPr/>
            <p:nvPr/>
          </p:nvSpPr>
          <p:spPr>
            <a:xfrm>
              <a:off x="4551480" y="4756680"/>
              <a:ext cx="32868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100" spc="-1" strike="noStrike">
                  <a:solidFill>
                    <a:srgbClr val="000000"/>
                  </a:solidFill>
                  <a:latin typeface="Times New Roman"/>
                </a:rPr>
                <a:t>INTA</a:t>
              </a:r>
              <a:endParaRPr b="0" lang="en-IN" sz="1100" spc="-1" strike="noStrike">
                <a:latin typeface="Arial"/>
              </a:endParaRPr>
            </a:p>
          </p:txBody>
        </p:sp>
        <p:sp>
          <p:nvSpPr>
            <p:cNvPr id="517" name="Rectangle 64"/>
            <p:cNvSpPr/>
            <p:nvPr/>
          </p:nvSpPr>
          <p:spPr>
            <a:xfrm>
              <a:off x="5034240" y="4756680"/>
              <a:ext cx="71280" cy="16704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i="1" lang="en-US" sz="1100" spc="-1" strike="noStrike">
                  <a:solidFill>
                    <a:srgbClr val="000000"/>
                  </a:solidFill>
                  <a:latin typeface="Times New Roman"/>
                </a:rPr>
                <a:t>p</a:t>
              </a:r>
              <a:endParaRPr b="0" lang="en-IN" sz="1100" spc="-1" strike="noStrike">
                <a:latin typeface="Arial"/>
              </a:endParaRPr>
            </a:p>
          </p:txBody>
        </p:sp>
        <p:sp>
          <p:nvSpPr>
            <p:cNvPr id="518" name="Freeform 65"/>
            <p:cNvSpPr/>
            <p:nvPr/>
          </p:nvSpPr>
          <p:spPr>
            <a:xfrm>
              <a:off x="8429400" y="4229280"/>
              <a:ext cx="18720" cy="12600"/>
            </a:xfrm>
            <a:custGeom>
              <a:avLst/>
              <a:gdLst/>
              <a:ahLst/>
              <a:rect l="l" t="t" r="r" b="b"/>
              <a:pathLst>
                <a:path w="1" h="1">
                  <a:moveTo>
                    <a:pt x="0" y="1"/>
                  </a:moveTo>
                  <a:lnTo>
                    <a:pt x="1" y="0"/>
                  </a:lnTo>
                  <a:lnTo>
                    <a:pt x="0" y="0"/>
                  </a:lnTo>
                  <a:lnTo>
                    <a:pt x="0" y="1"/>
                  </a:lnTo>
                </a:path>
              </a:pathLst>
            </a:custGeom>
            <a:noFill/>
            <a:ln w="15875">
              <a:solidFill>
                <a:srgbClr val="000000"/>
              </a:solidFill>
              <a:round/>
            </a:ln>
          </p:spPr>
          <p:style>
            <a:lnRef idx="0"/>
            <a:fillRef idx="0"/>
            <a:effectRef idx="0"/>
            <a:fontRef idx="minor"/>
          </p:style>
        </p:sp>
        <p:sp>
          <p:nvSpPr>
            <p:cNvPr id="519" name="Freeform 66"/>
            <p:cNvSpPr/>
            <p:nvPr/>
          </p:nvSpPr>
          <p:spPr>
            <a:xfrm>
              <a:off x="8429400" y="4141440"/>
              <a:ext cx="18720" cy="12600"/>
            </a:xfrm>
            <a:custGeom>
              <a:avLst/>
              <a:gdLst/>
              <a:ahLst/>
              <a:rect l="l" t="t" r="r" b="b"/>
              <a:pathLst>
                <a:path w="1" h="1">
                  <a:moveTo>
                    <a:pt x="0" y="1"/>
                  </a:moveTo>
                  <a:lnTo>
                    <a:pt x="1" y="0"/>
                  </a:lnTo>
                  <a:lnTo>
                    <a:pt x="0" y="0"/>
                  </a:lnTo>
                  <a:lnTo>
                    <a:pt x="0" y="1"/>
                  </a:lnTo>
                </a:path>
              </a:pathLst>
            </a:custGeom>
            <a:noFill/>
            <a:ln w="15875">
              <a:solidFill>
                <a:srgbClr val="000000"/>
              </a:solidFill>
              <a:round/>
            </a:ln>
          </p:spPr>
          <p:style>
            <a:lnRef idx="0"/>
            <a:fillRef idx="0"/>
            <a:effectRef idx="0"/>
            <a:fontRef idx="minor"/>
          </p:style>
        </p:sp>
        <p:sp>
          <p:nvSpPr>
            <p:cNvPr id="520" name="Freeform 67"/>
            <p:cNvSpPr/>
            <p:nvPr/>
          </p:nvSpPr>
          <p:spPr>
            <a:xfrm>
              <a:off x="8429400" y="4066560"/>
              <a:ext cx="18720" cy="12600"/>
            </a:xfrm>
            <a:custGeom>
              <a:avLst/>
              <a:gdLst/>
              <a:ahLst/>
              <a:rect l="l" t="t" r="r" b="b"/>
              <a:pathLst>
                <a:path w="1" h="1">
                  <a:moveTo>
                    <a:pt x="0" y="1"/>
                  </a:moveTo>
                  <a:lnTo>
                    <a:pt x="1" y="0"/>
                  </a:lnTo>
                  <a:lnTo>
                    <a:pt x="0" y="0"/>
                  </a:lnTo>
                  <a:lnTo>
                    <a:pt x="0" y="1"/>
                  </a:lnTo>
                </a:path>
              </a:pathLst>
            </a:custGeom>
            <a:noFill/>
            <a:ln w="15875">
              <a:solidFill>
                <a:srgbClr val="000000"/>
              </a:solidFill>
              <a:round/>
            </a:ln>
          </p:spPr>
          <p:style>
            <a:lnRef idx="0"/>
            <a:fillRef idx="0"/>
            <a:effectRef idx="0"/>
            <a:fontRef idx="minor"/>
          </p:style>
        </p:sp>
        <p:sp>
          <p:nvSpPr>
            <p:cNvPr id="521" name="Rectangle 68"/>
            <p:cNvSpPr/>
            <p:nvPr/>
          </p:nvSpPr>
          <p:spPr>
            <a:xfrm>
              <a:off x="5510160" y="4581000"/>
              <a:ext cx="1137960" cy="312480"/>
            </a:xfrm>
            <a:prstGeom prst="rect">
              <a:avLst/>
            </a:prstGeom>
            <a:noFill/>
            <a:ln w="15875">
              <a:solidFill>
                <a:srgbClr val="c00000"/>
              </a:solidFill>
              <a:miter/>
            </a:ln>
          </p:spPr>
          <p:style>
            <a:lnRef idx="0"/>
            <a:fillRef idx="0"/>
            <a:effectRef idx="0"/>
            <a:fontRef idx="minor"/>
          </p:style>
        </p:sp>
        <p:sp>
          <p:nvSpPr>
            <p:cNvPr id="522" name="Rectangle 69"/>
            <p:cNvSpPr/>
            <p:nvPr/>
          </p:nvSpPr>
          <p:spPr>
            <a:xfrm>
              <a:off x="7869960" y="4581000"/>
              <a:ext cx="1137960" cy="312480"/>
            </a:xfrm>
            <a:prstGeom prst="rect">
              <a:avLst/>
            </a:prstGeom>
            <a:noFill/>
            <a:ln w="15875">
              <a:solidFill>
                <a:srgbClr val="c00000"/>
              </a:solidFill>
              <a:miter/>
            </a:ln>
          </p:spPr>
          <p:style>
            <a:lnRef idx="0"/>
            <a:fillRef idx="0"/>
            <a:effectRef idx="0"/>
            <a:fontRef idx="minor"/>
          </p:style>
        </p:sp>
        <p:sp>
          <p:nvSpPr>
            <p:cNvPr id="523" name="Rectangle 70"/>
            <p:cNvSpPr/>
            <p:nvPr/>
          </p:nvSpPr>
          <p:spPr>
            <a:xfrm>
              <a:off x="7869960" y="3628440"/>
              <a:ext cx="1137960" cy="312480"/>
            </a:xfrm>
            <a:prstGeom prst="rect">
              <a:avLst/>
            </a:prstGeom>
            <a:noFill/>
            <a:ln w="15875">
              <a:solidFill>
                <a:srgbClr val="c00000"/>
              </a:solidFill>
              <a:miter/>
            </a:ln>
          </p:spPr>
          <p:style>
            <a:lnRef idx="0"/>
            <a:fillRef idx="0"/>
            <a:effectRef idx="0"/>
            <a:fontRef idx="minor"/>
          </p:style>
        </p:sp>
        <p:sp>
          <p:nvSpPr>
            <p:cNvPr id="524" name="Rectangle 71"/>
            <p:cNvSpPr/>
            <p:nvPr/>
          </p:nvSpPr>
          <p:spPr>
            <a:xfrm>
              <a:off x="5510160" y="3628440"/>
              <a:ext cx="1137960" cy="312480"/>
            </a:xfrm>
            <a:prstGeom prst="rect">
              <a:avLst/>
            </a:prstGeom>
            <a:noFill/>
            <a:ln w="15875">
              <a:solidFill>
                <a:srgbClr val="c00000"/>
              </a:solidFill>
              <a:miter/>
            </a:ln>
          </p:spPr>
          <p:style>
            <a:lnRef idx="0"/>
            <a:fillRef idx="0"/>
            <a:effectRef idx="0"/>
            <a:fontRef idx="minor"/>
          </p:style>
        </p:sp>
        <p:sp>
          <p:nvSpPr>
            <p:cNvPr id="525" name="Rectangle 72"/>
            <p:cNvSpPr/>
            <p:nvPr/>
          </p:nvSpPr>
          <p:spPr>
            <a:xfrm>
              <a:off x="3459960" y="3553200"/>
              <a:ext cx="392760" cy="1027080"/>
            </a:xfrm>
            <a:prstGeom prst="rect">
              <a:avLst/>
            </a:prstGeom>
            <a:solidFill>
              <a:srgbClr val="ffffff"/>
            </a:solidFill>
            <a:ln w="0">
              <a:solidFill>
                <a:srgbClr val="ffffff"/>
              </a:solidFill>
            </a:ln>
          </p:spPr>
          <p:style>
            <a:lnRef idx="0"/>
            <a:fillRef idx="0"/>
            <a:effectRef idx="0"/>
            <a:fontRef idx="minor"/>
          </p:style>
        </p:sp>
        <p:sp>
          <p:nvSpPr>
            <p:cNvPr id="526" name="Rectangle 73"/>
            <p:cNvSpPr/>
            <p:nvPr/>
          </p:nvSpPr>
          <p:spPr>
            <a:xfrm>
              <a:off x="3459960" y="3553200"/>
              <a:ext cx="392760" cy="1027080"/>
            </a:xfrm>
            <a:prstGeom prst="rect">
              <a:avLst/>
            </a:prstGeom>
            <a:noFill/>
            <a:ln w="15875">
              <a:solidFill>
                <a:srgbClr val="00ffff"/>
              </a:solidFill>
              <a:miter/>
            </a:ln>
          </p:spPr>
          <p:style>
            <a:lnRef idx="0"/>
            <a:fillRef idx="0"/>
            <a:effectRef idx="0"/>
            <a:fontRef idx="minor"/>
          </p:style>
        </p:sp>
      </p:grpSp>
      <p:sp>
        <p:nvSpPr>
          <p:cNvPr id="527" name="Text Box 74"/>
          <p:cNvSpPr/>
          <p:nvPr/>
        </p:nvSpPr>
        <p:spPr>
          <a:xfrm>
            <a:off x="243000" y="5165640"/>
            <a:ext cx="11658240" cy="1552680"/>
          </a:xfrm>
          <a:prstGeom prst="rect">
            <a:avLst/>
          </a:prstGeom>
          <a:noFill/>
          <a:ln w="0">
            <a:noFill/>
          </a:ln>
        </p:spPr>
        <p:style>
          <a:lnRef idx="0"/>
          <a:fillRef idx="0"/>
          <a:effectRef idx="0"/>
          <a:fontRef idx="minor"/>
        </p:style>
        <p:txBody>
          <a:bodyPr lIns="90000" rIns="90000" tIns="45000" bIns="45000" anchor="t">
            <a:spAutoFit/>
          </a:bodyPr>
          <a:p>
            <a:pPr indent="-216000">
              <a:lnSpc>
                <a:spcPct val="100000"/>
              </a:lnSpc>
              <a:buClr>
                <a:srgbClr val="000000"/>
              </a:buClr>
              <a:buFont typeface="Arial"/>
              <a:buChar char="•"/>
            </a:pPr>
            <a:r>
              <a:rPr b="0" lang="en-US" sz="2400" spc="-1" strike="noStrike">
                <a:solidFill>
                  <a:srgbClr val="000000"/>
                </a:solidFill>
                <a:latin typeface="Comic Sans MS"/>
              </a:rPr>
              <a:t>Devices are </a:t>
            </a:r>
            <a:r>
              <a:rPr b="0" lang="en-US" sz="2400" spc="-1" strike="noStrike">
                <a:solidFill>
                  <a:srgbClr val="0808b8"/>
                </a:solidFill>
                <a:latin typeface="Comic Sans MS"/>
              </a:rPr>
              <a:t>organized into groups</a:t>
            </a:r>
            <a:r>
              <a:rPr b="0" lang="en-US" sz="2400" spc="-1" strike="noStrike">
                <a:solidFill>
                  <a:srgbClr val="000000"/>
                </a:solidFill>
                <a:latin typeface="Comic Sans MS"/>
              </a:rPr>
              <a:t>. </a:t>
            </a:r>
            <a:endParaRPr b="0" lang="en-IN" sz="2400" spc="-1" strike="noStrike">
              <a:latin typeface="Arial"/>
            </a:endParaRPr>
          </a:p>
          <a:p>
            <a:pPr indent="-216000">
              <a:lnSpc>
                <a:spcPct val="100000"/>
              </a:lnSpc>
              <a:buClr>
                <a:srgbClr val="000000"/>
              </a:buClr>
              <a:buFont typeface="Arial"/>
              <a:buChar char="•"/>
            </a:pPr>
            <a:r>
              <a:rPr b="0" lang="en-US" sz="2400" spc="-1" strike="noStrike">
                <a:solidFill>
                  <a:srgbClr val="000000"/>
                </a:solidFill>
                <a:latin typeface="Comic Sans MS"/>
              </a:rPr>
              <a:t>Each group is assigned a </a:t>
            </a:r>
            <a:r>
              <a:rPr b="0" lang="en-US" sz="2400" spc="-1" strike="noStrike">
                <a:solidFill>
                  <a:srgbClr val="0808b8"/>
                </a:solidFill>
                <a:latin typeface="Comic Sans MS"/>
              </a:rPr>
              <a:t>different priority level</a:t>
            </a:r>
            <a:r>
              <a:rPr b="0" lang="en-US" sz="2400" spc="-1" strike="noStrike">
                <a:solidFill>
                  <a:srgbClr val="000000"/>
                </a:solidFill>
                <a:latin typeface="Comic Sans MS"/>
              </a:rPr>
              <a:t>. </a:t>
            </a:r>
            <a:endParaRPr b="0" lang="en-IN" sz="2400" spc="-1" strike="noStrike">
              <a:latin typeface="Arial"/>
            </a:endParaRPr>
          </a:p>
          <a:p>
            <a:pPr indent="-216000">
              <a:lnSpc>
                <a:spcPct val="100000"/>
              </a:lnSpc>
              <a:buClr>
                <a:srgbClr val="000000"/>
              </a:buClr>
              <a:buFont typeface="Arial"/>
              <a:buChar char="•"/>
            </a:pPr>
            <a:r>
              <a:rPr b="0" lang="en-US" sz="2400" spc="-1" strike="noStrike">
                <a:solidFill>
                  <a:srgbClr val="000000"/>
                </a:solidFill>
                <a:latin typeface="Comic Sans MS"/>
              </a:rPr>
              <a:t>All the devices within a </a:t>
            </a:r>
            <a:r>
              <a:rPr b="0" lang="en-US" sz="2400" spc="-1" strike="noStrike">
                <a:solidFill>
                  <a:srgbClr val="0808b8"/>
                </a:solidFill>
                <a:latin typeface="Comic Sans MS"/>
              </a:rPr>
              <a:t>single group share an interrupt-request line</a:t>
            </a:r>
            <a:r>
              <a:rPr b="0" lang="en-US" sz="2400" spc="-1" strike="noStrike">
                <a:solidFill>
                  <a:srgbClr val="000000"/>
                </a:solidFill>
                <a:latin typeface="Comic Sans MS"/>
              </a:rPr>
              <a:t>, and are connected to form a </a:t>
            </a:r>
            <a:r>
              <a:rPr b="0" lang="en-US" sz="2400" spc="-1" strike="noStrike">
                <a:solidFill>
                  <a:srgbClr val="0808b8"/>
                </a:solidFill>
                <a:latin typeface="Comic Sans MS"/>
              </a:rPr>
              <a:t>daisy chain.</a:t>
            </a:r>
            <a:endParaRPr b="0" lang="en-IN" sz="2400" spc="-1" strike="noStrike">
              <a:latin typeface="Arial"/>
            </a:endParaRPr>
          </a:p>
        </p:txBody>
      </p:sp>
      <p:sp>
        <p:nvSpPr>
          <p:cNvPr id="528" name="PlaceHolder 1"/>
          <p:cNvSpPr>
            <a:spLocks noGrp="1"/>
          </p:cNvSpPr>
          <p:nvPr>
            <p:ph type="title"/>
          </p:nvPr>
        </p:nvSpPr>
        <p:spPr>
          <a:xfrm>
            <a:off x="995040" y="19080"/>
            <a:ext cx="10202040" cy="1325520"/>
          </a:xfrm>
          <a:prstGeom prst="rect">
            <a:avLst/>
          </a:prstGeom>
          <a:noFill/>
          <a:ln w="0">
            <a:noFill/>
          </a:ln>
        </p:spPr>
        <p:txBody>
          <a:bodyPr anchor="ctr">
            <a:noAutofit/>
          </a:bodyPr>
          <a:p>
            <a:pPr>
              <a:lnSpc>
                <a:spcPct val="90000"/>
              </a:lnSpc>
              <a:buNone/>
            </a:pPr>
            <a:r>
              <a:rPr b="0" lang="en-IN" sz="4000" spc="-1" strike="noStrike">
                <a:solidFill>
                  <a:srgbClr val="18818c"/>
                </a:solidFill>
                <a:latin typeface="Elephant"/>
              </a:rPr>
              <a:t>Simultaneous Requests</a:t>
            </a:r>
            <a:endParaRPr b="0" lang="en-US" sz="4000" spc="-1" strike="noStrike">
              <a:solidFill>
                <a:srgbClr val="000000"/>
              </a:solidFill>
              <a:latin typeface="Arial Nova Light"/>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PlaceHolder 1"/>
          <p:cNvSpPr>
            <a:spLocks noGrp="1"/>
          </p:cNvSpPr>
          <p:nvPr>
            <p:ph/>
          </p:nvPr>
        </p:nvSpPr>
        <p:spPr>
          <a:xfrm>
            <a:off x="642960" y="1643040"/>
            <a:ext cx="10786680" cy="4482720"/>
          </a:xfrm>
          <a:prstGeom prst="rect">
            <a:avLst/>
          </a:prstGeom>
          <a:noFill/>
          <a:ln w="0">
            <a:noFill/>
          </a:ln>
        </p:spPr>
        <p:txBody>
          <a:bodyPr anchor="t">
            <a:normAutofit fontScale="89000"/>
          </a:bodyPr>
          <a:p>
            <a:pPr marL="274320" indent="-274320">
              <a:lnSpc>
                <a:spcPct val="120000"/>
              </a:lnSpc>
              <a:spcBef>
                <a:spcPts val="1001"/>
              </a:spcBef>
              <a:buClr>
                <a:srgbClr val="000000"/>
              </a:buClr>
              <a:buFont typeface="Wingdings 2" charset="2"/>
              <a:buChar char=""/>
            </a:pPr>
            <a:r>
              <a:rPr b="0" lang="en-US" sz="2600" spc="-1" strike="noStrike">
                <a:solidFill>
                  <a:srgbClr val="09283f"/>
                </a:solidFill>
                <a:latin typeface="Comic Sans MS"/>
              </a:rPr>
              <a:t>Only those </a:t>
            </a:r>
            <a:r>
              <a:rPr b="0" lang="en-US" sz="2600" spc="-1" strike="noStrike">
                <a:solidFill>
                  <a:srgbClr val="c00000"/>
                </a:solidFill>
                <a:latin typeface="Comic Sans MS"/>
              </a:rPr>
              <a:t>devices that are being used in a program </a:t>
            </a:r>
            <a:r>
              <a:rPr b="0" lang="en-US" sz="2600" spc="-1" strike="noStrike">
                <a:solidFill>
                  <a:srgbClr val="09283f"/>
                </a:solidFill>
                <a:latin typeface="Comic Sans MS"/>
              </a:rPr>
              <a:t>should be allowed to generate interrupt requests. </a:t>
            </a:r>
            <a:endParaRPr b="0" lang="en-US" sz="2600" spc="-1" strike="noStrike">
              <a:solidFill>
                <a:srgbClr val="09283f"/>
              </a:solidFill>
              <a:latin typeface="Arial Nova Light"/>
            </a:endParaRPr>
          </a:p>
          <a:p>
            <a:pPr marL="274320" indent="-274320">
              <a:lnSpc>
                <a:spcPct val="120000"/>
              </a:lnSpc>
              <a:spcBef>
                <a:spcPts val="1001"/>
              </a:spcBef>
              <a:buClr>
                <a:srgbClr val="000000"/>
              </a:buClr>
              <a:buFont typeface="Wingdings 2" charset="2"/>
              <a:buChar char=""/>
            </a:pPr>
            <a:r>
              <a:rPr b="0" lang="en-US" sz="2600" spc="-1" strike="noStrike">
                <a:solidFill>
                  <a:srgbClr val="09283f"/>
                </a:solidFill>
                <a:latin typeface="Comic Sans MS"/>
              </a:rPr>
              <a:t>To </a:t>
            </a:r>
            <a:r>
              <a:rPr b="0" lang="en-US" sz="2600" spc="-1" strike="noStrike">
                <a:solidFill>
                  <a:srgbClr val="c00000"/>
                </a:solidFill>
                <a:latin typeface="Comic Sans MS"/>
              </a:rPr>
              <a:t>control which devices are allowed to generate interrupt requests</a:t>
            </a:r>
            <a:r>
              <a:rPr b="0" lang="en-US" sz="2600" spc="-1" strike="noStrike">
                <a:solidFill>
                  <a:srgbClr val="09283f"/>
                </a:solidFill>
                <a:latin typeface="Comic Sans MS"/>
              </a:rPr>
              <a:t>, the interface circuit of each I/O device has an </a:t>
            </a:r>
            <a:r>
              <a:rPr b="0" lang="en-US" sz="2600" spc="-1" strike="noStrike">
                <a:solidFill>
                  <a:srgbClr val="0808b8"/>
                </a:solidFill>
                <a:latin typeface="Comic Sans MS"/>
              </a:rPr>
              <a:t>interrupt-enable bit. </a:t>
            </a:r>
            <a:endParaRPr b="0" lang="en-US" sz="2600" spc="-1" strike="noStrike">
              <a:solidFill>
                <a:srgbClr val="09283f"/>
              </a:solidFill>
              <a:latin typeface="Arial Nova Light"/>
            </a:endParaRPr>
          </a:p>
          <a:p>
            <a:pPr lvl="1" marL="282600" indent="-282600">
              <a:lnSpc>
                <a:spcPct val="120000"/>
              </a:lnSpc>
              <a:spcBef>
                <a:spcPts val="499"/>
              </a:spcBef>
              <a:buClr>
                <a:srgbClr val="000000"/>
              </a:buClr>
              <a:buFont typeface="Wingdings 2" charset="2"/>
              <a:buChar char=""/>
            </a:pPr>
            <a:r>
              <a:rPr b="0" lang="en-US" sz="2600" spc="-1" strike="noStrike">
                <a:solidFill>
                  <a:srgbClr val="09283f"/>
                </a:solidFill>
                <a:latin typeface="Comic Sans MS"/>
              </a:rPr>
              <a:t>If the interrupt-enable bit in the device interface is </a:t>
            </a:r>
            <a:r>
              <a:rPr b="0" lang="en-US" sz="2600" spc="-1" strike="noStrike">
                <a:solidFill>
                  <a:srgbClr val="c00000"/>
                </a:solidFill>
                <a:latin typeface="Comic Sans MS"/>
              </a:rPr>
              <a:t>set to 1</a:t>
            </a:r>
            <a:r>
              <a:rPr b="0" lang="en-US" sz="2600" spc="-1" strike="noStrike">
                <a:solidFill>
                  <a:srgbClr val="09283f"/>
                </a:solidFill>
                <a:latin typeface="Comic Sans MS"/>
              </a:rPr>
              <a:t>, then the </a:t>
            </a:r>
            <a:r>
              <a:rPr b="0" lang="en-US" sz="2600" spc="-1" strike="noStrike">
                <a:solidFill>
                  <a:srgbClr val="0808b8"/>
                </a:solidFill>
                <a:latin typeface="Comic Sans MS"/>
              </a:rPr>
              <a:t>device is allowed to generate an interrupt-request</a:t>
            </a:r>
            <a:r>
              <a:rPr b="0" lang="en-US" sz="2600" spc="-1" strike="noStrike">
                <a:solidFill>
                  <a:srgbClr val="09283f"/>
                </a:solidFill>
                <a:latin typeface="Comic Sans MS"/>
              </a:rPr>
              <a:t>.</a:t>
            </a:r>
            <a:endParaRPr b="0" lang="en-US" sz="2600" spc="-1" strike="noStrike">
              <a:solidFill>
                <a:srgbClr val="09283f"/>
              </a:solidFill>
              <a:latin typeface="Arial Nova Light"/>
            </a:endParaRPr>
          </a:p>
          <a:p>
            <a:pPr marL="274320" indent="-274320">
              <a:lnSpc>
                <a:spcPct val="120000"/>
              </a:lnSpc>
              <a:spcBef>
                <a:spcPts val="1001"/>
              </a:spcBef>
              <a:buClr>
                <a:srgbClr val="000000"/>
              </a:buClr>
              <a:buFont typeface="Wingdings 2" charset="2"/>
              <a:buChar char=""/>
            </a:pPr>
            <a:r>
              <a:rPr b="0" lang="en-US" sz="2600" spc="-1" strike="noStrike">
                <a:solidFill>
                  <a:srgbClr val="c00000"/>
                </a:solidFill>
                <a:latin typeface="Comic Sans MS"/>
              </a:rPr>
              <a:t>Interrupt-enable bit in the device’s interface circuit </a:t>
            </a:r>
            <a:r>
              <a:rPr b="0" lang="en-US" sz="2600" spc="-1" strike="noStrike">
                <a:solidFill>
                  <a:srgbClr val="09283f"/>
                </a:solidFill>
                <a:latin typeface="Comic Sans MS"/>
              </a:rPr>
              <a:t>determines </a:t>
            </a:r>
            <a:r>
              <a:rPr b="0" lang="en-US" sz="2600" spc="-1" strike="noStrike">
                <a:solidFill>
                  <a:srgbClr val="0808b8"/>
                </a:solidFill>
                <a:latin typeface="Comic Sans MS"/>
              </a:rPr>
              <a:t>whether the device is allowed to generate an interrupt request</a:t>
            </a:r>
            <a:r>
              <a:rPr b="0" lang="en-US" sz="2600" spc="-1" strike="noStrike">
                <a:solidFill>
                  <a:srgbClr val="09283f"/>
                </a:solidFill>
                <a:latin typeface="Comic Sans MS"/>
              </a:rPr>
              <a:t>. </a:t>
            </a:r>
            <a:endParaRPr b="0" lang="en-US" sz="2600" spc="-1" strike="noStrike">
              <a:solidFill>
                <a:srgbClr val="09283f"/>
              </a:solidFill>
              <a:latin typeface="Arial Nova Light"/>
            </a:endParaRPr>
          </a:p>
          <a:p>
            <a:pPr marL="274320" indent="-274320">
              <a:lnSpc>
                <a:spcPct val="120000"/>
              </a:lnSpc>
              <a:spcBef>
                <a:spcPts val="1001"/>
              </a:spcBef>
              <a:buClr>
                <a:srgbClr val="000000"/>
              </a:buClr>
              <a:buFont typeface="Wingdings 2" charset="2"/>
              <a:buChar char=""/>
            </a:pPr>
            <a:r>
              <a:rPr b="0" lang="en-US" sz="2600" spc="-1" strike="noStrike">
                <a:solidFill>
                  <a:srgbClr val="c00000"/>
                </a:solidFill>
                <a:latin typeface="Comic Sans MS"/>
              </a:rPr>
              <a:t>Interrupt-enable bit in the processor status register or the priority structure of the interrupts </a:t>
            </a:r>
            <a:r>
              <a:rPr b="0" lang="en-US" sz="2600" spc="-1" strike="noStrike">
                <a:solidFill>
                  <a:srgbClr val="09283f"/>
                </a:solidFill>
                <a:latin typeface="Comic Sans MS"/>
              </a:rPr>
              <a:t>determines </a:t>
            </a:r>
            <a:r>
              <a:rPr b="0" lang="en-US" sz="2600" spc="-1" strike="noStrike">
                <a:solidFill>
                  <a:srgbClr val="0808b8"/>
                </a:solidFill>
                <a:latin typeface="Comic Sans MS"/>
              </a:rPr>
              <a:t>whether a given interrupt will be accepted</a:t>
            </a:r>
            <a:r>
              <a:rPr b="0" lang="en-US" sz="2000" spc="-1" strike="noStrike">
                <a:solidFill>
                  <a:srgbClr val="0808b8"/>
                </a:solidFill>
                <a:latin typeface="Comic Sans MS"/>
              </a:rPr>
              <a:t>.</a:t>
            </a:r>
            <a:endParaRPr b="0" lang="en-US" sz="2000" spc="-1" strike="noStrike">
              <a:solidFill>
                <a:srgbClr val="09283f"/>
              </a:solidFill>
              <a:latin typeface="Arial Nova Light"/>
            </a:endParaRPr>
          </a:p>
        </p:txBody>
      </p:sp>
      <p:sp>
        <p:nvSpPr>
          <p:cNvPr id="530" name="PlaceHolder 2"/>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Interrupt Enable Bit</a:t>
            </a:r>
            <a:endParaRPr b="0" lang="en-US" sz="4000" spc="-1" strike="noStrike">
              <a:solidFill>
                <a:srgbClr val="000000"/>
              </a:solidFill>
              <a:latin typeface="Arial Nova Light"/>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PlaceHolder 1"/>
          <p:cNvSpPr>
            <a:spLocks noGrp="1"/>
          </p:cNvSpPr>
          <p:nvPr>
            <p:ph type="subTitle"/>
          </p:nvPr>
        </p:nvSpPr>
        <p:spPr>
          <a:xfrm>
            <a:off x="470520" y="259200"/>
            <a:ext cx="11362320" cy="1327320"/>
          </a:xfrm>
          <a:prstGeom prst="rect">
            <a:avLst/>
          </a:prstGeom>
          <a:noFill/>
          <a:ln w="0">
            <a:noFill/>
          </a:ln>
        </p:spPr>
        <p:txBody>
          <a:bodyPr anchor="t">
            <a:noAutofit/>
          </a:bodyPr>
          <a:p>
            <a:pPr algn="ctr">
              <a:lnSpc>
                <a:spcPct val="120000"/>
              </a:lnSpc>
              <a:spcBef>
                <a:spcPts val="1001"/>
              </a:spcBef>
              <a:buNone/>
              <a:tabLst>
                <a:tab algn="l" pos="0"/>
              </a:tabLst>
            </a:pPr>
            <a:r>
              <a:rPr b="1" lang="en-US" sz="4400" spc="299" strike="noStrike" cap="all">
                <a:solidFill>
                  <a:srgbClr val="99ff33"/>
                </a:solidFill>
                <a:latin typeface="Calisto MT"/>
              </a:rPr>
              <a:t>Module 5</a:t>
            </a:r>
            <a:r>
              <a:rPr b="1" lang="en-US" sz="4800" spc="299" strike="noStrike" cap="all">
                <a:solidFill>
                  <a:srgbClr val="2d736b"/>
                </a:solidFill>
                <a:latin typeface="Cooper Std Black"/>
              </a:rPr>
              <a:t> </a:t>
            </a:r>
            <a:endParaRPr b="0" lang="en-IN" sz="4800" spc="-1" strike="noStrike">
              <a:latin typeface="Arial"/>
            </a:endParaRPr>
          </a:p>
          <a:p>
            <a:pPr algn="ctr">
              <a:lnSpc>
                <a:spcPct val="120000"/>
              </a:lnSpc>
              <a:spcBef>
                <a:spcPts val="1001"/>
              </a:spcBef>
              <a:buNone/>
              <a:tabLst>
                <a:tab algn="l" pos="0"/>
              </a:tabLst>
            </a:pPr>
            <a:endParaRPr b="0" lang="en-IN" sz="1600" spc="-1" strike="noStrike">
              <a:latin typeface="Arial"/>
            </a:endParaRPr>
          </a:p>
          <a:p>
            <a:pPr algn="ctr">
              <a:lnSpc>
                <a:spcPct val="120000"/>
              </a:lnSpc>
              <a:spcBef>
                <a:spcPts val="1001"/>
              </a:spcBef>
              <a:buNone/>
              <a:tabLst>
                <a:tab algn="l" pos="0"/>
              </a:tabLst>
            </a:pPr>
            <a:r>
              <a:rPr b="1" lang="en-US" sz="4800" spc="299" strike="noStrike" cap="all">
                <a:solidFill>
                  <a:srgbClr val="000000"/>
                </a:solidFill>
                <a:latin typeface="Cooper Std Black"/>
              </a:rPr>
              <a:t>DMA</a:t>
            </a:r>
            <a:endParaRPr b="0" lang="en-IN" sz="4800" spc="-1" strike="noStrike">
              <a:latin typeface="Arial"/>
            </a:endParaRPr>
          </a:p>
        </p:txBody>
      </p:sp>
      <p:sp>
        <p:nvSpPr>
          <p:cNvPr id="3" name="PlaceHolder 2"/>
          <p:cNvSpPr>
            <a:spLocks noGrp="1"/>
          </p:cNvSpPr>
          <p:nvPr>
            <p:ph type="ftr" idx="2"/>
          </p:nvPr>
        </p:nvSpPr>
        <p:spPr/>
        <p:txBody>
          <a:bodyPr/>
          <a:p>
            <a:r>
              <a:t>Archana P S , Department of CSE,SNGCE</a:t>
            </a:r>
          </a:p>
        </p:txBody>
      </p:sp>
      <p:sp>
        <p:nvSpPr>
          <p:cNvPr id="4" name="PlaceHolder 3"/>
          <p:cNvSpPr>
            <a:spLocks noGrp="1"/>
          </p:cNvSpPr>
          <p:nvPr>
            <p:ph type="sldNum" idx="3"/>
          </p:nvPr>
        </p:nvSpPr>
        <p:spPr/>
        <p:txBody>
          <a:bodyPr/>
          <a:p>
            <a:fld id="{A3CB0307-B765-4430-AD5F-386D7B94C031}" type="slidenum">
              <a:t>45</a:t>
            </a:fld>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Direct memory access</a:t>
            </a:r>
            <a:endParaRPr b="0" lang="en-US" sz="4000" spc="-1" strike="noStrike">
              <a:solidFill>
                <a:srgbClr val="000000"/>
              </a:solidFill>
              <a:latin typeface="Arial Nova Light"/>
            </a:endParaRPr>
          </a:p>
        </p:txBody>
      </p:sp>
      <p:sp>
        <p:nvSpPr>
          <p:cNvPr id="533" name="PlaceHolder 2"/>
          <p:cNvSpPr>
            <a:spLocks noGrp="1"/>
          </p:cNvSpPr>
          <p:nvPr>
            <p:ph/>
          </p:nvPr>
        </p:nvSpPr>
        <p:spPr>
          <a:xfrm>
            <a:off x="102960" y="1919520"/>
            <a:ext cx="11938320" cy="463536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ff6699"/>
                </a:solidFill>
                <a:latin typeface="Comic Sans MS"/>
              </a:rPr>
              <a:t>Blocks of data </a:t>
            </a:r>
            <a:r>
              <a:rPr b="0" lang="en-US" sz="2000" spc="-1" strike="noStrike">
                <a:solidFill>
                  <a:srgbClr val="09283f"/>
                </a:solidFill>
                <a:latin typeface="Comic Sans MS"/>
              </a:rPr>
              <a:t>are often </a:t>
            </a:r>
            <a:r>
              <a:rPr b="0" lang="en-US" sz="2000" spc="-1" strike="noStrike">
                <a:solidFill>
                  <a:srgbClr val="ff6699"/>
                </a:solidFill>
                <a:latin typeface="Comic Sans MS"/>
              </a:rPr>
              <a:t>transferred </a:t>
            </a:r>
            <a:r>
              <a:rPr b="0" lang="en-US" sz="2000" spc="-1" strike="noStrike">
                <a:solidFill>
                  <a:srgbClr val="09283f"/>
                </a:solidFill>
                <a:latin typeface="Comic Sans MS"/>
              </a:rPr>
              <a:t>between the </a:t>
            </a:r>
            <a:r>
              <a:rPr b="0" lang="en-US" sz="2000" spc="-1" strike="noStrike">
                <a:solidFill>
                  <a:srgbClr val="ff6699"/>
                </a:solidFill>
                <a:latin typeface="Comic Sans MS"/>
              </a:rPr>
              <a:t>main memory </a:t>
            </a:r>
            <a:r>
              <a:rPr b="0" lang="en-US" sz="2000" spc="-1" strike="noStrike">
                <a:solidFill>
                  <a:srgbClr val="09283f"/>
                </a:solidFill>
                <a:latin typeface="Comic Sans MS"/>
              </a:rPr>
              <a:t>and </a:t>
            </a:r>
            <a:r>
              <a:rPr b="0" lang="en-US" sz="2000" spc="-1" strike="noStrike">
                <a:solidFill>
                  <a:srgbClr val="ff6699"/>
                </a:solidFill>
                <a:latin typeface="Comic Sans MS"/>
              </a:rPr>
              <a:t>I/O devices </a:t>
            </a:r>
            <a:r>
              <a:rPr b="0" lang="en-US" sz="2000" spc="-1" strike="noStrike">
                <a:solidFill>
                  <a:srgbClr val="09283f"/>
                </a:solidFill>
                <a:latin typeface="Comic Sans MS"/>
              </a:rPr>
              <a:t>such as disks.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When transferring a block of data, instructions are needed to increment the memory address and keep track of the word count.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 use of interrupts involves operating system routines which incur additional overhead to save and restore processor registers, the program counter, and other state information</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An alternative approach is used to </a:t>
            </a:r>
            <a:r>
              <a:rPr b="0" lang="en-US" sz="2000" spc="-1" strike="noStrike">
                <a:solidFill>
                  <a:srgbClr val="ff6699"/>
                </a:solidFill>
                <a:latin typeface="Comic Sans MS"/>
              </a:rPr>
              <a:t>transfer blocks of data directly between the main memory and I/O devices</a:t>
            </a:r>
            <a:r>
              <a:rPr b="0" lang="en-US" sz="2000" spc="-1" strike="noStrike">
                <a:solidFill>
                  <a:srgbClr val="09283f"/>
                </a:solidFill>
                <a:latin typeface="Comic Sans MS"/>
              </a:rPr>
              <a:t>, such as disks. </a:t>
            </a:r>
            <a:endParaRPr b="0" lang="en-US" sz="20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A special control unit is provided to manage the transfer, without continuous intervention by the processor. </a:t>
            </a:r>
            <a:endParaRPr b="0" lang="en-US" sz="18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This approach is called </a:t>
            </a:r>
            <a:r>
              <a:rPr b="0" i="1" lang="en-US" sz="1800" spc="-1" strike="noStrike">
                <a:solidFill>
                  <a:srgbClr val="ff6699"/>
                </a:solidFill>
                <a:latin typeface="Comic Sans MS"/>
              </a:rPr>
              <a:t>direct memory access</a:t>
            </a:r>
            <a:r>
              <a:rPr b="0" lang="en-US" sz="1800" spc="-1" strike="noStrike">
                <a:solidFill>
                  <a:srgbClr val="ff6699"/>
                </a:solidFill>
                <a:latin typeface="Comic Sans MS"/>
              </a:rPr>
              <a:t>, or DMA</a:t>
            </a:r>
            <a:r>
              <a:rPr b="0" lang="en-US" sz="1800" spc="-1" strike="noStrike">
                <a:solidFill>
                  <a:srgbClr val="09283f"/>
                </a:solidFill>
                <a:latin typeface="Comic Sans MS"/>
              </a:rPr>
              <a:t>.</a:t>
            </a:r>
            <a:endParaRPr b="0" lang="en-US" sz="18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The unit that controls DMA transfers is referred to as a </a:t>
            </a:r>
            <a:r>
              <a:rPr b="0" i="1" lang="en-US" sz="1800" spc="-1" strike="noStrike">
                <a:solidFill>
                  <a:srgbClr val="ff6699"/>
                </a:solidFill>
                <a:latin typeface="Comic Sans MS"/>
              </a:rPr>
              <a:t>DMA controller</a:t>
            </a:r>
            <a:r>
              <a:rPr b="0" lang="en-US" sz="1800" spc="-1" strike="noStrike">
                <a:solidFill>
                  <a:srgbClr val="09283f"/>
                </a:solidFill>
                <a:latin typeface="Comic Sans MS"/>
              </a:rPr>
              <a:t>.</a:t>
            </a:r>
            <a:endParaRPr b="0" lang="en-US" sz="1800" spc="-1" strike="noStrike">
              <a:solidFill>
                <a:srgbClr val="09283f"/>
              </a:solidFill>
              <a:latin typeface="Arial Nova Light"/>
            </a:endParaRPr>
          </a:p>
        </p:txBody>
      </p:sp>
      <p:sp>
        <p:nvSpPr>
          <p:cNvPr id="534" name="PlaceHolder 3"/>
          <p:cNvSpPr>
            <a:spLocks noGrp="1"/>
          </p:cNvSpPr>
          <p:nvPr>
            <p:ph type="ftr" idx="51"/>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3A205DDA-BDE0-472D-9862-3E67AE6803B7}" type="slidenum">
              <a:t>46</a:t>
            </a:fld>
          </a:p>
        </p:txBody>
      </p:sp>
    </p:spTree>
  </p:cSld>
  <mc:AlternateContent>
    <mc:Choice Requires="p14">
      <p:transition spd="slow" p14:dur="2000"/>
    </mc:Choice>
    <mc:Fallback>
      <p:transition spd="slow"/>
    </mc:Fallback>
  </mc:AlternateContent>
  <p:timing>
    <p:tnLst>
      <p:par>
        <p:cTn id="195" dur="indefinite" restart="never" nodeType="tmRoot">
          <p:childTnLst>
            <p:seq>
              <p:cTn id="196" dur="indefinite" nodeType="mainSeq">
                <p:childTnLst>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533">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Direct memory access</a:t>
            </a:r>
            <a:endParaRPr b="0" lang="en-US" sz="4000" spc="-1" strike="noStrike">
              <a:solidFill>
                <a:srgbClr val="000000"/>
              </a:solidFill>
              <a:latin typeface="Arial Nova Light"/>
            </a:endParaRPr>
          </a:p>
        </p:txBody>
      </p:sp>
      <p:sp>
        <p:nvSpPr>
          <p:cNvPr id="536" name="PlaceHolder 2"/>
          <p:cNvSpPr>
            <a:spLocks noGrp="1"/>
          </p:cNvSpPr>
          <p:nvPr>
            <p:ph/>
          </p:nvPr>
        </p:nvSpPr>
        <p:spPr>
          <a:xfrm>
            <a:off x="914400" y="1919520"/>
            <a:ext cx="9914400" cy="412308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Although a DMA controller transfers data without intervention by the processor, its operation must be under the control of a program executed by the processor, usually an </a:t>
            </a:r>
            <a:r>
              <a:rPr b="0" lang="en-US" sz="2000" spc="-1" strike="noStrike">
                <a:solidFill>
                  <a:srgbClr val="ff6699"/>
                </a:solidFill>
                <a:latin typeface="Comic Sans MS"/>
              </a:rPr>
              <a:t>operating system routine</a:t>
            </a:r>
            <a:r>
              <a:rPr b="0" lang="en-US" sz="2000" spc="-1" strike="noStrike">
                <a:solidFill>
                  <a:srgbClr val="09283f"/>
                </a:solidFill>
                <a:latin typeface="Comic Sans MS"/>
              </a:rPr>
              <a:t>.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To initiate the transfer of a block of words, the processor sends to The DMA controller the </a:t>
            </a:r>
            <a:r>
              <a:rPr b="0" lang="en-US" sz="2000" spc="-1" strike="noStrike">
                <a:solidFill>
                  <a:srgbClr val="ff6699"/>
                </a:solidFill>
                <a:latin typeface="Comic Sans MS"/>
              </a:rPr>
              <a:t>starting address</a:t>
            </a:r>
            <a:r>
              <a:rPr b="0" lang="en-US" sz="2000" spc="-1" strike="noStrike">
                <a:solidFill>
                  <a:srgbClr val="09283f"/>
                </a:solidFill>
                <a:latin typeface="Comic Sans MS"/>
              </a:rPr>
              <a:t>, the </a:t>
            </a:r>
            <a:r>
              <a:rPr b="0" lang="en-US" sz="2000" spc="-1" strike="noStrike">
                <a:solidFill>
                  <a:srgbClr val="ff6699"/>
                </a:solidFill>
                <a:latin typeface="Comic Sans MS"/>
              </a:rPr>
              <a:t>number of words </a:t>
            </a:r>
            <a:r>
              <a:rPr b="0" lang="en-US" sz="2000" spc="-1" strike="noStrike">
                <a:solidFill>
                  <a:srgbClr val="09283f"/>
                </a:solidFill>
                <a:latin typeface="Comic Sans MS"/>
              </a:rPr>
              <a:t>in the block, and the </a:t>
            </a:r>
            <a:r>
              <a:rPr b="0" lang="en-US" sz="2000" spc="-1" strike="noStrike">
                <a:solidFill>
                  <a:srgbClr val="ff6699"/>
                </a:solidFill>
                <a:latin typeface="Comic Sans MS"/>
              </a:rPr>
              <a:t>direction of the transfer</a:t>
            </a:r>
            <a:r>
              <a:rPr b="0" lang="en-US" sz="2000" spc="-1" strike="noStrike">
                <a:solidFill>
                  <a:srgbClr val="09283f"/>
                </a:solidFill>
                <a:latin typeface="Comic Sans MS"/>
              </a:rPr>
              <a:t>.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 DMA controller then proceeds to perform the requested operation.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When the </a:t>
            </a:r>
            <a:r>
              <a:rPr b="0" lang="en-US" sz="2000" spc="-1" strike="noStrike">
                <a:solidFill>
                  <a:srgbClr val="ff6699"/>
                </a:solidFill>
                <a:latin typeface="Comic Sans MS"/>
              </a:rPr>
              <a:t>entire block </a:t>
            </a:r>
            <a:r>
              <a:rPr b="0" lang="en-US" sz="2000" spc="-1" strike="noStrike">
                <a:solidFill>
                  <a:srgbClr val="09283f"/>
                </a:solidFill>
                <a:latin typeface="Comic Sans MS"/>
              </a:rPr>
              <a:t>has been </a:t>
            </a:r>
            <a:r>
              <a:rPr b="0" lang="en-US" sz="2000" spc="-1" strike="noStrike">
                <a:solidFill>
                  <a:srgbClr val="ff6699"/>
                </a:solidFill>
                <a:latin typeface="Comic Sans MS"/>
              </a:rPr>
              <a:t>transferred</a:t>
            </a:r>
            <a:r>
              <a:rPr b="0" lang="en-US" sz="2000" spc="-1" strike="noStrike">
                <a:solidFill>
                  <a:srgbClr val="09283f"/>
                </a:solidFill>
                <a:latin typeface="Comic Sans MS"/>
              </a:rPr>
              <a:t>, it </a:t>
            </a:r>
            <a:r>
              <a:rPr b="0" lang="en-US" sz="2000" spc="-1" strike="noStrike">
                <a:solidFill>
                  <a:srgbClr val="ff6699"/>
                </a:solidFill>
                <a:latin typeface="Comic Sans MS"/>
              </a:rPr>
              <a:t>informs</a:t>
            </a:r>
            <a:r>
              <a:rPr b="0" lang="en-US" sz="2000" spc="-1" strike="noStrike">
                <a:solidFill>
                  <a:srgbClr val="09283f"/>
                </a:solidFill>
                <a:latin typeface="Comic Sans MS"/>
              </a:rPr>
              <a:t> the </a:t>
            </a:r>
            <a:r>
              <a:rPr b="0" lang="en-US" sz="2000" spc="-1" strike="noStrike">
                <a:solidFill>
                  <a:srgbClr val="ff6699"/>
                </a:solidFill>
                <a:latin typeface="Comic Sans MS"/>
              </a:rPr>
              <a:t>processor by raising an interrupt</a:t>
            </a:r>
            <a:endParaRPr b="0" lang="en-US" sz="2000" spc="-1" strike="noStrike">
              <a:solidFill>
                <a:srgbClr val="09283f"/>
              </a:solidFill>
              <a:latin typeface="Arial Nova Light"/>
            </a:endParaRPr>
          </a:p>
        </p:txBody>
      </p:sp>
      <p:sp>
        <p:nvSpPr>
          <p:cNvPr id="537" name="PlaceHolder 3"/>
          <p:cNvSpPr>
            <a:spLocks noGrp="1"/>
          </p:cNvSpPr>
          <p:nvPr>
            <p:ph type="ftr" idx="52"/>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8E0DA05C-8C5E-4370-BB71-B36BF168B6FC}" type="slidenum">
              <a:t>47</a:t>
            </a:fld>
          </a:p>
        </p:txBody>
      </p:sp>
    </p:spTree>
  </p:cSld>
  <mc:AlternateContent>
    <mc:Choice Requires="p14">
      <p:transition spd="slow" p14:dur="2000"/>
    </mc:Choice>
    <mc:Fallback>
      <p:transition spd="slow"/>
    </mc:Fallback>
  </mc:AlternateContent>
  <p:timing>
    <p:tnLst>
      <p:par>
        <p:cTn id="201" dur="indefinite" restart="never" nodeType="tmRoot">
          <p:childTnLst>
            <p:seq>
              <p:cTn id="202" dur="indefinite" nodeType="mainSeq">
                <p:childTnLst>
                  <p:par>
                    <p:cTn id="203" fill="hold">
                      <p:stCondLst>
                        <p:cond delay="indefinite"/>
                      </p:stCondLst>
                      <p:childTnLst>
                        <p:par>
                          <p:cTn id="204" fill="hold">
                            <p:stCondLst>
                              <p:cond delay="0"/>
                            </p:stCondLst>
                            <p:childTnLst>
                              <p:par>
                                <p:cTn id="205" nodeType="clickEffect" fill="hold" presetClass="entr" presetID="1">
                                  <p:stCondLst>
                                    <p:cond delay="0"/>
                                  </p:stCondLst>
                                  <p:childTnLst>
                                    <p:set>
                                      <p:cBhvr>
                                        <p:cTn id="206" dur="1" fill="hold">
                                          <p:stCondLst>
                                            <p:cond delay="0"/>
                                          </p:stCondLst>
                                        </p:cTn>
                                        <p:tgtEl>
                                          <p:spTgt spid="536">
                                            <p:txEl>
                                              <p:pRg st="0" end="0"/>
                                            </p:txEl>
                                          </p:spTgt>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536">
                                            <p:txEl>
                                              <p:pRg st="1" end="1"/>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536">
                                            <p:txEl>
                                              <p:pRg st="2" end="2"/>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536">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Typical registers in a DMA controller</a:t>
            </a:r>
            <a:endParaRPr b="0" lang="en-US" sz="4000" spc="-1" strike="noStrike">
              <a:solidFill>
                <a:srgbClr val="000000"/>
              </a:solidFill>
              <a:latin typeface="Arial Nova Light"/>
            </a:endParaRPr>
          </a:p>
        </p:txBody>
      </p:sp>
      <p:sp>
        <p:nvSpPr>
          <p:cNvPr id="539" name="PlaceHolder 2"/>
          <p:cNvSpPr>
            <a:spLocks noGrp="1"/>
          </p:cNvSpPr>
          <p:nvPr>
            <p:ph/>
          </p:nvPr>
        </p:nvSpPr>
        <p:spPr>
          <a:xfrm>
            <a:off x="194040" y="1700280"/>
            <a:ext cx="5188680" cy="485928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When the controller has completed transferring a block of data and is ready to receive another command, it sets the Done flag to 1.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Bit 30 is the Interrupt-enable flag, IE.</a:t>
            </a:r>
            <a:endParaRPr b="0" lang="en-US" sz="20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When this flag is set to 1, it causes the controller to raise an interrupt after it has completed transferring a block of data. </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Finally, the controller sets the IRQ bit to 1 when it has requested an interrupt.</a:t>
            </a:r>
            <a:endParaRPr b="0" lang="en-US" sz="2000" spc="-1" strike="noStrike">
              <a:solidFill>
                <a:srgbClr val="09283f"/>
              </a:solidFill>
              <a:latin typeface="Arial Nova Light"/>
            </a:endParaRPr>
          </a:p>
        </p:txBody>
      </p:sp>
      <p:sp>
        <p:nvSpPr>
          <p:cNvPr id="540" name="PlaceHolder 3"/>
          <p:cNvSpPr>
            <a:spLocks noGrp="1"/>
          </p:cNvSpPr>
          <p:nvPr>
            <p:ph type="ftr" idx="53"/>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pic>
        <p:nvPicPr>
          <p:cNvPr id="541" name="Picture 2" descr=""/>
          <p:cNvPicPr/>
          <p:nvPr/>
        </p:nvPicPr>
        <p:blipFill>
          <a:blip r:embed="rId1"/>
          <a:srcRect l="2395" t="0" r="5666" b="0"/>
          <a:stretch/>
        </p:blipFill>
        <p:spPr>
          <a:xfrm>
            <a:off x="5160240" y="1025640"/>
            <a:ext cx="7031520" cy="4331880"/>
          </a:xfrm>
          <a:prstGeom prst="rect">
            <a:avLst/>
          </a:prstGeom>
          <a:ln w="0">
            <a:noFill/>
          </a:ln>
        </p:spPr>
      </p:pic>
      <p:sp>
        <p:nvSpPr>
          <p:cNvPr id="5" name="PlaceHolder 4"/>
          <p:cNvSpPr>
            <a:spLocks noGrp="1"/>
          </p:cNvSpPr>
          <p:nvPr>
            <p:ph type="sldNum" idx="6"/>
          </p:nvPr>
        </p:nvSpPr>
        <p:spPr/>
        <p:txBody>
          <a:bodyPr/>
          <a:p>
            <a:fld id="{59FBF353-EFA6-40F2-8006-9513A96FFAE3}" type="slidenum">
              <a:t>48</a:t>
            </a:fld>
          </a:p>
        </p:txBody>
      </p:sp>
    </p:spTree>
  </p:cSld>
  <mc:AlternateContent>
    <mc:Choice Requires="p14">
      <p:transition spd="slow" p14:dur="2000"/>
    </mc:Choice>
    <mc:Fallback>
      <p:transition spd="slow"/>
    </mc:Fallback>
  </mc:AlternateContent>
  <p:timing>
    <p:tnLst>
      <p:par>
        <p:cTn id="219" dur="indefinite" restart="never" nodeType="tmRoot">
          <p:childTnLst>
            <p:seq>
              <p:cTn id="220" dur="indefinite" nodeType="mainSeq">
                <p:childTnLst>
                  <p:par>
                    <p:cTn id="221" fill="hold">
                      <p:stCondLst>
                        <p:cond delay="indefinite"/>
                      </p:stCondLst>
                      <p:childTnLst>
                        <p:par>
                          <p:cTn id="222" fill="hold">
                            <p:stCondLst>
                              <p:cond delay="0"/>
                            </p:stCondLst>
                            <p:childTnLst>
                              <p:par>
                                <p:cTn id="223" nodeType="clickEffect" fill="hold" presetClass="entr" presetID="1">
                                  <p:stCondLst>
                                    <p:cond delay="0"/>
                                  </p:stCondLst>
                                  <p:childTnLst>
                                    <p:set>
                                      <p:cBhvr>
                                        <p:cTn id="224" dur="1" fill="hold">
                                          <p:stCondLst>
                                            <p:cond delay="0"/>
                                          </p:stCondLst>
                                        </p:cTn>
                                        <p:tgtEl>
                                          <p:spTgt spid="539">
                                            <p:txEl>
                                              <p:pRg st="0" end="0"/>
                                            </p:txEl>
                                          </p:spTgt>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1">
                                  <p:stCondLst>
                                    <p:cond delay="0"/>
                                  </p:stCondLst>
                                  <p:childTnLst>
                                    <p:set>
                                      <p:cBhvr>
                                        <p:cTn id="228" dur="1" fill="hold">
                                          <p:stCondLst>
                                            <p:cond delay="0"/>
                                          </p:stCondLst>
                                        </p:cTn>
                                        <p:tgtEl>
                                          <p:spTgt spid="539">
                                            <p:txEl>
                                              <p:pRg st="1" end="1"/>
                                            </p:txEl>
                                          </p:spTgt>
                                        </p:tgtEl>
                                        <p:attrNameLst>
                                          <p:attrName>style.visibility</p:attrName>
                                        </p:attrNameLst>
                                      </p:cBhvr>
                                      <p:to>
                                        <p:strVal val="visible"/>
                                      </p:to>
                                    </p:set>
                                  </p:childTnLst>
                                </p:cTn>
                              </p:par>
                              <p:par>
                                <p:cTn id="229" nodeType="withEffect" fill="hold" presetClass="entr" presetID="1">
                                  <p:stCondLst>
                                    <p:cond delay="0"/>
                                  </p:stCondLst>
                                  <p:childTnLst>
                                    <p:set>
                                      <p:cBhvr>
                                        <p:cTn id="230" dur="1" fill="hold">
                                          <p:stCondLst>
                                            <p:cond delay="0"/>
                                          </p:stCondLst>
                                        </p:cTn>
                                        <p:tgtEl>
                                          <p:spTgt spid="539">
                                            <p:txEl>
                                              <p:pRg st="2" end="2"/>
                                            </p:txEl>
                                          </p:spTgt>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1">
                                  <p:stCondLst>
                                    <p:cond delay="0"/>
                                  </p:stCondLst>
                                  <p:childTnLst>
                                    <p:set>
                                      <p:cBhvr>
                                        <p:cTn id="234" dur="1" fill="hold">
                                          <p:stCondLst>
                                            <p:cond delay="0"/>
                                          </p:stCondLst>
                                        </p:cTn>
                                        <p:tgtEl>
                                          <p:spTgt spid="539">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PlaceHolder 1"/>
          <p:cNvSpPr>
            <a:spLocks noGrp="1"/>
          </p:cNvSpPr>
          <p:nvPr>
            <p:ph type="title"/>
          </p:nvPr>
        </p:nvSpPr>
        <p:spPr>
          <a:xfrm>
            <a:off x="184680" y="135360"/>
            <a:ext cx="10987920" cy="765360"/>
          </a:xfrm>
          <a:prstGeom prst="rect">
            <a:avLst/>
          </a:prstGeom>
          <a:noFill/>
          <a:ln w="0">
            <a:noFill/>
          </a:ln>
        </p:spPr>
        <p:txBody>
          <a:bodyPr anchor="ctr">
            <a:normAutofit fontScale="90000"/>
          </a:bodyPr>
          <a:p>
            <a:pPr>
              <a:lnSpc>
                <a:spcPct val="100000"/>
              </a:lnSpc>
              <a:buNone/>
            </a:pPr>
            <a:r>
              <a:rPr b="0" lang="en-US" sz="4000" spc="-1" strike="noStrike">
                <a:solidFill>
                  <a:srgbClr val="18818c"/>
                </a:solidFill>
                <a:latin typeface="Elephant"/>
              </a:rPr>
              <a:t>Use of DMA controllers in a computer system.</a:t>
            </a:r>
            <a:endParaRPr b="0" lang="en-US" sz="4000" spc="-1" strike="noStrike">
              <a:solidFill>
                <a:srgbClr val="000000"/>
              </a:solidFill>
              <a:latin typeface="Arial Nova Light"/>
            </a:endParaRPr>
          </a:p>
        </p:txBody>
      </p:sp>
      <p:pic>
        <p:nvPicPr>
          <p:cNvPr id="543" name="Picture 2" descr=""/>
          <p:cNvPicPr/>
          <p:nvPr/>
        </p:nvPicPr>
        <p:blipFill>
          <a:blip r:embed="rId1"/>
          <a:stretch/>
        </p:blipFill>
        <p:spPr>
          <a:xfrm>
            <a:off x="7736400" y="1120320"/>
            <a:ext cx="4455360" cy="5499000"/>
          </a:xfrm>
          <a:prstGeom prst="rect">
            <a:avLst/>
          </a:prstGeom>
          <a:ln w="0">
            <a:noFill/>
          </a:ln>
        </p:spPr>
      </p:pic>
      <p:sp>
        <p:nvSpPr>
          <p:cNvPr id="544" name="PlaceHolder 2"/>
          <p:cNvSpPr>
            <a:spLocks noGrp="1"/>
          </p:cNvSpPr>
          <p:nvPr>
            <p:ph/>
          </p:nvPr>
        </p:nvSpPr>
        <p:spPr>
          <a:xfrm>
            <a:off x="90000" y="1378080"/>
            <a:ext cx="7646040" cy="518148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To start a DMA transfer of a block of data from the main memory to one of the disks, </a:t>
            </a:r>
            <a:endParaRPr b="0" lang="en-US" sz="20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An OS routine writes the address and word count information into the registers of the disk controller. </a:t>
            </a:r>
            <a:endParaRPr b="0" lang="en-US" sz="18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The DMA controller proceeds independently to implement the specified operation. </a:t>
            </a:r>
            <a:endParaRPr b="0" lang="en-US" sz="18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When the transfer is completed, this fact is recorded in the status and control register of the DMA channel by setting the Done bit. </a:t>
            </a:r>
            <a:endParaRPr b="0" lang="en-US" sz="18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At the same time, if the IE bit is set, the controller sends an interrupt request to the processor and sets the IRQ bit. </a:t>
            </a:r>
            <a:endParaRPr b="0" lang="en-US" sz="18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The status register may also be used to record other information, such as whether the transfer took place correctly or errors occurred. </a:t>
            </a:r>
            <a:endParaRPr b="0" lang="en-US" sz="1800" spc="-1" strike="noStrike">
              <a:solidFill>
                <a:srgbClr val="09283f"/>
              </a:solidFill>
              <a:latin typeface="Arial Nova Light"/>
            </a:endParaRPr>
          </a:p>
        </p:txBody>
      </p:sp>
      <p:sp>
        <p:nvSpPr>
          <p:cNvPr id="545" name="PlaceHolder 3"/>
          <p:cNvSpPr>
            <a:spLocks noGrp="1"/>
          </p:cNvSpPr>
          <p:nvPr>
            <p:ph type="ftr" idx="54"/>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DAF2ACE6-3956-4529-8225-CE32CF8CB8B9}" type="slidenum">
              <a:t>49</a:t>
            </a:fld>
          </a:p>
        </p:txBody>
      </p:sp>
    </p:spTree>
  </p:cSld>
  <mc:AlternateContent>
    <mc:Choice Requires="p14">
      <p:transition spd="slow" p14:dur="2000"/>
    </mc:Choice>
    <mc:Fallback>
      <p:transition spd="slow"/>
    </mc:Fallback>
  </mc:AlternateContent>
  <p:timing>
    <p:tnLst>
      <p:par>
        <p:cTn id="235" dur="indefinite" restart="never" nodeType="tmRoot">
          <p:childTnLst>
            <p:seq>
              <p:cTn id="236" dur="indefinite" nodeType="mainSeq">
                <p:childTnLst>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544">
                                            <p:txEl>
                                              <p:pRg st="0" end="0"/>
                                            </p:txEl>
                                          </p:spTgt>
                                        </p:tgtEl>
                                        <p:attrNameLst>
                                          <p:attrName>style.visibility</p:attrName>
                                        </p:attrNameLst>
                                      </p:cBhvr>
                                      <p:to>
                                        <p:strVal val="visible"/>
                                      </p:to>
                                    </p:set>
                                  </p:childTnLst>
                                </p:cTn>
                              </p:par>
                              <p:par>
                                <p:cTn id="241" nodeType="withEffect" fill="hold" presetClass="entr" presetID="1">
                                  <p:stCondLst>
                                    <p:cond delay="0"/>
                                  </p:stCondLst>
                                  <p:childTnLst>
                                    <p:set>
                                      <p:cBhvr>
                                        <p:cTn id="242" dur="1" fill="hold">
                                          <p:stCondLst>
                                            <p:cond delay="0"/>
                                          </p:stCondLst>
                                        </p:cTn>
                                        <p:tgtEl>
                                          <p:spTgt spid="544">
                                            <p:txEl>
                                              <p:pRg st="1" end="1"/>
                                            </p:txEl>
                                          </p:spTgt>
                                        </p:tgtEl>
                                        <p:attrNameLst>
                                          <p:attrName>style.visibility</p:attrName>
                                        </p:attrNameLst>
                                      </p:cBhvr>
                                      <p:to>
                                        <p:strVal val="visible"/>
                                      </p:to>
                                    </p:set>
                                  </p:childTnLst>
                                </p:cTn>
                              </p:par>
                              <p:par>
                                <p:cTn id="243" nodeType="withEffect" fill="hold" presetClass="entr" presetID="1">
                                  <p:stCondLst>
                                    <p:cond delay="0"/>
                                  </p:stCondLst>
                                  <p:childTnLst>
                                    <p:set>
                                      <p:cBhvr>
                                        <p:cTn id="244" dur="1" fill="hold">
                                          <p:stCondLst>
                                            <p:cond delay="0"/>
                                          </p:stCondLst>
                                        </p:cTn>
                                        <p:tgtEl>
                                          <p:spTgt spid="544">
                                            <p:txEl>
                                              <p:pRg st="2" end="2"/>
                                            </p:txEl>
                                          </p:spTgt>
                                        </p:tgtEl>
                                        <p:attrNameLst>
                                          <p:attrName>style.visibility</p:attrName>
                                        </p:attrNameLst>
                                      </p:cBhvr>
                                      <p:to>
                                        <p:strVal val="visible"/>
                                      </p:to>
                                    </p:set>
                                  </p:childTnLst>
                                </p:cTn>
                              </p:par>
                              <p:par>
                                <p:cTn id="245" nodeType="withEffect" fill="hold" presetClass="entr" presetID="1">
                                  <p:stCondLst>
                                    <p:cond delay="0"/>
                                  </p:stCondLst>
                                  <p:childTnLst>
                                    <p:set>
                                      <p:cBhvr>
                                        <p:cTn id="246" dur="1" fill="hold">
                                          <p:stCondLst>
                                            <p:cond delay="0"/>
                                          </p:stCondLst>
                                        </p:cTn>
                                        <p:tgtEl>
                                          <p:spTgt spid="544">
                                            <p:txEl>
                                              <p:pRg st="3" end="3"/>
                                            </p:txEl>
                                          </p:spTgt>
                                        </p:tgtEl>
                                        <p:attrNameLst>
                                          <p:attrName>style.visibility</p:attrName>
                                        </p:attrNameLst>
                                      </p:cBhvr>
                                      <p:to>
                                        <p:strVal val="visible"/>
                                      </p:to>
                                    </p:set>
                                  </p:childTnLst>
                                </p:cTn>
                              </p:par>
                              <p:par>
                                <p:cTn id="247" nodeType="withEffect" fill="hold" presetClass="entr" presetID="1">
                                  <p:stCondLst>
                                    <p:cond delay="0"/>
                                  </p:stCondLst>
                                  <p:childTnLst>
                                    <p:set>
                                      <p:cBhvr>
                                        <p:cTn id="248" dur="1" fill="hold">
                                          <p:stCondLst>
                                            <p:cond delay="0"/>
                                          </p:stCondLst>
                                        </p:cTn>
                                        <p:tgtEl>
                                          <p:spTgt spid="544">
                                            <p:txEl>
                                              <p:pRg st="4" end="4"/>
                                            </p:txEl>
                                          </p:spTgt>
                                        </p:tgtEl>
                                        <p:attrNameLst>
                                          <p:attrName>style.visibility</p:attrName>
                                        </p:attrNameLst>
                                      </p:cBhvr>
                                      <p:to>
                                        <p:strVal val="visible"/>
                                      </p:to>
                                    </p:set>
                                  </p:childTnLst>
                                </p:cTn>
                              </p:par>
                              <p:par>
                                <p:cTn id="249" nodeType="withEffect" fill="hold" presetClass="entr" presetID="1">
                                  <p:stCondLst>
                                    <p:cond delay="0"/>
                                  </p:stCondLst>
                                  <p:childTnLst>
                                    <p:set>
                                      <p:cBhvr>
                                        <p:cTn id="250" dur="1" fill="hold">
                                          <p:stCondLst>
                                            <p:cond delay="0"/>
                                          </p:stCondLst>
                                        </p:cTn>
                                        <p:tgtEl>
                                          <p:spTgt spid="544">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Assessment Pattern </a:t>
            </a:r>
            <a:endParaRPr b="0" lang="en-US" sz="4000" spc="-1" strike="noStrike">
              <a:solidFill>
                <a:srgbClr val="000000"/>
              </a:solidFill>
              <a:latin typeface="Arial Nova Light"/>
            </a:endParaRPr>
          </a:p>
        </p:txBody>
      </p:sp>
      <p:pic>
        <p:nvPicPr>
          <p:cNvPr id="272" name="Content Placeholder 4" descr=""/>
          <p:cNvPicPr/>
          <p:nvPr/>
        </p:nvPicPr>
        <p:blipFill>
          <a:blip r:embed="rId1"/>
          <a:stretch/>
        </p:blipFill>
        <p:spPr>
          <a:xfrm>
            <a:off x="672480" y="2340360"/>
            <a:ext cx="10299960" cy="3926520"/>
          </a:xfrm>
          <a:prstGeom prst="rect">
            <a:avLst/>
          </a:prstGeom>
          <a:ln w="0">
            <a:noFill/>
          </a:ln>
        </p:spPr>
      </p:pic>
      <p:sp>
        <p:nvSpPr>
          <p:cNvPr id="273" name="PlaceHolder 2"/>
          <p:cNvSpPr>
            <a:spLocks noGrp="1"/>
          </p:cNvSpPr>
          <p:nvPr>
            <p:ph type="ftr" idx="29"/>
          </p:nvPr>
        </p:nvSpPr>
        <p:spPr>
          <a:xfrm>
            <a:off x="173880" y="6437520"/>
            <a:ext cx="3775680" cy="364680"/>
          </a:xfrm>
          <a:prstGeom prst="rect">
            <a:avLst/>
          </a:prstGeom>
          <a:noFill/>
          <a:ln w="0">
            <a:noFill/>
          </a:ln>
        </p:spPr>
        <p:txBody>
          <a:bodyPr anchor="ctr">
            <a:noAutofit/>
          </a:bodyPr>
          <a:lstStyle>
            <a:lvl1pPr>
              <a:lnSpc>
                <a:spcPct val="100000"/>
              </a:lnSpc>
              <a:buNone/>
              <a:tabLst>
                <a:tab algn="l" pos="0"/>
              </a:tabLst>
              <a:defRPr b="0" lang="en-US" sz="1050" spc="49" strike="noStrike">
                <a:solidFill>
                  <a:srgbClr val="18818c"/>
                </a:solidFill>
                <a:latin typeface="Arial Nova Light"/>
              </a:defRPr>
            </a:lvl1pPr>
          </a:lstStyle>
          <a:p>
            <a:pPr>
              <a:lnSpc>
                <a:spcPct val="100000"/>
              </a:lnSpc>
              <a:buNone/>
              <a:tabLst>
                <a:tab algn="l" pos="0"/>
              </a:tabLst>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274" name="PlaceHolder 3"/>
          <p:cNvSpPr>
            <a:spLocks noGrp="1"/>
          </p:cNvSpPr>
          <p:nvPr>
            <p:ph type="sldNum" idx="30"/>
          </p:nvPr>
        </p:nvSpPr>
        <p:spPr>
          <a:xfrm>
            <a:off x="11391120" y="6434640"/>
            <a:ext cx="693000" cy="364680"/>
          </a:xfrm>
          <a:prstGeom prst="rect">
            <a:avLst/>
          </a:prstGeom>
          <a:noFill/>
          <a:ln w="0">
            <a:noFill/>
          </a:ln>
        </p:spPr>
        <p:txBody>
          <a:bodyPr anchor="ctr">
            <a:noAutofit/>
          </a:bodyPr>
          <a:lstStyle>
            <a:lvl1pPr algn="r">
              <a:lnSpc>
                <a:spcPct val="100000"/>
              </a:lnSpc>
              <a:buNone/>
              <a:tabLst>
                <a:tab algn="l" pos="0"/>
              </a:tabLst>
              <a:defRPr b="0" lang="en-US" sz="2000" spc="-1" strike="noStrike">
                <a:solidFill>
                  <a:srgbClr val="f4f2ec"/>
                </a:solidFill>
                <a:latin typeface="Elephant"/>
              </a:defRPr>
            </a:lvl1pPr>
          </a:lstStyle>
          <a:p>
            <a:pPr algn="r">
              <a:lnSpc>
                <a:spcPct val="100000"/>
              </a:lnSpc>
              <a:buNone/>
              <a:tabLst>
                <a:tab algn="l" pos="0"/>
              </a:tabLst>
            </a:pPr>
            <a:fld id="{FE0D84B8-660D-44AC-A64F-CCD941A8A05D}" type="slidenum">
              <a:rPr b="0" lang="en-US" sz="2000" spc="-1" strike="noStrike">
                <a:solidFill>
                  <a:srgbClr val="f4f2ec"/>
                </a:solidFill>
                <a:latin typeface="Elephant"/>
              </a:rPr>
              <a:t>&lt;number&gt;</a:t>
            </a:fld>
            <a:endParaRPr b="0" lang="en-IN" sz="2000" spc="-1" strike="noStrike">
              <a:latin typeface="Times New Roman"/>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Direct Memory Access</a:t>
            </a:r>
            <a:br>
              <a:rPr sz="4000"/>
            </a:br>
            <a:endParaRPr b="0" lang="en-US" sz="4000" spc="-1" strike="noStrike">
              <a:solidFill>
                <a:srgbClr val="000000"/>
              </a:solidFill>
              <a:latin typeface="Arial Nova Light"/>
            </a:endParaRPr>
          </a:p>
        </p:txBody>
      </p:sp>
      <p:sp>
        <p:nvSpPr>
          <p:cNvPr id="547" name="PlaceHolder 2"/>
          <p:cNvSpPr>
            <a:spLocks noGrp="1"/>
          </p:cNvSpPr>
          <p:nvPr>
            <p:ph/>
          </p:nvPr>
        </p:nvSpPr>
        <p:spPr>
          <a:xfrm>
            <a:off x="914400" y="1471680"/>
            <a:ext cx="10215360" cy="4570920"/>
          </a:xfrm>
          <a:prstGeom prst="rect">
            <a:avLst/>
          </a:prstGeom>
          <a:noFill/>
          <a:ln w="0">
            <a:noFill/>
          </a:ln>
        </p:spPr>
        <p:txBody>
          <a:bodyPr anchor="t">
            <a:normAutofit fontScale="77000"/>
          </a:bodyPr>
          <a:p>
            <a:pPr marL="274320" indent="-274320">
              <a:lnSpc>
                <a:spcPct val="120000"/>
              </a:lnSpc>
              <a:spcBef>
                <a:spcPts val="1001"/>
              </a:spcBef>
              <a:buClr>
                <a:srgbClr val="000000"/>
              </a:buClr>
              <a:buFont typeface="Wingdings" charset="2"/>
              <a:buChar char=""/>
            </a:pPr>
            <a:r>
              <a:rPr b="0" lang="en-US" sz="2400" spc="-1" strike="noStrike">
                <a:solidFill>
                  <a:srgbClr val="c00000"/>
                </a:solidFill>
                <a:latin typeface="Comic Sans MS"/>
              </a:rPr>
              <a:t> </a:t>
            </a:r>
            <a:r>
              <a:rPr b="1" lang="en-US" sz="2400" spc="-1" strike="noStrike">
                <a:solidFill>
                  <a:srgbClr val="c00000"/>
                </a:solidFill>
                <a:latin typeface="Comic Sans MS"/>
              </a:rPr>
              <a:t>Conflicts in DMA</a:t>
            </a:r>
            <a:r>
              <a:rPr b="0" lang="en-US" sz="2400" spc="-1" strike="noStrike">
                <a:solidFill>
                  <a:srgbClr val="c00000"/>
                </a:solidFill>
                <a:latin typeface="Comic Sans MS"/>
              </a:rPr>
              <a:t>: </a:t>
            </a:r>
            <a:r>
              <a:rPr b="0" lang="en-US" sz="2400" spc="-1" strike="noStrike">
                <a:solidFill>
                  <a:srgbClr val="0808b8"/>
                </a:solidFill>
                <a:latin typeface="Comic Sans MS"/>
              </a:rPr>
              <a:t>Processor and DMA controllers </a:t>
            </a:r>
            <a:r>
              <a:rPr b="0" lang="en-US" sz="2400" spc="-1" strike="noStrike">
                <a:solidFill>
                  <a:srgbClr val="09283f"/>
                </a:solidFill>
                <a:latin typeface="Comic Sans MS"/>
              </a:rPr>
              <a:t>have to use the bus in an interwoven fashion to access the memory</a:t>
            </a:r>
            <a:r>
              <a:rPr b="0" lang="en-US" sz="2400" spc="-1" strike="noStrike">
                <a:solidFill>
                  <a:srgbClr val="0808b8"/>
                </a:solidFill>
                <a:latin typeface="Comic Sans MS"/>
              </a:rPr>
              <a:t>. </a:t>
            </a:r>
            <a:endParaRPr b="0" lang="en-US" sz="2400" spc="-1" strike="noStrike">
              <a:solidFill>
                <a:srgbClr val="09283f"/>
              </a:solidFill>
              <a:latin typeface="Arial Nova Light"/>
            </a:endParaRPr>
          </a:p>
          <a:p>
            <a:pPr lvl="1" marL="398520" indent="-231840">
              <a:lnSpc>
                <a:spcPct val="120000"/>
              </a:lnSpc>
              <a:spcBef>
                <a:spcPts val="499"/>
              </a:spcBef>
              <a:buClr>
                <a:srgbClr val="f48e7c"/>
              </a:buClr>
              <a:buFont typeface="Wingdings" charset="2"/>
              <a:buChar char=""/>
            </a:pPr>
            <a:r>
              <a:rPr b="0" lang="en-US" sz="2400" spc="-1" strike="noStrike">
                <a:solidFill>
                  <a:srgbClr val="0808b8"/>
                </a:solidFill>
                <a:latin typeface="Comic Sans MS"/>
              </a:rPr>
              <a:t>DMA devices are given higher priority </a:t>
            </a:r>
            <a:r>
              <a:rPr b="0" lang="en-US" sz="2400" spc="-1" strike="noStrike">
                <a:solidFill>
                  <a:srgbClr val="09283f"/>
                </a:solidFill>
                <a:latin typeface="Comic Sans MS"/>
              </a:rPr>
              <a:t>than the processor to access the bus. </a:t>
            </a:r>
            <a:endParaRPr b="0" lang="en-US" sz="2400" spc="-1" strike="noStrike">
              <a:solidFill>
                <a:srgbClr val="09283f"/>
              </a:solidFill>
              <a:latin typeface="Arial Nova Light"/>
            </a:endParaRPr>
          </a:p>
          <a:p>
            <a:pPr lvl="1" marL="398520" indent="-231840">
              <a:lnSpc>
                <a:spcPct val="120000"/>
              </a:lnSpc>
              <a:spcBef>
                <a:spcPts val="499"/>
              </a:spcBef>
              <a:buClr>
                <a:srgbClr val="f48e7c"/>
              </a:buClr>
              <a:buFont typeface="Wingdings" charset="2"/>
              <a:buChar char=""/>
            </a:pPr>
            <a:r>
              <a:rPr b="0" lang="en-US" sz="2400" spc="-1" strike="noStrike">
                <a:solidFill>
                  <a:srgbClr val="09283f"/>
                </a:solidFill>
                <a:latin typeface="Comic Sans MS"/>
              </a:rPr>
              <a:t>Among different DMA devices, high priority is given to </a:t>
            </a:r>
            <a:r>
              <a:rPr b="0" lang="en-US" sz="2400" spc="-1" strike="noStrike">
                <a:solidFill>
                  <a:srgbClr val="0808b8"/>
                </a:solidFill>
                <a:latin typeface="Comic Sans MS"/>
              </a:rPr>
              <a:t>high-speed peripherals such as a disk or a graphics display device.</a:t>
            </a:r>
            <a:endParaRPr b="0" lang="en-US" sz="2400" spc="-1" strike="noStrike">
              <a:solidFill>
                <a:srgbClr val="09283f"/>
              </a:solidFill>
              <a:latin typeface="Arial Nova Light"/>
            </a:endParaRPr>
          </a:p>
          <a:p>
            <a:pPr marL="398520" indent="-231840">
              <a:lnSpc>
                <a:spcPct val="120000"/>
              </a:lnSpc>
              <a:spcBef>
                <a:spcPts val="499"/>
              </a:spcBef>
              <a:buNone/>
              <a:tabLst>
                <a:tab algn="l" pos="0"/>
              </a:tabLst>
            </a:pPr>
            <a:endParaRPr b="0" lang="en-US" sz="2400" spc="-1" strike="noStrike">
              <a:solidFill>
                <a:srgbClr val="09283f"/>
              </a:solidFill>
              <a:latin typeface="Arial Nova Light"/>
            </a:endParaRPr>
          </a:p>
          <a:p>
            <a:pPr lvl="1" marL="398520" indent="-398520">
              <a:lnSpc>
                <a:spcPct val="120000"/>
              </a:lnSpc>
              <a:spcBef>
                <a:spcPts val="499"/>
              </a:spcBef>
              <a:buClr>
                <a:srgbClr val="f48e7c"/>
              </a:buClr>
              <a:buFont typeface="Wingdings" charset="2"/>
              <a:buChar char=""/>
              <a:tabLst>
                <a:tab algn="l" pos="0"/>
              </a:tabLst>
            </a:pPr>
            <a:r>
              <a:rPr b="1" lang="en-US" sz="2400" spc="-1" strike="noStrike">
                <a:solidFill>
                  <a:srgbClr val="c00000"/>
                </a:solidFill>
                <a:latin typeface="Comic Sans MS"/>
              </a:rPr>
              <a:t>Two types of DMA transfer:</a:t>
            </a:r>
            <a:endParaRPr b="0" lang="en-US" sz="2400" spc="-1" strike="noStrike">
              <a:solidFill>
                <a:srgbClr val="09283f"/>
              </a:solidFill>
              <a:latin typeface="Arial Nova Light"/>
            </a:endParaRPr>
          </a:p>
          <a:p>
            <a:pPr marL="274320" indent="-274320">
              <a:lnSpc>
                <a:spcPct val="120000"/>
              </a:lnSpc>
              <a:spcBef>
                <a:spcPts val="1001"/>
              </a:spcBef>
              <a:buClr>
                <a:srgbClr val="800a2f"/>
              </a:buClr>
              <a:buFont typeface="Wingdings 2" charset="2"/>
              <a:buChar char=""/>
              <a:tabLst>
                <a:tab algn="l" pos="0"/>
              </a:tabLst>
            </a:pPr>
            <a:r>
              <a:rPr b="1" lang="en-US" sz="2400" spc="-1" strike="noStrike">
                <a:solidFill>
                  <a:srgbClr val="c00000"/>
                </a:solidFill>
                <a:latin typeface="Comic Sans MS"/>
              </a:rPr>
              <a:t>Cycle stealing- </a:t>
            </a:r>
            <a:r>
              <a:rPr b="0" lang="en-US" sz="2400" spc="-1" strike="noStrike">
                <a:solidFill>
                  <a:srgbClr val="0808b8"/>
                </a:solidFill>
                <a:latin typeface="Comic Sans MS"/>
              </a:rPr>
              <a:t>Since the processor originates most memory access cycles </a:t>
            </a:r>
            <a:r>
              <a:rPr b="0" lang="en-US" sz="2400" spc="-1" strike="noStrike">
                <a:solidFill>
                  <a:srgbClr val="09283f"/>
                </a:solidFill>
                <a:latin typeface="Comic Sans MS"/>
              </a:rPr>
              <a:t>on the bus, </a:t>
            </a:r>
            <a:r>
              <a:rPr b="0" lang="en-US" sz="2400" spc="-1" strike="noStrike">
                <a:solidFill>
                  <a:srgbClr val="0808b8"/>
                </a:solidFill>
                <a:latin typeface="Comic Sans MS"/>
              </a:rPr>
              <a:t>DMA controller can be said to “steal” memory access cycles from the bus.</a:t>
            </a:r>
            <a:r>
              <a:rPr b="0" lang="en-US" sz="2400" spc="-1" strike="noStrike">
                <a:solidFill>
                  <a:srgbClr val="09283f"/>
                </a:solidFill>
                <a:latin typeface="Comic Sans MS"/>
              </a:rPr>
              <a:t> Hence, this interweaving technique is usually called cycle stealing</a:t>
            </a:r>
            <a:r>
              <a:rPr b="0" lang="en-US" sz="2400" spc="-1" strike="noStrike">
                <a:solidFill>
                  <a:srgbClr val="0808b8"/>
                </a:solidFill>
                <a:latin typeface="Comic Sans MS"/>
              </a:rPr>
              <a:t> </a:t>
            </a:r>
            <a:endParaRPr b="0" lang="en-US" sz="2400" spc="-1" strike="noStrike">
              <a:solidFill>
                <a:srgbClr val="09283f"/>
              </a:solidFill>
              <a:latin typeface="Arial Nova Light"/>
            </a:endParaRPr>
          </a:p>
          <a:p>
            <a:pPr marL="274320" indent="-274320">
              <a:lnSpc>
                <a:spcPct val="120000"/>
              </a:lnSpc>
              <a:spcBef>
                <a:spcPts val="1001"/>
              </a:spcBef>
              <a:buClr>
                <a:srgbClr val="800a2f"/>
              </a:buClr>
              <a:buFont typeface="Wingdings 2" charset="2"/>
              <a:buChar char=""/>
              <a:tabLst>
                <a:tab algn="l" pos="0"/>
              </a:tabLst>
            </a:pPr>
            <a:r>
              <a:rPr b="1" lang="en-US" sz="2400" spc="-1" strike="noStrike">
                <a:solidFill>
                  <a:srgbClr val="c00000"/>
                </a:solidFill>
                <a:latin typeface="Comic Sans MS"/>
              </a:rPr>
              <a:t>Block or burst mode –</a:t>
            </a:r>
            <a:r>
              <a:rPr b="0" lang="en-US" sz="2400" spc="-1" strike="noStrike">
                <a:solidFill>
                  <a:srgbClr val="cc3300"/>
                </a:solidFill>
                <a:latin typeface="Comic Sans MS"/>
              </a:rPr>
              <a:t> </a:t>
            </a:r>
            <a:r>
              <a:rPr b="0" lang="en-US" sz="2400" spc="-1" strike="noStrike">
                <a:solidFill>
                  <a:srgbClr val="0808b8"/>
                </a:solidFill>
                <a:latin typeface="Comic Sans MS"/>
              </a:rPr>
              <a:t>provides a DMA controller an exclusive capability to initiate transfers on the bus, and hence exclusive access to the main memory.</a:t>
            </a:r>
            <a:r>
              <a:rPr b="0" lang="en-US" sz="2400" spc="-1" strike="noStrike">
                <a:solidFill>
                  <a:srgbClr val="cc3300"/>
                </a:solidFill>
                <a:latin typeface="Comic Sans MS"/>
              </a:rPr>
              <a:t> </a:t>
            </a:r>
            <a:r>
              <a:rPr b="0" lang="en-US" sz="2400" spc="-1" strike="noStrike">
                <a:solidFill>
                  <a:srgbClr val="09283f"/>
                </a:solidFill>
                <a:latin typeface="Comic Sans MS"/>
              </a:rPr>
              <a:t>The DMA controller may transfer a block of data without interruption.</a:t>
            </a:r>
            <a:endParaRPr b="0" lang="en-US" sz="2400" spc="-1" strike="noStrike">
              <a:solidFill>
                <a:srgbClr val="09283f"/>
              </a:solidFill>
              <a:latin typeface="Arial Nova Light"/>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PlaceHolder 1"/>
          <p:cNvSpPr>
            <a:spLocks noGrp="1"/>
          </p:cNvSpPr>
          <p:nvPr>
            <p:ph type="title"/>
          </p:nvPr>
        </p:nvSpPr>
        <p:spPr>
          <a:xfrm>
            <a:off x="905400" y="114480"/>
            <a:ext cx="9914400" cy="118548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DMA-Burst mode</a:t>
            </a:r>
            <a:endParaRPr b="0" lang="en-US" sz="4000" spc="-1" strike="noStrike">
              <a:solidFill>
                <a:srgbClr val="000000"/>
              </a:solidFill>
              <a:latin typeface="Arial Nova Light"/>
            </a:endParaRPr>
          </a:p>
        </p:txBody>
      </p:sp>
      <p:sp>
        <p:nvSpPr>
          <p:cNvPr id="549" name="PlaceHolder 2"/>
          <p:cNvSpPr>
            <a:spLocks noGrp="1"/>
          </p:cNvSpPr>
          <p:nvPr>
            <p:ph/>
          </p:nvPr>
        </p:nvSpPr>
        <p:spPr>
          <a:xfrm>
            <a:off x="914400" y="2628720"/>
            <a:ext cx="9914400" cy="3413880"/>
          </a:xfrm>
          <a:prstGeom prst="rect">
            <a:avLst/>
          </a:prstGeom>
          <a:noFill/>
          <a:ln w="0">
            <a:noFill/>
          </a:ln>
        </p:spPr>
        <p:txBody>
          <a:bodyPr anchor="t">
            <a:normAutofit fontScale="79000"/>
          </a:bodyPr>
          <a:p>
            <a:pPr marL="166680" indent="-166680" algn="just">
              <a:lnSpc>
                <a:spcPct val="120000"/>
              </a:lnSpc>
              <a:buClr>
                <a:srgbClr val="f48e7c"/>
              </a:buClr>
              <a:buFont typeface="Arial"/>
              <a:buChar char="•"/>
            </a:pPr>
            <a:r>
              <a:rPr b="0" lang="en-US" sz="2300" spc="-1" strike="noStrike">
                <a:solidFill>
                  <a:srgbClr val="c00000"/>
                </a:solidFill>
                <a:latin typeface="Comic Sans MS"/>
              </a:rPr>
              <a:t>Burst transfer </a:t>
            </a:r>
            <a:r>
              <a:rPr b="0" lang="en-US" sz="2300" spc="-1" strike="noStrike">
                <a:solidFill>
                  <a:srgbClr val="09283f"/>
                </a:solidFill>
                <a:latin typeface="Comic Sans MS"/>
              </a:rPr>
              <a:t>is the </a:t>
            </a:r>
            <a:r>
              <a:rPr b="0" lang="en-US" sz="2300" spc="-1" strike="noStrike">
                <a:solidFill>
                  <a:srgbClr val="0808b8"/>
                </a:solidFill>
                <a:latin typeface="Comic Sans MS"/>
              </a:rPr>
              <a:t>fastest way to transfer memory</a:t>
            </a:r>
            <a:r>
              <a:rPr b="0" lang="en-US" sz="2300" spc="-1" strike="noStrike">
                <a:solidFill>
                  <a:srgbClr val="09283f"/>
                </a:solidFill>
                <a:latin typeface="Comic Sans MS"/>
              </a:rPr>
              <a:t> </a:t>
            </a:r>
            <a:r>
              <a:rPr b="0" lang="en-US" sz="2300" spc="-1" strike="noStrike">
                <a:solidFill>
                  <a:srgbClr val="0808b8"/>
                </a:solidFill>
                <a:latin typeface="Comic Sans MS"/>
              </a:rPr>
              <a:t>data.</a:t>
            </a:r>
            <a:endParaRPr b="0" lang="en-US" sz="2300" spc="-1" strike="noStrike">
              <a:solidFill>
                <a:srgbClr val="09283f"/>
              </a:solidFill>
              <a:latin typeface="Arial Nova Light"/>
            </a:endParaRPr>
          </a:p>
          <a:p>
            <a:pPr marL="166680" indent="-166680" algn="just">
              <a:lnSpc>
                <a:spcPct val="120000"/>
              </a:lnSpc>
              <a:buClr>
                <a:srgbClr val="f48e7c"/>
              </a:buClr>
              <a:buFont typeface="Arial"/>
              <a:buChar char="•"/>
            </a:pPr>
            <a:r>
              <a:rPr b="0" lang="en-US" sz="2300" spc="-1" strike="noStrike">
                <a:solidFill>
                  <a:srgbClr val="09283f"/>
                </a:solidFill>
                <a:latin typeface="Comic Sans MS"/>
              </a:rPr>
              <a:t>Once an </a:t>
            </a:r>
            <a:r>
              <a:rPr b="0" lang="en-US" sz="2300" spc="-1" strike="noStrike">
                <a:solidFill>
                  <a:srgbClr val="0808b8"/>
                </a:solidFill>
                <a:latin typeface="Comic Sans MS"/>
              </a:rPr>
              <a:t>input block is ready and desired I/O bandwidth matches the computer bus bandwidth</a:t>
            </a:r>
            <a:r>
              <a:rPr b="0" lang="en-US" sz="2300" spc="-1" strike="noStrike">
                <a:solidFill>
                  <a:srgbClr val="09283f"/>
                </a:solidFill>
                <a:latin typeface="Comic Sans MS"/>
              </a:rPr>
              <a:t>, </a:t>
            </a:r>
            <a:r>
              <a:rPr b="0" lang="en-US" sz="2300" spc="-1" strike="noStrike">
                <a:solidFill>
                  <a:srgbClr val="0808b8"/>
                </a:solidFill>
                <a:latin typeface="Comic Sans MS"/>
              </a:rPr>
              <a:t>a burst mode DMA i</a:t>
            </a:r>
            <a:r>
              <a:rPr b="0" lang="en-US" sz="2300" spc="-1" strike="noStrike">
                <a:solidFill>
                  <a:srgbClr val="09283f"/>
                </a:solidFill>
                <a:latin typeface="Comic Sans MS"/>
              </a:rPr>
              <a:t>s requested, then the computer can be </a:t>
            </a:r>
            <a:r>
              <a:rPr b="0" lang="en-US" sz="2300" spc="-1" strike="noStrike">
                <a:solidFill>
                  <a:srgbClr val="0808b8"/>
                </a:solidFill>
                <a:latin typeface="Comic Sans MS"/>
              </a:rPr>
              <a:t>completely halted</a:t>
            </a:r>
            <a:r>
              <a:rPr b="0" lang="en-US" sz="2300" spc="-1" strike="noStrike">
                <a:solidFill>
                  <a:srgbClr val="09283f"/>
                </a:solidFill>
                <a:latin typeface="Comic Sans MS"/>
              </a:rPr>
              <a:t>, while </a:t>
            </a:r>
            <a:r>
              <a:rPr b="0" lang="en-US" sz="2300" spc="-1" strike="noStrike">
                <a:solidFill>
                  <a:srgbClr val="0808b8"/>
                </a:solidFill>
                <a:latin typeface="Comic Sans MS"/>
              </a:rPr>
              <a:t>the block of data is transferred all at once </a:t>
            </a:r>
            <a:r>
              <a:rPr b="0" lang="en-US" sz="2300" spc="-1" strike="noStrike">
                <a:solidFill>
                  <a:srgbClr val="09283f"/>
                </a:solidFill>
                <a:latin typeface="Comic Sans MS"/>
              </a:rPr>
              <a:t>into memory</a:t>
            </a:r>
            <a:r>
              <a:rPr b="0" lang="en-US" sz="2300" spc="-1" strike="noStrike">
                <a:solidFill>
                  <a:srgbClr val="0808b8"/>
                </a:solidFill>
                <a:latin typeface="Comic Sans MS"/>
              </a:rPr>
              <a:t>.</a:t>
            </a:r>
            <a:endParaRPr b="0" lang="en-US" sz="2300" spc="-1" strike="noStrike">
              <a:solidFill>
                <a:srgbClr val="09283f"/>
              </a:solidFill>
              <a:latin typeface="Arial Nova Light"/>
            </a:endParaRPr>
          </a:p>
          <a:p>
            <a:pPr marL="166680" indent="-166680" algn="just">
              <a:lnSpc>
                <a:spcPct val="120000"/>
              </a:lnSpc>
              <a:spcBef>
                <a:spcPts val="1001"/>
              </a:spcBef>
              <a:buClr>
                <a:srgbClr val="f48e7c"/>
              </a:buClr>
              <a:buFont typeface="Arial"/>
              <a:buChar char="•"/>
            </a:pPr>
            <a:r>
              <a:rPr b="0" lang="en-US" sz="2300" spc="-1" strike="noStrike">
                <a:solidFill>
                  <a:srgbClr val="09283f"/>
                </a:solidFill>
                <a:latin typeface="Comic Sans MS"/>
              </a:rPr>
              <a:t>The DMA controller assumes that </a:t>
            </a:r>
            <a:r>
              <a:rPr b="0" lang="en-US" sz="2300" spc="-1" strike="noStrike">
                <a:solidFill>
                  <a:srgbClr val="0808b8"/>
                </a:solidFill>
                <a:latin typeface="Comic Sans MS"/>
              </a:rPr>
              <a:t>source and destination memory address/IO port can transfer and accept the data as quickly </a:t>
            </a:r>
            <a:r>
              <a:rPr b="0" lang="en-US" sz="2300" spc="-1" strike="noStrike">
                <a:solidFill>
                  <a:srgbClr val="09283f"/>
                </a:solidFill>
                <a:latin typeface="Comic Sans MS"/>
              </a:rPr>
              <a:t>as the DMA controller can produce them, so after the controller is set up and the CPU has released control of the address and data buses, the </a:t>
            </a:r>
            <a:r>
              <a:rPr b="0" lang="en-US" sz="2300" spc="-1" strike="noStrike">
                <a:solidFill>
                  <a:srgbClr val="0808b8"/>
                </a:solidFill>
                <a:latin typeface="Comic Sans MS"/>
              </a:rPr>
              <a:t>entire block of memory is copied to the destination as a single contiguous block. </a:t>
            </a:r>
            <a:endParaRPr b="0" lang="en-US" sz="2300" spc="-1" strike="noStrike">
              <a:solidFill>
                <a:srgbClr val="09283f"/>
              </a:solidFill>
              <a:latin typeface="Arial Nova Light"/>
            </a:endParaRPr>
          </a:p>
          <a:p>
            <a:pPr marL="166680" indent="-166680" algn="just">
              <a:lnSpc>
                <a:spcPct val="120000"/>
              </a:lnSpc>
              <a:spcBef>
                <a:spcPts val="1001"/>
              </a:spcBef>
              <a:buClr>
                <a:srgbClr val="f48e7c"/>
              </a:buClr>
              <a:buFont typeface="Arial"/>
              <a:buChar char="•"/>
            </a:pPr>
            <a:r>
              <a:rPr b="0" lang="en-US" sz="2300" spc="-1" strike="noStrike">
                <a:solidFill>
                  <a:srgbClr val="09283f"/>
                </a:solidFill>
                <a:latin typeface="Comic Sans MS"/>
              </a:rPr>
              <a:t>For the </a:t>
            </a:r>
            <a:r>
              <a:rPr b="0" lang="en-US" sz="2300" spc="-1" strike="noStrike">
                <a:solidFill>
                  <a:srgbClr val="0808b8"/>
                </a:solidFill>
                <a:latin typeface="Comic Sans MS"/>
              </a:rPr>
              <a:t>entire duration of the transfer, </a:t>
            </a:r>
            <a:r>
              <a:rPr b="0" lang="en-US" sz="2300" spc="-1" strike="noStrike">
                <a:solidFill>
                  <a:srgbClr val="09283f"/>
                </a:solidFill>
                <a:latin typeface="Comic Sans MS"/>
              </a:rPr>
              <a:t>the </a:t>
            </a:r>
            <a:r>
              <a:rPr b="0" lang="en-US" sz="2300" spc="-1" strike="noStrike">
                <a:solidFill>
                  <a:srgbClr val="0808b8"/>
                </a:solidFill>
                <a:latin typeface="Comic Sans MS"/>
              </a:rPr>
              <a:t>CPU stays idle </a:t>
            </a:r>
            <a:r>
              <a:rPr b="0" lang="en-US" sz="2300" spc="-1" strike="noStrike">
                <a:solidFill>
                  <a:srgbClr val="09283f"/>
                </a:solidFill>
                <a:latin typeface="Comic Sans MS"/>
              </a:rPr>
              <a:t>and the DMA controller and the peripheral device gets complete access to system buses.</a:t>
            </a:r>
            <a:endParaRPr b="0" lang="en-US" sz="2300" spc="-1" strike="noStrike">
              <a:solidFill>
                <a:srgbClr val="09283f"/>
              </a:solidFill>
              <a:latin typeface="Arial Nova Light"/>
            </a:endParaRPr>
          </a:p>
        </p:txBody>
      </p:sp>
      <p:pic>
        <p:nvPicPr>
          <p:cNvPr id="550" name="Picture 2" descr=""/>
          <p:cNvPicPr/>
          <p:nvPr/>
        </p:nvPicPr>
        <p:blipFill>
          <a:blip r:embed="rId1"/>
          <a:srcRect l="2060" t="0" r="0" b="0"/>
          <a:stretch/>
        </p:blipFill>
        <p:spPr>
          <a:xfrm>
            <a:off x="1752480" y="1071720"/>
            <a:ext cx="8686440" cy="1371240"/>
          </a:xfrm>
          <a:prstGeom prst="rect">
            <a:avLst/>
          </a:prstGeom>
          <a:ln w="9525">
            <a:solidFill>
              <a:srgbClr val="3c9a8f"/>
            </a:solidFill>
            <a:miter/>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PlaceHolder 1"/>
          <p:cNvSpPr>
            <a:spLocks noGrp="1"/>
          </p:cNvSpPr>
          <p:nvPr>
            <p:ph/>
          </p:nvPr>
        </p:nvSpPr>
        <p:spPr>
          <a:xfrm>
            <a:off x="628560" y="2129400"/>
            <a:ext cx="10972440" cy="4347360"/>
          </a:xfrm>
          <a:prstGeom prst="rect">
            <a:avLst/>
          </a:prstGeom>
          <a:noFill/>
          <a:ln w="0">
            <a:noFill/>
          </a:ln>
        </p:spPr>
        <p:txBody>
          <a:bodyPr anchor="t">
            <a:normAutofit fontScale="92000"/>
          </a:bodyPr>
          <a:p>
            <a:pPr marL="166680" indent="-166680">
              <a:lnSpc>
                <a:spcPct val="120000"/>
              </a:lnSpc>
              <a:spcBef>
                <a:spcPts val="1001"/>
              </a:spcBef>
              <a:buClr>
                <a:srgbClr val="f48e7c"/>
              </a:buClr>
              <a:buFont typeface="Arial"/>
              <a:buChar char="•"/>
            </a:pPr>
            <a:r>
              <a:rPr b="0" lang="en-US" sz="2300" spc="-1" strike="noStrike">
                <a:solidFill>
                  <a:srgbClr val="c00000"/>
                </a:solidFill>
                <a:latin typeface="Comic Sans MS"/>
              </a:rPr>
              <a:t>Cycle Stealing mode- </a:t>
            </a:r>
            <a:r>
              <a:rPr b="0" lang="en-US" sz="2300" spc="-1" strike="noStrike">
                <a:solidFill>
                  <a:srgbClr val="09283f"/>
                </a:solidFill>
                <a:latin typeface="Comic Sans MS"/>
              </a:rPr>
              <a:t>When </a:t>
            </a:r>
            <a:r>
              <a:rPr b="0" lang="en-US" sz="2300" spc="-1" strike="noStrike">
                <a:solidFill>
                  <a:srgbClr val="0808b8"/>
                </a:solidFill>
                <a:latin typeface="Comic Sans MS"/>
              </a:rPr>
              <a:t>DMA controller wants to read/write via the bus it makes the CPU wait </a:t>
            </a:r>
            <a:r>
              <a:rPr b="0" lang="en-US" sz="2300" spc="-1" strike="noStrike">
                <a:solidFill>
                  <a:srgbClr val="09283f"/>
                </a:solidFill>
                <a:latin typeface="Comic Sans MS"/>
              </a:rPr>
              <a:t>(controller always has </a:t>
            </a:r>
            <a:r>
              <a:rPr b="0" lang="en-US" sz="2300" spc="-1" strike="noStrike">
                <a:solidFill>
                  <a:srgbClr val="0808b8"/>
                </a:solidFill>
                <a:latin typeface="Comic Sans MS"/>
              </a:rPr>
              <a:t>higher priority </a:t>
            </a:r>
            <a:r>
              <a:rPr b="0" lang="en-US" sz="2300" spc="-1" strike="noStrike">
                <a:solidFill>
                  <a:srgbClr val="09283f"/>
                </a:solidFill>
                <a:latin typeface="Comic Sans MS"/>
              </a:rPr>
              <a:t>on bus). </a:t>
            </a:r>
            <a:endParaRPr b="0" lang="en-US" sz="2300" spc="-1" strike="noStrike">
              <a:solidFill>
                <a:srgbClr val="09283f"/>
              </a:solidFill>
              <a:latin typeface="Arial Nova Light"/>
            </a:endParaRPr>
          </a:p>
          <a:p>
            <a:pPr marL="166680" indent="-166680">
              <a:lnSpc>
                <a:spcPct val="120000"/>
              </a:lnSpc>
              <a:spcBef>
                <a:spcPts val="1001"/>
              </a:spcBef>
              <a:buClr>
                <a:srgbClr val="f48e7c"/>
              </a:buClr>
              <a:buFont typeface="Arial"/>
              <a:buChar char="•"/>
            </a:pPr>
            <a:r>
              <a:rPr b="0" lang="en-US" sz="2300" spc="-1" strike="noStrike">
                <a:solidFill>
                  <a:srgbClr val="09283f"/>
                </a:solidFill>
                <a:latin typeface="Comic Sans MS"/>
              </a:rPr>
              <a:t>If the </a:t>
            </a:r>
            <a:r>
              <a:rPr b="0" lang="en-US" sz="2300" spc="-1" strike="noStrike">
                <a:solidFill>
                  <a:srgbClr val="0808b8"/>
                </a:solidFill>
                <a:latin typeface="Comic Sans MS"/>
              </a:rPr>
              <a:t>I/O bandwidth is less than the computer bus bandwidth</a:t>
            </a:r>
            <a:r>
              <a:rPr b="0" lang="en-US" sz="2300" spc="-1" strike="noStrike">
                <a:solidFill>
                  <a:srgbClr val="09283f"/>
                </a:solidFill>
                <a:latin typeface="Comic Sans MS"/>
              </a:rPr>
              <a:t>, then the DMA hardware will </a:t>
            </a:r>
            <a:r>
              <a:rPr b="0" lang="en-US" sz="2300" spc="-1" strike="noStrike">
                <a:solidFill>
                  <a:srgbClr val="0808b8"/>
                </a:solidFill>
                <a:latin typeface="Comic Sans MS"/>
              </a:rPr>
              <a:t>steal cycles </a:t>
            </a:r>
            <a:r>
              <a:rPr b="0" lang="en-US" sz="2300" spc="-1" strike="noStrike">
                <a:solidFill>
                  <a:srgbClr val="09283f"/>
                </a:solidFill>
                <a:latin typeface="Comic Sans MS"/>
              </a:rPr>
              <a:t>and transfer the data one DMA cycle at a time.  During the cycle steal DMA, instead of the data being transferred  all at once, it is </a:t>
            </a:r>
            <a:r>
              <a:rPr b="0" lang="en-US" sz="2300" spc="-1" strike="noStrike">
                <a:solidFill>
                  <a:srgbClr val="0808b8"/>
                </a:solidFill>
                <a:latin typeface="Comic Sans MS"/>
              </a:rPr>
              <a:t>transferred one byte at a time</a:t>
            </a:r>
            <a:r>
              <a:rPr b="0" lang="en-US" sz="2300" spc="-1" strike="noStrike">
                <a:solidFill>
                  <a:srgbClr val="09283f"/>
                </a:solidFill>
                <a:latin typeface="Comic Sans MS"/>
              </a:rPr>
              <a:t>. .</a:t>
            </a:r>
            <a:endParaRPr b="0" lang="en-US" sz="2300" spc="-1" strike="noStrike">
              <a:solidFill>
                <a:srgbClr val="09283f"/>
              </a:solidFill>
              <a:latin typeface="Arial Nova Light"/>
            </a:endParaRPr>
          </a:p>
          <a:p>
            <a:pPr marL="166680" indent="-166680">
              <a:lnSpc>
                <a:spcPct val="120000"/>
              </a:lnSpc>
              <a:spcBef>
                <a:spcPts val="1001"/>
              </a:spcBef>
              <a:buClr>
                <a:srgbClr val="f48e7c"/>
              </a:buClr>
              <a:buFont typeface="Arial"/>
              <a:buChar char="•"/>
            </a:pPr>
            <a:r>
              <a:rPr b="0" lang="en-US" sz="2300" spc="-1" strike="noStrike">
                <a:solidFill>
                  <a:srgbClr val="09283f"/>
                </a:solidFill>
                <a:latin typeface="Comic Sans MS"/>
              </a:rPr>
              <a:t>The DMA controller, after transferring one byte of data, </a:t>
            </a:r>
            <a:r>
              <a:rPr b="0" lang="en-US" sz="2300" spc="-1" strike="noStrike">
                <a:solidFill>
                  <a:srgbClr val="0808b8"/>
                </a:solidFill>
                <a:latin typeface="Comic Sans MS"/>
              </a:rPr>
              <a:t>releases control of the system buses</a:t>
            </a:r>
            <a:r>
              <a:rPr b="0" lang="en-US" sz="2300" spc="-1" strike="noStrike">
                <a:solidFill>
                  <a:srgbClr val="09283f"/>
                </a:solidFill>
                <a:latin typeface="Comic Sans MS"/>
              </a:rPr>
              <a:t> by sending a </a:t>
            </a:r>
            <a:r>
              <a:rPr b="0" lang="en-US" sz="2300" spc="-1" strike="noStrike">
                <a:solidFill>
                  <a:srgbClr val="0808b8"/>
                </a:solidFill>
                <a:latin typeface="Comic Sans MS"/>
              </a:rPr>
              <a:t>bus grant signal </a:t>
            </a:r>
            <a:r>
              <a:rPr b="0" lang="en-US" sz="2300" spc="-1" strike="noStrike">
                <a:solidFill>
                  <a:srgbClr val="09283f"/>
                </a:solidFill>
                <a:latin typeface="Comic Sans MS"/>
              </a:rPr>
              <a:t>through the control bus, lets the CPU process an instruction and then </a:t>
            </a:r>
            <a:r>
              <a:rPr b="0" lang="en-US" sz="2300" spc="-1" strike="noStrike">
                <a:solidFill>
                  <a:srgbClr val="0808b8"/>
                </a:solidFill>
                <a:latin typeface="Comic Sans MS"/>
              </a:rPr>
              <a:t>requests access to the bus by sending the bus request signal </a:t>
            </a:r>
            <a:r>
              <a:rPr b="0" lang="en-US" sz="2300" spc="-1" strike="noStrike">
                <a:solidFill>
                  <a:srgbClr val="09283f"/>
                </a:solidFill>
                <a:latin typeface="Comic Sans MS"/>
              </a:rPr>
              <a:t>through the control bus and then </a:t>
            </a:r>
            <a:r>
              <a:rPr b="0" lang="en-US" sz="2300" spc="-1" strike="noStrike">
                <a:solidFill>
                  <a:srgbClr val="0808b8"/>
                </a:solidFill>
                <a:latin typeface="Comic Sans MS"/>
              </a:rPr>
              <a:t>transfers another byte of data</a:t>
            </a:r>
            <a:r>
              <a:rPr b="0" lang="en-US" sz="2300" spc="-1" strike="noStrike">
                <a:solidFill>
                  <a:srgbClr val="09283f"/>
                </a:solidFill>
                <a:latin typeface="Comic Sans MS"/>
              </a:rPr>
              <a:t>. This keeps going on until all the data has been transferred. </a:t>
            </a:r>
            <a:endParaRPr b="0" lang="en-US" sz="2300" spc="-1" strike="noStrike">
              <a:solidFill>
                <a:srgbClr val="09283f"/>
              </a:solidFill>
              <a:latin typeface="Arial Nova Light"/>
            </a:endParaRPr>
          </a:p>
          <a:p>
            <a:pPr marL="166680" indent="-166680">
              <a:lnSpc>
                <a:spcPct val="120000"/>
              </a:lnSpc>
              <a:spcBef>
                <a:spcPts val="1001"/>
              </a:spcBef>
              <a:buClr>
                <a:srgbClr val="f48e7c"/>
              </a:buClr>
              <a:buFont typeface="Arial"/>
              <a:buChar char="•"/>
            </a:pPr>
            <a:r>
              <a:rPr b="0" lang="en-US" sz="2300" spc="-1" strike="noStrike">
                <a:solidFill>
                  <a:srgbClr val="0808b8"/>
                </a:solidFill>
                <a:latin typeface="Comic Sans MS"/>
              </a:rPr>
              <a:t>Transfer rate is slower </a:t>
            </a:r>
            <a:r>
              <a:rPr b="0" lang="en-US" sz="2300" spc="-1" strike="noStrike">
                <a:solidFill>
                  <a:srgbClr val="09283f"/>
                </a:solidFill>
                <a:latin typeface="Comic Sans MS"/>
              </a:rPr>
              <a:t>but </a:t>
            </a:r>
            <a:r>
              <a:rPr b="0" lang="en-US" sz="2300" spc="-1" strike="noStrike">
                <a:solidFill>
                  <a:srgbClr val="0808b8"/>
                </a:solidFill>
                <a:latin typeface="Comic Sans MS"/>
              </a:rPr>
              <a:t>CPU will not stay idle for a long period of time.</a:t>
            </a:r>
            <a:endParaRPr b="0" lang="en-US" sz="2300" spc="-1" strike="noStrike">
              <a:solidFill>
                <a:srgbClr val="09283f"/>
              </a:solidFill>
              <a:latin typeface="Arial Nova Light"/>
            </a:endParaRPr>
          </a:p>
        </p:txBody>
      </p:sp>
      <p:pic>
        <p:nvPicPr>
          <p:cNvPr id="552" name="Picture 3" descr=""/>
          <p:cNvPicPr/>
          <p:nvPr/>
        </p:nvPicPr>
        <p:blipFill>
          <a:blip r:embed="rId1"/>
          <a:srcRect l="0" t="0" r="2069" b="0"/>
          <a:stretch/>
        </p:blipFill>
        <p:spPr>
          <a:xfrm>
            <a:off x="1828800" y="956520"/>
            <a:ext cx="8610120" cy="1172520"/>
          </a:xfrm>
          <a:prstGeom prst="rect">
            <a:avLst/>
          </a:prstGeom>
          <a:ln w="9525">
            <a:solidFill>
              <a:srgbClr val="3c9a8f"/>
            </a:solidFill>
            <a:miter/>
          </a:ln>
        </p:spPr>
      </p:pic>
      <p:sp>
        <p:nvSpPr>
          <p:cNvPr id="553" name="PlaceHolder 2"/>
          <p:cNvSpPr>
            <a:spLocks noGrp="1"/>
          </p:cNvSpPr>
          <p:nvPr>
            <p:ph type="title"/>
          </p:nvPr>
        </p:nvSpPr>
        <p:spPr>
          <a:xfrm>
            <a:off x="905400" y="590760"/>
            <a:ext cx="9881280" cy="45360"/>
          </a:xfrm>
          <a:prstGeom prst="rect">
            <a:avLst/>
          </a:prstGeom>
          <a:noFill/>
          <a:ln w="0">
            <a:noFill/>
          </a:ln>
        </p:spPr>
        <p:txBody>
          <a:bodyPr tIns="22680" bIns="22680" anchor="ctr">
            <a:normAutofit/>
          </a:bodyPr>
          <a:p>
            <a:pPr>
              <a:lnSpc>
                <a:spcPct val="100000"/>
              </a:lnSpc>
              <a:buNone/>
            </a:pPr>
            <a:r>
              <a:rPr b="0" lang="en-IN" sz="4000" spc="-1" strike="noStrike">
                <a:solidFill>
                  <a:srgbClr val="18818c"/>
                </a:solidFill>
                <a:latin typeface="Elephant"/>
              </a:rPr>
              <a:t>DMA-Cycle Stealing Mode</a:t>
            </a:r>
            <a:endParaRPr b="0" lang="en-US" sz="4000" spc="-1" strike="noStrike">
              <a:solidFill>
                <a:srgbClr val="000000"/>
              </a:solidFill>
              <a:latin typeface="Arial Nova Light"/>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PlaceHolder 1"/>
          <p:cNvSpPr>
            <a:spLocks noGrp="1"/>
          </p:cNvSpPr>
          <p:nvPr>
            <p:ph/>
          </p:nvPr>
        </p:nvSpPr>
        <p:spPr>
          <a:xfrm>
            <a:off x="914400" y="1671480"/>
            <a:ext cx="9914400" cy="4371120"/>
          </a:xfrm>
          <a:prstGeom prst="rect">
            <a:avLst/>
          </a:prstGeom>
          <a:noFill/>
          <a:ln w="0">
            <a:noFill/>
          </a:ln>
        </p:spPr>
        <p:txBody>
          <a:bodyPr anchor="t">
            <a:noAutofit/>
          </a:bodyPr>
          <a:p>
            <a:pPr marL="274320" indent="-274320">
              <a:lnSpc>
                <a:spcPct val="120000"/>
              </a:lnSpc>
              <a:spcBef>
                <a:spcPts val="1001"/>
              </a:spcBef>
              <a:buClr>
                <a:srgbClr val="800a2f"/>
              </a:buClr>
              <a:buFont typeface="Wingdings 2" charset="2"/>
              <a:buChar char=""/>
            </a:pPr>
            <a:r>
              <a:rPr b="0" lang="en-US" sz="1800" spc="-1" strike="noStrike">
                <a:solidFill>
                  <a:srgbClr val="09283f"/>
                </a:solidFill>
                <a:latin typeface="Comic Sans MS"/>
              </a:rPr>
              <a:t>Processor and DMA controllers both need to </a:t>
            </a:r>
            <a:r>
              <a:rPr b="0" lang="en-US" sz="1800" spc="-1" strike="noStrike">
                <a:solidFill>
                  <a:srgbClr val="0808b8"/>
                </a:solidFill>
                <a:latin typeface="Comic Sans MS"/>
              </a:rPr>
              <a:t>initiate data transfers on the bus and access main memory. </a:t>
            </a:r>
            <a:endParaRPr b="0" lang="en-US" sz="1800" spc="-1" strike="noStrike">
              <a:solidFill>
                <a:srgbClr val="09283f"/>
              </a:solidFill>
              <a:latin typeface="Arial Nova Light"/>
            </a:endParaRPr>
          </a:p>
          <a:p>
            <a:pPr marL="274320" indent="-274320">
              <a:lnSpc>
                <a:spcPct val="120000"/>
              </a:lnSpc>
              <a:spcBef>
                <a:spcPts val="1001"/>
              </a:spcBef>
              <a:buClr>
                <a:srgbClr val="800a2f"/>
              </a:buClr>
              <a:buFont typeface="Wingdings 2" charset="2"/>
              <a:buChar char=""/>
            </a:pPr>
            <a:r>
              <a:rPr b="0" lang="en-US" sz="1800" spc="-1" strike="noStrike">
                <a:solidFill>
                  <a:srgbClr val="09283f"/>
                </a:solidFill>
                <a:latin typeface="Comic Sans MS"/>
              </a:rPr>
              <a:t>The </a:t>
            </a:r>
            <a:r>
              <a:rPr b="0" lang="en-US" sz="1800" spc="-1" strike="noStrike">
                <a:solidFill>
                  <a:srgbClr val="c00000"/>
                </a:solidFill>
                <a:latin typeface="Comic Sans MS"/>
              </a:rPr>
              <a:t>device that is allowed to initiate transfers on the bus </a:t>
            </a:r>
            <a:r>
              <a:rPr b="0" lang="en-US" sz="1800" spc="-1" strike="noStrike">
                <a:solidFill>
                  <a:srgbClr val="09283f"/>
                </a:solidFill>
                <a:latin typeface="Comic Sans MS"/>
              </a:rPr>
              <a:t>at any given time is called the </a:t>
            </a:r>
            <a:r>
              <a:rPr b="1" lang="en-US" sz="1800" spc="-1" strike="noStrike">
                <a:solidFill>
                  <a:srgbClr val="0808b8"/>
                </a:solidFill>
                <a:latin typeface="Comic Sans MS"/>
              </a:rPr>
              <a:t>bus master. </a:t>
            </a:r>
            <a:endParaRPr b="0" lang="en-US" sz="1800" spc="-1" strike="noStrike">
              <a:solidFill>
                <a:srgbClr val="09283f"/>
              </a:solidFill>
              <a:latin typeface="Arial Nova Light"/>
            </a:endParaRPr>
          </a:p>
          <a:p>
            <a:pPr marL="274320" indent="-274320">
              <a:lnSpc>
                <a:spcPct val="120000"/>
              </a:lnSpc>
              <a:spcBef>
                <a:spcPts val="1001"/>
              </a:spcBef>
              <a:buClr>
                <a:srgbClr val="800a2f"/>
              </a:buClr>
              <a:buFont typeface="Wingdings 2" charset="2"/>
              <a:buChar char=""/>
            </a:pPr>
            <a:r>
              <a:rPr b="0" lang="en-US" sz="1800" spc="-1" strike="noStrike">
                <a:solidFill>
                  <a:srgbClr val="09283f"/>
                </a:solidFill>
                <a:latin typeface="Comic Sans MS"/>
              </a:rPr>
              <a:t>When the </a:t>
            </a:r>
            <a:r>
              <a:rPr b="0" lang="en-US" sz="1800" spc="-1" strike="noStrike">
                <a:solidFill>
                  <a:srgbClr val="c00000"/>
                </a:solidFill>
                <a:latin typeface="Comic Sans MS"/>
              </a:rPr>
              <a:t>current bus master relinquishes its status </a:t>
            </a:r>
            <a:r>
              <a:rPr b="0" lang="en-US" sz="1800" spc="-1" strike="noStrike">
                <a:solidFill>
                  <a:srgbClr val="09283f"/>
                </a:solidFill>
                <a:latin typeface="Comic Sans MS"/>
              </a:rPr>
              <a:t>as the bus master, </a:t>
            </a:r>
            <a:r>
              <a:rPr b="0" lang="en-US" sz="1800" spc="-1" strike="noStrike">
                <a:solidFill>
                  <a:srgbClr val="c00000"/>
                </a:solidFill>
                <a:latin typeface="Comic Sans MS"/>
              </a:rPr>
              <a:t>another device can acquire this status. </a:t>
            </a:r>
            <a:endParaRPr b="0" lang="en-US" sz="1800" spc="-1" strike="noStrike">
              <a:solidFill>
                <a:srgbClr val="09283f"/>
              </a:solidFill>
              <a:latin typeface="Arial Nova Light"/>
            </a:endParaRPr>
          </a:p>
          <a:p>
            <a:pPr lvl="1" marL="282600" indent="-282600">
              <a:lnSpc>
                <a:spcPct val="120000"/>
              </a:lnSpc>
              <a:spcBef>
                <a:spcPts val="499"/>
              </a:spcBef>
              <a:buClr>
                <a:srgbClr val="f48e7c"/>
              </a:buClr>
              <a:buFont typeface="Wingdings 2" charset="2"/>
              <a:buChar char=""/>
            </a:pPr>
            <a:r>
              <a:rPr b="1" lang="en-US" sz="1800" spc="-1" strike="noStrike">
                <a:solidFill>
                  <a:srgbClr val="c00000"/>
                </a:solidFill>
                <a:latin typeface="Comic Sans MS"/>
              </a:rPr>
              <a:t>Bus arbitration</a:t>
            </a:r>
            <a:r>
              <a:rPr b="1" lang="en-US" sz="1800" spc="-1" strike="noStrike">
                <a:solidFill>
                  <a:srgbClr val="09283f"/>
                </a:solidFill>
                <a:latin typeface="Comic Sans MS"/>
              </a:rPr>
              <a:t>-</a:t>
            </a:r>
            <a:r>
              <a:rPr b="0" lang="en-US" sz="1800" spc="-1" strike="noStrike">
                <a:solidFill>
                  <a:srgbClr val="09283f"/>
                </a:solidFill>
                <a:latin typeface="Comic Sans MS"/>
              </a:rPr>
              <a:t>The process by which </a:t>
            </a:r>
            <a:r>
              <a:rPr b="0" lang="en-US" sz="1800" spc="-1" strike="noStrike">
                <a:solidFill>
                  <a:srgbClr val="0808b8"/>
                </a:solidFill>
                <a:latin typeface="Comic Sans MS"/>
              </a:rPr>
              <a:t>next device to become the bus master is selected and bus mastership is transferred</a:t>
            </a:r>
            <a:r>
              <a:rPr b="0" lang="en-US" sz="1800" spc="-1" strike="noStrike">
                <a:solidFill>
                  <a:srgbClr val="c00000"/>
                </a:solidFill>
                <a:latin typeface="Comic Sans MS"/>
              </a:rPr>
              <a:t> </a:t>
            </a:r>
            <a:r>
              <a:rPr b="0" lang="en-US" sz="1800" spc="-1" strike="noStrike">
                <a:solidFill>
                  <a:srgbClr val="0808b8"/>
                </a:solidFill>
                <a:latin typeface="Comic Sans MS"/>
              </a:rPr>
              <a:t>to.</a:t>
            </a:r>
            <a:endParaRPr b="0" lang="en-US" sz="1800" spc="-1" strike="noStrike">
              <a:solidFill>
                <a:srgbClr val="09283f"/>
              </a:solidFill>
              <a:latin typeface="Arial Nova Light"/>
            </a:endParaRPr>
          </a:p>
          <a:p>
            <a:pPr marL="274320" indent="-274320">
              <a:lnSpc>
                <a:spcPct val="120000"/>
              </a:lnSpc>
              <a:spcBef>
                <a:spcPts val="1001"/>
              </a:spcBef>
              <a:buClr>
                <a:srgbClr val="800a2f"/>
              </a:buClr>
              <a:buFont typeface="Wingdings 2" charset="2"/>
              <a:buChar char=""/>
            </a:pPr>
            <a:r>
              <a:rPr b="1" lang="en-US" sz="1800" spc="-1" strike="noStrike">
                <a:solidFill>
                  <a:srgbClr val="c00000"/>
                </a:solidFill>
                <a:latin typeface="Comic Sans MS"/>
              </a:rPr>
              <a:t>Centralized arbitration</a:t>
            </a:r>
            <a:r>
              <a:rPr b="1" lang="en-US" sz="1800" spc="-1" strike="noStrike">
                <a:solidFill>
                  <a:srgbClr val="0808b8"/>
                </a:solidFill>
                <a:latin typeface="Comic Sans MS"/>
              </a:rPr>
              <a:t>:</a:t>
            </a:r>
            <a:endParaRPr b="0" lang="en-US" sz="1800" spc="-1" strike="noStrike">
              <a:solidFill>
                <a:srgbClr val="09283f"/>
              </a:solidFill>
              <a:latin typeface="Arial Nova Light"/>
            </a:endParaRPr>
          </a:p>
          <a:p>
            <a:pPr lvl="1" marL="640080" indent="-246960">
              <a:lnSpc>
                <a:spcPct val="120000"/>
              </a:lnSpc>
              <a:spcBef>
                <a:spcPts val="499"/>
              </a:spcBef>
              <a:buClr>
                <a:srgbClr val="f48e7c"/>
              </a:buClr>
              <a:buFont typeface="Wingdings 2" charset="2"/>
              <a:buChar char=""/>
            </a:pPr>
            <a:r>
              <a:rPr b="0" lang="en-US" sz="1800" spc="-1" strike="noStrike">
                <a:solidFill>
                  <a:srgbClr val="09283f"/>
                </a:solidFill>
                <a:latin typeface="Comic Sans MS"/>
              </a:rPr>
              <a:t>A </a:t>
            </a:r>
            <a:r>
              <a:rPr b="0" lang="en-US" sz="1800" spc="-1" strike="noStrike">
                <a:solidFill>
                  <a:srgbClr val="0808b8"/>
                </a:solidFill>
                <a:latin typeface="Comic Sans MS"/>
              </a:rPr>
              <a:t>single bus arbiter </a:t>
            </a:r>
            <a:r>
              <a:rPr b="0" lang="en-US" sz="1800" spc="-1" strike="noStrike">
                <a:solidFill>
                  <a:srgbClr val="09283f"/>
                </a:solidFill>
                <a:latin typeface="Comic Sans MS"/>
              </a:rPr>
              <a:t>performs the arbitration.</a:t>
            </a:r>
            <a:endParaRPr b="0" lang="en-US" sz="1800" spc="-1" strike="noStrike">
              <a:solidFill>
                <a:srgbClr val="09283f"/>
              </a:solidFill>
              <a:latin typeface="Arial Nova Light"/>
            </a:endParaRPr>
          </a:p>
          <a:p>
            <a:pPr marL="274320" indent="-274320">
              <a:lnSpc>
                <a:spcPct val="120000"/>
              </a:lnSpc>
              <a:spcBef>
                <a:spcPts val="1001"/>
              </a:spcBef>
              <a:buClr>
                <a:srgbClr val="800a2f"/>
              </a:buClr>
              <a:buFont typeface="Wingdings 2" charset="2"/>
              <a:buChar char=""/>
            </a:pPr>
            <a:r>
              <a:rPr b="1" lang="en-US" sz="1800" spc="-1" strike="noStrike">
                <a:solidFill>
                  <a:srgbClr val="c00000"/>
                </a:solidFill>
                <a:latin typeface="Comic Sans MS"/>
              </a:rPr>
              <a:t>Distributed arbitration</a:t>
            </a:r>
            <a:r>
              <a:rPr b="1" lang="en-US" sz="1800" spc="-1" strike="noStrike">
                <a:solidFill>
                  <a:srgbClr val="0808b8"/>
                </a:solidFill>
                <a:latin typeface="Comic Sans MS"/>
              </a:rPr>
              <a:t>:</a:t>
            </a:r>
            <a:endParaRPr b="0" lang="en-US" sz="1800" spc="-1" strike="noStrike">
              <a:solidFill>
                <a:srgbClr val="09283f"/>
              </a:solidFill>
              <a:latin typeface="Arial Nova Light"/>
            </a:endParaRPr>
          </a:p>
          <a:p>
            <a:pPr lvl="1" marL="640080" indent="-246960">
              <a:lnSpc>
                <a:spcPct val="120000"/>
              </a:lnSpc>
              <a:spcBef>
                <a:spcPts val="499"/>
              </a:spcBef>
              <a:buClr>
                <a:srgbClr val="f48e7c"/>
              </a:buClr>
              <a:buFont typeface="Wingdings 2" charset="2"/>
              <a:buChar char=""/>
            </a:pPr>
            <a:r>
              <a:rPr b="0" lang="en-US" sz="1800" spc="-1" strike="noStrike">
                <a:solidFill>
                  <a:srgbClr val="0808b8"/>
                </a:solidFill>
                <a:latin typeface="Comic Sans MS"/>
              </a:rPr>
              <a:t>All devices participate </a:t>
            </a:r>
            <a:r>
              <a:rPr b="0" lang="en-US" sz="1800" spc="-1" strike="noStrike">
                <a:solidFill>
                  <a:srgbClr val="09283f"/>
                </a:solidFill>
                <a:latin typeface="Comic Sans MS"/>
              </a:rPr>
              <a:t>in the selection of the next bus master.</a:t>
            </a:r>
            <a:endParaRPr b="0" lang="en-US" sz="1800" spc="-1" strike="noStrike">
              <a:solidFill>
                <a:srgbClr val="09283f"/>
              </a:solidFill>
              <a:latin typeface="Arial Nova Light"/>
            </a:endParaRPr>
          </a:p>
        </p:txBody>
      </p:sp>
      <p:sp>
        <p:nvSpPr>
          <p:cNvPr id="555" name="PlaceHolder 2"/>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Bus arbitration</a:t>
            </a:r>
            <a:endParaRPr b="0" lang="en-US" sz="4000" spc="-1" strike="noStrike">
              <a:solidFill>
                <a:srgbClr val="000000"/>
              </a:solidFill>
              <a:latin typeface="Arial Nova Light"/>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56" name="Picture 57" descr=""/>
          <p:cNvPicPr/>
          <p:nvPr/>
        </p:nvPicPr>
        <p:blipFill>
          <a:blip r:embed="rId1"/>
          <a:stretch/>
        </p:blipFill>
        <p:spPr>
          <a:xfrm>
            <a:off x="1828800" y="1681200"/>
            <a:ext cx="7786440" cy="4109760"/>
          </a:xfrm>
          <a:prstGeom prst="rect">
            <a:avLst/>
          </a:prstGeom>
          <a:ln w="0">
            <a:noFill/>
          </a:ln>
        </p:spPr>
      </p:pic>
      <p:sp>
        <p:nvSpPr>
          <p:cNvPr id="557"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Centralized Bus Arbitration</a:t>
            </a:r>
            <a:endParaRPr b="0" lang="en-US" sz="4000" spc="-1" strike="noStrike">
              <a:solidFill>
                <a:srgbClr val="000000"/>
              </a:solidFill>
              <a:latin typeface="Arial Nova Light"/>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PlaceHolder 1"/>
          <p:cNvSpPr>
            <a:spLocks noGrp="1"/>
          </p:cNvSpPr>
          <p:nvPr>
            <p:ph type="title"/>
          </p:nvPr>
        </p:nvSpPr>
        <p:spPr>
          <a:xfrm>
            <a:off x="905400" y="590760"/>
            <a:ext cx="9914400" cy="580680"/>
          </a:xfrm>
          <a:prstGeom prst="rect">
            <a:avLst/>
          </a:prstGeom>
          <a:noFill/>
          <a:ln w="0">
            <a:noFill/>
          </a:ln>
        </p:spPr>
        <p:txBody>
          <a:bodyPr anchor="ctr">
            <a:normAutofit fontScale="40000"/>
          </a:bodyPr>
          <a:p>
            <a:pPr>
              <a:lnSpc>
                <a:spcPct val="100000"/>
              </a:lnSpc>
              <a:buNone/>
            </a:pPr>
            <a:r>
              <a:rPr b="0" lang="en-IN" sz="4000" spc="-1" strike="noStrike">
                <a:solidFill>
                  <a:srgbClr val="18818c"/>
                </a:solidFill>
                <a:latin typeface="Elephant"/>
              </a:rPr>
              <a:t>Centralized Bus Arbitration</a:t>
            </a:r>
            <a:br>
              <a:rPr sz="4000"/>
            </a:br>
            <a:endParaRPr b="0" lang="en-US" sz="4000" spc="-1" strike="noStrike">
              <a:solidFill>
                <a:srgbClr val="000000"/>
              </a:solidFill>
              <a:latin typeface="Arial Nova Light"/>
            </a:endParaRPr>
          </a:p>
        </p:txBody>
      </p:sp>
      <p:sp>
        <p:nvSpPr>
          <p:cNvPr id="559" name="PlaceHolder 2"/>
          <p:cNvSpPr>
            <a:spLocks noGrp="1"/>
          </p:cNvSpPr>
          <p:nvPr>
            <p:ph/>
          </p:nvPr>
        </p:nvSpPr>
        <p:spPr>
          <a:xfrm>
            <a:off x="914400" y="1171440"/>
            <a:ext cx="9914400" cy="4871160"/>
          </a:xfrm>
          <a:prstGeom prst="rect">
            <a:avLst/>
          </a:prstGeom>
          <a:noFill/>
          <a:ln w="0">
            <a:noFill/>
          </a:ln>
        </p:spPr>
        <p:txBody>
          <a:bodyPr anchor="t">
            <a:noAutofit/>
          </a:bodyPr>
          <a:p>
            <a:pPr marL="166680" indent="-166680">
              <a:lnSpc>
                <a:spcPct val="120000"/>
              </a:lnSpc>
              <a:spcBef>
                <a:spcPts val="1001"/>
              </a:spcBef>
              <a:buClr>
                <a:srgbClr val="800a2f"/>
              </a:buClr>
              <a:buFont typeface="Arial"/>
              <a:buChar char="•"/>
            </a:pPr>
            <a:r>
              <a:rPr b="0" lang="en-US" sz="2000" spc="-1" strike="noStrike">
                <a:solidFill>
                  <a:srgbClr val="c00000"/>
                </a:solidFill>
                <a:latin typeface="Comic Sans MS"/>
              </a:rPr>
              <a:t>Bus arbiter </a:t>
            </a:r>
            <a:r>
              <a:rPr b="0" lang="en-US" sz="2000" spc="-1" strike="noStrike">
                <a:solidFill>
                  <a:srgbClr val="09283f"/>
                </a:solidFill>
                <a:latin typeface="Comic Sans MS"/>
              </a:rPr>
              <a:t>may be the </a:t>
            </a:r>
            <a:r>
              <a:rPr b="0" lang="en-US" sz="2000" spc="-1" strike="noStrike">
                <a:solidFill>
                  <a:srgbClr val="0808b8"/>
                </a:solidFill>
                <a:latin typeface="Comic Sans MS"/>
              </a:rPr>
              <a:t>processor or a separate unit </a:t>
            </a:r>
            <a:r>
              <a:rPr b="0" lang="en-US" sz="2000" spc="-1" strike="noStrike">
                <a:solidFill>
                  <a:srgbClr val="09283f"/>
                </a:solidFill>
                <a:latin typeface="Comic Sans MS"/>
              </a:rPr>
              <a:t>connected </a:t>
            </a:r>
            <a:endParaRPr b="0" lang="en-US" sz="2000" spc="-1" strike="noStrike">
              <a:solidFill>
                <a:srgbClr val="09283f"/>
              </a:solidFill>
              <a:latin typeface="Arial Nova Light"/>
            </a:endParaRPr>
          </a:p>
          <a:p>
            <a:pPr marL="166680" indent="-166680">
              <a:lnSpc>
                <a:spcPct val="120000"/>
              </a:lnSpc>
              <a:spcBef>
                <a:spcPts val="1001"/>
              </a:spcBef>
              <a:buNone/>
              <a:tabLst>
                <a:tab algn="l" pos="0"/>
              </a:tabLst>
            </a:pPr>
            <a:r>
              <a:rPr b="0" lang="en-US" sz="2000" spc="-1" strike="noStrike">
                <a:solidFill>
                  <a:srgbClr val="09283f"/>
                </a:solidFill>
                <a:latin typeface="Comic Sans MS"/>
              </a:rPr>
              <a:t>  </a:t>
            </a:r>
            <a:r>
              <a:rPr b="0" lang="en-US" sz="2000" spc="-1" strike="noStrike">
                <a:solidFill>
                  <a:srgbClr val="09283f"/>
                </a:solidFill>
                <a:latin typeface="Comic Sans MS"/>
              </a:rPr>
              <a:t>to the bus.</a:t>
            </a:r>
            <a:endParaRPr b="0" lang="en-US" sz="2000" spc="-1" strike="noStrike">
              <a:solidFill>
                <a:srgbClr val="09283f"/>
              </a:solidFill>
              <a:latin typeface="Arial Nova Light"/>
            </a:endParaRPr>
          </a:p>
          <a:p>
            <a:pPr marL="166680" indent="-166680">
              <a:lnSpc>
                <a:spcPct val="120000"/>
              </a:lnSpc>
              <a:spcBef>
                <a:spcPts val="1001"/>
              </a:spcBef>
              <a:buClr>
                <a:srgbClr val="800a2f"/>
              </a:buClr>
              <a:buFont typeface="Arial"/>
              <a:buChar char="•"/>
              <a:tabLst>
                <a:tab algn="l" pos="0"/>
              </a:tabLst>
            </a:pPr>
            <a:r>
              <a:rPr b="0" lang="en-US" sz="2000" spc="-1" strike="noStrike">
                <a:solidFill>
                  <a:srgbClr val="09283f"/>
                </a:solidFill>
                <a:latin typeface="Comic Sans MS"/>
              </a:rPr>
              <a:t>Normally, the </a:t>
            </a:r>
            <a:r>
              <a:rPr b="0" lang="en-US" sz="2000" spc="-1" strike="noStrike">
                <a:solidFill>
                  <a:srgbClr val="0808b8"/>
                </a:solidFill>
                <a:latin typeface="Comic Sans MS"/>
              </a:rPr>
              <a:t>processor is the bus master</a:t>
            </a:r>
            <a:r>
              <a:rPr b="0" lang="en-US" sz="2000" spc="-1" strike="noStrike">
                <a:solidFill>
                  <a:srgbClr val="09283f"/>
                </a:solidFill>
                <a:latin typeface="Comic Sans MS"/>
              </a:rPr>
              <a:t>, unless it grants bus mastership to one of the DMA controllers. </a:t>
            </a:r>
            <a:endParaRPr b="0" lang="en-US" sz="2000" spc="-1" strike="noStrike">
              <a:solidFill>
                <a:srgbClr val="09283f"/>
              </a:solidFill>
              <a:latin typeface="Arial Nova Light"/>
            </a:endParaRPr>
          </a:p>
          <a:p>
            <a:pPr marL="166680" indent="-166680">
              <a:lnSpc>
                <a:spcPct val="120000"/>
              </a:lnSpc>
              <a:spcBef>
                <a:spcPts val="1001"/>
              </a:spcBef>
              <a:buClr>
                <a:srgbClr val="800a2f"/>
              </a:buClr>
              <a:buFont typeface="Arial"/>
              <a:buChar char="•"/>
              <a:tabLst>
                <a:tab algn="l" pos="0"/>
              </a:tabLst>
            </a:pPr>
            <a:r>
              <a:rPr b="0" lang="en-US" sz="2000" spc="-1" strike="noStrike">
                <a:solidFill>
                  <a:srgbClr val="0808b8"/>
                </a:solidFill>
                <a:latin typeface="Comic Sans MS"/>
              </a:rPr>
              <a:t>DMA controller requests the control of the bus </a:t>
            </a:r>
            <a:r>
              <a:rPr b="0" lang="en-US" sz="2000" spc="-1" strike="noStrike">
                <a:solidFill>
                  <a:srgbClr val="09283f"/>
                </a:solidFill>
                <a:latin typeface="Comic Sans MS"/>
              </a:rPr>
              <a:t>by asserting the </a:t>
            </a:r>
            <a:r>
              <a:rPr b="0" lang="en-US" sz="2000" spc="-1" strike="noStrike">
                <a:solidFill>
                  <a:srgbClr val="c00000"/>
                </a:solidFill>
                <a:latin typeface="Comic Sans MS"/>
              </a:rPr>
              <a:t>Bus Request (BR) line</a:t>
            </a:r>
            <a:r>
              <a:rPr b="0" lang="en-US" sz="2000" spc="-1" strike="noStrike">
                <a:solidFill>
                  <a:srgbClr val="09283f"/>
                </a:solidFill>
                <a:latin typeface="Comic Sans MS"/>
              </a:rPr>
              <a:t>.(active low) </a:t>
            </a:r>
            <a:endParaRPr b="0" lang="en-US" sz="2000" spc="-1" strike="noStrike">
              <a:solidFill>
                <a:srgbClr val="09283f"/>
              </a:solidFill>
              <a:latin typeface="Arial Nova Light"/>
            </a:endParaRPr>
          </a:p>
          <a:p>
            <a:pPr marL="166680" indent="-166680">
              <a:lnSpc>
                <a:spcPct val="120000"/>
              </a:lnSpc>
              <a:spcBef>
                <a:spcPts val="1001"/>
              </a:spcBef>
              <a:buClr>
                <a:srgbClr val="800a2f"/>
              </a:buClr>
              <a:buFont typeface="Arial"/>
              <a:buChar char="•"/>
              <a:tabLst>
                <a:tab algn="l" pos="0"/>
              </a:tabLst>
            </a:pPr>
            <a:r>
              <a:rPr b="0" lang="en-US" sz="2000" spc="-1" strike="noStrike">
                <a:solidFill>
                  <a:srgbClr val="09283f"/>
                </a:solidFill>
                <a:latin typeface="Comic Sans MS"/>
              </a:rPr>
              <a:t>In response, the </a:t>
            </a:r>
            <a:r>
              <a:rPr b="0" lang="en-US" sz="2000" spc="-1" strike="noStrike">
                <a:solidFill>
                  <a:srgbClr val="0808b8"/>
                </a:solidFill>
                <a:latin typeface="Comic Sans MS"/>
              </a:rPr>
              <a:t>processor activates </a:t>
            </a:r>
            <a:r>
              <a:rPr b="0" lang="en-US" sz="2000" spc="-1" strike="noStrike">
                <a:solidFill>
                  <a:srgbClr val="c00000"/>
                </a:solidFill>
                <a:latin typeface="Comic Sans MS"/>
              </a:rPr>
              <a:t>Bus-Grant1 (BG1) line</a:t>
            </a:r>
            <a:r>
              <a:rPr b="0" lang="en-US" sz="2000" spc="-1" strike="noStrike">
                <a:solidFill>
                  <a:srgbClr val="09283f"/>
                </a:solidFill>
                <a:latin typeface="Comic Sans MS"/>
              </a:rPr>
              <a:t>, indicating that the controller may use the bus when it is free. </a:t>
            </a:r>
            <a:endParaRPr b="0" lang="en-US" sz="2000" spc="-1" strike="noStrike">
              <a:solidFill>
                <a:srgbClr val="09283f"/>
              </a:solidFill>
              <a:latin typeface="Arial Nova Light"/>
            </a:endParaRPr>
          </a:p>
          <a:p>
            <a:pPr marL="166680" indent="-166680">
              <a:lnSpc>
                <a:spcPct val="120000"/>
              </a:lnSpc>
              <a:spcBef>
                <a:spcPts val="1001"/>
              </a:spcBef>
              <a:buClr>
                <a:srgbClr val="800a2f"/>
              </a:buClr>
              <a:buFont typeface="Arial"/>
              <a:buChar char="•"/>
              <a:tabLst>
                <a:tab algn="l" pos="0"/>
              </a:tabLst>
            </a:pPr>
            <a:r>
              <a:rPr b="0" lang="en-US" sz="2000" spc="-1" strike="noStrike">
                <a:solidFill>
                  <a:srgbClr val="c00000"/>
                </a:solidFill>
                <a:latin typeface="Comic Sans MS"/>
              </a:rPr>
              <a:t>BG1 signal </a:t>
            </a:r>
            <a:r>
              <a:rPr b="0" lang="en-US" sz="2000" spc="-1" strike="noStrike">
                <a:solidFill>
                  <a:srgbClr val="09283f"/>
                </a:solidFill>
                <a:latin typeface="Comic Sans MS"/>
              </a:rPr>
              <a:t>is connected to </a:t>
            </a:r>
            <a:r>
              <a:rPr b="0" lang="en-US" sz="2000" spc="-1" strike="noStrike">
                <a:solidFill>
                  <a:srgbClr val="0808b8"/>
                </a:solidFill>
                <a:latin typeface="Comic Sans MS"/>
              </a:rPr>
              <a:t>all DMA controllers in a daisy chain fashion.  </a:t>
            </a:r>
            <a:endParaRPr b="0" lang="en-US" sz="2000" spc="-1" strike="noStrike">
              <a:solidFill>
                <a:srgbClr val="09283f"/>
              </a:solidFill>
              <a:latin typeface="Arial Nova Light"/>
            </a:endParaRPr>
          </a:p>
          <a:p>
            <a:pPr marL="166680" indent="-166680">
              <a:lnSpc>
                <a:spcPct val="120000"/>
              </a:lnSpc>
              <a:spcBef>
                <a:spcPts val="1001"/>
              </a:spcBef>
              <a:buClr>
                <a:srgbClr val="800a2f"/>
              </a:buClr>
              <a:buFont typeface="Arial"/>
              <a:buChar char="•"/>
              <a:tabLst>
                <a:tab algn="l" pos="0"/>
              </a:tabLst>
            </a:pPr>
            <a:r>
              <a:rPr b="0" lang="en-US" sz="2000" spc="-1" strike="noStrike">
                <a:solidFill>
                  <a:srgbClr val="c00000"/>
                </a:solidFill>
                <a:latin typeface="Comic Sans MS"/>
              </a:rPr>
              <a:t>BBSY signal (active low)is 0,</a:t>
            </a:r>
            <a:r>
              <a:rPr b="0" lang="en-US" sz="2000" spc="-1" strike="noStrike">
                <a:solidFill>
                  <a:srgbClr val="09283f"/>
                </a:solidFill>
                <a:latin typeface="Comic Sans MS"/>
              </a:rPr>
              <a:t> it indicates that the </a:t>
            </a:r>
            <a:r>
              <a:rPr b="0" lang="en-US" sz="2000" spc="-1" strike="noStrike">
                <a:solidFill>
                  <a:srgbClr val="0808b8"/>
                </a:solidFill>
                <a:latin typeface="Comic Sans MS"/>
              </a:rPr>
              <a:t>bus is busy</a:t>
            </a:r>
            <a:r>
              <a:rPr b="0" lang="en-US" sz="2000" spc="-1" strike="noStrike">
                <a:solidFill>
                  <a:srgbClr val="09283f"/>
                </a:solidFill>
                <a:latin typeface="Comic Sans MS"/>
              </a:rPr>
              <a:t>, already in use.</a:t>
            </a:r>
            <a:endParaRPr b="0" lang="en-US" sz="2000" spc="-1" strike="noStrike">
              <a:solidFill>
                <a:srgbClr val="09283f"/>
              </a:solidFill>
              <a:latin typeface="Arial Nova Light"/>
            </a:endParaRPr>
          </a:p>
          <a:p>
            <a:pPr marL="166680" indent="-166680">
              <a:lnSpc>
                <a:spcPct val="120000"/>
              </a:lnSpc>
              <a:spcBef>
                <a:spcPts val="1001"/>
              </a:spcBef>
              <a:buClr>
                <a:srgbClr val="800a2f"/>
              </a:buClr>
              <a:buFont typeface="Arial"/>
              <a:buChar char="•"/>
              <a:tabLst>
                <a:tab algn="l" pos="0"/>
              </a:tabLst>
            </a:pPr>
            <a:r>
              <a:rPr b="0" lang="en-US" sz="2000" spc="-1" strike="noStrike">
                <a:solidFill>
                  <a:srgbClr val="09283f"/>
                </a:solidFill>
                <a:latin typeface="Comic Sans MS"/>
              </a:rPr>
              <a:t>When </a:t>
            </a:r>
            <a:r>
              <a:rPr b="0" lang="en-US" sz="2000" spc="-1" strike="noStrike">
                <a:solidFill>
                  <a:srgbClr val="c00000"/>
                </a:solidFill>
                <a:latin typeface="Comic Sans MS"/>
              </a:rPr>
              <a:t>BBSY=1,</a:t>
            </a:r>
            <a:r>
              <a:rPr b="0" lang="en-US" sz="2000" spc="-1" strike="noStrike">
                <a:solidFill>
                  <a:srgbClr val="09283f"/>
                </a:solidFill>
                <a:latin typeface="Comic Sans MS"/>
              </a:rPr>
              <a:t> the </a:t>
            </a:r>
            <a:r>
              <a:rPr b="0" lang="en-US" sz="2000" spc="-1" strike="noStrike">
                <a:solidFill>
                  <a:srgbClr val="0808b8"/>
                </a:solidFill>
                <a:latin typeface="Comic Sans MS"/>
              </a:rPr>
              <a:t>DMA  controller which asserted BR can acquire control of the bus</a:t>
            </a:r>
            <a:r>
              <a:rPr b="0" lang="en-US" sz="2000" spc="-1" strike="noStrike">
                <a:solidFill>
                  <a:srgbClr val="09283f"/>
                </a:solidFill>
                <a:latin typeface="Comic Sans MS"/>
              </a:rPr>
              <a:t>.</a:t>
            </a:r>
            <a:endParaRPr b="0" lang="en-US" sz="2000" spc="-1" strike="noStrike">
              <a:solidFill>
                <a:srgbClr val="09283f"/>
              </a:solidFill>
              <a:latin typeface="Arial Nova Light"/>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60" name="Picture 82" descr=""/>
          <p:cNvPicPr/>
          <p:nvPr/>
        </p:nvPicPr>
        <p:blipFill>
          <a:blip r:embed="rId1"/>
          <a:stretch/>
        </p:blipFill>
        <p:spPr>
          <a:xfrm>
            <a:off x="1828800" y="1919520"/>
            <a:ext cx="8610120" cy="4709520"/>
          </a:xfrm>
          <a:prstGeom prst="rect">
            <a:avLst/>
          </a:prstGeom>
          <a:ln w="0">
            <a:noFill/>
          </a:ln>
        </p:spPr>
      </p:pic>
      <p:sp>
        <p:nvSpPr>
          <p:cNvPr id="561"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Centralized Bus Arbitration</a:t>
            </a:r>
            <a:br>
              <a:rPr sz="4000"/>
            </a:br>
            <a:endParaRPr b="0" lang="en-US" sz="4000" spc="-1" strike="noStrike">
              <a:solidFill>
                <a:srgbClr val="000000"/>
              </a:solidFill>
              <a:latin typeface="Arial Nova Light"/>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PlaceHolder 1"/>
          <p:cNvSpPr>
            <a:spLocks noGrp="1"/>
          </p:cNvSpPr>
          <p:nvPr>
            <p:ph/>
          </p:nvPr>
        </p:nvSpPr>
        <p:spPr>
          <a:xfrm>
            <a:off x="357120" y="1919520"/>
            <a:ext cx="10929240" cy="4556880"/>
          </a:xfrm>
          <a:prstGeom prst="rect">
            <a:avLst/>
          </a:prstGeom>
          <a:noFill/>
          <a:ln w="0">
            <a:noFill/>
          </a:ln>
        </p:spPr>
        <p:txBody>
          <a:bodyPr anchor="t">
            <a:normAutofit fontScale="71000"/>
          </a:bodyPr>
          <a:p>
            <a:pPr marL="274320" indent="-274320">
              <a:lnSpc>
                <a:spcPct val="110000"/>
              </a:lnSpc>
              <a:spcBef>
                <a:spcPts val="1001"/>
              </a:spcBef>
              <a:buClr>
                <a:srgbClr val="800a2f"/>
              </a:buClr>
              <a:buFont typeface="Wingdings 2" charset="2"/>
              <a:buChar char=""/>
            </a:pPr>
            <a:r>
              <a:rPr b="0" lang="en-US" sz="3000" spc="-1" strike="noStrike">
                <a:solidFill>
                  <a:srgbClr val="c00000"/>
                </a:solidFill>
                <a:latin typeface="Comic Sans MS"/>
              </a:rPr>
              <a:t>All devices </a:t>
            </a:r>
            <a:r>
              <a:rPr b="0" lang="en-US" sz="3000" spc="-1" strike="noStrike">
                <a:solidFill>
                  <a:srgbClr val="09283f"/>
                </a:solidFill>
                <a:latin typeface="Comic Sans MS"/>
              </a:rPr>
              <a:t>waiting to use the bus </a:t>
            </a:r>
            <a:r>
              <a:rPr b="0" lang="en-US" sz="3000" spc="-1" strike="noStrike">
                <a:solidFill>
                  <a:srgbClr val="0808b8"/>
                </a:solidFill>
                <a:latin typeface="Comic Sans MS"/>
              </a:rPr>
              <a:t>share the responsibility of carrying out the arbitration process. </a:t>
            </a:r>
            <a:endParaRPr b="0" lang="en-US" sz="3000" spc="-1" strike="noStrike">
              <a:solidFill>
                <a:srgbClr val="09283f"/>
              </a:solidFill>
              <a:latin typeface="Arial Nova Light"/>
            </a:endParaRPr>
          </a:p>
          <a:p>
            <a:pPr lvl="1" marL="640080" indent="-246960">
              <a:lnSpc>
                <a:spcPct val="110000"/>
              </a:lnSpc>
              <a:spcBef>
                <a:spcPts val="499"/>
              </a:spcBef>
              <a:buClr>
                <a:srgbClr val="f48e7c"/>
              </a:buClr>
              <a:buFont typeface="Wingdings 2" charset="2"/>
              <a:buChar char=""/>
            </a:pPr>
            <a:r>
              <a:rPr b="0" lang="en-US" sz="3000" spc="-1" strike="noStrike">
                <a:solidFill>
                  <a:srgbClr val="09283f"/>
                </a:solidFill>
                <a:latin typeface="Comic Sans MS"/>
              </a:rPr>
              <a:t>Arbitration process </a:t>
            </a:r>
            <a:r>
              <a:rPr b="0" lang="en-US" sz="3000" spc="-1" strike="noStrike">
                <a:solidFill>
                  <a:srgbClr val="0808b8"/>
                </a:solidFill>
                <a:latin typeface="Comic Sans MS"/>
              </a:rPr>
              <a:t>does not depend on a central arbiter </a:t>
            </a:r>
            <a:r>
              <a:rPr b="0" lang="en-US" sz="3000" spc="-1" strike="noStrike">
                <a:solidFill>
                  <a:srgbClr val="09283f"/>
                </a:solidFill>
                <a:latin typeface="Comic Sans MS"/>
              </a:rPr>
              <a:t>and hence </a:t>
            </a:r>
            <a:r>
              <a:rPr b="0" lang="en-US" sz="3000" spc="-1" strike="noStrike">
                <a:solidFill>
                  <a:srgbClr val="0808b8"/>
                </a:solidFill>
                <a:latin typeface="Comic Sans MS"/>
              </a:rPr>
              <a:t>distributed arbitration has higher reliability</a:t>
            </a:r>
            <a:r>
              <a:rPr b="0" lang="en-US" sz="3000" spc="-1" strike="noStrike">
                <a:solidFill>
                  <a:srgbClr val="09283f"/>
                </a:solidFill>
                <a:latin typeface="Comic Sans MS"/>
              </a:rPr>
              <a:t>.</a:t>
            </a:r>
            <a:endParaRPr b="0" lang="en-US" sz="3000" spc="-1" strike="noStrike">
              <a:solidFill>
                <a:srgbClr val="09283f"/>
              </a:solidFill>
              <a:latin typeface="Arial Nova Light"/>
            </a:endParaRPr>
          </a:p>
          <a:p>
            <a:pPr marL="274320" indent="-274320">
              <a:lnSpc>
                <a:spcPct val="110000"/>
              </a:lnSpc>
              <a:spcBef>
                <a:spcPts val="1001"/>
              </a:spcBef>
              <a:buClr>
                <a:srgbClr val="800a2f"/>
              </a:buClr>
              <a:buFont typeface="Wingdings 2" charset="2"/>
              <a:buChar char=""/>
            </a:pPr>
            <a:r>
              <a:rPr b="0" lang="en-US" sz="3000" spc="-1" strike="noStrike">
                <a:solidFill>
                  <a:srgbClr val="c00000"/>
                </a:solidFill>
                <a:latin typeface="Comic Sans MS"/>
              </a:rPr>
              <a:t>Each device </a:t>
            </a:r>
            <a:r>
              <a:rPr b="0" lang="en-US" sz="3000" spc="-1" strike="noStrike">
                <a:solidFill>
                  <a:srgbClr val="09283f"/>
                </a:solidFill>
                <a:latin typeface="Comic Sans MS"/>
              </a:rPr>
              <a:t>is assigned a </a:t>
            </a:r>
            <a:r>
              <a:rPr b="0" lang="en-US" sz="3000" spc="-1" strike="noStrike">
                <a:solidFill>
                  <a:srgbClr val="c00000"/>
                </a:solidFill>
                <a:latin typeface="Comic Sans MS"/>
              </a:rPr>
              <a:t>4-bit ID number</a:t>
            </a:r>
            <a:r>
              <a:rPr b="0" lang="en-US" sz="3000" spc="-1" strike="noStrike">
                <a:solidFill>
                  <a:srgbClr val="09283f"/>
                </a:solidFill>
                <a:latin typeface="Comic Sans MS"/>
              </a:rPr>
              <a:t>.</a:t>
            </a:r>
            <a:endParaRPr b="0" lang="en-US" sz="3000" spc="-1" strike="noStrike">
              <a:solidFill>
                <a:srgbClr val="09283f"/>
              </a:solidFill>
              <a:latin typeface="Arial Nova Light"/>
            </a:endParaRPr>
          </a:p>
          <a:p>
            <a:pPr marL="274320" indent="-274320">
              <a:lnSpc>
                <a:spcPct val="110000"/>
              </a:lnSpc>
              <a:spcBef>
                <a:spcPts val="1001"/>
              </a:spcBef>
              <a:buClr>
                <a:srgbClr val="800a2f"/>
              </a:buClr>
              <a:buFont typeface="Wingdings 2" charset="2"/>
              <a:buChar char=""/>
            </a:pPr>
            <a:r>
              <a:rPr b="0" lang="en-US" sz="3000" spc="-1" strike="noStrike">
                <a:solidFill>
                  <a:srgbClr val="09283f"/>
                </a:solidFill>
                <a:latin typeface="Comic Sans MS"/>
              </a:rPr>
              <a:t>All the devices are connected using </a:t>
            </a:r>
            <a:r>
              <a:rPr b="0" lang="en-US" sz="3000" spc="-1" strike="noStrike">
                <a:solidFill>
                  <a:srgbClr val="0808b8"/>
                </a:solidFill>
                <a:latin typeface="Comic Sans MS"/>
              </a:rPr>
              <a:t>5 lines</a:t>
            </a:r>
            <a:r>
              <a:rPr b="0" lang="en-US" sz="3000" spc="-1" strike="noStrike">
                <a:solidFill>
                  <a:srgbClr val="09283f"/>
                </a:solidFill>
                <a:latin typeface="Comic Sans MS"/>
              </a:rPr>
              <a:t>, </a:t>
            </a:r>
            <a:r>
              <a:rPr b="0" lang="en-US" sz="3000" spc="-1" strike="noStrike">
                <a:solidFill>
                  <a:srgbClr val="0808b8"/>
                </a:solidFill>
                <a:latin typeface="Comic Sans MS"/>
              </a:rPr>
              <a:t>4 arbitration lines to transmit the ID, and one line for the Start-Arbitration signal.</a:t>
            </a:r>
            <a:endParaRPr b="0" lang="en-US" sz="3000" spc="-1" strike="noStrike">
              <a:solidFill>
                <a:srgbClr val="09283f"/>
              </a:solidFill>
              <a:latin typeface="Arial Nova Light"/>
            </a:endParaRPr>
          </a:p>
          <a:p>
            <a:pPr marL="274320" indent="-274320">
              <a:lnSpc>
                <a:spcPct val="110000"/>
              </a:lnSpc>
              <a:spcBef>
                <a:spcPts val="1001"/>
              </a:spcBef>
              <a:buClr>
                <a:srgbClr val="800a2f"/>
              </a:buClr>
              <a:buFont typeface="Wingdings 2" charset="2"/>
              <a:buChar char=""/>
            </a:pPr>
            <a:r>
              <a:rPr b="0" lang="en-US" sz="3000" spc="-1" strike="noStrike">
                <a:solidFill>
                  <a:srgbClr val="c00000"/>
                </a:solidFill>
                <a:latin typeface="Comic Sans MS"/>
              </a:rPr>
              <a:t>To request the bus a device</a:t>
            </a:r>
            <a:r>
              <a:rPr b="0" lang="en-US" sz="3000" spc="-1" strike="noStrike">
                <a:solidFill>
                  <a:srgbClr val="09283f"/>
                </a:solidFill>
                <a:latin typeface="Comic Sans MS"/>
              </a:rPr>
              <a:t>:</a:t>
            </a:r>
            <a:endParaRPr b="0" lang="en-US" sz="3000" spc="-1" strike="noStrike">
              <a:solidFill>
                <a:srgbClr val="09283f"/>
              </a:solidFill>
              <a:latin typeface="Arial Nova Light"/>
            </a:endParaRPr>
          </a:p>
          <a:p>
            <a:pPr lvl="1" marL="640080" indent="-246960">
              <a:lnSpc>
                <a:spcPct val="110000"/>
              </a:lnSpc>
              <a:spcBef>
                <a:spcPts val="499"/>
              </a:spcBef>
              <a:buClr>
                <a:srgbClr val="f48e7c"/>
              </a:buClr>
              <a:buFont typeface="Wingdings 2" charset="2"/>
              <a:buChar char=""/>
            </a:pPr>
            <a:r>
              <a:rPr b="0" lang="en-US" sz="3000" spc="-1" strike="noStrike">
                <a:solidFill>
                  <a:srgbClr val="0808b8"/>
                </a:solidFill>
                <a:latin typeface="Comic Sans MS"/>
              </a:rPr>
              <a:t>Asserts the Start-Arbitration signal.</a:t>
            </a:r>
            <a:endParaRPr b="0" lang="en-US" sz="3000" spc="-1" strike="noStrike">
              <a:solidFill>
                <a:srgbClr val="09283f"/>
              </a:solidFill>
              <a:latin typeface="Arial Nova Light"/>
            </a:endParaRPr>
          </a:p>
          <a:p>
            <a:pPr lvl="1" marL="640080" indent="-246960">
              <a:lnSpc>
                <a:spcPct val="110000"/>
              </a:lnSpc>
              <a:spcBef>
                <a:spcPts val="499"/>
              </a:spcBef>
              <a:buClr>
                <a:srgbClr val="f48e7c"/>
              </a:buClr>
              <a:buFont typeface="Wingdings 2" charset="2"/>
              <a:buChar char=""/>
            </a:pPr>
            <a:r>
              <a:rPr b="0" lang="en-US" sz="3000" spc="-1" strike="noStrike">
                <a:solidFill>
                  <a:srgbClr val="0808b8"/>
                </a:solidFill>
                <a:latin typeface="Comic Sans MS"/>
              </a:rPr>
              <a:t>Places its 4-bit ID number on the arbitration lines.</a:t>
            </a:r>
            <a:endParaRPr b="0" lang="en-US" sz="3000" spc="-1" strike="noStrike">
              <a:solidFill>
                <a:srgbClr val="09283f"/>
              </a:solidFill>
              <a:latin typeface="Arial Nova Light"/>
            </a:endParaRPr>
          </a:p>
          <a:p>
            <a:pPr marL="274320" indent="-274320">
              <a:lnSpc>
                <a:spcPct val="110000"/>
              </a:lnSpc>
              <a:spcBef>
                <a:spcPts val="1001"/>
              </a:spcBef>
              <a:buClr>
                <a:srgbClr val="800a2f"/>
              </a:buClr>
              <a:buFont typeface="Wingdings 2" charset="2"/>
              <a:buChar char=""/>
            </a:pPr>
            <a:r>
              <a:rPr b="0" lang="en-US" sz="3000" spc="-1" strike="noStrike">
                <a:solidFill>
                  <a:srgbClr val="09283f"/>
                </a:solidFill>
                <a:latin typeface="Comic Sans MS"/>
              </a:rPr>
              <a:t>The </a:t>
            </a:r>
            <a:r>
              <a:rPr b="0" lang="en-US" sz="3000" spc="-1" strike="noStrike">
                <a:solidFill>
                  <a:srgbClr val="c00000"/>
                </a:solidFill>
                <a:latin typeface="Comic Sans MS"/>
              </a:rPr>
              <a:t>pattern</a:t>
            </a:r>
            <a:r>
              <a:rPr b="0" lang="en-US" sz="3000" spc="-1" strike="noStrike">
                <a:solidFill>
                  <a:srgbClr val="09283f"/>
                </a:solidFill>
                <a:latin typeface="Comic Sans MS"/>
              </a:rPr>
              <a:t> </a:t>
            </a:r>
            <a:r>
              <a:rPr b="0" lang="en-US" sz="3000" spc="-1" strike="noStrike">
                <a:solidFill>
                  <a:srgbClr val="c00000"/>
                </a:solidFill>
                <a:latin typeface="Comic Sans MS"/>
              </a:rPr>
              <a:t>that appears on the arbitration lines </a:t>
            </a:r>
            <a:r>
              <a:rPr b="0" lang="en-US" sz="3000" spc="-1" strike="noStrike">
                <a:solidFill>
                  <a:srgbClr val="09283f"/>
                </a:solidFill>
                <a:latin typeface="Comic Sans MS"/>
              </a:rPr>
              <a:t>is </a:t>
            </a:r>
            <a:r>
              <a:rPr b="0" lang="en-US" sz="3000" spc="-1" strike="noStrike">
                <a:solidFill>
                  <a:srgbClr val="0808b8"/>
                </a:solidFill>
                <a:latin typeface="Comic Sans MS"/>
              </a:rPr>
              <a:t>the logical-OR of all the 4-bit device IDs placed on the arbitration lines.</a:t>
            </a:r>
            <a:endParaRPr b="0" lang="en-US" sz="3000" spc="-1" strike="noStrike">
              <a:solidFill>
                <a:srgbClr val="09283f"/>
              </a:solidFill>
              <a:latin typeface="Arial Nova Light"/>
            </a:endParaRPr>
          </a:p>
          <a:p>
            <a:pPr>
              <a:lnSpc>
                <a:spcPct val="120000"/>
              </a:lnSpc>
              <a:spcBef>
                <a:spcPts val="1417"/>
              </a:spcBef>
              <a:buNone/>
            </a:pPr>
            <a:endParaRPr b="0" lang="en-US" sz="1800" spc="-1" strike="noStrike">
              <a:solidFill>
                <a:srgbClr val="09283f"/>
              </a:solidFill>
              <a:latin typeface="Arial Nova Light"/>
            </a:endParaRPr>
          </a:p>
        </p:txBody>
      </p:sp>
      <p:sp>
        <p:nvSpPr>
          <p:cNvPr id="563" name="PlaceHolder 2"/>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Distributed arbitration</a:t>
            </a:r>
            <a:endParaRPr b="0" lang="en-US" sz="4000" spc="-1" strike="noStrike">
              <a:solidFill>
                <a:srgbClr val="000000"/>
              </a:solidFill>
              <a:latin typeface="Arial Nova Light"/>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64" name="Picture 4" descr=""/>
          <p:cNvPicPr/>
          <p:nvPr/>
        </p:nvPicPr>
        <p:blipFill>
          <a:blip r:embed="rId1"/>
          <a:stretch/>
        </p:blipFill>
        <p:spPr>
          <a:xfrm>
            <a:off x="1828800" y="1486080"/>
            <a:ext cx="8610120" cy="5295600"/>
          </a:xfrm>
          <a:prstGeom prst="rect">
            <a:avLst/>
          </a:prstGeom>
          <a:ln w="0">
            <a:noFill/>
          </a:ln>
        </p:spPr>
      </p:pic>
      <p:sp>
        <p:nvSpPr>
          <p:cNvPr id="565"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 </a:t>
            </a:r>
            <a:r>
              <a:rPr b="0" lang="en-IN" sz="4000" spc="-1" strike="noStrike">
                <a:solidFill>
                  <a:srgbClr val="18818c"/>
                </a:solidFill>
                <a:latin typeface="Elephant"/>
              </a:rPr>
              <a:t>Distributed arbitration</a:t>
            </a:r>
            <a:endParaRPr b="0" lang="en-US" sz="4000" spc="-1" strike="noStrike">
              <a:solidFill>
                <a:srgbClr val="000000"/>
              </a:solidFill>
              <a:latin typeface="Arial Nova Light"/>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 </a:t>
            </a:r>
            <a:r>
              <a:rPr b="0" lang="en-IN" sz="4000" spc="-1" strike="noStrike">
                <a:solidFill>
                  <a:srgbClr val="18818c"/>
                </a:solidFill>
                <a:latin typeface="Elephant"/>
              </a:rPr>
              <a:t>Distributed arbitration</a:t>
            </a:r>
            <a:endParaRPr b="0" lang="en-US" sz="4000" spc="-1" strike="noStrike">
              <a:solidFill>
                <a:srgbClr val="000000"/>
              </a:solidFill>
              <a:latin typeface="Arial Nova Light"/>
            </a:endParaRPr>
          </a:p>
        </p:txBody>
      </p:sp>
      <p:sp>
        <p:nvSpPr>
          <p:cNvPr id="567" name="PlaceHolder 2"/>
          <p:cNvSpPr>
            <a:spLocks noGrp="1"/>
          </p:cNvSpPr>
          <p:nvPr>
            <p:ph/>
          </p:nvPr>
        </p:nvSpPr>
        <p:spPr>
          <a:xfrm>
            <a:off x="914400" y="1919520"/>
            <a:ext cx="9914400" cy="4123080"/>
          </a:xfrm>
          <a:prstGeom prst="rect">
            <a:avLst/>
          </a:prstGeom>
          <a:noFill/>
          <a:ln w="0">
            <a:noFill/>
          </a:ln>
        </p:spPr>
        <p:txBody>
          <a:bodyPr anchor="t">
            <a:normAutofit fontScale="73000"/>
          </a:bodyPr>
          <a:p>
            <a:pPr marL="287280" indent="-233280">
              <a:lnSpc>
                <a:spcPct val="120000"/>
              </a:lnSpc>
              <a:spcBef>
                <a:spcPts val="1001"/>
              </a:spcBef>
              <a:buClr>
                <a:srgbClr val="f48e7c"/>
              </a:buClr>
              <a:buFont typeface="Wingdings" charset="2"/>
              <a:buChar char=""/>
            </a:pPr>
            <a:r>
              <a:rPr b="0" lang="en-US" sz="2700" spc="-1" strike="noStrike">
                <a:solidFill>
                  <a:srgbClr val="c00000"/>
                </a:solidFill>
                <a:latin typeface="Comic Sans MS"/>
              </a:rPr>
              <a:t>Distributed Arbitration process</a:t>
            </a:r>
            <a:r>
              <a:rPr b="0" lang="en-US" sz="2700" spc="-1" strike="noStrike">
                <a:solidFill>
                  <a:srgbClr val="0808b8"/>
                </a:solidFill>
                <a:latin typeface="Comic Sans MS"/>
              </a:rPr>
              <a:t>:</a:t>
            </a:r>
            <a:endParaRPr b="0" lang="en-US" sz="2700" spc="-1" strike="noStrike">
              <a:solidFill>
                <a:srgbClr val="09283f"/>
              </a:solidFill>
              <a:latin typeface="Arial Nova Light"/>
            </a:endParaRPr>
          </a:p>
          <a:p>
            <a:pPr marL="274320" indent="-274320">
              <a:lnSpc>
                <a:spcPct val="110000"/>
              </a:lnSpc>
              <a:spcBef>
                <a:spcPts val="1001"/>
              </a:spcBef>
              <a:buClr>
                <a:srgbClr val="800a2f"/>
              </a:buClr>
              <a:buFont typeface="Wingdings 2" charset="2"/>
              <a:buChar char=""/>
            </a:pPr>
            <a:r>
              <a:rPr b="0" lang="en-US" sz="2700" spc="-1" strike="noStrike">
                <a:solidFill>
                  <a:srgbClr val="c00000"/>
                </a:solidFill>
                <a:latin typeface="Comic Sans MS"/>
              </a:rPr>
              <a:t>To request the bus a device has to</a:t>
            </a:r>
            <a:r>
              <a:rPr b="0" lang="en-US" sz="2700" spc="-1" strike="noStrike">
                <a:solidFill>
                  <a:srgbClr val="09283f"/>
                </a:solidFill>
                <a:latin typeface="Comic Sans MS"/>
              </a:rPr>
              <a:t>:</a:t>
            </a:r>
            <a:endParaRPr b="0" lang="en-US" sz="2700" spc="-1" strike="noStrike">
              <a:solidFill>
                <a:srgbClr val="09283f"/>
              </a:solidFill>
              <a:latin typeface="Arial Nova Light"/>
            </a:endParaRPr>
          </a:p>
          <a:p>
            <a:pPr lvl="1" marL="640080" indent="-246960">
              <a:lnSpc>
                <a:spcPct val="110000"/>
              </a:lnSpc>
              <a:spcBef>
                <a:spcPts val="499"/>
              </a:spcBef>
              <a:buClr>
                <a:srgbClr val="f48e7c"/>
              </a:buClr>
              <a:buFont typeface="Wingdings 2" charset="2"/>
              <a:buChar char=""/>
            </a:pPr>
            <a:r>
              <a:rPr b="0" lang="en-US" sz="2700" spc="-1" strike="noStrike">
                <a:solidFill>
                  <a:srgbClr val="0808b8"/>
                </a:solidFill>
                <a:latin typeface="Comic Sans MS"/>
              </a:rPr>
              <a:t>Asserts the Start-Arbitration signal.</a:t>
            </a:r>
            <a:endParaRPr b="0" lang="en-US" sz="2700" spc="-1" strike="noStrike">
              <a:solidFill>
                <a:srgbClr val="09283f"/>
              </a:solidFill>
              <a:latin typeface="Arial Nova Light"/>
            </a:endParaRPr>
          </a:p>
          <a:p>
            <a:pPr lvl="1" marL="640080" indent="-246960">
              <a:lnSpc>
                <a:spcPct val="110000"/>
              </a:lnSpc>
              <a:spcBef>
                <a:spcPts val="499"/>
              </a:spcBef>
              <a:buClr>
                <a:srgbClr val="f48e7c"/>
              </a:buClr>
              <a:buFont typeface="Wingdings 2" charset="2"/>
              <a:buChar char=""/>
            </a:pPr>
            <a:r>
              <a:rPr b="0" lang="en-US" sz="2700" spc="-1" strike="noStrike">
                <a:solidFill>
                  <a:srgbClr val="0808b8"/>
                </a:solidFill>
                <a:latin typeface="Comic Sans MS"/>
              </a:rPr>
              <a:t>Places its 4-bit ID number on the arbitration lines.</a:t>
            </a:r>
            <a:endParaRPr b="0" lang="en-US" sz="2700" spc="-1" strike="noStrike">
              <a:solidFill>
                <a:srgbClr val="09283f"/>
              </a:solidFill>
              <a:latin typeface="Arial Nova Light"/>
            </a:endParaRPr>
          </a:p>
          <a:p>
            <a:pPr marL="274320" indent="-274320">
              <a:lnSpc>
                <a:spcPct val="110000"/>
              </a:lnSpc>
              <a:spcBef>
                <a:spcPts val="1001"/>
              </a:spcBef>
              <a:buClr>
                <a:srgbClr val="800a2f"/>
              </a:buClr>
              <a:buFont typeface="Wingdings 2" charset="2"/>
              <a:buChar char=""/>
            </a:pPr>
            <a:r>
              <a:rPr b="0" lang="en-US" sz="2700" spc="-1" strike="noStrike">
                <a:solidFill>
                  <a:srgbClr val="09283f"/>
                </a:solidFill>
                <a:latin typeface="Comic Sans MS"/>
              </a:rPr>
              <a:t>The </a:t>
            </a:r>
            <a:r>
              <a:rPr b="0" lang="en-US" sz="2700" spc="-1" strike="noStrike">
                <a:solidFill>
                  <a:srgbClr val="c00000"/>
                </a:solidFill>
                <a:latin typeface="Comic Sans MS"/>
              </a:rPr>
              <a:t>pattern</a:t>
            </a:r>
            <a:r>
              <a:rPr b="0" lang="en-US" sz="2700" spc="-1" strike="noStrike">
                <a:solidFill>
                  <a:srgbClr val="09283f"/>
                </a:solidFill>
                <a:latin typeface="Comic Sans MS"/>
              </a:rPr>
              <a:t> </a:t>
            </a:r>
            <a:r>
              <a:rPr b="0" lang="en-US" sz="2700" spc="-1" strike="noStrike">
                <a:solidFill>
                  <a:srgbClr val="c00000"/>
                </a:solidFill>
                <a:latin typeface="Comic Sans MS"/>
              </a:rPr>
              <a:t>that appears on the arbitration lines </a:t>
            </a:r>
            <a:r>
              <a:rPr b="0" lang="en-US" sz="2700" spc="-1" strike="noStrike">
                <a:solidFill>
                  <a:srgbClr val="09283f"/>
                </a:solidFill>
                <a:latin typeface="Comic Sans MS"/>
              </a:rPr>
              <a:t>is </a:t>
            </a:r>
            <a:r>
              <a:rPr b="0" lang="en-US" sz="2700" spc="-1" strike="noStrike">
                <a:solidFill>
                  <a:srgbClr val="0808b8"/>
                </a:solidFill>
                <a:latin typeface="Comic Sans MS"/>
              </a:rPr>
              <a:t>the logical-OR of all the 4-bit device IDs placed on the arbitration lines.</a:t>
            </a:r>
            <a:endParaRPr b="0" lang="en-US" sz="2700" spc="-1" strike="noStrike">
              <a:solidFill>
                <a:srgbClr val="09283f"/>
              </a:solidFill>
              <a:latin typeface="Arial Nova Light"/>
            </a:endParaRPr>
          </a:p>
          <a:p>
            <a:pPr lvl="1" marL="287280" indent="-233280">
              <a:lnSpc>
                <a:spcPct val="120000"/>
              </a:lnSpc>
              <a:spcBef>
                <a:spcPts val="499"/>
              </a:spcBef>
              <a:buClr>
                <a:srgbClr val="f48e7c"/>
              </a:buClr>
              <a:buFont typeface="Arial"/>
              <a:buChar char="•"/>
            </a:pPr>
            <a:r>
              <a:rPr b="0" lang="en-US" sz="2700" spc="-1" strike="noStrike">
                <a:solidFill>
                  <a:srgbClr val="002060"/>
                </a:solidFill>
                <a:latin typeface="Comic Sans MS"/>
              </a:rPr>
              <a:t>Each </a:t>
            </a:r>
            <a:r>
              <a:rPr b="0" lang="en-US" sz="2700" spc="-1" strike="noStrike">
                <a:solidFill>
                  <a:srgbClr val="c00000"/>
                </a:solidFill>
                <a:latin typeface="Comic Sans MS"/>
              </a:rPr>
              <a:t>device compares the pattern </a:t>
            </a:r>
            <a:r>
              <a:rPr b="0" lang="en-US" sz="2700" spc="-1" strike="noStrike">
                <a:solidFill>
                  <a:srgbClr val="002060"/>
                </a:solidFill>
                <a:latin typeface="Comic Sans MS"/>
              </a:rPr>
              <a:t>that appears on arbitration lines </a:t>
            </a:r>
            <a:r>
              <a:rPr b="0" lang="en-US" sz="2700" spc="-1" strike="noStrike">
                <a:solidFill>
                  <a:srgbClr val="0808b8"/>
                </a:solidFill>
                <a:latin typeface="Comic Sans MS"/>
              </a:rPr>
              <a:t>to its own ID, starting with MSB. </a:t>
            </a:r>
            <a:endParaRPr b="0" lang="en-US" sz="2700" spc="-1" strike="noStrike">
              <a:solidFill>
                <a:srgbClr val="09283f"/>
              </a:solidFill>
              <a:latin typeface="Arial Nova Light"/>
            </a:endParaRPr>
          </a:p>
          <a:p>
            <a:pPr lvl="1" marL="287280" indent="-233280">
              <a:lnSpc>
                <a:spcPct val="120000"/>
              </a:lnSpc>
              <a:spcBef>
                <a:spcPts val="499"/>
              </a:spcBef>
              <a:buClr>
                <a:srgbClr val="f48e7c"/>
              </a:buClr>
              <a:buFont typeface="Arial"/>
              <a:buChar char="•"/>
            </a:pPr>
            <a:r>
              <a:rPr b="0" lang="en-US" sz="2700" spc="-1" strike="noStrike">
                <a:solidFill>
                  <a:srgbClr val="002060"/>
                </a:solidFill>
                <a:latin typeface="Comic Sans MS"/>
              </a:rPr>
              <a:t>If it </a:t>
            </a:r>
            <a:r>
              <a:rPr b="0" lang="en-US" sz="2700" spc="-1" strike="noStrike">
                <a:solidFill>
                  <a:srgbClr val="c00000"/>
                </a:solidFill>
                <a:latin typeface="Comic Sans MS"/>
              </a:rPr>
              <a:t>detects a difference</a:t>
            </a:r>
            <a:r>
              <a:rPr b="0" lang="en-US" sz="2700" spc="-1" strike="noStrike">
                <a:solidFill>
                  <a:srgbClr val="002060"/>
                </a:solidFill>
                <a:latin typeface="Comic Sans MS"/>
              </a:rPr>
              <a:t>, it </a:t>
            </a:r>
            <a:r>
              <a:rPr b="0" lang="en-US" sz="2700" spc="-1" strike="noStrike">
                <a:solidFill>
                  <a:srgbClr val="0808b8"/>
                </a:solidFill>
                <a:latin typeface="Comic Sans MS"/>
              </a:rPr>
              <a:t>transmits 0s on the arbitration lines from that onwards on all lower bit positions. </a:t>
            </a:r>
            <a:endParaRPr b="0" lang="en-US" sz="2700" spc="-1" strike="noStrike">
              <a:solidFill>
                <a:srgbClr val="09283f"/>
              </a:solidFill>
              <a:latin typeface="Arial Nova Light"/>
            </a:endParaRPr>
          </a:p>
          <a:p>
            <a:pPr lvl="1" marL="287280" indent="-233280">
              <a:lnSpc>
                <a:spcPct val="120000"/>
              </a:lnSpc>
              <a:spcBef>
                <a:spcPts val="499"/>
              </a:spcBef>
              <a:buClr>
                <a:srgbClr val="f48e7c"/>
              </a:buClr>
              <a:buFont typeface="Arial"/>
              <a:buChar char="•"/>
            </a:pPr>
            <a:r>
              <a:rPr b="0" lang="en-US" sz="2700" spc="-1" strike="noStrike">
                <a:solidFill>
                  <a:srgbClr val="002060"/>
                </a:solidFill>
                <a:latin typeface="Comic Sans MS"/>
              </a:rPr>
              <a:t>The </a:t>
            </a:r>
            <a:r>
              <a:rPr b="0" lang="en-US" sz="2700" spc="-1" strike="noStrike">
                <a:solidFill>
                  <a:srgbClr val="c00000"/>
                </a:solidFill>
                <a:latin typeface="Comic Sans MS"/>
              </a:rPr>
              <a:t>pattern that appears on the arbitration lines </a:t>
            </a:r>
            <a:r>
              <a:rPr b="0" lang="en-US" sz="2700" spc="-1" strike="noStrike">
                <a:solidFill>
                  <a:srgbClr val="002060"/>
                </a:solidFill>
                <a:latin typeface="Comic Sans MS"/>
              </a:rPr>
              <a:t>is the  </a:t>
            </a:r>
            <a:r>
              <a:rPr b="0" lang="en-US" sz="2700" spc="-1" strike="noStrike">
                <a:solidFill>
                  <a:srgbClr val="0808b8"/>
                </a:solidFill>
                <a:latin typeface="Comic Sans MS"/>
              </a:rPr>
              <a:t>logical-OR of all the 4-bit device IDs placed on the arbitration lines.</a:t>
            </a:r>
            <a:endParaRPr b="0" lang="en-US" sz="2700" spc="-1" strike="noStrike">
              <a:solidFill>
                <a:srgbClr val="09283f"/>
              </a:solidFill>
              <a:latin typeface="Arial Nova Light"/>
            </a:endParaRPr>
          </a:p>
          <a:p>
            <a:pPr>
              <a:lnSpc>
                <a:spcPct val="120000"/>
              </a:lnSpc>
              <a:spcBef>
                <a:spcPts val="1417"/>
              </a:spcBef>
              <a:buNone/>
            </a:pPr>
            <a:endParaRPr b="0" lang="en-US" sz="1800" spc="-1" strike="noStrike">
              <a:solidFill>
                <a:srgbClr val="09283f"/>
              </a:solidFill>
              <a:latin typeface="Arial Nova Light"/>
            </a:endParaRPr>
          </a:p>
          <a:p>
            <a:pPr>
              <a:lnSpc>
                <a:spcPct val="120000"/>
              </a:lnSpc>
              <a:spcBef>
                <a:spcPts val="1001"/>
              </a:spcBef>
              <a:buNone/>
            </a:pPr>
            <a:endParaRPr b="0" lang="en-US" sz="2000" spc="-1" strike="noStrike">
              <a:solidFill>
                <a:srgbClr val="09283f"/>
              </a:solidFill>
              <a:latin typeface="Arial Nova Ligh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Mark Distribution</a:t>
            </a:r>
            <a:endParaRPr b="0" lang="en-US" sz="4000" spc="-1" strike="noStrike">
              <a:solidFill>
                <a:srgbClr val="000000"/>
              </a:solidFill>
              <a:latin typeface="Arial Nova Light"/>
            </a:endParaRPr>
          </a:p>
        </p:txBody>
      </p:sp>
      <p:pic>
        <p:nvPicPr>
          <p:cNvPr id="276" name="Content Placeholder 4" descr=""/>
          <p:cNvPicPr/>
          <p:nvPr/>
        </p:nvPicPr>
        <p:blipFill>
          <a:blip r:embed="rId1"/>
          <a:stretch/>
        </p:blipFill>
        <p:spPr>
          <a:xfrm>
            <a:off x="905400" y="1940400"/>
            <a:ext cx="9650160" cy="4326480"/>
          </a:xfrm>
          <a:prstGeom prst="rect">
            <a:avLst/>
          </a:prstGeom>
          <a:ln w="0">
            <a:noFill/>
          </a:ln>
        </p:spPr>
      </p:pic>
      <p:sp>
        <p:nvSpPr>
          <p:cNvPr id="277" name="PlaceHolder 2"/>
          <p:cNvSpPr>
            <a:spLocks noGrp="1"/>
          </p:cNvSpPr>
          <p:nvPr>
            <p:ph type="ftr" idx="31"/>
          </p:nvPr>
        </p:nvSpPr>
        <p:spPr>
          <a:xfrm>
            <a:off x="173880" y="6437520"/>
            <a:ext cx="3775680" cy="364680"/>
          </a:xfrm>
          <a:prstGeom prst="rect">
            <a:avLst/>
          </a:prstGeom>
          <a:noFill/>
          <a:ln w="0">
            <a:noFill/>
          </a:ln>
        </p:spPr>
        <p:txBody>
          <a:bodyPr anchor="ctr">
            <a:noAutofit/>
          </a:bodyPr>
          <a:lstStyle>
            <a:lvl1pPr>
              <a:lnSpc>
                <a:spcPct val="100000"/>
              </a:lnSpc>
              <a:buNone/>
              <a:tabLst>
                <a:tab algn="l" pos="0"/>
              </a:tabLst>
              <a:defRPr b="0" lang="en-US" sz="1050" spc="49" strike="noStrike">
                <a:solidFill>
                  <a:srgbClr val="18818c"/>
                </a:solidFill>
                <a:latin typeface="Arial Nova Light"/>
              </a:defRPr>
            </a:lvl1pPr>
          </a:lstStyle>
          <a:p>
            <a:pPr>
              <a:lnSpc>
                <a:spcPct val="100000"/>
              </a:lnSpc>
              <a:buNone/>
              <a:tabLst>
                <a:tab algn="l" pos="0"/>
              </a:tabLst>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278" name="PlaceHolder 3"/>
          <p:cNvSpPr>
            <a:spLocks noGrp="1"/>
          </p:cNvSpPr>
          <p:nvPr>
            <p:ph type="sldNum" idx="32"/>
          </p:nvPr>
        </p:nvSpPr>
        <p:spPr>
          <a:xfrm>
            <a:off x="11391120" y="6434640"/>
            <a:ext cx="693000" cy="364680"/>
          </a:xfrm>
          <a:prstGeom prst="rect">
            <a:avLst/>
          </a:prstGeom>
          <a:noFill/>
          <a:ln w="0">
            <a:noFill/>
          </a:ln>
        </p:spPr>
        <p:txBody>
          <a:bodyPr anchor="ctr">
            <a:noAutofit/>
          </a:bodyPr>
          <a:lstStyle>
            <a:lvl1pPr algn="r">
              <a:lnSpc>
                <a:spcPct val="100000"/>
              </a:lnSpc>
              <a:buNone/>
              <a:tabLst>
                <a:tab algn="l" pos="0"/>
              </a:tabLst>
              <a:defRPr b="0" lang="en-US" sz="2000" spc="-1" strike="noStrike">
                <a:solidFill>
                  <a:srgbClr val="f4f2ec"/>
                </a:solidFill>
                <a:latin typeface="Elephant"/>
              </a:defRPr>
            </a:lvl1pPr>
          </a:lstStyle>
          <a:p>
            <a:pPr algn="r">
              <a:lnSpc>
                <a:spcPct val="100000"/>
              </a:lnSpc>
              <a:buNone/>
              <a:tabLst>
                <a:tab algn="l" pos="0"/>
              </a:tabLst>
            </a:pPr>
            <a:fld id="{3405C563-A2C9-4013-AC03-43EFF3F6365E}" type="slidenum">
              <a:rPr b="0" lang="en-US" sz="2000" spc="-1" strike="noStrike">
                <a:solidFill>
                  <a:srgbClr val="f4f2ec"/>
                </a:solidFill>
                <a:latin typeface="Elephant"/>
              </a:rPr>
              <a:t>&lt;number&gt;</a:t>
            </a:fld>
            <a:endParaRPr b="0" lang="en-IN" sz="2000" spc="-1" strike="noStrike">
              <a:latin typeface="Times New Roman"/>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Text Box 3"/>
          <p:cNvSpPr/>
          <p:nvPr/>
        </p:nvSpPr>
        <p:spPr>
          <a:xfrm>
            <a:off x="471600" y="1528920"/>
            <a:ext cx="11043720" cy="3107160"/>
          </a:xfrm>
          <a:prstGeom prst="rect">
            <a:avLst/>
          </a:prstGeom>
          <a:noFill/>
          <a:ln w="12700">
            <a:noFill/>
          </a:ln>
        </p:spPr>
        <p:style>
          <a:lnRef idx="0"/>
          <a:fillRef idx="0"/>
          <a:effectRef idx="0"/>
          <a:fontRef idx="minor"/>
        </p:style>
        <p:txBody>
          <a:bodyPr lIns="90000" rIns="90000" tIns="45000" bIns="45000" anchor="t">
            <a:spAutoFit/>
          </a:bodyPr>
          <a:p>
            <a:pPr marL="115920" indent="-115920">
              <a:lnSpc>
                <a:spcPct val="100000"/>
              </a:lnSpc>
              <a:buClr>
                <a:srgbClr val="18818c"/>
              </a:buClr>
              <a:buFont typeface="Wingdings" charset="2"/>
              <a:buChar char=""/>
            </a:pPr>
            <a:r>
              <a:rPr b="0" lang="en-US" sz="1800" spc="-1" strike="noStrike" u="sng">
                <a:solidFill>
                  <a:srgbClr val="18818c"/>
                </a:solidFill>
                <a:uFillTx/>
                <a:latin typeface="Comic Sans MS"/>
              </a:rPr>
              <a:t> </a:t>
            </a:r>
            <a:r>
              <a:rPr b="0" lang="en-US" sz="1800" spc="-1" strike="noStrike">
                <a:solidFill>
                  <a:srgbClr val="18818c"/>
                </a:solidFill>
                <a:latin typeface="Comic Sans MS"/>
              </a:rPr>
              <a:t>Arbitration process:</a:t>
            </a:r>
            <a:endParaRPr b="0" lang="en-IN" sz="1800" spc="-1" strike="noStrike">
              <a:latin typeface="Arial"/>
            </a:endParaRPr>
          </a:p>
          <a:p>
            <a:pPr marL="166680" indent="-166680">
              <a:lnSpc>
                <a:spcPct val="100000"/>
              </a:lnSpc>
              <a:buClr>
                <a:srgbClr val="c00000"/>
              </a:buClr>
              <a:buFont typeface="Wingdings" charset="2"/>
              <a:buChar char="•"/>
            </a:pPr>
            <a:r>
              <a:rPr b="0" lang="en-US" sz="1800" spc="-1" strike="noStrike">
                <a:solidFill>
                  <a:srgbClr val="c00000"/>
                </a:solidFill>
                <a:latin typeface="Comic Sans MS"/>
              </a:rPr>
              <a:t>Device A has the ID 5 </a:t>
            </a:r>
            <a:r>
              <a:rPr b="0" lang="en-US" sz="1800" spc="-1" strike="noStrike">
                <a:solidFill>
                  <a:srgbClr val="000000"/>
                </a:solidFill>
                <a:latin typeface="Comic Sans MS"/>
              </a:rPr>
              <a:t>and wants to request the bus- Transmits the </a:t>
            </a:r>
            <a:r>
              <a:rPr b="0" lang="en-US" sz="1800" spc="-1" strike="noStrike">
                <a:solidFill>
                  <a:srgbClr val="0808b8"/>
                </a:solidFill>
                <a:latin typeface="Comic Sans MS"/>
              </a:rPr>
              <a:t>pattern 0101 </a:t>
            </a:r>
            <a:r>
              <a:rPr b="0" lang="en-US" sz="1800" spc="-1" strike="noStrike">
                <a:solidFill>
                  <a:srgbClr val="000000"/>
                </a:solidFill>
                <a:latin typeface="Comic Sans MS"/>
              </a:rPr>
              <a:t>on the arbitration lines. </a:t>
            </a:r>
            <a:endParaRPr b="0" lang="en-IN" sz="1800" spc="-1" strike="noStrike">
              <a:latin typeface="Arial"/>
            </a:endParaRPr>
          </a:p>
          <a:p>
            <a:pPr marL="166680" indent="-166680">
              <a:lnSpc>
                <a:spcPct val="100000"/>
              </a:lnSpc>
              <a:buClr>
                <a:srgbClr val="c00000"/>
              </a:buClr>
              <a:buFont typeface="Wingdings" charset="2"/>
              <a:buChar char="•"/>
            </a:pPr>
            <a:r>
              <a:rPr b="0" lang="en-US" sz="1800" spc="-1" strike="noStrike">
                <a:solidFill>
                  <a:srgbClr val="c00000"/>
                </a:solidFill>
                <a:latin typeface="Comic Sans MS"/>
              </a:rPr>
              <a:t>Device B has the ID 6 </a:t>
            </a:r>
            <a:r>
              <a:rPr b="0" lang="en-US" sz="1800" spc="-1" strike="noStrike">
                <a:solidFill>
                  <a:srgbClr val="000000"/>
                </a:solidFill>
                <a:latin typeface="Comic Sans MS"/>
              </a:rPr>
              <a:t>and wants to request the bus - Transmits the </a:t>
            </a:r>
            <a:r>
              <a:rPr b="0" lang="en-US" sz="1800" spc="-1" strike="noStrike">
                <a:solidFill>
                  <a:srgbClr val="0808b8"/>
                </a:solidFill>
                <a:latin typeface="Comic Sans MS"/>
              </a:rPr>
              <a:t>pattern 0110 </a:t>
            </a:r>
            <a:r>
              <a:rPr b="0" lang="en-US" sz="1800" spc="-1" strike="noStrike">
                <a:solidFill>
                  <a:srgbClr val="000000"/>
                </a:solidFill>
                <a:latin typeface="Comic Sans MS"/>
              </a:rPr>
              <a:t>on the arbitration lines.</a:t>
            </a:r>
            <a:endParaRPr b="0" lang="en-IN" sz="1800" spc="-1" strike="noStrike">
              <a:latin typeface="Arial"/>
            </a:endParaRPr>
          </a:p>
          <a:p>
            <a:pPr marL="166680" indent="-166680">
              <a:lnSpc>
                <a:spcPct val="100000"/>
              </a:lnSpc>
              <a:buClr>
                <a:srgbClr val="000000"/>
              </a:buClr>
              <a:buFont typeface="Wingdings" charset="2"/>
              <a:buChar char="•"/>
            </a:pPr>
            <a:r>
              <a:rPr b="0" lang="en-US" sz="1800" spc="-1" strike="noStrike">
                <a:solidFill>
                  <a:srgbClr val="000000"/>
                </a:solidFill>
                <a:latin typeface="Comic Sans MS"/>
              </a:rPr>
              <a:t>Pattern on the arbitration lines is the </a:t>
            </a:r>
            <a:r>
              <a:rPr b="1" lang="en-US" sz="1800" spc="-1" strike="noStrike">
                <a:solidFill>
                  <a:srgbClr val="c00000"/>
                </a:solidFill>
                <a:latin typeface="Comic Sans MS"/>
              </a:rPr>
              <a:t>logical OR of the patterns </a:t>
            </a:r>
            <a:r>
              <a:rPr b="0" lang="en-US" sz="1800" spc="-1" strike="noStrike">
                <a:solidFill>
                  <a:srgbClr val="0808b8"/>
                </a:solidFill>
                <a:latin typeface="Comic Sans MS"/>
              </a:rPr>
              <a:t>- </a:t>
            </a:r>
            <a:r>
              <a:rPr b="1" lang="en-US" sz="1800" spc="-1" strike="noStrike">
                <a:solidFill>
                  <a:srgbClr val="c00000"/>
                </a:solidFill>
                <a:latin typeface="Comic Sans MS"/>
              </a:rPr>
              <a:t>Pattern 0111 </a:t>
            </a:r>
            <a:r>
              <a:rPr b="0" lang="en-US" sz="1800" spc="-1" strike="noStrike">
                <a:solidFill>
                  <a:srgbClr val="000000"/>
                </a:solidFill>
                <a:latin typeface="Comic Sans MS"/>
              </a:rPr>
              <a:t>appears on the arbitration lines.</a:t>
            </a:r>
            <a:endParaRPr b="0" lang="en-IN" sz="1800" spc="-1" strike="noStrike">
              <a:latin typeface="Arial"/>
            </a:endParaRPr>
          </a:p>
          <a:p>
            <a:pPr marL="166680" indent="-166680">
              <a:lnSpc>
                <a:spcPct val="100000"/>
              </a:lnSpc>
              <a:buClr>
                <a:srgbClr val="000000"/>
              </a:buClr>
              <a:buFont typeface="Wingdings" charset="2"/>
              <a:buChar char="•"/>
            </a:pPr>
            <a:r>
              <a:rPr b="0" lang="en-US" sz="1800" spc="-1" strike="noStrike">
                <a:solidFill>
                  <a:srgbClr val="000000"/>
                </a:solidFill>
                <a:latin typeface="Comic Sans MS"/>
              </a:rPr>
              <a:t>Each </a:t>
            </a:r>
            <a:r>
              <a:rPr b="0" lang="en-US" sz="1800" spc="-1" strike="noStrike">
                <a:solidFill>
                  <a:srgbClr val="0808b8"/>
                </a:solidFill>
                <a:latin typeface="Comic Sans MS"/>
              </a:rPr>
              <a:t>device compares the pattern that appears on the arbitration lines to its own ID, starting with MSB</a:t>
            </a:r>
            <a:r>
              <a:rPr b="0" lang="en-US" sz="1800" spc="-1" strike="noStrike">
                <a:solidFill>
                  <a:srgbClr val="000000"/>
                </a:solidFill>
                <a:latin typeface="Comic Sans MS"/>
              </a:rPr>
              <a:t>. </a:t>
            </a:r>
            <a:endParaRPr b="0" lang="en-IN" sz="1800" spc="-1" strike="noStrike">
              <a:latin typeface="Arial"/>
            </a:endParaRPr>
          </a:p>
          <a:p>
            <a:pPr marL="166680" indent="-166680">
              <a:lnSpc>
                <a:spcPct val="100000"/>
              </a:lnSpc>
              <a:buClr>
                <a:srgbClr val="000000"/>
              </a:buClr>
              <a:buFont typeface="Wingdings" charset="2"/>
              <a:buChar char="•"/>
            </a:pPr>
            <a:r>
              <a:rPr b="0" lang="en-US" sz="1800" spc="-1" strike="noStrike">
                <a:solidFill>
                  <a:srgbClr val="000000"/>
                </a:solidFill>
                <a:latin typeface="Comic Sans MS"/>
              </a:rPr>
              <a:t>If it </a:t>
            </a:r>
            <a:r>
              <a:rPr b="0" lang="en-US" sz="1800" spc="-1" strike="noStrike">
                <a:solidFill>
                  <a:srgbClr val="c00000"/>
                </a:solidFill>
                <a:latin typeface="Comic Sans MS"/>
              </a:rPr>
              <a:t>detects a difference</a:t>
            </a:r>
            <a:r>
              <a:rPr b="0" lang="en-US" sz="1800" spc="-1" strike="noStrike">
                <a:solidFill>
                  <a:srgbClr val="000000"/>
                </a:solidFill>
                <a:latin typeface="Comic Sans MS"/>
              </a:rPr>
              <a:t>, it </a:t>
            </a:r>
            <a:r>
              <a:rPr b="0" lang="en-US" sz="1800" spc="-1" strike="noStrike">
                <a:solidFill>
                  <a:srgbClr val="0808b8"/>
                </a:solidFill>
                <a:latin typeface="Comic Sans MS"/>
              </a:rPr>
              <a:t>transmits 0s on the arbitration lines for that and all lower bit positions. </a:t>
            </a:r>
            <a:endParaRPr b="0" lang="en-IN" sz="1800" spc="-1" strike="noStrike">
              <a:latin typeface="Arial"/>
            </a:endParaRPr>
          </a:p>
          <a:p>
            <a:pPr marL="166680" indent="-166680">
              <a:lnSpc>
                <a:spcPct val="100000"/>
              </a:lnSpc>
              <a:buClr>
                <a:srgbClr val="c00000"/>
              </a:buClr>
              <a:buFont typeface="Wingdings" charset="2"/>
              <a:buChar char="•"/>
            </a:pPr>
            <a:r>
              <a:rPr b="0" lang="en-US" sz="1800" spc="-1" strike="noStrike">
                <a:solidFill>
                  <a:srgbClr val="c00000"/>
                </a:solidFill>
                <a:latin typeface="Comic Sans MS"/>
              </a:rPr>
              <a:t>Device A</a:t>
            </a:r>
            <a:r>
              <a:rPr b="0" lang="en-US" sz="1800" spc="-1" strike="noStrike">
                <a:solidFill>
                  <a:srgbClr val="000000"/>
                </a:solidFill>
                <a:latin typeface="Comic Sans MS"/>
              </a:rPr>
              <a:t> </a:t>
            </a:r>
            <a:r>
              <a:rPr b="0" lang="en-US" sz="1800" spc="-1" strike="noStrike">
                <a:solidFill>
                  <a:srgbClr val="0808b8"/>
                </a:solidFill>
                <a:latin typeface="Comic Sans MS"/>
              </a:rPr>
              <a:t>compares its ID 5 (</a:t>
            </a:r>
            <a:r>
              <a:rPr b="1" lang="en-US" sz="1800" spc="-1" strike="noStrike">
                <a:solidFill>
                  <a:srgbClr val="0808b8"/>
                </a:solidFill>
                <a:latin typeface="Comic Sans MS"/>
              </a:rPr>
              <a:t>pattern 01</a:t>
            </a:r>
            <a:r>
              <a:rPr b="1" lang="en-US" sz="1800" spc="-1" strike="noStrike">
                <a:solidFill>
                  <a:srgbClr val="c00000"/>
                </a:solidFill>
                <a:latin typeface="Comic Sans MS"/>
              </a:rPr>
              <a:t>0</a:t>
            </a:r>
            <a:r>
              <a:rPr b="1" lang="en-US" sz="1800" spc="-1" strike="noStrike">
                <a:solidFill>
                  <a:srgbClr val="0808b8"/>
                </a:solidFill>
                <a:latin typeface="Comic Sans MS"/>
              </a:rPr>
              <a:t>1</a:t>
            </a:r>
            <a:r>
              <a:rPr b="0" lang="en-US" sz="1800" spc="-1" strike="noStrike">
                <a:solidFill>
                  <a:srgbClr val="0808b8"/>
                </a:solidFill>
                <a:latin typeface="Comic Sans MS"/>
              </a:rPr>
              <a:t>) to </a:t>
            </a:r>
            <a:r>
              <a:rPr b="1" lang="en-US" sz="1800" spc="-1" strike="noStrike">
                <a:solidFill>
                  <a:srgbClr val="0808b8"/>
                </a:solidFill>
                <a:latin typeface="Comic Sans MS"/>
              </a:rPr>
              <a:t>pattern 01</a:t>
            </a:r>
            <a:r>
              <a:rPr b="1" lang="en-US" sz="1800" spc="-1" strike="noStrike">
                <a:solidFill>
                  <a:srgbClr val="c00000"/>
                </a:solidFill>
                <a:latin typeface="Comic Sans MS"/>
              </a:rPr>
              <a:t>1</a:t>
            </a:r>
            <a:r>
              <a:rPr b="1" lang="en-US" sz="1800" spc="-1" strike="noStrike">
                <a:solidFill>
                  <a:srgbClr val="0808b8"/>
                </a:solidFill>
                <a:latin typeface="Comic Sans MS"/>
              </a:rPr>
              <a:t>1. </a:t>
            </a:r>
            <a:endParaRPr b="0" lang="en-IN" sz="1800" spc="-1" strike="noStrike">
              <a:latin typeface="Arial"/>
            </a:endParaRPr>
          </a:p>
          <a:p>
            <a:pPr marL="166680" indent="-166680">
              <a:lnSpc>
                <a:spcPct val="100000"/>
              </a:lnSpc>
              <a:buClr>
                <a:srgbClr val="000000"/>
              </a:buClr>
              <a:buFont typeface="Wingdings" charset="2"/>
              <a:buChar char="•"/>
            </a:pPr>
            <a:r>
              <a:rPr b="0" lang="en-US" sz="1800" spc="-1" strike="noStrike">
                <a:solidFill>
                  <a:srgbClr val="000000"/>
                </a:solidFill>
                <a:latin typeface="Comic Sans MS"/>
              </a:rPr>
              <a:t>It detects a difference at 3rd bit position , as a result, </a:t>
            </a:r>
            <a:r>
              <a:rPr b="0" lang="en-US" sz="1800" spc="-1" strike="noStrike">
                <a:solidFill>
                  <a:srgbClr val="0808b8"/>
                </a:solidFill>
                <a:latin typeface="Comic Sans MS"/>
              </a:rPr>
              <a:t>device A transmits a </a:t>
            </a:r>
            <a:r>
              <a:rPr b="1" lang="en-US" sz="1800" spc="-1" strike="noStrike">
                <a:solidFill>
                  <a:srgbClr val="0808b8"/>
                </a:solidFill>
                <a:latin typeface="Comic Sans MS"/>
              </a:rPr>
              <a:t>pattern 01</a:t>
            </a:r>
            <a:r>
              <a:rPr b="1" lang="en-US" sz="1800" spc="-1" strike="noStrike">
                <a:solidFill>
                  <a:srgbClr val="c00000"/>
                </a:solidFill>
                <a:latin typeface="Comic Sans MS"/>
              </a:rPr>
              <a:t>00 </a:t>
            </a:r>
            <a:r>
              <a:rPr b="0" lang="en-US" sz="1800" spc="-1" strike="noStrike">
                <a:solidFill>
                  <a:srgbClr val="000000"/>
                </a:solidFill>
                <a:latin typeface="Comic Sans MS"/>
              </a:rPr>
              <a:t>on the arbitration lines. </a:t>
            </a:r>
            <a:endParaRPr b="0" lang="en-IN" sz="1800" spc="-1" strike="noStrike">
              <a:latin typeface="Arial"/>
            </a:endParaRPr>
          </a:p>
          <a:p>
            <a:pPr marL="166680" indent="-166680">
              <a:lnSpc>
                <a:spcPct val="100000"/>
              </a:lnSpc>
              <a:buClr>
                <a:srgbClr val="c00000"/>
              </a:buClr>
              <a:buFont typeface="Wingdings" charset="2"/>
              <a:buChar char="•"/>
            </a:pPr>
            <a:r>
              <a:rPr b="0" lang="en-US" sz="1800" spc="-1" strike="noStrike">
                <a:solidFill>
                  <a:srgbClr val="c00000"/>
                </a:solidFill>
                <a:latin typeface="Comic Sans MS"/>
              </a:rPr>
              <a:t>Device B </a:t>
            </a:r>
            <a:r>
              <a:rPr b="0" lang="en-US" sz="1800" spc="-1" strike="noStrike">
                <a:solidFill>
                  <a:srgbClr val="0808b8"/>
                </a:solidFill>
                <a:latin typeface="Comic Sans MS"/>
              </a:rPr>
              <a:t>compares its ID 6 (</a:t>
            </a:r>
            <a:r>
              <a:rPr b="1" lang="en-US" sz="1800" spc="-1" strike="noStrike">
                <a:solidFill>
                  <a:srgbClr val="0808b8"/>
                </a:solidFill>
                <a:latin typeface="Comic Sans MS"/>
              </a:rPr>
              <a:t>pattern 011</a:t>
            </a:r>
            <a:r>
              <a:rPr b="1" lang="en-US" sz="1800" spc="-1" strike="noStrike">
                <a:solidFill>
                  <a:srgbClr val="c00000"/>
                </a:solidFill>
                <a:latin typeface="Comic Sans MS"/>
              </a:rPr>
              <a:t>0</a:t>
            </a:r>
            <a:r>
              <a:rPr b="0" lang="en-US" sz="1800" spc="-1" strike="noStrike">
                <a:solidFill>
                  <a:srgbClr val="0808b8"/>
                </a:solidFill>
                <a:latin typeface="Comic Sans MS"/>
              </a:rPr>
              <a:t>) to </a:t>
            </a:r>
            <a:r>
              <a:rPr b="1" lang="en-US" sz="1800" spc="-1" strike="noStrike">
                <a:solidFill>
                  <a:srgbClr val="0808b8"/>
                </a:solidFill>
                <a:latin typeface="Comic Sans MS"/>
              </a:rPr>
              <a:t>pattern 011</a:t>
            </a:r>
            <a:r>
              <a:rPr b="1" lang="en-US" sz="1800" spc="-1" strike="noStrike">
                <a:solidFill>
                  <a:srgbClr val="c00000"/>
                </a:solidFill>
                <a:latin typeface="Comic Sans MS"/>
              </a:rPr>
              <a:t>1</a:t>
            </a:r>
            <a:r>
              <a:rPr b="1" lang="en-US" sz="1800" spc="-1" strike="noStrike">
                <a:solidFill>
                  <a:srgbClr val="0808b8"/>
                </a:solidFill>
                <a:latin typeface="Comic Sans MS"/>
              </a:rPr>
              <a:t> (</a:t>
            </a:r>
            <a:r>
              <a:rPr b="0" lang="en-US" sz="1800" spc="-1" strike="noStrike">
                <a:solidFill>
                  <a:srgbClr val="000000"/>
                </a:solidFill>
                <a:latin typeface="Comic Sans MS"/>
              </a:rPr>
              <a:t>4</a:t>
            </a:r>
            <a:r>
              <a:rPr b="0" lang="en-US" sz="1800" spc="-1" strike="noStrike" baseline="30000">
                <a:solidFill>
                  <a:srgbClr val="000000"/>
                </a:solidFill>
                <a:latin typeface="Comic Sans MS"/>
              </a:rPr>
              <a:t>th</a:t>
            </a:r>
            <a:r>
              <a:rPr b="0" lang="en-US" sz="1800" spc="-1" strike="noStrike">
                <a:solidFill>
                  <a:srgbClr val="000000"/>
                </a:solidFill>
                <a:latin typeface="Comic Sans MS"/>
              </a:rPr>
              <a:t> bit) and</a:t>
            </a:r>
            <a:r>
              <a:rPr b="0" lang="en-US" sz="1800" spc="-1" strike="noStrike">
                <a:solidFill>
                  <a:srgbClr val="0808b8"/>
                </a:solidFill>
                <a:latin typeface="Comic Sans MS"/>
              </a:rPr>
              <a:t> transmits a </a:t>
            </a:r>
            <a:r>
              <a:rPr b="1" lang="en-US" sz="1800" spc="-1" strike="noStrike">
                <a:solidFill>
                  <a:srgbClr val="0808b8"/>
                </a:solidFill>
                <a:latin typeface="Comic Sans MS"/>
              </a:rPr>
              <a:t>pattern 011</a:t>
            </a:r>
            <a:r>
              <a:rPr b="1" lang="en-US" sz="1800" spc="-1" strike="noStrike">
                <a:solidFill>
                  <a:srgbClr val="c00000"/>
                </a:solidFill>
                <a:latin typeface="Comic Sans MS"/>
              </a:rPr>
              <a:t>0 </a:t>
            </a:r>
            <a:r>
              <a:rPr b="0" lang="en-US" sz="1800" spc="-1" strike="noStrike">
                <a:solidFill>
                  <a:srgbClr val="000000"/>
                </a:solidFill>
                <a:latin typeface="Comic Sans MS"/>
              </a:rPr>
              <a:t>on the arbitration lines. </a:t>
            </a:r>
            <a:endParaRPr b="0" lang="en-IN" sz="1800" spc="-1" strike="noStrike">
              <a:latin typeface="Arial"/>
            </a:endParaRPr>
          </a:p>
          <a:p>
            <a:pPr marL="166680" indent="-166680">
              <a:lnSpc>
                <a:spcPct val="100000"/>
              </a:lnSpc>
              <a:buClr>
                <a:srgbClr val="000000"/>
              </a:buClr>
              <a:buFont typeface="Wingdings" charset="2"/>
              <a:buChar char="•"/>
            </a:pPr>
            <a:r>
              <a:rPr b="0" lang="en-US" sz="1800" spc="-1" strike="noStrike">
                <a:solidFill>
                  <a:srgbClr val="000000"/>
                </a:solidFill>
                <a:latin typeface="Comic Sans MS"/>
              </a:rPr>
              <a:t>The</a:t>
            </a:r>
            <a:r>
              <a:rPr b="0" lang="en-US" sz="1800" spc="-1" strike="noStrike">
                <a:solidFill>
                  <a:srgbClr val="0808b8"/>
                </a:solidFill>
                <a:latin typeface="Comic Sans MS"/>
              </a:rPr>
              <a:t> final pattern</a:t>
            </a:r>
            <a:r>
              <a:rPr b="0" lang="en-US" sz="1800" spc="-1" strike="noStrike">
                <a:solidFill>
                  <a:srgbClr val="000000"/>
                </a:solidFill>
                <a:latin typeface="Comic Sans MS"/>
              </a:rPr>
              <a:t> that appears on the arbitration lines is </a:t>
            </a:r>
            <a:r>
              <a:rPr b="1" lang="en-US" sz="1800" spc="-1" strike="noStrike">
                <a:solidFill>
                  <a:srgbClr val="c00000"/>
                </a:solidFill>
                <a:latin typeface="Comic Sans MS"/>
              </a:rPr>
              <a:t>logical-OR</a:t>
            </a:r>
            <a:r>
              <a:rPr b="0" lang="en-US" sz="1800" spc="-1" strike="noStrike">
                <a:solidFill>
                  <a:srgbClr val="c00000"/>
                </a:solidFill>
                <a:latin typeface="Comic Sans MS"/>
              </a:rPr>
              <a:t> of </a:t>
            </a:r>
            <a:r>
              <a:rPr b="1" lang="en-US" sz="1800" spc="-1" strike="noStrike">
                <a:solidFill>
                  <a:srgbClr val="0808b8"/>
                </a:solidFill>
                <a:latin typeface="Comic Sans MS"/>
              </a:rPr>
              <a:t>0100 and 0110</a:t>
            </a:r>
            <a:r>
              <a:rPr b="0" lang="en-US" sz="1800" spc="-1" strike="noStrike">
                <a:solidFill>
                  <a:srgbClr val="0808b8"/>
                </a:solidFill>
                <a:latin typeface="Comic Sans MS"/>
              </a:rPr>
              <a:t>, </a:t>
            </a:r>
            <a:r>
              <a:rPr b="0" lang="en-US" sz="1800" spc="-1" strike="noStrike">
                <a:solidFill>
                  <a:srgbClr val="000000"/>
                </a:solidFill>
                <a:latin typeface="Comic Sans MS"/>
              </a:rPr>
              <a:t>which is </a:t>
            </a:r>
            <a:r>
              <a:rPr b="1" lang="en-US" sz="1800" spc="-1" strike="noStrike">
                <a:solidFill>
                  <a:srgbClr val="c00000"/>
                </a:solidFill>
                <a:latin typeface="Comic Sans MS"/>
              </a:rPr>
              <a:t>pattern</a:t>
            </a:r>
            <a:r>
              <a:rPr b="0" lang="en-US" sz="1800" spc="-1" strike="noStrike">
                <a:solidFill>
                  <a:srgbClr val="0808b8"/>
                </a:solidFill>
                <a:latin typeface="Comic Sans MS"/>
              </a:rPr>
              <a:t> </a:t>
            </a:r>
            <a:r>
              <a:rPr b="1" lang="en-US" sz="1800" spc="-1" strike="noStrike">
                <a:solidFill>
                  <a:srgbClr val="c00000"/>
                </a:solidFill>
                <a:latin typeface="Comic Sans MS"/>
              </a:rPr>
              <a:t>0110 (same as the device ID of B) </a:t>
            </a:r>
            <a:r>
              <a:rPr b="0" lang="en-US" sz="1800" spc="-1" strike="noStrike">
                <a:solidFill>
                  <a:srgbClr val="000000"/>
                </a:solidFill>
                <a:latin typeface="Comic Sans MS"/>
              </a:rPr>
              <a:t>and hence </a:t>
            </a:r>
            <a:r>
              <a:rPr b="0" lang="en-US" sz="1800" spc="-1" strike="noStrike">
                <a:solidFill>
                  <a:srgbClr val="c00000"/>
                </a:solidFill>
                <a:latin typeface="Comic Sans MS"/>
              </a:rPr>
              <a:t>B has won the arbitration</a:t>
            </a:r>
            <a:r>
              <a:rPr b="0" lang="en-US" sz="1800" spc="-1" strike="noStrike">
                <a:solidFill>
                  <a:srgbClr val="000000"/>
                </a:solidFill>
                <a:latin typeface="Comic Sans MS"/>
              </a:rPr>
              <a:t>.</a:t>
            </a:r>
            <a:endParaRPr b="0" lang="en-IN" sz="1800" spc="-1" strike="noStrike">
              <a:latin typeface="Arial"/>
            </a:endParaRPr>
          </a:p>
        </p:txBody>
      </p:sp>
      <p:sp>
        <p:nvSpPr>
          <p:cNvPr id="569" name="PlaceHolder 1"/>
          <p:cNvSpPr>
            <a:spLocks noGrp="1"/>
          </p:cNvSpPr>
          <p:nvPr>
            <p:ph type="title"/>
          </p:nvPr>
        </p:nvSpPr>
        <p:spPr>
          <a:xfrm>
            <a:off x="905400" y="590760"/>
            <a:ext cx="9914400" cy="76464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 </a:t>
            </a:r>
            <a:r>
              <a:rPr b="0" lang="en-IN" sz="4000" spc="-1" strike="noStrike">
                <a:solidFill>
                  <a:srgbClr val="18818c"/>
                </a:solidFill>
                <a:latin typeface="Elephant"/>
              </a:rPr>
              <a:t>Distributed arbitration - example</a:t>
            </a:r>
            <a:endParaRPr b="0" lang="en-US" sz="4000" spc="-1" strike="noStrike">
              <a:solidFill>
                <a:srgbClr val="000000"/>
              </a:solidFill>
              <a:latin typeface="Arial Nova Light"/>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PlaceHolder 1"/>
          <p:cNvSpPr>
            <a:spLocks noGrp="1"/>
          </p:cNvSpPr>
          <p:nvPr>
            <p:ph type="subTitle"/>
          </p:nvPr>
        </p:nvSpPr>
        <p:spPr>
          <a:xfrm>
            <a:off x="470520" y="259200"/>
            <a:ext cx="11362320" cy="1327320"/>
          </a:xfrm>
          <a:prstGeom prst="rect">
            <a:avLst/>
          </a:prstGeom>
          <a:noFill/>
          <a:ln w="0">
            <a:noFill/>
          </a:ln>
        </p:spPr>
        <p:txBody>
          <a:bodyPr anchor="t">
            <a:noAutofit/>
          </a:bodyPr>
          <a:p>
            <a:pPr algn="ctr">
              <a:lnSpc>
                <a:spcPct val="120000"/>
              </a:lnSpc>
              <a:spcBef>
                <a:spcPts val="1001"/>
              </a:spcBef>
              <a:buNone/>
              <a:tabLst>
                <a:tab algn="l" pos="0"/>
              </a:tabLst>
            </a:pPr>
            <a:r>
              <a:rPr b="1" lang="en-US" sz="4400" spc="299" strike="noStrike" cap="all">
                <a:solidFill>
                  <a:srgbClr val="99ff33"/>
                </a:solidFill>
                <a:latin typeface="Calisto MT"/>
              </a:rPr>
              <a:t>Module 5</a:t>
            </a:r>
            <a:r>
              <a:rPr b="1" lang="en-US" sz="4800" spc="299" strike="noStrike" cap="all">
                <a:solidFill>
                  <a:srgbClr val="2d736b"/>
                </a:solidFill>
                <a:latin typeface="Cooper Std Black"/>
              </a:rPr>
              <a:t> </a:t>
            </a:r>
            <a:endParaRPr b="0" lang="en-IN" sz="4800" spc="-1" strike="noStrike">
              <a:latin typeface="Arial"/>
            </a:endParaRPr>
          </a:p>
          <a:p>
            <a:pPr algn="ctr">
              <a:lnSpc>
                <a:spcPct val="120000"/>
              </a:lnSpc>
              <a:spcBef>
                <a:spcPts val="1001"/>
              </a:spcBef>
              <a:buNone/>
              <a:tabLst>
                <a:tab algn="l" pos="0"/>
              </a:tabLst>
            </a:pPr>
            <a:r>
              <a:rPr b="1" lang="en-US" sz="4800" spc="299" strike="noStrike" cap="all">
                <a:solidFill>
                  <a:srgbClr val="000000"/>
                </a:solidFill>
                <a:latin typeface="Cooper Std Black"/>
              </a:rPr>
              <a:t>Memory system</a:t>
            </a:r>
            <a:endParaRPr b="0" lang="en-IN" sz="4800" spc="-1" strike="noStrike">
              <a:latin typeface="Arial"/>
            </a:endParaRPr>
          </a:p>
          <a:p>
            <a:pPr algn="ctr">
              <a:lnSpc>
                <a:spcPct val="120000"/>
              </a:lnSpc>
              <a:spcBef>
                <a:spcPts val="1001"/>
              </a:spcBef>
              <a:buNone/>
              <a:tabLst>
                <a:tab algn="l" pos="0"/>
              </a:tabLst>
            </a:pPr>
            <a:r>
              <a:rPr b="1" lang="en-US" sz="4800" spc="299" strike="noStrike" cap="all">
                <a:solidFill>
                  <a:srgbClr val="000000"/>
                </a:solidFill>
                <a:latin typeface="Cooper Std Black"/>
              </a:rPr>
              <a:t>-Basics </a:t>
            </a:r>
            <a:endParaRPr b="0" lang="en-IN" sz="4800" spc="-1" strike="noStrike">
              <a:latin typeface="Arial"/>
            </a:endParaRPr>
          </a:p>
        </p:txBody>
      </p:sp>
      <p:sp>
        <p:nvSpPr>
          <p:cNvPr id="571" name="Title 1"/>
          <p:cNvSpPr/>
          <p:nvPr/>
        </p:nvSpPr>
        <p:spPr>
          <a:xfrm>
            <a:off x="0" y="4290480"/>
            <a:ext cx="12191760" cy="1881360"/>
          </a:xfrm>
          <a:prstGeom prst="rect">
            <a:avLst/>
          </a:prstGeom>
          <a:noFill/>
          <a:ln w="0">
            <a:noFill/>
          </a:ln>
        </p:spPr>
        <p:style>
          <a:lnRef idx="0"/>
          <a:fillRef idx="0"/>
          <a:effectRef idx="0"/>
          <a:fontRef idx="minor"/>
        </p:style>
        <p:txBody>
          <a:bodyPr anchor="b">
            <a:noAutofit/>
          </a:bodyPr>
          <a:p>
            <a:pPr algn="ctr">
              <a:lnSpc>
                <a:spcPct val="100000"/>
              </a:lnSpc>
              <a:buNone/>
            </a:pPr>
            <a:r>
              <a:rPr b="1" lang="en-US" sz="4800" spc="-1" strike="noStrike">
                <a:solidFill>
                  <a:srgbClr val="ff0000"/>
                </a:solidFill>
                <a:latin typeface="Bookman Old Style"/>
              </a:rPr>
              <a:t>CST 202 </a:t>
            </a:r>
            <a:r>
              <a:rPr b="1" lang="en-US" sz="4800" spc="-1" strike="noStrike">
                <a:solidFill>
                  <a:srgbClr val="ffffff"/>
                </a:solidFill>
                <a:latin typeface="Bookman Old Style"/>
              </a:rPr>
              <a:t>: </a:t>
            </a:r>
            <a:r>
              <a:rPr b="1" lang="en-US" sz="4800" spc="-1" strike="noStrike">
                <a:solidFill>
                  <a:srgbClr val="ffff00"/>
                </a:solidFill>
                <a:latin typeface="Bookman Old Style"/>
              </a:rPr>
              <a:t>Computer Organization</a:t>
            </a:r>
            <a:endParaRPr b="0" lang="en-IN" sz="4800" spc="-1" strike="noStrike">
              <a:latin typeface="Arial"/>
            </a:endParaRPr>
          </a:p>
          <a:p>
            <a:pPr algn="ctr">
              <a:lnSpc>
                <a:spcPct val="100000"/>
              </a:lnSpc>
              <a:buNone/>
            </a:pPr>
            <a:r>
              <a:rPr b="1" lang="en-US" sz="4800" spc="-1" strike="noStrike">
                <a:solidFill>
                  <a:srgbClr val="ffff00"/>
                </a:solidFill>
                <a:latin typeface="Bookman Old Style"/>
              </a:rPr>
              <a:t>	</a:t>
            </a:r>
            <a:r>
              <a:rPr b="1" lang="en-US" sz="4800" spc="-1" strike="noStrike">
                <a:solidFill>
                  <a:srgbClr val="ffff00"/>
                </a:solidFill>
                <a:latin typeface="Bookman Old Style"/>
              </a:rPr>
              <a:t>	</a:t>
            </a:r>
            <a:r>
              <a:rPr b="1" lang="en-US" sz="4800" spc="-1" strike="noStrike">
                <a:solidFill>
                  <a:srgbClr val="ffff00"/>
                </a:solidFill>
                <a:latin typeface="Bookman Old Style"/>
              </a:rPr>
              <a:t>	</a:t>
            </a:r>
            <a:r>
              <a:rPr b="1" lang="en-US" sz="4800" spc="-1" strike="noStrike">
                <a:solidFill>
                  <a:srgbClr val="ffff00"/>
                </a:solidFill>
                <a:latin typeface="Bookman Old Style"/>
              </a:rPr>
              <a:t>&amp; Architecture </a:t>
            </a:r>
            <a:endParaRPr b="0" lang="en-IN" sz="4800" spc="-1" strike="noStrike">
              <a:latin typeface="Arial"/>
            </a:endParaRPr>
          </a:p>
        </p:txBody>
      </p:sp>
      <p:sp>
        <p:nvSpPr>
          <p:cNvPr id="3" name="PlaceHolder 2"/>
          <p:cNvSpPr>
            <a:spLocks noGrp="1"/>
          </p:cNvSpPr>
          <p:nvPr>
            <p:ph type="ftr" idx="2"/>
          </p:nvPr>
        </p:nvSpPr>
        <p:spPr/>
        <p:txBody>
          <a:bodyPr/>
          <a:p>
            <a:r>
              <a:t>Archana P S , Department of CSE,SNGCE</a:t>
            </a:r>
          </a:p>
        </p:txBody>
      </p:sp>
      <p:sp>
        <p:nvSpPr>
          <p:cNvPr id="4" name="PlaceHolder 3"/>
          <p:cNvSpPr>
            <a:spLocks noGrp="1"/>
          </p:cNvSpPr>
          <p:nvPr>
            <p:ph type="sldNum" idx="3"/>
          </p:nvPr>
        </p:nvSpPr>
        <p:spPr/>
        <p:txBody>
          <a:bodyPr/>
          <a:p>
            <a:fld id="{763BA3A9-C44E-4970-BE9C-92250566A25A}" type="slidenum">
              <a:t>61</a:t>
            </a:fld>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Memory system- Basic concepts</a:t>
            </a:r>
            <a:br>
              <a:rPr sz="4000"/>
            </a:br>
            <a:endParaRPr b="0" lang="en-US" sz="4000" spc="-1" strike="noStrike">
              <a:solidFill>
                <a:srgbClr val="000000"/>
              </a:solidFill>
              <a:latin typeface="Arial Nova Light"/>
            </a:endParaRPr>
          </a:p>
        </p:txBody>
      </p:sp>
      <p:sp>
        <p:nvSpPr>
          <p:cNvPr id="573" name="PlaceHolder 2"/>
          <p:cNvSpPr>
            <a:spLocks noGrp="1"/>
          </p:cNvSpPr>
          <p:nvPr>
            <p:ph/>
          </p:nvPr>
        </p:nvSpPr>
        <p:spPr>
          <a:xfrm>
            <a:off x="194040" y="1643040"/>
            <a:ext cx="11519640" cy="506664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1" lang="en-US" sz="2000" spc="-1" strike="noStrike">
                <a:solidFill>
                  <a:srgbClr val="09283f"/>
                </a:solidFill>
                <a:latin typeface="Comic Sans MS"/>
              </a:rPr>
              <a:t>P</a:t>
            </a:r>
            <a:r>
              <a:rPr b="0" lang="en-US" sz="2000" spc="-1" strike="noStrike">
                <a:solidFill>
                  <a:srgbClr val="09283f"/>
                </a:solidFill>
                <a:latin typeface="Comic Sans MS"/>
              </a:rPr>
              <a:t>rograms and the data they operate on are held in the memory of the computer.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 execution speed of programs is highly dependent on the speed with which instructions and data can be transferred between the processor and the memory.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It is also important to have sufficient memory to facilitate execution of large programs having large amounts of data.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Ideally, the memory would be fast, large, and inexpensive. </a:t>
            </a:r>
            <a:endParaRPr b="0" lang="en-US" sz="20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Unfortunately, it is impossible to meet all three of these requirements simultaneously. </a:t>
            </a:r>
            <a:endParaRPr b="0" lang="en-US" sz="18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Increased speed and size are achieved at increased cost. </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 memory of a computer comprises a hierarchy, including a cache, the main memory, and secondary storage,</a:t>
            </a:r>
            <a:endParaRPr b="0" lang="en-US" sz="2000" spc="-1" strike="noStrike">
              <a:solidFill>
                <a:srgbClr val="09283f"/>
              </a:solidFill>
              <a:latin typeface="Arial Nova Light"/>
            </a:endParaRPr>
          </a:p>
        </p:txBody>
      </p:sp>
      <p:sp>
        <p:nvSpPr>
          <p:cNvPr id="574" name="PlaceHolder 3"/>
          <p:cNvSpPr>
            <a:spLocks noGrp="1"/>
          </p:cNvSpPr>
          <p:nvPr>
            <p:ph type="ftr" idx="55"/>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D9713FD6-1F18-4076-BB8D-61C4BA3D3B0C}" type="slidenum">
              <a:t>62</a:t>
            </a:fld>
          </a:p>
        </p:txBody>
      </p:sp>
    </p:spTree>
  </p:cSld>
  <mc:AlternateContent>
    <mc:Choice Requires="p14">
      <p:transition spd="slow" p14:dur="2000"/>
    </mc:Choice>
    <mc:Fallback>
      <p:transition spd="slow"/>
    </mc:Fallback>
  </mc:AlternateContent>
  <p:timing>
    <p:tnLst>
      <p:par>
        <p:cTn id="251" dur="indefinite" restart="never" nodeType="tmRoot">
          <p:childTnLst>
            <p:seq>
              <p:cTn id="252" dur="indefinite" nodeType="mainSeq">
                <p:childTnLst>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573">
                                            <p:txEl>
                                              <p:pRg st="0" end="0"/>
                                            </p:txEl>
                                          </p:spTgt>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573">
                                            <p:txEl>
                                              <p:pRg st="1" end="1"/>
                                            </p:txEl>
                                          </p:spTgt>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573">
                                            <p:txEl>
                                              <p:pRg st="2" end="2"/>
                                            </p:txEl>
                                          </p:spTgt>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1">
                                  <p:stCondLst>
                                    <p:cond delay="0"/>
                                  </p:stCondLst>
                                  <p:childTnLst>
                                    <p:set>
                                      <p:cBhvr>
                                        <p:cTn id="268" dur="1" fill="hold">
                                          <p:stCondLst>
                                            <p:cond delay="0"/>
                                          </p:stCondLst>
                                        </p:cTn>
                                        <p:tgtEl>
                                          <p:spTgt spid="573">
                                            <p:txEl>
                                              <p:pRg st="3" end="3"/>
                                            </p:txEl>
                                          </p:spTgt>
                                        </p:tgtEl>
                                        <p:attrNameLst>
                                          <p:attrName>style.visibility</p:attrName>
                                        </p:attrNameLst>
                                      </p:cBhvr>
                                      <p:to>
                                        <p:strVal val="visible"/>
                                      </p:to>
                                    </p:set>
                                  </p:childTnLst>
                                </p:cTn>
                              </p:par>
                              <p:par>
                                <p:cTn id="269" nodeType="withEffect" fill="hold" presetClass="entr" presetID="1">
                                  <p:stCondLst>
                                    <p:cond delay="0"/>
                                  </p:stCondLst>
                                  <p:childTnLst>
                                    <p:set>
                                      <p:cBhvr>
                                        <p:cTn id="270" dur="1" fill="hold">
                                          <p:stCondLst>
                                            <p:cond delay="0"/>
                                          </p:stCondLst>
                                        </p:cTn>
                                        <p:tgtEl>
                                          <p:spTgt spid="573">
                                            <p:txEl>
                                              <p:pRg st="4" end="4"/>
                                            </p:txEl>
                                          </p:spTgt>
                                        </p:tgtEl>
                                        <p:attrNameLst>
                                          <p:attrName>style.visibility</p:attrName>
                                        </p:attrNameLst>
                                      </p:cBhvr>
                                      <p:to>
                                        <p:strVal val="visible"/>
                                      </p:to>
                                    </p:set>
                                  </p:childTnLst>
                                </p:cTn>
                              </p:par>
                              <p:par>
                                <p:cTn id="271" nodeType="withEffect" fill="hold" presetClass="entr" presetID="1">
                                  <p:stCondLst>
                                    <p:cond delay="0"/>
                                  </p:stCondLst>
                                  <p:childTnLst>
                                    <p:set>
                                      <p:cBhvr>
                                        <p:cTn id="272" dur="1" fill="hold">
                                          <p:stCondLst>
                                            <p:cond delay="0"/>
                                          </p:stCondLst>
                                        </p:cTn>
                                        <p:tgtEl>
                                          <p:spTgt spid="573">
                                            <p:txEl>
                                              <p:pRg st="5" end="5"/>
                                            </p:txEl>
                                          </p:spTgt>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573">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Memory system- Basic concepts</a:t>
            </a:r>
            <a:br>
              <a:rPr sz="4000"/>
            </a:br>
            <a:endParaRPr b="0" lang="en-US" sz="4000" spc="-1" strike="noStrike">
              <a:solidFill>
                <a:srgbClr val="000000"/>
              </a:solidFill>
              <a:latin typeface="Arial Nova Light"/>
            </a:endParaRPr>
          </a:p>
        </p:txBody>
      </p:sp>
      <p:sp>
        <p:nvSpPr>
          <p:cNvPr id="576" name="PlaceHolder 2"/>
          <p:cNvSpPr>
            <a:spLocks noGrp="1"/>
          </p:cNvSpPr>
          <p:nvPr>
            <p:ph/>
          </p:nvPr>
        </p:nvSpPr>
        <p:spPr>
          <a:xfrm>
            <a:off x="914400" y="1919520"/>
            <a:ext cx="9914400" cy="412308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1800" spc="-1" strike="noStrike">
                <a:solidFill>
                  <a:srgbClr val="09283f"/>
                </a:solidFill>
                <a:latin typeface="Comic Sans MS"/>
              </a:rPr>
              <a:t>The </a:t>
            </a:r>
            <a:r>
              <a:rPr b="0" lang="en-US" sz="1800" spc="-1" strike="noStrike">
                <a:solidFill>
                  <a:srgbClr val="ff6699"/>
                </a:solidFill>
                <a:latin typeface="Comic Sans MS"/>
              </a:rPr>
              <a:t>maximum size of the memory </a:t>
            </a:r>
            <a:r>
              <a:rPr b="0" lang="en-US" sz="1800" spc="-1" strike="noStrike">
                <a:solidFill>
                  <a:srgbClr val="09283f"/>
                </a:solidFill>
                <a:latin typeface="Comic Sans MS"/>
              </a:rPr>
              <a:t>that can be used in any computer is determined by the </a:t>
            </a:r>
            <a:r>
              <a:rPr b="0" lang="en-US" sz="1800" spc="-1" strike="noStrike">
                <a:solidFill>
                  <a:srgbClr val="ff6699"/>
                </a:solidFill>
                <a:latin typeface="Comic Sans MS"/>
              </a:rPr>
              <a:t>addressing scheme</a:t>
            </a:r>
            <a:r>
              <a:rPr b="0" lang="en-US" sz="1800" spc="-1" strike="noStrike">
                <a:solidFill>
                  <a:srgbClr val="09283f"/>
                </a:solidFill>
                <a:latin typeface="Comic Sans MS"/>
              </a:rPr>
              <a:t>. </a:t>
            </a:r>
            <a:endParaRPr b="0" lang="en-US" sz="18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A computer that generates 16-bit addresses is capable of addressing up to 2</a:t>
            </a:r>
            <a:r>
              <a:rPr b="0" lang="en-US" sz="1800" spc="-1" strike="noStrike" baseline="30000">
                <a:solidFill>
                  <a:srgbClr val="09283f"/>
                </a:solidFill>
                <a:latin typeface="Comic Sans MS"/>
              </a:rPr>
              <a:t>16</a:t>
            </a:r>
            <a:r>
              <a:rPr b="0" lang="en-US" sz="1800" spc="-1" strike="noStrike">
                <a:solidFill>
                  <a:srgbClr val="09283f"/>
                </a:solidFill>
                <a:latin typeface="Comic Sans MS"/>
              </a:rPr>
              <a:t> = 64K (kilo) memory locations. </a:t>
            </a:r>
            <a:endParaRPr b="0" lang="en-US" sz="18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Machines whose instructions generate 32-bit addresses can utilize a memory that contains up to 2</a:t>
            </a:r>
            <a:r>
              <a:rPr b="0" lang="en-US" sz="1800" spc="-1" strike="noStrike" baseline="30000">
                <a:solidFill>
                  <a:srgbClr val="09283f"/>
                </a:solidFill>
                <a:latin typeface="Comic Sans MS"/>
              </a:rPr>
              <a:t>32</a:t>
            </a:r>
            <a:r>
              <a:rPr b="0" lang="en-US" sz="1800" spc="-1" strike="noStrike">
                <a:solidFill>
                  <a:srgbClr val="09283f"/>
                </a:solidFill>
                <a:latin typeface="Comic Sans MS"/>
              </a:rPr>
              <a:t> = 4G (giga) locations, whereas</a:t>
            </a:r>
            <a:endParaRPr b="0" lang="en-US" sz="18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Machines with 64-bit addresses can access up to 2</a:t>
            </a:r>
            <a:r>
              <a:rPr b="0" lang="en-US" sz="1800" spc="-1" strike="noStrike" baseline="30000">
                <a:solidFill>
                  <a:srgbClr val="09283f"/>
                </a:solidFill>
                <a:latin typeface="Comic Sans MS"/>
              </a:rPr>
              <a:t>64</a:t>
            </a:r>
            <a:r>
              <a:rPr b="0" lang="en-US" sz="1800" spc="-1" strike="noStrike">
                <a:solidFill>
                  <a:srgbClr val="09283f"/>
                </a:solidFill>
                <a:latin typeface="Comic Sans MS"/>
              </a:rPr>
              <a:t> = 16E (exa) ≈ 16 × 1018 locations.</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1800" spc="-1" strike="noStrike">
                <a:solidFill>
                  <a:srgbClr val="09283f"/>
                </a:solidFill>
                <a:latin typeface="Comic Sans MS"/>
              </a:rPr>
              <a:t>The number of locations represents the size of the address space of the computer</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1800" spc="-1" strike="noStrike">
                <a:solidFill>
                  <a:srgbClr val="09283f"/>
                </a:solidFill>
                <a:latin typeface="Comic Sans MS"/>
              </a:rPr>
              <a:t>The memory is usually designed to store and retrieve data in </a:t>
            </a:r>
            <a:r>
              <a:rPr b="0" lang="en-US" sz="1800" spc="-1" strike="noStrike">
                <a:solidFill>
                  <a:srgbClr val="ff6699"/>
                </a:solidFill>
                <a:latin typeface="Comic Sans MS"/>
              </a:rPr>
              <a:t>word-length quantities</a:t>
            </a:r>
            <a:r>
              <a:rPr b="0" lang="en-US" sz="1800" spc="-1" strike="noStrike">
                <a:solidFill>
                  <a:srgbClr val="09283f"/>
                </a:solidFill>
                <a:latin typeface="Comic Sans MS"/>
              </a:rPr>
              <a:t>. </a:t>
            </a:r>
            <a:endParaRPr b="0" lang="en-US" sz="1800" spc="-1" strike="noStrike">
              <a:solidFill>
                <a:srgbClr val="09283f"/>
              </a:solidFill>
              <a:latin typeface="Arial Nova Light"/>
            </a:endParaRPr>
          </a:p>
        </p:txBody>
      </p:sp>
      <p:sp>
        <p:nvSpPr>
          <p:cNvPr id="577" name="PlaceHolder 3"/>
          <p:cNvSpPr>
            <a:spLocks noGrp="1"/>
          </p:cNvSpPr>
          <p:nvPr>
            <p:ph type="ftr" idx="56"/>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CC44EDF5-CAAF-47CA-B326-2C30269AD1AC}" type="slidenum">
              <a:t>63</a:t>
            </a:fld>
          </a:p>
        </p:txBody>
      </p:sp>
    </p:spTree>
  </p:cSld>
  <mc:AlternateContent>
    <mc:Choice Requires="p14">
      <p:transition spd="slow" p14:dur="2000"/>
    </mc:Choice>
    <mc:Fallback>
      <p:transition spd="slow"/>
    </mc:Fallback>
  </mc:AlternateContent>
  <p:timing>
    <p:tnLst>
      <p:par>
        <p:cTn id="277" dur="indefinite" restart="never" nodeType="tmRoot">
          <p:childTnLst>
            <p:seq>
              <p:cTn id="278" dur="indefinite" nodeType="mainSeq">
                <p:childTnLst>
                  <p:par>
                    <p:cTn id="279" fill="hold">
                      <p:stCondLst>
                        <p:cond delay="indefinite"/>
                      </p:stCondLst>
                      <p:childTnLst>
                        <p:par>
                          <p:cTn id="280" fill="hold">
                            <p:stCondLst>
                              <p:cond delay="0"/>
                            </p:stCondLst>
                            <p:childTnLst>
                              <p:par>
                                <p:cTn id="281" nodeType="clickEffect" fill="hold" presetClass="entr" presetID="1">
                                  <p:stCondLst>
                                    <p:cond delay="0"/>
                                  </p:stCondLst>
                                  <p:childTnLst>
                                    <p:set>
                                      <p:cBhvr>
                                        <p:cTn id="282" dur="1" fill="hold">
                                          <p:stCondLst>
                                            <p:cond delay="0"/>
                                          </p:stCondLst>
                                        </p:cTn>
                                        <p:tgtEl>
                                          <p:spTgt spid="576">
                                            <p:txEl>
                                              <p:pRg st="0" end="0"/>
                                            </p:txEl>
                                          </p:spTgt>
                                        </p:tgtEl>
                                        <p:attrNameLst>
                                          <p:attrName>style.visibility</p:attrName>
                                        </p:attrNameLst>
                                      </p:cBhvr>
                                      <p:to>
                                        <p:strVal val="visible"/>
                                      </p:to>
                                    </p:set>
                                  </p:childTnLst>
                                </p:cTn>
                              </p:par>
                              <p:par>
                                <p:cTn id="283" nodeType="withEffect" fill="hold" presetClass="entr" presetID="1">
                                  <p:stCondLst>
                                    <p:cond delay="0"/>
                                  </p:stCondLst>
                                  <p:childTnLst>
                                    <p:set>
                                      <p:cBhvr>
                                        <p:cTn id="284" dur="1" fill="hold">
                                          <p:stCondLst>
                                            <p:cond delay="0"/>
                                          </p:stCondLst>
                                        </p:cTn>
                                        <p:tgtEl>
                                          <p:spTgt spid="576">
                                            <p:txEl>
                                              <p:pRg st="1" end="1"/>
                                            </p:txEl>
                                          </p:spTgt>
                                        </p:tgtEl>
                                        <p:attrNameLst>
                                          <p:attrName>style.visibility</p:attrName>
                                        </p:attrNameLst>
                                      </p:cBhvr>
                                      <p:to>
                                        <p:strVal val="visible"/>
                                      </p:to>
                                    </p:set>
                                  </p:childTnLst>
                                </p:cTn>
                              </p:par>
                              <p:par>
                                <p:cTn id="285" nodeType="withEffect" fill="hold" presetClass="entr" presetID="1">
                                  <p:stCondLst>
                                    <p:cond delay="0"/>
                                  </p:stCondLst>
                                  <p:childTnLst>
                                    <p:set>
                                      <p:cBhvr>
                                        <p:cTn id="286" dur="1" fill="hold">
                                          <p:stCondLst>
                                            <p:cond delay="0"/>
                                          </p:stCondLst>
                                        </p:cTn>
                                        <p:tgtEl>
                                          <p:spTgt spid="576">
                                            <p:txEl>
                                              <p:pRg st="2" end="2"/>
                                            </p:txEl>
                                          </p:spTgt>
                                        </p:tgtEl>
                                        <p:attrNameLst>
                                          <p:attrName>style.visibility</p:attrName>
                                        </p:attrNameLst>
                                      </p:cBhvr>
                                      <p:to>
                                        <p:strVal val="visible"/>
                                      </p:to>
                                    </p:set>
                                  </p:childTnLst>
                                </p:cTn>
                              </p:par>
                              <p:par>
                                <p:cTn id="287" nodeType="withEffect" fill="hold" presetClass="entr" presetID="1">
                                  <p:stCondLst>
                                    <p:cond delay="0"/>
                                  </p:stCondLst>
                                  <p:childTnLst>
                                    <p:set>
                                      <p:cBhvr>
                                        <p:cTn id="288" dur="1" fill="hold">
                                          <p:stCondLst>
                                            <p:cond delay="0"/>
                                          </p:stCondLst>
                                        </p:cTn>
                                        <p:tgtEl>
                                          <p:spTgt spid="576">
                                            <p:txEl>
                                              <p:pRg st="3" end="3"/>
                                            </p:txEl>
                                          </p:spTgt>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nodeType="clickEffect" fill="hold" presetClass="entr" presetID="1">
                                  <p:stCondLst>
                                    <p:cond delay="0"/>
                                  </p:stCondLst>
                                  <p:childTnLst>
                                    <p:set>
                                      <p:cBhvr>
                                        <p:cTn id="292" dur="1" fill="hold">
                                          <p:stCondLst>
                                            <p:cond delay="0"/>
                                          </p:stCondLst>
                                        </p:cTn>
                                        <p:tgtEl>
                                          <p:spTgt spid="576">
                                            <p:txEl>
                                              <p:pRg st="4" end="4"/>
                                            </p:txEl>
                                          </p:spTgt>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nodeType="clickEffect" fill="hold" presetClass="entr" presetID="1">
                                  <p:stCondLst>
                                    <p:cond delay="0"/>
                                  </p:stCondLst>
                                  <p:childTnLst>
                                    <p:set>
                                      <p:cBhvr>
                                        <p:cTn id="296" dur="1" fill="hold">
                                          <p:stCondLst>
                                            <p:cond delay="0"/>
                                          </p:stCondLst>
                                        </p:cTn>
                                        <p:tgtEl>
                                          <p:spTgt spid="576">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PlaceHolder 1"/>
          <p:cNvSpPr>
            <a:spLocks noGrp="1"/>
          </p:cNvSpPr>
          <p:nvPr>
            <p:ph type="title"/>
          </p:nvPr>
        </p:nvSpPr>
        <p:spPr>
          <a:xfrm>
            <a:off x="905400" y="590760"/>
            <a:ext cx="9914400" cy="1328760"/>
          </a:xfrm>
          <a:prstGeom prst="rect">
            <a:avLst/>
          </a:prstGeom>
          <a:noFill/>
          <a:ln w="0">
            <a:noFill/>
          </a:ln>
        </p:spPr>
        <p:txBody>
          <a:bodyPr anchor="ctr">
            <a:noAutofit/>
          </a:bodyPr>
          <a:p>
            <a:endParaRPr b="0" lang="en-US" sz="1800" spc="-1" strike="noStrike">
              <a:solidFill>
                <a:srgbClr val="000000"/>
              </a:solidFill>
              <a:latin typeface="Arial Nova Light"/>
            </a:endParaRPr>
          </a:p>
        </p:txBody>
      </p:sp>
      <p:sp>
        <p:nvSpPr>
          <p:cNvPr id="579" name="PlaceHolder 2"/>
          <p:cNvSpPr>
            <a:spLocks noGrp="1"/>
          </p:cNvSpPr>
          <p:nvPr>
            <p:ph type="ftr" idx="57"/>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pic>
        <p:nvPicPr>
          <p:cNvPr id="580" name="Picture 2" descr=""/>
          <p:cNvPicPr/>
          <p:nvPr/>
        </p:nvPicPr>
        <p:blipFill>
          <a:blip r:embed="rId1"/>
          <a:stretch/>
        </p:blipFill>
        <p:spPr>
          <a:xfrm>
            <a:off x="1151640" y="682560"/>
            <a:ext cx="9730800" cy="5784840"/>
          </a:xfrm>
          <a:prstGeom prst="rect">
            <a:avLst/>
          </a:prstGeom>
          <a:ln w="0">
            <a:noFill/>
          </a:ln>
        </p:spPr>
      </p:pic>
      <p:sp>
        <p:nvSpPr>
          <p:cNvPr id="4" name="PlaceHolder 3"/>
          <p:cNvSpPr>
            <a:spLocks noGrp="1"/>
          </p:cNvSpPr>
          <p:nvPr>
            <p:ph type="sldNum" idx="6"/>
          </p:nvPr>
        </p:nvSpPr>
        <p:spPr/>
        <p:txBody>
          <a:bodyPr/>
          <a:p>
            <a:fld id="{455D1FE0-3301-42F7-B555-4FC88ADC006E}" type="slidenum">
              <a:t>64</a:t>
            </a:fld>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Memory system- Basic concepts</a:t>
            </a:r>
            <a:br>
              <a:rPr sz="4000"/>
            </a:br>
            <a:endParaRPr b="0" lang="en-US" sz="4000" spc="-1" strike="noStrike">
              <a:solidFill>
                <a:srgbClr val="000000"/>
              </a:solidFill>
              <a:latin typeface="Arial Nova Light"/>
            </a:endParaRPr>
          </a:p>
        </p:txBody>
      </p:sp>
      <p:sp>
        <p:nvSpPr>
          <p:cNvPr id="582" name="PlaceHolder 2"/>
          <p:cNvSpPr>
            <a:spLocks noGrp="1"/>
          </p:cNvSpPr>
          <p:nvPr>
            <p:ph/>
          </p:nvPr>
        </p:nvSpPr>
        <p:spPr>
          <a:xfrm>
            <a:off x="194040" y="1528920"/>
            <a:ext cx="11460960" cy="503064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 processor uses the </a:t>
            </a:r>
            <a:r>
              <a:rPr b="0" lang="en-US" sz="2000" spc="-1" strike="noStrike">
                <a:solidFill>
                  <a:srgbClr val="ff0066"/>
                </a:solidFill>
                <a:latin typeface="Comic Sans MS"/>
              </a:rPr>
              <a:t>address lines </a:t>
            </a:r>
            <a:r>
              <a:rPr b="0" lang="en-US" sz="2000" spc="-1" strike="noStrike">
                <a:solidFill>
                  <a:srgbClr val="09283f"/>
                </a:solidFill>
                <a:latin typeface="Comic Sans MS"/>
              </a:rPr>
              <a:t>to specify the </a:t>
            </a:r>
            <a:r>
              <a:rPr b="0" lang="en-US" sz="2000" spc="-1" strike="noStrike">
                <a:solidFill>
                  <a:srgbClr val="ff0066"/>
                </a:solidFill>
                <a:latin typeface="Comic Sans MS"/>
              </a:rPr>
              <a:t>memory location </a:t>
            </a:r>
            <a:r>
              <a:rPr b="0" lang="en-US" sz="2000" spc="-1" strike="noStrike">
                <a:solidFill>
                  <a:srgbClr val="09283f"/>
                </a:solidFill>
                <a:latin typeface="Comic Sans MS"/>
              </a:rPr>
              <a:t>involved in a </a:t>
            </a:r>
            <a:r>
              <a:rPr b="0" lang="en-US" sz="2000" spc="-1" strike="noStrike">
                <a:solidFill>
                  <a:srgbClr val="ff0066"/>
                </a:solidFill>
                <a:latin typeface="Comic Sans MS"/>
              </a:rPr>
              <a:t>data transfer </a:t>
            </a:r>
            <a:r>
              <a:rPr b="0" lang="en-US" sz="2000" spc="-1" strike="noStrike">
                <a:solidFill>
                  <a:srgbClr val="09283f"/>
                </a:solidFill>
                <a:latin typeface="Comic Sans MS"/>
              </a:rPr>
              <a:t>operation, and uses the </a:t>
            </a:r>
            <a:r>
              <a:rPr b="0" lang="en-US" sz="2000" spc="-1" strike="noStrike">
                <a:solidFill>
                  <a:srgbClr val="ff0066"/>
                </a:solidFill>
                <a:latin typeface="Comic Sans MS"/>
              </a:rPr>
              <a:t>data lines </a:t>
            </a:r>
            <a:r>
              <a:rPr b="0" lang="en-US" sz="2000" spc="-1" strike="noStrike">
                <a:solidFill>
                  <a:srgbClr val="09283f"/>
                </a:solidFill>
                <a:latin typeface="Comic Sans MS"/>
              </a:rPr>
              <a:t>to </a:t>
            </a:r>
            <a:r>
              <a:rPr b="0" lang="en-US" sz="2000" spc="-1" strike="noStrike">
                <a:solidFill>
                  <a:srgbClr val="ff0066"/>
                </a:solidFill>
                <a:latin typeface="Comic Sans MS"/>
              </a:rPr>
              <a:t>transfer the data</a:t>
            </a:r>
            <a:r>
              <a:rPr b="0" lang="en-US" sz="2000" spc="-1" strike="noStrike">
                <a:solidFill>
                  <a:srgbClr val="09283f"/>
                </a:solidFill>
                <a:latin typeface="Comic Sans MS"/>
              </a:rPr>
              <a:t>.</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At the same time, the </a:t>
            </a:r>
            <a:r>
              <a:rPr b="0" lang="en-US" sz="2000" spc="-1" strike="noStrike">
                <a:solidFill>
                  <a:srgbClr val="ff0066"/>
                </a:solidFill>
                <a:latin typeface="Comic Sans MS"/>
              </a:rPr>
              <a:t>control lines </a:t>
            </a:r>
            <a:r>
              <a:rPr b="0" lang="en-US" sz="2000" spc="-1" strike="noStrike">
                <a:solidFill>
                  <a:srgbClr val="09283f"/>
                </a:solidFill>
                <a:latin typeface="Comic Sans MS"/>
              </a:rPr>
              <a:t>carry the command indicating a </a:t>
            </a:r>
            <a:r>
              <a:rPr b="0" lang="en-US" sz="2000" spc="-1" strike="noStrike">
                <a:solidFill>
                  <a:srgbClr val="ff0066"/>
                </a:solidFill>
                <a:latin typeface="Comic Sans MS"/>
              </a:rPr>
              <a:t>Read or a Write operation </a:t>
            </a:r>
            <a:r>
              <a:rPr b="0" lang="en-US" sz="2000" spc="-1" strike="noStrike">
                <a:solidFill>
                  <a:srgbClr val="09283f"/>
                </a:solidFill>
                <a:latin typeface="Comic Sans MS"/>
              </a:rPr>
              <a:t>and whether a </a:t>
            </a:r>
            <a:r>
              <a:rPr b="0" lang="en-US" sz="2000" spc="-1" strike="noStrike">
                <a:solidFill>
                  <a:srgbClr val="ff0066"/>
                </a:solidFill>
                <a:latin typeface="Comic Sans MS"/>
              </a:rPr>
              <a:t>byte or a word </a:t>
            </a:r>
            <a:r>
              <a:rPr b="0" lang="en-US" sz="2000" spc="-1" strike="noStrike">
                <a:solidFill>
                  <a:srgbClr val="09283f"/>
                </a:solidFill>
                <a:latin typeface="Comic Sans MS"/>
              </a:rPr>
              <a:t>is to be transferred. </a:t>
            </a:r>
            <a:endParaRPr b="0" lang="en-US" sz="20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2000" spc="-1" strike="noStrike">
                <a:solidFill>
                  <a:srgbClr val="09283f"/>
                </a:solidFill>
                <a:latin typeface="Comic Sans MS"/>
              </a:rPr>
              <a:t>The control lines also provide the necessary </a:t>
            </a:r>
            <a:r>
              <a:rPr b="0" lang="en-US" sz="2000" spc="-1" strike="noStrike">
                <a:solidFill>
                  <a:srgbClr val="ff0066"/>
                </a:solidFill>
                <a:latin typeface="Comic Sans MS"/>
              </a:rPr>
              <a:t>timing information </a:t>
            </a:r>
            <a:r>
              <a:rPr b="0" lang="en-US" sz="2000" spc="-1" strike="noStrike">
                <a:solidFill>
                  <a:srgbClr val="09283f"/>
                </a:solidFill>
                <a:latin typeface="Comic Sans MS"/>
              </a:rPr>
              <a:t>and are used by the memory to indicate when it has completed the requested operation. </a:t>
            </a:r>
            <a:endParaRPr b="0" lang="en-US" sz="20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2000" spc="-1" strike="noStrike">
                <a:solidFill>
                  <a:srgbClr val="09283f"/>
                </a:solidFill>
                <a:latin typeface="Comic Sans MS"/>
              </a:rPr>
              <a:t>When the processor-memory interface receives the memory’s response, it asserts the </a:t>
            </a:r>
            <a:r>
              <a:rPr b="0" lang="en-US" sz="2000" spc="-1" strike="noStrike">
                <a:solidFill>
                  <a:srgbClr val="ff0066"/>
                </a:solidFill>
                <a:latin typeface="Comic Sans MS"/>
              </a:rPr>
              <a:t>MFC </a:t>
            </a:r>
            <a:r>
              <a:rPr b="0" lang="en-US" sz="2000" spc="-1" strike="noStrike">
                <a:solidFill>
                  <a:srgbClr val="09283f"/>
                </a:solidFill>
                <a:latin typeface="Comic Sans MS"/>
              </a:rPr>
              <a:t>signal. </a:t>
            </a:r>
            <a:endParaRPr b="0" lang="en-US" sz="20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2000" spc="-1" strike="noStrike">
                <a:solidFill>
                  <a:srgbClr val="09283f"/>
                </a:solidFill>
                <a:latin typeface="Comic Sans MS"/>
              </a:rPr>
              <a:t>This is the processor’s internal control signal that indicates that the requested memory operation has been completed.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When asserted, the processor proceeds to the next step in its execution sequence. </a:t>
            </a:r>
            <a:endParaRPr b="0" lang="en-US" sz="2000" spc="-1" strike="noStrike">
              <a:solidFill>
                <a:srgbClr val="09283f"/>
              </a:solidFill>
              <a:latin typeface="Arial Nova Light"/>
            </a:endParaRPr>
          </a:p>
        </p:txBody>
      </p:sp>
      <p:sp>
        <p:nvSpPr>
          <p:cNvPr id="583" name="PlaceHolder 3"/>
          <p:cNvSpPr>
            <a:spLocks noGrp="1"/>
          </p:cNvSpPr>
          <p:nvPr>
            <p:ph type="ftr" idx="58"/>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29022711-0473-4E81-ACBB-7B82778D5220}" type="slidenum">
              <a:t>65</a:t>
            </a:fld>
          </a:p>
        </p:txBody>
      </p:sp>
    </p:spTree>
  </p:cSld>
  <mc:AlternateContent>
    <mc:Choice Requires="p14">
      <p:transition spd="slow" p14:dur="2000"/>
    </mc:Choice>
    <mc:Fallback>
      <p:transition spd="slow"/>
    </mc:Fallback>
  </mc:AlternateContent>
  <p:timing>
    <p:tnLst>
      <p:par>
        <p:cTn id="297" dur="indefinite" restart="never" nodeType="tmRoot">
          <p:childTnLst>
            <p:seq>
              <p:cTn id="298" dur="indefinite" nodeType="mainSeq">
                <p:childTnLst>
                  <p:par>
                    <p:cTn id="299" fill="hold">
                      <p:stCondLst>
                        <p:cond delay="indefinite"/>
                      </p:stCondLst>
                      <p:childTnLst>
                        <p:par>
                          <p:cTn id="300" fill="hold">
                            <p:stCondLst>
                              <p:cond delay="0"/>
                            </p:stCondLst>
                            <p:childTnLst>
                              <p:par>
                                <p:cTn id="301" nodeType="clickEffect" fill="hold" presetClass="entr" presetID="1">
                                  <p:stCondLst>
                                    <p:cond delay="0"/>
                                  </p:stCondLst>
                                  <p:childTnLst>
                                    <p:set>
                                      <p:cBhvr>
                                        <p:cTn id="302" dur="1" fill="hold">
                                          <p:stCondLst>
                                            <p:cond delay="0"/>
                                          </p:stCondLst>
                                        </p:cTn>
                                        <p:tgtEl>
                                          <p:spTgt spid="582">
                                            <p:txEl>
                                              <p:pRg st="0" end="0"/>
                                            </p:txEl>
                                          </p:spTgt>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nodeType="clickEffect" fill="hold" presetClass="entr" presetID="1">
                                  <p:stCondLst>
                                    <p:cond delay="0"/>
                                  </p:stCondLst>
                                  <p:childTnLst>
                                    <p:set>
                                      <p:cBhvr>
                                        <p:cTn id="306" dur="1" fill="hold">
                                          <p:stCondLst>
                                            <p:cond delay="0"/>
                                          </p:stCondLst>
                                        </p:cTn>
                                        <p:tgtEl>
                                          <p:spTgt spid="582">
                                            <p:txEl>
                                              <p:pRg st="1" end="1"/>
                                            </p:txEl>
                                          </p:spTgt>
                                        </p:tgtEl>
                                        <p:attrNameLst>
                                          <p:attrName>style.visibility</p:attrName>
                                        </p:attrNameLst>
                                      </p:cBhvr>
                                      <p:to>
                                        <p:strVal val="visible"/>
                                      </p:to>
                                    </p:set>
                                  </p:childTnLst>
                                </p:cTn>
                              </p:par>
                              <p:par>
                                <p:cTn id="307" nodeType="withEffect" fill="hold" presetClass="entr" presetID="1">
                                  <p:stCondLst>
                                    <p:cond delay="0"/>
                                  </p:stCondLst>
                                  <p:childTnLst>
                                    <p:set>
                                      <p:cBhvr>
                                        <p:cTn id="308" dur="1" fill="hold">
                                          <p:stCondLst>
                                            <p:cond delay="0"/>
                                          </p:stCondLst>
                                        </p:cTn>
                                        <p:tgtEl>
                                          <p:spTgt spid="582">
                                            <p:txEl>
                                              <p:pRg st="2" end="2"/>
                                            </p:txEl>
                                          </p:spTgt>
                                        </p:tgtEl>
                                        <p:attrNameLst>
                                          <p:attrName>style.visibility</p:attrName>
                                        </p:attrNameLst>
                                      </p:cBhvr>
                                      <p:to>
                                        <p:strVal val="visible"/>
                                      </p:to>
                                    </p:set>
                                  </p:childTnLst>
                                </p:cTn>
                              </p:par>
                              <p:par>
                                <p:cTn id="309" nodeType="withEffect" fill="hold" presetClass="entr" presetID="1">
                                  <p:stCondLst>
                                    <p:cond delay="0"/>
                                  </p:stCondLst>
                                  <p:childTnLst>
                                    <p:set>
                                      <p:cBhvr>
                                        <p:cTn id="310" dur="1" fill="hold">
                                          <p:stCondLst>
                                            <p:cond delay="0"/>
                                          </p:stCondLst>
                                        </p:cTn>
                                        <p:tgtEl>
                                          <p:spTgt spid="582">
                                            <p:txEl>
                                              <p:pRg st="3" end="3"/>
                                            </p:txEl>
                                          </p:spTgt>
                                        </p:tgtEl>
                                        <p:attrNameLst>
                                          <p:attrName>style.visibility</p:attrName>
                                        </p:attrNameLst>
                                      </p:cBhvr>
                                      <p:to>
                                        <p:strVal val="visible"/>
                                      </p:to>
                                    </p:set>
                                  </p:childTnLst>
                                </p:cTn>
                              </p:par>
                              <p:par>
                                <p:cTn id="311" nodeType="withEffect" fill="hold" presetClass="entr" presetID="1">
                                  <p:stCondLst>
                                    <p:cond delay="0"/>
                                  </p:stCondLst>
                                  <p:childTnLst>
                                    <p:set>
                                      <p:cBhvr>
                                        <p:cTn id="312" dur="1" fill="hold">
                                          <p:stCondLst>
                                            <p:cond delay="0"/>
                                          </p:stCondLst>
                                        </p:cTn>
                                        <p:tgtEl>
                                          <p:spTgt spid="582">
                                            <p:txEl>
                                              <p:pRg st="4" end="4"/>
                                            </p:txEl>
                                          </p:spTgt>
                                        </p:tgtEl>
                                        <p:attrNameLst>
                                          <p:attrName>style.visibility</p:attrName>
                                        </p:attrNameLst>
                                      </p:cBhvr>
                                      <p:to>
                                        <p:strVal val="visible"/>
                                      </p:to>
                                    </p:set>
                                  </p:childTnLst>
                                </p:cTn>
                              </p:par>
                            </p:childTnLst>
                          </p:cTn>
                        </p:par>
                      </p:childTnLst>
                    </p:cTn>
                  </p:par>
                  <p:par>
                    <p:cTn id="313" fill="hold">
                      <p:stCondLst>
                        <p:cond delay="indefinite"/>
                      </p:stCondLst>
                      <p:childTnLst>
                        <p:par>
                          <p:cTn id="314" fill="hold">
                            <p:stCondLst>
                              <p:cond delay="0"/>
                            </p:stCondLst>
                            <p:childTnLst>
                              <p:par>
                                <p:cTn id="315" nodeType="clickEffect" fill="hold" presetClass="entr" presetID="1">
                                  <p:stCondLst>
                                    <p:cond delay="0"/>
                                  </p:stCondLst>
                                  <p:childTnLst>
                                    <p:set>
                                      <p:cBhvr>
                                        <p:cTn id="316" dur="1" fill="hold">
                                          <p:stCondLst>
                                            <p:cond delay="0"/>
                                          </p:stCondLst>
                                        </p:cTn>
                                        <p:tgtEl>
                                          <p:spTgt spid="582">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Memory system- Basic concepts</a:t>
            </a:r>
            <a:br>
              <a:rPr sz="4000"/>
            </a:br>
            <a:endParaRPr b="0" lang="en-US" sz="4000" spc="-1" strike="noStrike">
              <a:solidFill>
                <a:srgbClr val="000000"/>
              </a:solidFill>
              <a:latin typeface="Arial Nova Light"/>
            </a:endParaRPr>
          </a:p>
        </p:txBody>
      </p:sp>
      <p:sp>
        <p:nvSpPr>
          <p:cNvPr id="585" name="PlaceHolder 2"/>
          <p:cNvSpPr>
            <a:spLocks noGrp="1"/>
          </p:cNvSpPr>
          <p:nvPr>
            <p:ph/>
          </p:nvPr>
        </p:nvSpPr>
        <p:spPr>
          <a:xfrm>
            <a:off x="194040" y="1200240"/>
            <a:ext cx="11519640" cy="535932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A useful </a:t>
            </a:r>
            <a:r>
              <a:rPr b="0" lang="en-US" sz="2000" spc="-1" strike="noStrike">
                <a:solidFill>
                  <a:srgbClr val="ff0066"/>
                </a:solidFill>
                <a:latin typeface="Comic Sans MS"/>
              </a:rPr>
              <a:t>measure of the speed of memory </a:t>
            </a:r>
            <a:r>
              <a:rPr b="0" lang="en-US" sz="2000" spc="-1" strike="noStrike">
                <a:solidFill>
                  <a:srgbClr val="09283f"/>
                </a:solidFill>
                <a:latin typeface="Comic Sans MS"/>
              </a:rPr>
              <a:t>units is the time that elapses between the </a:t>
            </a:r>
            <a:r>
              <a:rPr b="0" lang="en-US" sz="2000" spc="-1" strike="noStrike">
                <a:solidFill>
                  <a:srgbClr val="ff0066"/>
                </a:solidFill>
                <a:latin typeface="Comic Sans MS"/>
              </a:rPr>
              <a:t>initiation of an operation </a:t>
            </a:r>
            <a:r>
              <a:rPr b="0" lang="en-US" sz="2000" spc="-1" strike="noStrike">
                <a:solidFill>
                  <a:srgbClr val="09283f"/>
                </a:solidFill>
                <a:latin typeface="Comic Sans MS"/>
              </a:rPr>
              <a:t>to transfer a word of data and the </a:t>
            </a:r>
            <a:r>
              <a:rPr b="0" lang="en-US" sz="2000" spc="-1" strike="noStrike">
                <a:solidFill>
                  <a:srgbClr val="ff0066"/>
                </a:solidFill>
                <a:latin typeface="Comic Sans MS"/>
              </a:rPr>
              <a:t>completion of that operation</a:t>
            </a:r>
            <a:r>
              <a:rPr b="0" lang="en-US" sz="2000" spc="-1" strike="noStrike">
                <a:solidFill>
                  <a:srgbClr val="09283f"/>
                </a:solidFill>
                <a:latin typeface="Comic Sans MS"/>
              </a:rPr>
              <a:t>.  This is referred to as the </a:t>
            </a:r>
            <a:r>
              <a:rPr b="1" i="1" lang="en-US" sz="2000" spc="-1" strike="noStrike">
                <a:solidFill>
                  <a:srgbClr val="ff0066"/>
                </a:solidFill>
                <a:latin typeface="Comic Sans MS"/>
              </a:rPr>
              <a:t>memory access time</a:t>
            </a:r>
            <a:r>
              <a:rPr b="0" i="1" lang="en-US" sz="2000" spc="-1" strike="noStrike">
                <a:solidFill>
                  <a:srgbClr val="09283f"/>
                </a:solidFill>
                <a:latin typeface="Comic Sans MS"/>
              </a:rPr>
              <a:t>.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Another important measure is the </a:t>
            </a:r>
            <a:r>
              <a:rPr b="1" i="1" lang="en-US" sz="2000" spc="-1" strike="noStrike">
                <a:solidFill>
                  <a:srgbClr val="ff0066"/>
                </a:solidFill>
                <a:latin typeface="Comic Sans MS"/>
              </a:rPr>
              <a:t>memory cycle time</a:t>
            </a:r>
            <a:r>
              <a:rPr b="0" i="1" lang="en-US" sz="2000" spc="-1" strike="noStrike">
                <a:solidFill>
                  <a:srgbClr val="09283f"/>
                </a:solidFill>
                <a:latin typeface="Comic Sans MS"/>
              </a:rPr>
              <a:t>, </a:t>
            </a:r>
            <a:r>
              <a:rPr b="0" lang="en-US" sz="2000" spc="-1" strike="noStrike">
                <a:solidFill>
                  <a:srgbClr val="09283f"/>
                </a:solidFill>
                <a:latin typeface="Comic Sans MS"/>
              </a:rPr>
              <a:t>which is the </a:t>
            </a:r>
            <a:r>
              <a:rPr b="0" lang="en-US" sz="2000" spc="-1" strike="noStrike">
                <a:solidFill>
                  <a:srgbClr val="ff0066"/>
                </a:solidFill>
                <a:latin typeface="Comic Sans MS"/>
              </a:rPr>
              <a:t>minimum time delay </a:t>
            </a:r>
            <a:r>
              <a:rPr b="0" lang="en-US" sz="2000" spc="-1" strike="noStrike">
                <a:solidFill>
                  <a:srgbClr val="09283f"/>
                </a:solidFill>
                <a:latin typeface="Comic Sans MS"/>
              </a:rPr>
              <a:t>required between the initiation of </a:t>
            </a:r>
            <a:r>
              <a:rPr b="0" lang="en-US" sz="2000" spc="-1" strike="noStrike">
                <a:solidFill>
                  <a:srgbClr val="ff0066"/>
                </a:solidFill>
                <a:latin typeface="Comic Sans MS"/>
              </a:rPr>
              <a:t>two successive memory operations</a:t>
            </a:r>
            <a:r>
              <a:rPr b="0" lang="en-US" sz="2000" spc="-1" strike="noStrike">
                <a:solidFill>
                  <a:srgbClr val="09283f"/>
                </a:solidFill>
                <a:latin typeface="Comic Sans MS"/>
              </a:rPr>
              <a:t>, for example, the time between two successive Read operations. The cycle time is usually slightly longer than the access time, depending on the implementation details of the memory unit.</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A memory unit is called a </a:t>
            </a:r>
            <a:r>
              <a:rPr b="1" i="1" lang="en-US" sz="2000" spc="-1" strike="noStrike">
                <a:solidFill>
                  <a:srgbClr val="ff0066"/>
                </a:solidFill>
                <a:latin typeface="Comic Sans MS"/>
              </a:rPr>
              <a:t>random-access memory </a:t>
            </a:r>
            <a:r>
              <a:rPr b="1" lang="en-US" sz="2000" spc="-1" strike="noStrike">
                <a:solidFill>
                  <a:srgbClr val="ff0066"/>
                </a:solidFill>
                <a:latin typeface="Comic Sans MS"/>
              </a:rPr>
              <a:t>(RAM) </a:t>
            </a:r>
            <a:r>
              <a:rPr b="0" lang="en-US" sz="2000" spc="-1" strike="noStrike">
                <a:solidFill>
                  <a:srgbClr val="09283f"/>
                </a:solidFill>
                <a:latin typeface="Comic Sans MS"/>
              </a:rPr>
              <a:t>if the </a:t>
            </a:r>
            <a:r>
              <a:rPr b="0" lang="en-US" sz="2000" spc="-1" strike="noStrike">
                <a:solidFill>
                  <a:srgbClr val="ff0066"/>
                </a:solidFill>
                <a:latin typeface="Comic Sans MS"/>
              </a:rPr>
              <a:t>access time </a:t>
            </a:r>
            <a:r>
              <a:rPr b="0" lang="en-US" sz="2000" spc="-1" strike="noStrike">
                <a:solidFill>
                  <a:srgbClr val="09283f"/>
                </a:solidFill>
                <a:latin typeface="Comic Sans MS"/>
              </a:rPr>
              <a:t>to any location is the same, </a:t>
            </a:r>
            <a:r>
              <a:rPr b="0" lang="en-US" sz="2000" spc="-1" strike="noStrike">
                <a:solidFill>
                  <a:srgbClr val="ff0066"/>
                </a:solidFill>
                <a:latin typeface="Comic Sans MS"/>
              </a:rPr>
              <a:t>independent of the location’s address</a:t>
            </a:r>
            <a:r>
              <a:rPr b="0" lang="en-US" sz="2000" spc="-1" strike="noStrike">
                <a:solidFill>
                  <a:srgbClr val="09283f"/>
                </a:solidFill>
                <a:latin typeface="Comic Sans MS"/>
              </a:rPr>
              <a:t>.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This distinguishes such memory units from serial, or partly serial, access storage devices such as magnetic and optical disks. Access time of the latter devices depends on the address or position of the data.</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 technology for implementing computer memories </a:t>
            </a:r>
            <a:r>
              <a:rPr b="0" lang="en-US" sz="2000" spc="-1" strike="noStrike">
                <a:solidFill>
                  <a:srgbClr val="ff0066"/>
                </a:solidFill>
                <a:latin typeface="Comic Sans MS"/>
              </a:rPr>
              <a:t>uses semiconductor integrated circuits</a:t>
            </a:r>
            <a:r>
              <a:rPr b="0" lang="en-US" sz="2000" spc="-1" strike="noStrike">
                <a:solidFill>
                  <a:srgbClr val="09283f"/>
                </a:solidFill>
                <a:latin typeface="Comic Sans MS"/>
              </a:rPr>
              <a:t>. </a:t>
            </a:r>
            <a:endParaRPr b="0" lang="en-US" sz="2000" spc="-1" strike="noStrike">
              <a:solidFill>
                <a:srgbClr val="09283f"/>
              </a:solidFill>
              <a:latin typeface="Arial Nova Light"/>
            </a:endParaRPr>
          </a:p>
        </p:txBody>
      </p:sp>
      <p:sp>
        <p:nvSpPr>
          <p:cNvPr id="586" name="PlaceHolder 3"/>
          <p:cNvSpPr>
            <a:spLocks noGrp="1"/>
          </p:cNvSpPr>
          <p:nvPr>
            <p:ph type="ftr" idx="59"/>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6EF80A8B-ADB5-4CD7-9FE1-0643AE507FDD}" type="slidenum">
              <a:t>66</a:t>
            </a:fld>
          </a:p>
        </p:txBody>
      </p:sp>
    </p:spTree>
  </p:cSld>
  <mc:AlternateContent>
    <mc:Choice Requires="p14">
      <p:transition spd="slow" p14:dur="2000"/>
    </mc:Choice>
    <mc:Fallback>
      <p:transition spd="slow"/>
    </mc:Fallback>
  </mc:AlternateContent>
  <p:timing>
    <p:tnLst>
      <p:par>
        <p:cTn id="317" dur="indefinite" restart="never" nodeType="tmRoot">
          <p:childTnLst>
            <p:seq>
              <p:cTn id="318" dur="indefinite" nodeType="mainSeq">
                <p:childTnLst>
                  <p:par>
                    <p:cTn id="319" fill="hold">
                      <p:stCondLst>
                        <p:cond delay="indefinite"/>
                      </p:stCondLst>
                      <p:childTnLst>
                        <p:par>
                          <p:cTn id="320" fill="hold">
                            <p:stCondLst>
                              <p:cond delay="0"/>
                            </p:stCondLst>
                            <p:childTnLst>
                              <p:par>
                                <p:cTn id="321" nodeType="clickEffect" fill="hold" presetClass="entr" presetID="1">
                                  <p:stCondLst>
                                    <p:cond delay="0"/>
                                  </p:stCondLst>
                                  <p:childTnLst>
                                    <p:set>
                                      <p:cBhvr>
                                        <p:cTn id="322" dur="1" fill="hold">
                                          <p:stCondLst>
                                            <p:cond delay="0"/>
                                          </p:stCondLst>
                                        </p:cTn>
                                        <p:tgtEl>
                                          <p:spTgt spid="585">
                                            <p:txEl>
                                              <p:pRg st="0" end="0"/>
                                            </p:txEl>
                                          </p:spTgt>
                                        </p:tgtEl>
                                        <p:attrNameLst>
                                          <p:attrName>style.visibility</p:attrName>
                                        </p:attrNameLst>
                                      </p:cBhvr>
                                      <p:to>
                                        <p:strVal val="visible"/>
                                      </p:to>
                                    </p:set>
                                  </p:childTnLst>
                                </p:cTn>
                              </p:par>
                            </p:childTnLst>
                          </p:cTn>
                        </p:par>
                      </p:childTnLst>
                    </p:cTn>
                  </p:par>
                  <p:par>
                    <p:cTn id="323" fill="hold">
                      <p:stCondLst>
                        <p:cond delay="indefinite"/>
                      </p:stCondLst>
                      <p:childTnLst>
                        <p:par>
                          <p:cTn id="324" fill="hold">
                            <p:stCondLst>
                              <p:cond delay="0"/>
                            </p:stCondLst>
                            <p:childTnLst>
                              <p:par>
                                <p:cTn id="325" nodeType="clickEffect" fill="hold" presetClass="entr" presetID="1">
                                  <p:stCondLst>
                                    <p:cond delay="0"/>
                                  </p:stCondLst>
                                  <p:childTnLst>
                                    <p:set>
                                      <p:cBhvr>
                                        <p:cTn id="326" dur="1" fill="hold">
                                          <p:stCondLst>
                                            <p:cond delay="0"/>
                                          </p:stCondLst>
                                        </p:cTn>
                                        <p:tgtEl>
                                          <p:spTgt spid="585">
                                            <p:txEl>
                                              <p:pRg st="1" end="1"/>
                                            </p:txEl>
                                          </p:spTgt>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nodeType="clickEffect" fill="hold" presetClass="entr" presetID="1">
                                  <p:stCondLst>
                                    <p:cond delay="0"/>
                                  </p:stCondLst>
                                  <p:childTnLst>
                                    <p:set>
                                      <p:cBhvr>
                                        <p:cTn id="330" dur="1" fill="hold">
                                          <p:stCondLst>
                                            <p:cond delay="0"/>
                                          </p:stCondLst>
                                        </p:cTn>
                                        <p:tgtEl>
                                          <p:spTgt spid="585">
                                            <p:txEl>
                                              <p:pRg st="2" end="2"/>
                                            </p:txEl>
                                          </p:spTgt>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nodeType="clickEffect" fill="hold" presetClass="entr" presetID="1">
                                  <p:stCondLst>
                                    <p:cond delay="0"/>
                                  </p:stCondLst>
                                  <p:childTnLst>
                                    <p:set>
                                      <p:cBhvr>
                                        <p:cTn id="334" dur="1" fill="hold">
                                          <p:stCondLst>
                                            <p:cond delay="0"/>
                                          </p:stCondLst>
                                        </p:cTn>
                                        <p:tgtEl>
                                          <p:spTgt spid="585">
                                            <p:txEl>
                                              <p:pRg st="3" end="3"/>
                                            </p:txEl>
                                          </p:spTgt>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nodeType="clickEffect" fill="hold" presetClass="entr" presetID="1">
                                  <p:stCondLst>
                                    <p:cond delay="0"/>
                                  </p:stCondLst>
                                  <p:childTnLst>
                                    <p:set>
                                      <p:cBhvr>
                                        <p:cTn id="338" dur="1" fill="hold">
                                          <p:stCondLst>
                                            <p:cond delay="0"/>
                                          </p:stCondLst>
                                        </p:cTn>
                                        <p:tgtEl>
                                          <p:spTgt spid="585">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87" name="Content Placeholder 6" descr=""/>
          <p:cNvPicPr/>
          <p:nvPr/>
        </p:nvPicPr>
        <p:blipFill>
          <a:blip r:embed="rId1"/>
          <a:stretch/>
        </p:blipFill>
        <p:spPr>
          <a:xfrm>
            <a:off x="2428920" y="757080"/>
            <a:ext cx="7214760" cy="4830840"/>
          </a:xfrm>
          <a:prstGeom prst="rect">
            <a:avLst/>
          </a:prstGeom>
          <a:ln w="0">
            <a:noFill/>
          </a:ln>
        </p:spPr>
      </p:pic>
      <p:sp>
        <p:nvSpPr>
          <p:cNvPr id="2" name="PlaceHolder 1"/>
          <p:cNvSpPr>
            <a:spLocks noGrp="1"/>
          </p:cNvSpPr>
          <p:nvPr>
            <p:ph type="ftr" idx="5"/>
          </p:nvPr>
        </p:nvSpPr>
        <p:spPr/>
        <p:txBody>
          <a:bodyPr/>
          <a:p>
            <a:r>
              <a:t>Archana P S , Department of CSE,SNGCE</a:t>
            </a:r>
          </a:p>
        </p:txBody>
      </p:sp>
      <p:sp>
        <p:nvSpPr>
          <p:cNvPr id="3" name="PlaceHolder 2"/>
          <p:cNvSpPr>
            <a:spLocks noGrp="1"/>
          </p:cNvSpPr>
          <p:nvPr>
            <p:ph type="sldNum" idx="6"/>
          </p:nvPr>
        </p:nvSpPr>
        <p:spPr/>
        <p:txBody>
          <a:bodyPr/>
          <a:p>
            <a:fld id="{2A7E9D90-CA57-4443-8D6B-034E0C016AE5}" type="slidenum">
              <a:t>67</a:t>
            </a:fld>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Cache Memory</a:t>
            </a:r>
            <a:endParaRPr b="0" lang="en-US" sz="4000" spc="-1" strike="noStrike">
              <a:solidFill>
                <a:srgbClr val="000000"/>
              </a:solidFill>
              <a:latin typeface="Arial Nova Light"/>
            </a:endParaRPr>
          </a:p>
        </p:txBody>
      </p:sp>
      <p:sp>
        <p:nvSpPr>
          <p:cNvPr id="589" name="PlaceHolder 2"/>
          <p:cNvSpPr>
            <a:spLocks noGrp="1"/>
          </p:cNvSpPr>
          <p:nvPr>
            <p:ph/>
          </p:nvPr>
        </p:nvSpPr>
        <p:spPr>
          <a:xfrm>
            <a:off x="914400" y="1614600"/>
            <a:ext cx="10476360" cy="465264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 processor of a computer can usually process instructions and data faster than they can be fetched from the main memory.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 </a:t>
            </a:r>
            <a:r>
              <a:rPr b="0" lang="en-US" sz="2000" spc="-1" strike="noStrike">
                <a:solidFill>
                  <a:srgbClr val="ff0066"/>
                </a:solidFill>
                <a:latin typeface="Comic Sans MS"/>
              </a:rPr>
              <a:t>memory access time </a:t>
            </a:r>
            <a:r>
              <a:rPr b="0" lang="en-US" sz="2000" spc="-1" strike="noStrike">
                <a:solidFill>
                  <a:srgbClr val="09283f"/>
                </a:solidFill>
                <a:latin typeface="Comic Sans MS"/>
              </a:rPr>
              <a:t>is the bottleneck in the system.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One way to reduce the memory access time is to use a </a:t>
            </a:r>
            <a:r>
              <a:rPr b="0" i="1" lang="en-US" sz="2000" spc="-1" strike="noStrike">
                <a:solidFill>
                  <a:srgbClr val="09283f"/>
                </a:solidFill>
                <a:latin typeface="Comic Sans MS"/>
              </a:rPr>
              <a:t>cache memory.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This is a small, </a:t>
            </a:r>
            <a:r>
              <a:rPr b="0" lang="en-US" sz="2000" spc="-1" strike="noStrike">
                <a:solidFill>
                  <a:srgbClr val="ff0066"/>
                </a:solidFill>
                <a:latin typeface="Comic Sans MS"/>
              </a:rPr>
              <a:t>fast memory </a:t>
            </a:r>
            <a:r>
              <a:rPr b="0" lang="en-US" sz="2000" spc="-1" strike="noStrike">
                <a:solidFill>
                  <a:srgbClr val="09283f"/>
                </a:solidFill>
                <a:latin typeface="Comic Sans MS"/>
              </a:rPr>
              <a:t>inserted between the larger, slower main memory and the processor.</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It </a:t>
            </a:r>
            <a:r>
              <a:rPr b="0" lang="en-US" sz="2000" spc="-1" strike="noStrike">
                <a:solidFill>
                  <a:srgbClr val="ff0066"/>
                </a:solidFill>
                <a:latin typeface="Comic Sans MS"/>
              </a:rPr>
              <a:t>holds</a:t>
            </a:r>
            <a:r>
              <a:rPr b="0" lang="en-US" sz="2000" spc="-1" strike="noStrike">
                <a:solidFill>
                  <a:srgbClr val="09283f"/>
                </a:solidFill>
                <a:latin typeface="Comic Sans MS"/>
              </a:rPr>
              <a:t> the </a:t>
            </a:r>
            <a:r>
              <a:rPr b="0" lang="en-US" sz="2000" spc="-1" strike="noStrike">
                <a:solidFill>
                  <a:srgbClr val="ff0066"/>
                </a:solidFill>
                <a:latin typeface="Comic Sans MS"/>
              </a:rPr>
              <a:t>currently active portions </a:t>
            </a:r>
            <a:r>
              <a:rPr b="0" lang="en-US" sz="2000" spc="-1" strike="noStrike">
                <a:solidFill>
                  <a:srgbClr val="09283f"/>
                </a:solidFill>
                <a:latin typeface="Comic Sans MS"/>
              </a:rPr>
              <a:t>of a program and their data. </a:t>
            </a:r>
            <a:endParaRPr b="0" lang="en-US" sz="2000" spc="-1" strike="noStrike">
              <a:solidFill>
                <a:srgbClr val="09283f"/>
              </a:solidFill>
              <a:latin typeface="Arial Nova Light"/>
            </a:endParaRPr>
          </a:p>
        </p:txBody>
      </p:sp>
      <p:sp>
        <p:nvSpPr>
          <p:cNvPr id="590" name="PlaceHolder 3"/>
          <p:cNvSpPr>
            <a:spLocks noGrp="1"/>
          </p:cNvSpPr>
          <p:nvPr>
            <p:ph type="ftr" idx="60"/>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pic>
        <p:nvPicPr>
          <p:cNvPr id="591" name="Picture 6" descr=""/>
          <p:cNvPicPr/>
          <p:nvPr/>
        </p:nvPicPr>
        <p:blipFill>
          <a:blip r:embed="rId1"/>
          <a:stretch/>
        </p:blipFill>
        <p:spPr>
          <a:xfrm>
            <a:off x="3423960" y="4717440"/>
            <a:ext cx="6024600" cy="2081880"/>
          </a:xfrm>
          <a:prstGeom prst="rect">
            <a:avLst/>
          </a:prstGeom>
          <a:ln w="0">
            <a:noFill/>
          </a:ln>
        </p:spPr>
      </p:pic>
      <p:sp>
        <p:nvSpPr>
          <p:cNvPr id="5" name="PlaceHolder 4"/>
          <p:cNvSpPr>
            <a:spLocks noGrp="1"/>
          </p:cNvSpPr>
          <p:nvPr>
            <p:ph type="sldNum" idx="6"/>
          </p:nvPr>
        </p:nvSpPr>
        <p:spPr/>
        <p:txBody>
          <a:bodyPr/>
          <a:p>
            <a:fld id="{6BC3DC60-7693-4422-9253-CE5E16ED0F7E}" type="slidenum">
              <a:t>68</a:t>
            </a:fld>
          </a:p>
        </p:txBody>
      </p:sp>
    </p:spTree>
  </p:cSld>
  <mc:AlternateContent>
    <mc:Choice Requires="p14">
      <p:transition spd="slow" p14:dur="2000"/>
    </mc:Choice>
    <mc:Fallback>
      <p:transition spd="slow"/>
    </mc:Fallback>
  </mc:AlternateContent>
  <p:timing>
    <p:tnLst>
      <p:par>
        <p:cTn id="339" dur="indefinite" restart="never" nodeType="tmRoot">
          <p:childTnLst>
            <p:seq>
              <p:cTn id="340" dur="indefinite" nodeType="mainSeq">
                <p:childTnLst>
                  <p:par>
                    <p:cTn id="341" fill="hold">
                      <p:stCondLst>
                        <p:cond delay="indefinite"/>
                      </p:stCondLst>
                      <p:childTnLst>
                        <p:par>
                          <p:cTn id="342" fill="hold">
                            <p:stCondLst>
                              <p:cond delay="0"/>
                            </p:stCondLst>
                            <p:childTnLst>
                              <p:par>
                                <p:cTn id="343" nodeType="clickEffect" fill="hold" presetClass="entr" presetID="1">
                                  <p:stCondLst>
                                    <p:cond delay="0"/>
                                  </p:stCondLst>
                                  <p:childTnLst>
                                    <p:set>
                                      <p:cBhvr>
                                        <p:cTn id="344" dur="1" fill="hold">
                                          <p:stCondLst>
                                            <p:cond delay="0"/>
                                          </p:stCondLst>
                                        </p:cTn>
                                        <p:tgtEl>
                                          <p:spTgt spid="589">
                                            <p:txEl>
                                              <p:pRg st="0" end="0"/>
                                            </p:txEl>
                                          </p:spTgt>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nodeType="clickEffect" fill="hold" presetClass="entr" presetID="1">
                                  <p:stCondLst>
                                    <p:cond delay="0"/>
                                  </p:stCondLst>
                                  <p:childTnLst>
                                    <p:set>
                                      <p:cBhvr>
                                        <p:cTn id="348" dur="1" fill="hold">
                                          <p:stCondLst>
                                            <p:cond delay="0"/>
                                          </p:stCondLst>
                                        </p:cTn>
                                        <p:tgtEl>
                                          <p:spTgt spid="589">
                                            <p:txEl>
                                              <p:pRg st="1" end="1"/>
                                            </p:txEl>
                                          </p:spTgt>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nodeType="clickEffect" fill="hold" presetClass="entr" presetID="1">
                                  <p:stCondLst>
                                    <p:cond delay="0"/>
                                  </p:stCondLst>
                                  <p:childTnLst>
                                    <p:set>
                                      <p:cBhvr>
                                        <p:cTn id="352" dur="1" fill="hold">
                                          <p:stCondLst>
                                            <p:cond delay="0"/>
                                          </p:stCondLst>
                                        </p:cTn>
                                        <p:tgtEl>
                                          <p:spTgt spid="589">
                                            <p:txEl>
                                              <p:pRg st="2" end="2"/>
                                            </p:txEl>
                                          </p:spTgt>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nodeType="clickEffect" fill="hold" presetClass="entr" presetID="1">
                                  <p:stCondLst>
                                    <p:cond delay="0"/>
                                  </p:stCondLst>
                                  <p:childTnLst>
                                    <p:set>
                                      <p:cBhvr>
                                        <p:cTn id="356" dur="1" fill="hold">
                                          <p:stCondLst>
                                            <p:cond delay="0"/>
                                          </p:stCondLst>
                                        </p:cTn>
                                        <p:tgtEl>
                                          <p:spTgt spid="589">
                                            <p:txEl>
                                              <p:pRg st="3" end="3"/>
                                            </p:txEl>
                                          </p:spTgt>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nodeType="clickEffect" fill="hold" presetClass="entr" presetID="1">
                                  <p:stCondLst>
                                    <p:cond delay="0"/>
                                  </p:stCondLst>
                                  <p:childTnLst>
                                    <p:set>
                                      <p:cBhvr>
                                        <p:cTn id="360" dur="1" fill="hold">
                                          <p:stCondLst>
                                            <p:cond delay="0"/>
                                          </p:stCondLst>
                                        </p:cTn>
                                        <p:tgtEl>
                                          <p:spTgt spid="58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PlaceHolder 1"/>
          <p:cNvSpPr>
            <a:spLocks noGrp="1"/>
          </p:cNvSpPr>
          <p:nvPr>
            <p:ph type="title"/>
          </p:nvPr>
        </p:nvSpPr>
        <p:spPr>
          <a:xfrm>
            <a:off x="905400" y="55440"/>
            <a:ext cx="9914400" cy="900000"/>
          </a:xfrm>
          <a:prstGeom prst="rect">
            <a:avLst/>
          </a:prstGeom>
          <a:noFill/>
          <a:ln w="0">
            <a:noFill/>
          </a:ln>
        </p:spPr>
        <p:txBody>
          <a:bodyPr anchor="ctr">
            <a:normAutofit/>
          </a:bodyPr>
          <a:p>
            <a:pPr>
              <a:lnSpc>
                <a:spcPct val="100000"/>
              </a:lnSpc>
              <a:buNone/>
            </a:pPr>
            <a:r>
              <a:rPr b="0" lang="en-US" sz="4000" spc="-1" strike="noStrike">
                <a:solidFill>
                  <a:srgbClr val="18818c"/>
                </a:solidFill>
                <a:latin typeface="Elephant"/>
              </a:rPr>
              <a:t>Cache Memory</a:t>
            </a:r>
            <a:endParaRPr b="0" lang="en-US" sz="4000" spc="-1" strike="noStrike">
              <a:solidFill>
                <a:srgbClr val="000000"/>
              </a:solidFill>
              <a:latin typeface="Arial Nova Light"/>
            </a:endParaRPr>
          </a:p>
        </p:txBody>
      </p:sp>
      <p:sp>
        <p:nvSpPr>
          <p:cNvPr id="593" name="PlaceHolder 2"/>
          <p:cNvSpPr>
            <a:spLocks noGrp="1"/>
          </p:cNvSpPr>
          <p:nvPr>
            <p:ph/>
          </p:nvPr>
        </p:nvSpPr>
        <p:spPr>
          <a:xfrm>
            <a:off x="457200" y="955800"/>
            <a:ext cx="11401200" cy="5086800"/>
          </a:xfrm>
          <a:prstGeom prst="rect">
            <a:avLst/>
          </a:prstGeom>
          <a:noFill/>
          <a:ln w="0">
            <a:noFill/>
          </a:ln>
        </p:spPr>
        <p:txBody>
          <a:bodyPr anchor="t">
            <a:noAutofit/>
          </a:bodyPr>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Cache memory is </a:t>
            </a:r>
            <a:r>
              <a:rPr b="0" lang="en-US" sz="2000" spc="-1" strike="noStrike">
                <a:solidFill>
                  <a:srgbClr val="ef306c"/>
                </a:solidFill>
                <a:latin typeface="Comic Sans MS"/>
              </a:rPr>
              <a:t>used to reduce the average time to access data from the Main memory</a:t>
            </a:r>
            <a:r>
              <a:rPr b="0" lang="en-US" sz="2000" spc="-1" strike="noStrike">
                <a:solidFill>
                  <a:srgbClr val="000000"/>
                </a:solidFill>
                <a:latin typeface="Comic Sans MS"/>
              </a:rPr>
              <a:t>.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The cache is a smaller and faster memory which stores copies of the data from frequently used main memory locations.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There are various different independent caches in a CPU, which store instructions and data. </a:t>
            </a:r>
            <a:endParaRPr b="0" lang="en-US" sz="2000" spc="-1" strike="noStrike">
              <a:solidFill>
                <a:srgbClr val="09283f"/>
              </a:solidFill>
              <a:latin typeface="Arial Nova Light"/>
            </a:endParaRPr>
          </a:p>
          <a:p>
            <a:pPr>
              <a:lnSpc>
                <a:spcPct val="120000"/>
              </a:lnSpc>
              <a:spcBef>
                <a:spcPts val="1001"/>
              </a:spcBef>
              <a:buNone/>
              <a:tabLst>
                <a:tab algn="l" pos="0"/>
              </a:tabLst>
            </a:pPr>
            <a:r>
              <a:rPr b="1" lang="en-IN" sz="2000" spc="-1" strike="noStrike">
                <a:solidFill>
                  <a:srgbClr val="000000"/>
                </a:solidFill>
                <a:highlight>
                  <a:srgbClr val="ffff00"/>
                </a:highlight>
                <a:latin typeface="Comic Sans MS"/>
              </a:rPr>
              <a:t>Locality of Reference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tabLst>
                <a:tab algn="l" pos="0"/>
              </a:tabLst>
            </a:pPr>
            <a:r>
              <a:rPr b="0" lang="en-US" sz="2000" spc="-1" strike="noStrike">
                <a:solidFill>
                  <a:srgbClr val="000000"/>
                </a:solidFill>
                <a:latin typeface="Comic Sans MS"/>
              </a:rPr>
              <a:t>Analysis of programs indicates that many instructions in localized areas of a program are executed repeatedly during some period of time, while the others are accessed relatively less frequently. These instructions may be the ones in a loop, nested loop or few procedures calling each other repeatedly. This is called “locality of reference”. </a:t>
            </a:r>
            <a:endParaRPr b="0" lang="en-US" sz="2000" spc="-1" strike="noStrike">
              <a:solidFill>
                <a:srgbClr val="09283f"/>
              </a:solidFill>
              <a:latin typeface="Arial Nova Light"/>
            </a:endParaRPr>
          </a:p>
          <a:p>
            <a:pPr lvl="1" marL="685800" indent="-228600">
              <a:lnSpc>
                <a:spcPct val="120000"/>
              </a:lnSpc>
              <a:spcBef>
                <a:spcPts val="499"/>
              </a:spcBef>
              <a:buClr>
                <a:srgbClr val="f48e7c"/>
              </a:buClr>
              <a:buFont typeface="Wingdings" charset="2"/>
              <a:buChar char=""/>
              <a:tabLst>
                <a:tab algn="l" pos="0"/>
              </a:tabLst>
            </a:pPr>
            <a:r>
              <a:rPr b="1" i="1" lang="en-IN" sz="2000" spc="-1" strike="noStrike">
                <a:solidFill>
                  <a:srgbClr val="000000"/>
                </a:solidFill>
                <a:latin typeface="Comic Sans MS"/>
              </a:rPr>
              <a:t>Temporal locality of reference: </a:t>
            </a:r>
            <a:r>
              <a:rPr b="0" lang="en-US" sz="2000" spc="-1" strike="noStrike">
                <a:solidFill>
                  <a:srgbClr val="000000"/>
                </a:solidFill>
                <a:latin typeface="Comic Sans MS"/>
              </a:rPr>
              <a:t>Recently executed instruction is likely to be executed again very soon. </a:t>
            </a:r>
            <a:endParaRPr b="0" lang="en-US" sz="2000" spc="-1" strike="noStrike">
              <a:solidFill>
                <a:srgbClr val="09283f"/>
              </a:solidFill>
              <a:latin typeface="Arial Nova Light"/>
            </a:endParaRPr>
          </a:p>
          <a:p>
            <a:pPr lvl="1" marL="685800" indent="-228600">
              <a:lnSpc>
                <a:spcPct val="120000"/>
              </a:lnSpc>
              <a:spcBef>
                <a:spcPts val="499"/>
              </a:spcBef>
              <a:buClr>
                <a:srgbClr val="f48e7c"/>
              </a:buClr>
              <a:buFont typeface="Wingdings" charset="2"/>
              <a:buChar char=""/>
              <a:tabLst>
                <a:tab algn="l" pos="0"/>
              </a:tabLst>
            </a:pPr>
            <a:r>
              <a:rPr b="1" i="1" lang="en-IN" sz="2000" spc="-1" strike="noStrike">
                <a:solidFill>
                  <a:srgbClr val="000000"/>
                </a:solidFill>
                <a:latin typeface="Comic Sans MS"/>
              </a:rPr>
              <a:t>Spatial locality of reference: </a:t>
            </a:r>
            <a:r>
              <a:rPr b="0" lang="en-US" sz="2000" spc="-1" strike="noStrike">
                <a:solidFill>
                  <a:srgbClr val="000000"/>
                </a:solidFill>
                <a:latin typeface="Comic Sans MS"/>
              </a:rPr>
              <a:t>Instructions with addresses close to a recently instruction are likely to be executed soon. </a:t>
            </a:r>
            <a:endParaRPr b="0" lang="en-US" sz="2000" spc="-1" strike="noStrike">
              <a:solidFill>
                <a:srgbClr val="09283f"/>
              </a:solidFill>
              <a:latin typeface="Arial Nova Light"/>
            </a:endParaRPr>
          </a:p>
        </p:txBody>
      </p:sp>
      <p:sp>
        <p:nvSpPr>
          <p:cNvPr id="4" name="PlaceHolder 3"/>
          <p:cNvSpPr>
            <a:spLocks noGrp="1"/>
          </p:cNvSpPr>
          <p:nvPr>
            <p:ph type="ftr" idx="5"/>
          </p:nvPr>
        </p:nvSpPr>
        <p:spPr/>
        <p:txBody>
          <a:bodyPr/>
          <a:p>
            <a:r>
              <a:t>Archana P S , Department of CSE,SNGCE</a:t>
            </a:r>
          </a:p>
        </p:txBody>
      </p:sp>
      <p:sp>
        <p:nvSpPr>
          <p:cNvPr id="5" name="PlaceHolder 4"/>
          <p:cNvSpPr>
            <a:spLocks noGrp="1"/>
          </p:cNvSpPr>
          <p:nvPr>
            <p:ph type="sldNum" idx="6"/>
          </p:nvPr>
        </p:nvSpPr>
        <p:spPr/>
        <p:txBody>
          <a:bodyPr/>
          <a:p>
            <a:fld id="{368033E3-75EA-44E2-972D-E254A04AD9EC}" type="slidenum">
              <a:t>69</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Textbook</a:t>
            </a:r>
            <a:endParaRPr b="0" lang="en-US" sz="4000" spc="-1" strike="noStrike">
              <a:solidFill>
                <a:srgbClr val="000000"/>
              </a:solidFill>
              <a:latin typeface="Arial Nova Light"/>
            </a:endParaRPr>
          </a:p>
        </p:txBody>
      </p:sp>
      <p:pic>
        <p:nvPicPr>
          <p:cNvPr id="280" name="Content Placeholder 4" descr=""/>
          <p:cNvPicPr/>
          <p:nvPr/>
        </p:nvPicPr>
        <p:blipFill>
          <a:blip r:embed="rId1"/>
          <a:stretch/>
        </p:blipFill>
        <p:spPr>
          <a:xfrm>
            <a:off x="632160" y="1667520"/>
            <a:ext cx="10797480" cy="5190120"/>
          </a:xfrm>
          <a:prstGeom prst="rect">
            <a:avLst/>
          </a:prstGeom>
          <a:ln w="0">
            <a:noFill/>
          </a:ln>
        </p:spPr>
      </p:pic>
      <p:sp>
        <p:nvSpPr>
          <p:cNvPr id="281" name="PlaceHolder 2"/>
          <p:cNvSpPr>
            <a:spLocks noGrp="1"/>
          </p:cNvSpPr>
          <p:nvPr>
            <p:ph type="ftr" idx="33"/>
          </p:nvPr>
        </p:nvSpPr>
        <p:spPr>
          <a:xfrm>
            <a:off x="173880" y="6437520"/>
            <a:ext cx="3775680" cy="364680"/>
          </a:xfrm>
          <a:prstGeom prst="rect">
            <a:avLst/>
          </a:prstGeom>
          <a:noFill/>
          <a:ln w="0">
            <a:noFill/>
          </a:ln>
        </p:spPr>
        <p:txBody>
          <a:bodyPr anchor="ctr">
            <a:noAutofit/>
          </a:bodyPr>
          <a:lstStyle>
            <a:lvl1pPr>
              <a:lnSpc>
                <a:spcPct val="100000"/>
              </a:lnSpc>
              <a:buNone/>
              <a:tabLst>
                <a:tab algn="l" pos="0"/>
              </a:tabLst>
              <a:defRPr b="0" lang="en-US" sz="1050" spc="49" strike="noStrike">
                <a:solidFill>
                  <a:srgbClr val="18818c"/>
                </a:solidFill>
                <a:latin typeface="Arial Nova Light"/>
              </a:defRPr>
            </a:lvl1pPr>
          </a:lstStyle>
          <a:p>
            <a:pPr>
              <a:lnSpc>
                <a:spcPct val="100000"/>
              </a:lnSpc>
              <a:buNone/>
              <a:tabLst>
                <a:tab algn="l" pos="0"/>
              </a:tabLst>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282" name="PlaceHolder 3"/>
          <p:cNvSpPr>
            <a:spLocks noGrp="1"/>
          </p:cNvSpPr>
          <p:nvPr>
            <p:ph type="sldNum" idx="34"/>
          </p:nvPr>
        </p:nvSpPr>
        <p:spPr>
          <a:xfrm>
            <a:off x="11391120" y="6434640"/>
            <a:ext cx="693000" cy="364680"/>
          </a:xfrm>
          <a:prstGeom prst="rect">
            <a:avLst/>
          </a:prstGeom>
          <a:noFill/>
          <a:ln w="0">
            <a:noFill/>
          </a:ln>
        </p:spPr>
        <p:txBody>
          <a:bodyPr anchor="ctr">
            <a:noAutofit/>
          </a:bodyPr>
          <a:lstStyle>
            <a:lvl1pPr algn="r">
              <a:lnSpc>
                <a:spcPct val="100000"/>
              </a:lnSpc>
              <a:buNone/>
              <a:tabLst>
                <a:tab algn="l" pos="0"/>
              </a:tabLst>
              <a:defRPr b="0" lang="en-US" sz="2000" spc="-1" strike="noStrike">
                <a:solidFill>
                  <a:srgbClr val="f4f2ec"/>
                </a:solidFill>
                <a:latin typeface="Elephant"/>
              </a:defRPr>
            </a:lvl1pPr>
          </a:lstStyle>
          <a:p>
            <a:pPr algn="r">
              <a:lnSpc>
                <a:spcPct val="100000"/>
              </a:lnSpc>
              <a:buNone/>
              <a:tabLst>
                <a:tab algn="l" pos="0"/>
              </a:tabLst>
            </a:pPr>
            <a:fld id="{BE5D93F7-85B1-4DC7-A920-89B09C4CFA3C}" type="slidenum">
              <a:rPr b="0" lang="en-US" sz="2000" spc="-1" strike="noStrike">
                <a:solidFill>
                  <a:srgbClr val="f4f2ec"/>
                </a:solidFill>
                <a:latin typeface="Elephant"/>
              </a:rPr>
              <a:t>&lt;number&gt;</a:t>
            </a:fld>
            <a:endParaRPr b="0" lang="en-IN" sz="2000" spc="-1" strike="noStrike">
              <a:latin typeface="Times New Roman"/>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Basic Cache Operations</a:t>
            </a:r>
            <a:endParaRPr b="0" lang="en-US" sz="4000" spc="-1" strike="noStrike">
              <a:solidFill>
                <a:srgbClr val="000000"/>
              </a:solidFill>
              <a:latin typeface="Arial Nova Light"/>
            </a:endParaRPr>
          </a:p>
        </p:txBody>
      </p:sp>
      <p:sp>
        <p:nvSpPr>
          <p:cNvPr id="595" name="PlaceHolder 2"/>
          <p:cNvSpPr>
            <a:spLocks noGrp="1"/>
          </p:cNvSpPr>
          <p:nvPr>
            <p:ph/>
          </p:nvPr>
        </p:nvSpPr>
        <p:spPr>
          <a:xfrm>
            <a:off x="414360" y="1919520"/>
            <a:ext cx="11358360" cy="451440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1800" spc="-1" strike="noStrike">
                <a:solidFill>
                  <a:srgbClr val="000000"/>
                </a:solidFill>
                <a:latin typeface="Comic Sans MS"/>
              </a:rPr>
              <a:t>Processor issues a Read request; a block of words is transferred from the main memory to the cache, one word at a time. </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1800" spc="-1" strike="noStrike">
                <a:solidFill>
                  <a:srgbClr val="000000"/>
                </a:solidFill>
                <a:latin typeface="Comic Sans MS"/>
              </a:rPr>
              <a:t>Subsequent references to the data in this block of words are found in the cache. </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1800" spc="-1" strike="noStrike">
                <a:solidFill>
                  <a:srgbClr val="000000"/>
                </a:solidFill>
                <a:latin typeface="Comic Sans MS"/>
              </a:rPr>
              <a:t>At any given time, only some blocks in the main memory are held in the cache, which blocks in the main memory in the cache is determined by a </a:t>
            </a:r>
            <a:r>
              <a:rPr b="0" lang="en-US" sz="1800" spc="-1" strike="noStrike">
                <a:solidFill>
                  <a:srgbClr val="ef306c"/>
                </a:solidFill>
                <a:latin typeface="Comic Sans MS"/>
              </a:rPr>
              <a:t>“</a:t>
            </a:r>
            <a:r>
              <a:rPr b="1" lang="en-US" sz="1800" spc="-1" strike="noStrike">
                <a:solidFill>
                  <a:srgbClr val="ef306c"/>
                </a:solidFill>
                <a:latin typeface="Comic Sans MS"/>
              </a:rPr>
              <a:t>mapping function</a:t>
            </a:r>
            <a:r>
              <a:rPr b="0" lang="en-US" sz="1800" spc="-1" strike="noStrike">
                <a:solidFill>
                  <a:srgbClr val="ef306c"/>
                </a:solidFill>
                <a:latin typeface="Comic Sans MS"/>
              </a:rPr>
              <a:t>”. </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1800" spc="-1" strike="noStrike">
                <a:solidFill>
                  <a:srgbClr val="000000"/>
                </a:solidFill>
                <a:latin typeface="Comic Sans MS"/>
              </a:rPr>
              <a:t>When the cache is full, and a block of words needs to be transferred from the main memory, some block of words in the cache must be replaced. This is determined by a </a:t>
            </a:r>
            <a:r>
              <a:rPr b="0" lang="en-US" sz="1800" spc="-1" strike="noStrike">
                <a:solidFill>
                  <a:srgbClr val="ef306c"/>
                </a:solidFill>
                <a:latin typeface="Comic Sans MS"/>
              </a:rPr>
              <a:t>“</a:t>
            </a:r>
            <a:r>
              <a:rPr b="1" lang="en-US" sz="1800" spc="-1" strike="noStrike">
                <a:solidFill>
                  <a:srgbClr val="ef306c"/>
                </a:solidFill>
                <a:latin typeface="Comic Sans MS"/>
              </a:rPr>
              <a:t>replacement algorithm</a:t>
            </a:r>
            <a:r>
              <a:rPr b="0" lang="en-US" sz="1800" spc="-1" strike="noStrike">
                <a:solidFill>
                  <a:srgbClr val="ef306c"/>
                </a:solidFill>
                <a:latin typeface="Comic Sans MS"/>
              </a:rPr>
              <a:t>”.</a:t>
            </a:r>
            <a:r>
              <a:rPr b="0" lang="en-US" sz="1800" spc="-1" strike="noStrike">
                <a:solidFill>
                  <a:srgbClr val="000000"/>
                </a:solidFill>
                <a:latin typeface="Comic Sans MS"/>
              </a:rPr>
              <a:t> </a:t>
            </a:r>
            <a:endParaRPr b="0" lang="en-US" sz="1800" spc="-1" strike="noStrike">
              <a:solidFill>
                <a:srgbClr val="09283f"/>
              </a:solidFill>
              <a:latin typeface="Arial Nova Light"/>
            </a:endParaRPr>
          </a:p>
          <a:p>
            <a:pPr>
              <a:lnSpc>
                <a:spcPct val="120000"/>
              </a:lnSpc>
              <a:spcBef>
                <a:spcPts val="1001"/>
              </a:spcBef>
              <a:buNone/>
              <a:tabLst>
                <a:tab algn="l" pos="0"/>
              </a:tabLst>
            </a:pPr>
            <a:r>
              <a:rPr b="1" i="1" lang="en-IN" sz="1800" spc="-1" strike="noStrike">
                <a:solidFill>
                  <a:srgbClr val="ef306c"/>
                </a:solidFill>
                <a:highlight>
                  <a:srgbClr val="ffff00"/>
                </a:highlight>
                <a:latin typeface="Comic Sans MS"/>
              </a:rPr>
              <a:t>Cache hit :</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tabLst>
                <a:tab algn="l" pos="0"/>
              </a:tabLst>
            </a:pPr>
            <a:r>
              <a:rPr b="0" lang="en-US" sz="1800" spc="-1" strike="noStrike">
                <a:solidFill>
                  <a:srgbClr val="000000"/>
                </a:solidFill>
                <a:latin typeface="Comic Sans MS"/>
              </a:rPr>
              <a:t>Existence of a cache is transparent to the processor. The processor issues Read and Write requests in the same manner</a:t>
            </a:r>
            <a:r>
              <a:rPr b="0" lang="en-US" sz="1800" spc="-1" strike="noStrike">
                <a:solidFill>
                  <a:srgbClr val="ef306c"/>
                </a:solidFill>
                <a:latin typeface="Comic Sans MS"/>
              </a:rPr>
              <a:t>. If the data is in the cache, it is called a Read or Write hit. </a:t>
            </a:r>
            <a:endParaRPr b="0" lang="en-US" sz="1800" spc="-1" strike="noStrike">
              <a:solidFill>
                <a:srgbClr val="09283f"/>
              </a:solidFill>
              <a:latin typeface="Arial Nova Light"/>
            </a:endParaRPr>
          </a:p>
          <a:p>
            <a:pPr>
              <a:lnSpc>
                <a:spcPct val="120000"/>
              </a:lnSpc>
              <a:spcBef>
                <a:spcPts val="1001"/>
              </a:spcBef>
              <a:buNone/>
              <a:tabLst>
                <a:tab algn="l" pos="0"/>
              </a:tabLst>
            </a:pPr>
            <a:endParaRPr b="0" lang="en-US" sz="2000" spc="-1" strike="noStrike">
              <a:solidFill>
                <a:srgbClr val="09283f"/>
              </a:solidFill>
              <a:latin typeface="Arial Nova Light"/>
            </a:endParaRPr>
          </a:p>
        </p:txBody>
      </p:sp>
      <p:pic>
        <p:nvPicPr>
          <p:cNvPr id="596" name="Picture 6" descr=""/>
          <p:cNvPicPr/>
          <p:nvPr/>
        </p:nvPicPr>
        <p:blipFill>
          <a:blip r:embed="rId1"/>
          <a:stretch/>
        </p:blipFill>
        <p:spPr>
          <a:xfrm>
            <a:off x="9186480" y="147960"/>
            <a:ext cx="2443320" cy="1873800"/>
          </a:xfrm>
          <a:prstGeom prst="rect">
            <a:avLst/>
          </a:prstGeom>
          <a:ln w="0">
            <a:noFill/>
          </a:ln>
        </p:spPr>
      </p:pic>
      <p:sp>
        <p:nvSpPr>
          <p:cNvPr id="4" name="PlaceHolder 3"/>
          <p:cNvSpPr>
            <a:spLocks noGrp="1"/>
          </p:cNvSpPr>
          <p:nvPr>
            <p:ph type="ftr" idx="5"/>
          </p:nvPr>
        </p:nvSpPr>
        <p:spPr/>
        <p:txBody>
          <a:bodyPr/>
          <a:p>
            <a:r>
              <a:t>Archana P S , Department of CSE,SNGCE</a:t>
            </a:r>
          </a:p>
        </p:txBody>
      </p:sp>
      <p:sp>
        <p:nvSpPr>
          <p:cNvPr id="5" name="PlaceHolder 4"/>
          <p:cNvSpPr>
            <a:spLocks noGrp="1"/>
          </p:cNvSpPr>
          <p:nvPr>
            <p:ph type="sldNum" idx="6"/>
          </p:nvPr>
        </p:nvSpPr>
        <p:spPr/>
        <p:txBody>
          <a:bodyPr/>
          <a:p>
            <a:fld id="{5EF82132-F6B7-45D5-98FC-C892E6A87924}" type="slidenum">
              <a:t>70</a:t>
            </a:fld>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Basic Cache Operations</a:t>
            </a:r>
            <a:endParaRPr b="0" lang="en-US" sz="4000" spc="-1" strike="noStrike">
              <a:solidFill>
                <a:srgbClr val="000000"/>
              </a:solidFill>
              <a:latin typeface="Arial Nova Light"/>
            </a:endParaRPr>
          </a:p>
        </p:txBody>
      </p:sp>
      <p:sp>
        <p:nvSpPr>
          <p:cNvPr id="598" name="PlaceHolder 2"/>
          <p:cNvSpPr>
            <a:spLocks noGrp="1"/>
          </p:cNvSpPr>
          <p:nvPr>
            <p:ph/>
          </p:nvPr>
        </p:nvSpPr>
        <p:spPr>
          <a:xfrm>
            <a:off x="914400" y="1919520"/>
            <a:ext cx="9914400" cy="4123080"/>
          </a:xfrm>
          <a:prstGeom prst="rect">
            <a:avLst/>
          </a:prstGeom>
          <a:noFill/>
          <a:ln w="0">
            <a:noFill/>
          </a:ln>
        </p:spPr>
        <p:txBody>
          <a:bodyPr anchor="t">
            <a:noAutofit/>
          </a:bodyPr>
          <a:p>
            <a:pPr marL="228600" indent="-228600">
              <a:lnSpc>
                <a:spcPct val="120000"/>
              </a:lnSpc>
              <a:spcBef>
                <a:spcPts val="1001"/>
              </a:spcBef>
              <a:buClr>
                <a:srgbClr val="f48e7c"/>
              </a:buClr>
              <a:buFont typeface="Arial"/>
              <a:buChar char="•"/>
            </a:pPr>
            <a:r>
              <a:rPr b="0" lang="en-US" sz="2000" spc="-1" strike="noStrike">
                <a:solidFill>
                  <a:srgbClr val="ef306c"/>
                </a:solidFill>
                <a:latin typeface="Comic Sans MS"/>
              </a:rPr>
              <a:t>If the data is not present in the cache, then a Read miss or Write miss occurs</a:t>
            </a:r>
            <a:r>
              <a:rPr b="0" lang="en-US" sz="2000" spc="-1" strike="noStrike">
                <a:solidFill>
                  <a:srgbClr val="000000"/>
                </a:solidFill>
                <a:latin typeface="Comic Sans MS"/>
              </a:rPr>
              <a:t>.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1" i="1" lang="en-US" sz="2000" spc="-1" strike="noStrike">
                <a:solidFill>
                  <a:srgbClr val="000000"/>
                </a:solidFill>
                <a:latin typeface="Comic Sans MS"/>
              </a:rPr>
              <a:t>Read miss: </a:t>
            </a:r>
            <a:r>
              <a:rPr b="0" lang="en-US" sz="2000" spc="-1" strike="noStrike">
                <a:solidFill>
                  <a:srgbClr val="000000"/>
                </a:solidFill>
                <a:latin typeface="Comic Sans MS"/>
              </a:rPr>
              <a:t>Block of words containing this requested word is transferred from the memory. After the block is transferred, the desired word is forwarded to the processor. The desired word may also be forwarded to the processor as soon as it is transferred without waiting for the entire block to be transferred. This is called load-through or early restart.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1" i="1" lang="en-US" sz="2000" spc="-1" strike="noStrike">
                <a:solidFill>
                  <a:srgbClr val="000000"/>
                </a:solidFill>
                <a:latin typeface="Comic Sans MS"/>
              </a:rPr>
              <a:t>Write-miss: </a:t>
            </a:r>
            <a:r>
              <a:rPr b="0" lang="en-US" sz="2000" spc="-1" strike="noStrike">
                <a:solidFill>
                  <a:srgbClr val="000000"/>
                </a:solidFill>
                <a:latin typeface="Comic Sans MS"/>
              </a:rPr>
              <a:t>Write-through protocol is used, and then the contents of the main memory are updated directly. If write-back protocol is used, the block containing the addressed word is first brought into the cache. The desired word is overwritten with new information.</a:t>
            </a:r>
            <a:endParaRPr b="0" lang="en-US" sz="2000" spc="-1" strike="noStrike">
              <a:solidFill>
                <a:srgbClr val="09283f"/>
              </a:solidFill>
              <a:latin typeface="Arial Nova Light"/>
            </a:endParaRPr>
          </a:p>
        </p:txBody>
      </p:sp>
      <p:sp>
        <p:nvSpPr>
          <p:cNvPr id="4" name="PlaceHolder 3"/>
          <p:cNvSpPr>
            <a:spLocks noGrp="1"/>
          </p:cNvSpPr>
          <p:nvPr>
            <p:ph type="ftr" idx="5"/>
          </p:nvPr>
        </p:nvSpPr>
        <p:spPr/>
        <p:txBody>
          <a:bodyPr/>
          <a:p>
            <a:r>
              <a:t>Archana P S , Department of CSE,SNGCE</a:t>
            </a:r>
          </a:p>
        </p:txBody>
      </p:sp>
      <p:sp>
        <p:nvSpPr>
          <p:cNvPr id="5" name="PlaceHolder 4"/>
          <p:cNvSpPr>
            <a:spLocks noGrp="1"/>
          </p:cNvSpPr>
          <p:nvPr>
            <p:ph type="sldNum" idx="6"/>
          </p:nvPr>
        </p:nvSpPr>
        <p:spPr/>
        <p:txBody>
          <a:bodyPr/>
          <a:p>
            <a:fld id="{28CCABD9-2418-4413-B51E-FDBC9B6A9410}" type="slidenum">
              <a:t>71</a:t>
            </a:fld>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9"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Virtual Memory</a:t>
            </a:r>
            <a:endParaRPr b="0" lang="en-US" sz="4000" spc="-1" strike="noStrike">
              <a:solidFill>
                <a:srgbClr val="000000"/>
              </a:solidFill>
              <a:latin typeface="Arial Nova Light"/>
            </a:endParaRPr>
          </a:p>
        </p:txBody>
      </p:sp>
      <p:sp>
        <p:nvSpPr>
          <p:cNvPr id="600" name="PlaceHolder 2"/>
          <p:cNvSpPr>
            <a:spLocks noGrp="1"/>
          </p:cNvSpPr>
          <p:nvPr>
            <p:ph/>
          </p:nvPr>
        </p:nvSpPr>
        <p:spPr>
          <a:xfrm>
            <a:off x="914400" y="1919520"/>
            <a:ext cx="9914400" cy="412308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With this technique, only the </a:t>
            </a:r>
            <a:r>
              <a:rPr b="0" lang="en-US" sz="2000" spc="-1" strike="noStrike">
                <a:solidFill>
                  <a:srgbClr val="ff0066"/>
                </a:solidFill>
                <a:latin typeface="Comic Sans MS"/>
              </a:rPr>
              <a:t>active portions of a program are stored in the main memory</a:t>
            </a:r>
            <a:r>
              <a:rPr b="0" lang="en-US" sz="2000" spc="-1" strike="noStrike">
                <a:solidFill>
                  <a:srgbClr val="09283f"/>
                </a:solidFill>
                <a:latin typeface="Comic Sans MS"/>
              </a:rPr>
              <a:t>, and the remainder is stored on the much larger secondary storage device.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Sections of the program are transferred back and forth between the main memory and the secondary storage device in a manner that is transparent to the application program.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As a result, the application program sees a memory that is much larger than the computer’s physical main memory.</a:t>
            </a:r>
            <a:endParaRPr b="0" lang="en-US" sz="2000" spc="-1" strike="noStrike">
              <a:solidFill>
                <a:srgbClr val="09283f"/>
              </a:solidFill>
              <a:latin typeface="Arial Nova Light"/>
            </a:endParaRPr>
          </a:p>
        </p:txBody>
      </p:sp>
      <p:sp>
        <p:nvSpPr>
          <p:cNvPr id="601" name="PlaceHolder 3"/>
          <p:cNvSpPr>
            <a:spLocks noGrp="1"/>
          </p:cNvSpPr>
          <p:nvPr>
            <p:ph type="ftr" idx="61"/>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5E1515A2-AC36-4B12-B674-90885EA8A0F1}" type="slidenum">
              <a:t>72</a:t>
            </a:fld>
          </a:p>
        </p:txBody>
      </p:sp>
    </p:spTree>
  </p:cSld>
  <mc:AlternateContent>
    <mc:Choice Requires="p14">
      <p:transition spd="slow" p14:dur="2000"/>
    </mc:Choice>
    <mc:Fallback>
      <p:transition spd="slow"/>
    </mc:Fallback>
  </mc:AlternateContent>
  <p:timing>
    <p:tnLst>
      <p:par>
        <p:cTn id="361" dur="indefinite" restart="never" nodeType="tmRoot">
          <p:childTnLst>
            <p:seq>
              <p:cTn id="362" dur="indefinite" nodeType="mainSeq">
                <p:childTnLst>
                  <p:par>
                    <p:cTn id="363" fill="hold">
                      <p:stCondLst>
                        <p:cond delay="indefinite"/>
                      </p:stCondLst>
                      <p:childTnLst>
                        <p:par>
                          <p:cTn id="364" fill="hold">
                            <p:stCondLst>
                              <p:cond delay="0"/>
                            </p:stCondLst>
                            <p:childTnLst>
                              <p:par>
                                <p:cTn id="365" nodeType="clickEffect" fill="hold" presetClass="entr" presetID="1">
                                  <p:stCondLst>
                                    <p:cond delay="0"/>
                                  </p:stCondLst>
                                  <p:childTnLst>
                                    <p:set>
                                      <p:cBhvr>
                                        <p:cTn id="366" dur="1" fill="hold">
                                          <p:stCondLst>
                                            <p:cond delay="0"/>
                                          </p:stCondLst>
                                        </p:cTn>
                                        <p:tgtEl>
                                          <p:spTgt spid="600">
                                            <p:txEl>
                                              <p:pRg st="0" end="0"/>
                                            </p:txEl>
                                          </p:spTgt>
                                        </p:tgtEl>
                                        <p:attrNameLst>
                                          <p:attrName>style.visibility</p:attrName>
                                        </p:attrNameLst>
                                      </p:cBhvr>
                                      <p:to>
                                        <p:strVal val="visible"/>
                                      </p:to>
                                    </p:set>
                                  </p:childTnLst>
                                </p:cTn>
                              </p:par>
                            </p:childTnLst>
                          </p:cTn>
                        </p:par>
                      </p:childTnLst>
                    </p:cTn>
                  </p:par>
                  <p:par>
                    <p:cTn id="367" fill="hold">
                      <p:stCondLst>
                        <p:cond delay="indefinite"/>
                      </p:stCondLst>
                      <p:childTnLst>
                        <p:par>
                          <p:cTn id="368" fill="hold">
                            <p:stCondLst>
                              <p:cond delay="0"/>
                            </p:stCondLst>
                            <p:childTnLst>
                              <p:par>
                                <p:cTn id="369" nodeType="clickEffect" fill="hold" presetClass="entr" presetID="1">
                                  <p:stCondLst>
                                    <p:cond delay="0"/>
                                  </p:stCondLst>
                                  <p:childTnLst>
                                    <p:set>
                                      <p:cBhvr>
                                        <p:cTn id="370" dur="1" fill="hold">
                                          <p:stCondLst>
                                            <p:cond delay="0"/>
                                          </p:stCondLst>
                                        </p:cTn>
                                        <p:tgtEl>
                                          <p:spTgt spid="600">
                                            <p:txEl>
                                              <p:pRg st="1" end="1"/>
                                            </p:txEl>
                                          </p:spTgt>
                                        </p:tgtEl>
                                        <p:attrNameLst>
                                          <p:attrName>style.visibility</p:attrName>
                                        </p:attrNameLst>
                                      </p:cBhvr>
                                      <p:to>
                                        <p:strVal val="visible"/>
                                      </p:to>
                                    </p:set>
                                  </p:childTnLst>
                                </p:cTn>
                              </p:par>
                            </p:childTnLst>
                          </p:cTn>
                        </p:par>
                      </p:childTnLst>
                    </p:cTn>
                  </p:par>
                  <p:par>
                    <p:cTn id="371" fill="hold">
                      <p:stCondLst>
                        <p:cond delay="indefinite"/>
                      </p:stCondLst>
                      <p:childTnLst>
                        <p:par>
                          <p:cTn id="372" fill="hold">
                            <p:stCondLst>
                              <p:cond delay="0"/>
                            </p:stCondLst>
                            <p:childTnLst>
                              <p:par>
                                <p:cTn id="373" nodeType="clickEffect" fill="hold" presetClass="entr" presetID="1">
                                  <p:stCondLst>
                                    <p:cond delay="0"/>
                                  </p:stCondLst>
                                  <p:childTnLst>
                                    <p:set>
                                      <p:cBhvr>
                                        <p:cTn id="374" dur="1" fill="hold">
                                          <p:stCondLst>
                                            <p:cond delay="0"/>
                                          </p:stCondLst>
                                        </p:cTn>
                                        <p:tgtEl>
                                          <p:spTgt spid="600">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Block Transfers</a:t>
            </a:r>
            <a:endParaRPr b="0" lang="en-US" sz="4000" spc="-1" strike="noStrike">
              <a:solidFill>
                <a:srgbClr val="000000"/>
              </a:solidFill>
              <a:latin typeface="Arial Nova Light"/>
            </a:endParaRPr>
          </a:p>
        </p:txBody>
      </p:sp>
      <p:sp>
        <p:nvSpPr>
          <p:cNvPr id="603" name="PlaceHolder 2"/>
          <p:cNvSpPr>
            <a:spLocks noGrp="1"/>
          </p:cNvSpPr>
          <p:nvPr>
            <p:ph/>
          </p:nvPr>
        </p:nvSpPr>
        <p:spPr>
          <a:xfrm>
            <a:off x="194040" y="1919520"/>
            <a:ext cx="11519640" cy="463968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In the virtual memory technique data move frequently between the main memory and the cache and between the main memory and the disk.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These transfers do not occur one word at a time. Data are always transferred in contiguous blocks involving tens, hundreds, or thousands of words.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Data transfers between the main memory and high-speed devices such as a graphic display or an Ethernet interface also involve large blocks of data.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Hence, a critical parameter for the performance of the main memory is its ability to read or write blocks of data at high speed.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This is an important consideration that we will encounter repeatedly as we discuss memory technology and the organization of the memory system.</a:t>
            </a:r>
            <a:endParaRPr b="0" lang="en-US" sz="2000" spc="-1" strike="noStrike">
              <a:solidFill>
                <a:srgbClr val="09283f"/>
              </a:solidFill>
              <a:latin typeface="Arial Nova Light"/>
            </a:endParaRPr>
          </a:p>
        </p:txBody>
      </p:sp>
      <p:sp>
        <p:nvSpPr>
          <p:cNvPr id="604" name="PlaceHolder 3"/>
          <p:cNvSpPr>
            <a:spLocks noGrp="1"/>
          </p:cNvSpPr>
          <p:nvPr>
            <p:ph type="ftr" idx="62"/>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9E18CA9A-0FDA-47B3-A15B-D0679B9B613B}" type="slidenum">
              <a:t>73</a:t>
            </a:fld>
          </a:p>
        </p:txBody>
      </p:sp>
    </p:spTree>
  </p:cSld>
  <mc:AlternateContent>
    <mc:Choice Requires="p14">
      <p:transition spd="slow" p14:dur="2000"/>
    </mc:Choice>
    <mc:Fallback>
      <p:transition spd="slow"/>
    </mc:Fallback>
  </mc:AlternateContent>
  <p:timing>
    <p:tnLst>
      <p:par>
        <p:cTn id="375" dur="indefinite" restart="never" nodeType="tmRoot">
          <p:childTnLst>
            <p:seq>
              <p:cTn id="376" dur="indefinite" nodeType="mainSeq">
                <p:childTnLst>
                  <p:par>
                    <p:cTn id="377" fill="hold">
                      <p:stCondLst>
                        <p:cond delay="indefinite"/>
                      </p:stCondLst>
                      <p:childTnLst>
                        <p:par>
                          <p:cTn id="378" fill="hold">
                            <p:stCondLst>
                              <p:cond delay="0"/>
                            </p:stCondLst>
                            <p:childTnLst>
                              <p:par>
                                <p:cTn id="379" nodeType="clickEffect" fill="hold" presetClass="entr" presetID="1">
                                  <p:stCondLst>
                                    <p:cond delay="0"/>
                                  </p:stCondLst>
                                  <p:childTnLst>
                                    <p:set>
                                      <p:cBhvr>
                                        <p:cTn id="380" dur="1" fill="hold">
                                          <p:stCondLst>
                                            <p:cond delay="0"/>
                                          </p:stCondLst>
                                        </p:cTn>
                                        <p:tgtEl>
                                          <p:spTgt spid="603">
                                            <p:txEl>
                                              <p:pRg st="0" end="0"/>
                                            </p:txEl>
                                          </p:spTgt>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nodeType="clickEffect" fill="hold" presetClass="entr" presetID="1">
                                  <p:stCondLst>
                                    <p:cond delay="0"/>
                                  </p:stCondLst>
                                  <p:childTnLst>
                                    <p:set>
                                      <p:cBhvr>
                                        <p:cTn id="384" dur="1" fill="hold">
                                          <p:stCondLst>
                                            <p:cond delay="0"/>
                                          </p:stCondLst>
                                        </p:cTn>
                                        <p:tgtEl>
                                          <p:spTgt spid="603">
                                            <p:txEl>
                                              <p:pRg st="1" end="1"/>
                                            </p:txEl>
                                          </p:spTgt>
                                        </p:tgtEl>
                                        <p:attrNameLst>
                                          <p:attrName>style.visibility</p:attrName>
                                        </p:attrNameLst>
                                      </p:cBhvr>
                                      <p:to>
                                        <p:strVal val="visible"/>
                                      </p:to>
                                    </p:set>
                                  </p:childTnLst>
                                </p:cTn>
                              </p:par>
                            </p:childTnLst>
                          </p:cTn>
                        </p:par>
                      </p:childTnLst>
                    </p:cTn>
                  </p:par>
                  <p:par>
                    <p:cTn id="385" fill="hold">
                      <p:stCondLst>
                        <p:cond delay="indefinite"/>
                      </p:stCondLst>
                      <p:childTnLst>
                        <p:par>
                          <p:cTn id="386" fill="hold">
                            <p:stCondLst>
                              <p:cond delay="0"/>
                            </p:stCondLst>
                            <p:childTnLst>
                              <p:par>
                                <p:cTn id="387" nodeType="clickEffect" fill="hold" presetClass="entr" presetID="1">
                                  <p:stCondLst>
                                    <p:cond delay="0"/>
                                  </p:stCondLst>
                                  <p:childTnLst>
                                    <p:set>
                                      <p:cBhvr>
                                        <p:cTn id="388" dur="1" fill="hold">
                                          <p:stCondLst>
                                            <p:cond delay="0"/>
                                          </p:stCondLst>
                                        </p:cTn>
                                        <p:tgtEl>
                                          <p:spTgt spid="603">
                                            <p:txEl>
                                              <p:pRg st="2" end="2"/>
                                            </p:txEl>
                                          </p:spTgt>
                                        </p:tgtEl>
                                        <p:attrNameLst>
                                          <p:attrName>style.visibility</p:attrName>
                                        </p:attrNameLst>
                                      </p:cBhvr>
                                      <p:to>
                                        <p:strVal val="visible"/>
                                      </p:to>
                                    </p:set>
                                  </p:childTnLst>
                                </p:cTn>
                              </p:par>
                            </p:childTnLst>
                          </p:cTn>
                        </p:par>
                      </p:childTnLst>
                    </p:cTn>
                  </p:par>
                  <p:par>
                    <p:cTn id="389" fill="hold">
                      <p:stCondLst>
                        <p:cond delay="indefinite"/>
                      </p:stCondLst>
                      <p:childTnLst>
                        <p:par>
                          <p:cTn id="390" fill="hold">
                            <p:stCondLst>
                              <p:cond delay="0"/>
                            </p:stCondLst>
                            <p:childTnLst>
                              <p:par>
                                <p:cTn id="391" nodeType="clickEffect" fill="hold" presetClass="entr" presetID="1">
                                  <p:stCondLst>
                                    <p:cond delay="0"/>
                                  </p:stCondLst>
                                  <p:childTnLst>
                                    <p:set>
                                      <p:cBhvr>
                                        <p:cTn id="392" dur="1" fill="hold">
                                          <p:stCondLst>
                                            <p:cond delay="0"/>
                                          </p:stCondLst>
                                        </p:cTn>
                                        <p:tgtEl>
                                          <p:spTgt spid="603">
                                            <p:txEl>
                                              <p:pRg st="3" end="3"/>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nodeType="clickEffect" fill="hold" presetClass="entr" presetID="1">
                                  <p:stCondLst>
                                    <p:cond delay="0"/>
                                  </p:stCondLst>
                                  <p:childTnLst>
                                    <p:set>
                                      <p:cBhvr>
                                        <p:cTn id="396" dur="1" fill="hold">
                                          <p:stCondLst>
                                            <p:cond delay="0"/>
                                          </p:stCondLst>
                                        </p:cTn>
                                        <p:tgtEl>
                                          <p:spTgt spid="603">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PlaceHolder 1"/>
          <p:cNvSpPr>
            <a:spLocks noGrp="1"/>
          </p:cNvSpPr>
          <p:nvPr>
            <p:ph type="subTitle"/>
          </p:nvPr>
        </p:nvSpPr>
        <p:spPr>
          <a:xfrm>
            <a:off x="470520" y="259200"/>
            <a:ext cx="11362320" cy="1327320"/>
          </a:xfrm>
          <a:prstGeom prst="rect">
            <a:avLst/>
          </a:prstGeom>
          <a:noFill/>
          <a:ln w="0">
            <a:noFill/>
          </a:ln>
        </p:spPr>
        <p:txBody>
          <a:bodyPr anchor="t">
            <a:noAutofit/>
          </a:bodyPr>
          <a:p>
            <a:pPr algn="ctr">
              <a:lnSpc>
                <a:spcPct val="120000"/>
              </a:lnSpc>
              <a:spcBef>
                <a:spcPts val="1001"/>
              </a:spcBef>
              <a:buNone/>
              <a:tabLst>
                <a:tab algn="l" pos="0"/>
              </a:tabLst>
            </a:pPr>
            <a:r>
              <a:rPr b="1" lang="en-US" sz="4400" spc="299" strike="noStrike" cap="all">
                <a:solidFill>
                  <a:srgbClr val="99ff33"/>
                </a:solidFill>
                <a:latin typeface="Calisto MT"/>
              </a:rPr>
              <a:t>Module 5</a:t>
            </a:r>
            <a:r>
              <a:rPr b="1" lang="en-US" sz="4800" spc="299" strike="noStrike" cap="all">
                <a:solidFill>
                  <a:srgbClr val="2d736b"/>
                </a:solidFill>
                <a:latin typeface="Cooper Std Black"/>
              </a:rPr>
              <a:t> </a:t>
            </a:r>
            <a:endParaRPr b="0" lang="en-IN" sz="4800" spc="-1" strike="noStrike">
              <a:latin typeface="Arial"/>
            </a:endParaRPr>
          </a:p>
          <a:p>
            <a:pPr algn="ctr">
              <a:lnSpc>
                <a:spcPct val="120000"/>
              </a:lnSpc>
              <a:spcBef>
                <a:spcPts val="1001"/>
              </a:spcBef>
              <a:buNone/>
              <a:tabLst>
                <a:tab algn="l" pos="0"/>
              </a:tabLst>
            </a:pPr>
            <a:r>
              <a:rPr b="1" lang="en-US" sz="4800" spc="299" strike="noStrike" cap="all">
                <a:solidFill>
                  <a:srgbClr val="000000"/>
                </a:solidFill>
                <a:latin typeface="Cooper Std Black"/>
              </a:rPr>
              <a:t>Semiconductor</a:t>
            </a:r>
            <a:endParaRPr b="0" lang="en-IN" sz="4800" spc="-1" strike="noStrike">
              <a:latin typeface="Arial"/>
            </a:endParaRPr>
          </a:p>
          <a:p>
            <a:pPr algn="ctr">
              <a:lnSpc>
                <a:spcPct val="120000"/>
              </a:lnSpc>
              <a:spcBef>
                <a:spcPts val="1001"/>
              </a:spcBef>
              <a:buNone/>
              <a:tabLst>
                <a:tab algn="l" pos="0"/>
              </a:tabLst>
            </a:pPr>
            <a:r>
              <a:rPr b="1" lang="en-US" sz="4800" spc="299" strike="noStrike" cap="all">
                <a:solidFill>
                  <a:srgbClr val="000000"/>
                </a:solidFill>
                <a:latin typeface="Cooper Std Black"/>
              </a:rPr>
              <a:t>ram</a:t>
            </a:r>
            <a:endParaRPr b="0" lang="en-IN" sz="4800" spc="-1" strike="noStrike">
              <a:latin typeface="Arial"/>
            </a:endParaRPr>
          </a:p>
        </p:txBody>
      </p:sp>
      <p:sp>
        <p:nvSpPr>
          <p:cNvPr id="606" name="Title 1"/>
          <p:cNvSpPr/>
          <p:nvPr/>
        </p:nvSpPr>
        <p:spPr>
          <a:xfrm>
            <a:off x="0" y="4290480"/>
            <a:ext cx="12191760" cy="1881360"/>
          </a:xfrm>
          <a:prstGeom prst="rect">
            <a:avLst/>
          </a:prstGeom>
          <a:noFill/>
          <a:ln w="0">
            <a:noFill/>
          </a:ln>
        </p:spPr>
        <p:style>
          <a:lnRef idx="0"/>
          <a:fillRef idx="0"/>
          <a:effectRef idx="0"/>
          <a:fontRef idx="minor"/>
        </p:style>
        <p:txBody>
          <a:bodyPr anchor="b">
            <a:noAutofit/>
          </a:bodyPr>
          <a:p>
            <a:pPr algn="ctr">
              <a:lnSpc>
                <a:spcPct val="100000"/>
              </a:lnSpc>
              <a:buNone/>
            </a:pPr>
            <a:r>
              <a:rPr b="1" lang="en-US" sz="4800" spc="-1" strike="noStrike">
                <a:solidFill>
                  <a:srgbClr val="ff0000"/>
                </a:solidFill>
                <a:latin typeface="Bookman Old Style"/>
              </a:rPr>
              <a:t>CST 202 </a:t>
            </a:r>
            <a:r>
              <a:rPr b="1" lang="en-US" sz="4800" spc="-1" strike="noStrike">
                <a:solidFill>
                  <a:srgbClr val="ffffff"/>
                </a:solidFill>
                <a:latin typeface="Bookman Old Style"/>
              </a:rPr>
              <a:t>: </a:t>
            </a:r>
            <a:r>
              <a:rPr b="1" lang="en-US" sz="4800" spc="-1" strike="noStrike">
                <a:solidFill>
                  <a:srgbClr val="ffff00"/>
                </a:solidFill>
                <a:latin typeface="Bookman Old Style"/>
              </a:rPr>
              <a:t>Computer Organization</a:t>
            </a:r>
            <a:endParaRPr b="0" lang="en-IN" sz="4800" spc="-1" strike="noStrike">
              <a:latin typeface="Arial"/>
            </a:endParaRPr>
          </a:p>
          <a:p>
            <a:pPr algn="ctr">
              <a:lnSpc>
                <a:spcPct val="100000"/>
              </a:lnSpc>
              <a:buNone/>
            </a:pPr>
            <a:r>
              <a:rPr b="1" lang="en-US" sz="4800" spc="-1" strike="noStrike">
                <a:solidFill>
                  <a:srgbClr val="ffff00"/>
                </a:solidFill>
                <a:latin typeface="Bookman Old Style"/>
              </a:rPr>
              <a:t>	</a:t>
            </a:r>
            <a:r>
              <a:rPr b="1" lang="en-US" sz="4800" spc="-1" strike="noStrike">
                <a:solidFill>
                  <a:srgbClr val="ffff00"/>
                </a:solidFill>
                <a:latin typeface="Bookman Old Style"/>
              </a:rPr>
              <a:t>	</a:t>
            </a:r>
            <a:r>
              <a:rPr b="1" lang="en-US" sz="4800" spc="-1" strike="noStrike">
                <a:solidFill>
                  <a:srgbClr val="ffff00"/>
                </a:solidFill>
                <a:latin typeface="Bookman Old Style"/>
              </a:rPr>
              <a:t>	</a:t>
            </a:r>
            <a:r>
              <a:rPr b="1" lang="en-US" sz="4800" spc="-1" strike="noStrike">
                <a:solidFill>
                  <a:srgbClr val="ffff00"/>
                </a:solidFill>
                <a:latin typeface="Bookman Old Style"/>
              </a:rPr>
              <a:t>&amp; Architecture </a:t>
            </a:r>
            <a:endParaRPr b="0" lang="en-IN" sz="4800" spc="-1" strike="noStrike">
              <a:latin typeface="Arial"/>
            </a:endParaRPr>
          </a:p>
        </p:txBody>
      </p:sp>
      <p:sp>
        <p:nvSpPr>
          <p:cNvPr id="3" name="PlaceHolder 2"/>
          <p:cNvSpPr>
            <a:spLocks noGrp="1"/>
          </p:cNvSpPr>
          <p:nvPr>
            <p:ph type="ftr" idx="2"/>
          </p:nvPr>
        </p:nvSpPr>
        <p:spPr/>
        <p:txBody>
          <a:bodyPr/>
          <a:p>
            <a:r>
              <a:t>Archana P S , Department of CSE,SNGCE</a:t>
            </a:r>
          </a:p>
        </p:txBody>
      </p:sp>
      <p:sp>
        <p:nvSpPr>
          <p:cNvPr id="4" name="PlaceHolder 3"/>
          <p:cNvSpPr>
            <a:spLocks noGrp="1"/>
          </p:cNvSpPr>
          <p:nvPr>
            <p:ph type="sldNum" idx="3"/>
          </p:nvPr>
        </p:nvSpPr>
        <p:spPr/>
        <p:txBody>
          <a:bodyPr/>
          <a:p>
            <a:fld id="{BB73A72A-E72D-4C7A-B72C-E40ABC7F6ED8}" type="slidenum">
              <a:t>74</a:t>
            </a:fld>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Semiconductor RAMs</a:t>
            </a:r>
            <a:endParaRPr b="0" lang="en-US" sz="4000" spc="-1" strike="noStrike">
              <a:solidFill>
                <a:srgbClr val="000000"/>
              </a:solidFill>
              <a:latin typeface="Arial Nova Light"/>
            </a:endParaRPr>
          </a:p>
        </p:txBody>
      </p:sp>
      <p:sp>
        <p:nvSpPr>
          <p:cNvPr id="608" name="PlaceHolder 2"/>
          <p:cNvSpPr>
            <a:spLocks noGrp="1"/>
          </p:cNvSpPr>
          <p:nvPr>
            <p:ph/>
          </p:nvPr>
        </p:nvSpPr>
        <p:spPr>
          <a:xfrm>
            <a:off x="914400" y="1919520"/>
            <a:ext cx="9914400" cy="412308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Arial Nova Light"/>
              </a:rPr>
              <a:t> </a:t>
            </a:r>
            <a:r>
              <a:rPr b="0" lang="en-US" sz="2000" spc="-1" strike="noStrike">
                <a:solidFill>
                  <a:srgbClr val="09283f"/>
                </a:solidFill>
                <a:latin typeface="Comic Sans MS"/>
              </a:rPr>
              <a:t>Semiconductor random-access memories (RAMs) are available in a wide range of speeds.</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Their cycle times range from 100 ns to less than 10 ns. </a:t>
            </a:r>
            <a:endParaRPr b="0" lang="en-US" sz="2000" spc="-1" strike="noStrike">
              <a:solidFill>
                <a:srgbClr val="09283f"/>
              </a:solidFill>
              <a:latin typeface="Arial Nova Light"/>
            </a:endParaRPr>
          </a:p>
        </p:txBody>
      </p:sp>
      <p:sp>
        <p:nvSpPr>
          <p:cNvPr id="609" name="PlaceHolder 3"/>
          <p:cNvSpPr>
            <a:spLocks noGrp="1"/>
          </p:cNvSpPr>
          <p:nvPr>
            <p:ph type="ftr" idx="63"/>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1FF4D765-682D-4DBA-A599-7DCC92E2DEAD}" type="slidenum">
              <a:t>75</a:t>
            </a:fld>
          </a:p>
        </p:txBody>
      </p:sp>
    </p:spTree>
  </p:cSld>
  <mc:AlternateContent>
    <mc:Choice Requires="p14">
      <p:transition spd="slow" p14:dur="2000"/>
    </mc:Choice>
    <mc:Fallback>
      <p:transition spd="slow"/>
    </mc:Fallback>
  </mc:AlternateContent>
  <p:timing>
    <p:tnLst>
      <p:par>
        <p:cTn id="397" dur="indefinite" restart="never" nodeType="tmRoot">
          <p:childTnLst>
            <p:seq>
              <p:cTn id="398" dur="indefinite" nodeType="mainSeq">
                <p:childTnLst>
                  <p:par>
                    <p:cTn id="399" fill="hold">
                      <p:stCondLst>
                        <p:cond delay="indefinite"/>
                      </p:stCondLst>
                      <p:childTnLst>
                        <p:par>
                          <p:cTn id="400" fill="hold">
                            <p:stCondLst>
                              <p:cond delay="0"/>
                            </p:stCondLst>
                            <p:childTnLst>
                              <p:par>
                                <p:cTn id="401" nodeType="clickEffect" fill="hold" presetClass="entr" presetID="1">
                                  <p:stCondLst>
                                    <p:cond delay="0"/>
                                  </p:stCondLst>
                                  <p:childTnLst>
                                    <p:set>
                                      <p:cBhvr>
                                        <p:cTn id="402" dur="1" fill="hold">
                                          <p:stCondLst>
                                            <p:cond delay="0"/>
                                          </p:stCondLst>
                                        </p:cTn>
                                        <p:tgtEl>
                                          <p:spTgt spid="608">
                                            <p:txEl>
                                              <p:pRg st="0" end="0"/>
                                            </p:txEl>
                                          </p:spTgt>
                                        </p:tgtEl>
                                        <p:attrNameLst>
                                          <p:attrName>style.visibility</p:attrName>
                                        </p:attrNameLst>
                                      </p:cBhvr>
                                      <p:to>
                                        <p:strVal val="visible"/>
                                      </p:to>
                                    </p:set>
                                  </p:childTnLst>
                                </p:cTn>
                              </p:par>
                            </p:childTnLst>
                          </p:cTn>
                        </p:par>
                      </p:childTnLst>
                    </p:cTn>
                  </p:par>
                  <p:par>
                    <p:cTn id="403" fill="hold">
                      <p:stCondLst>
                        <p:cond delay="indefinite"/>
                      </p:stCondLst>
                      <p:childTnLst>
                        <p:par>
                          <p:cTn id="404" fill="hold">
                            <p:stCondLst>
                              <p:cond delay="0"/>
                            </p:stCondLst>
                            <p:childTnLst>
                              <p:par>
                                <p:cTn id="405" nodeType="clickEffect" fill="hold" presetClass="entr" presetID="1">
                                  <p:stCondLst>
                                    <p:cond delay="0"/>
                                  </p:stCondLst>
                                  <p:childTnLst>
                                    <p:set>
                                      <p:cBhvr>
                                        <p:cTn id="406" dur="1" fill="hold">
                                          <p:stCondLst>
                                            <p:cond delay="0"/>
                                          </p:stCondLst>
                                        </p:cTn>
                                        <p:tgtEl>
                                          <p:spTgt spid="608">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Static Memories (SRAM) </a:t>
            </a:r>
            <a:endParaRPr b="0" lang="en-US" sz="4000" spc="-1" strike="noStrike">
              <a:solidFill>
                <a:srgbClr val="000000"/>
              </a:solidFill>
              <a:latin typeface="Arial Nova Light"/>
            </a:endParaRPr>
          </a:p>
        </p:txBody>
      </p:sp>
      <p:sp>
        <p:nvSpPr>
          <p:cNvPr id="611" name="PlaceHolder 2"/>
          <p:cNvSpPr>
            <a:spLocks noGrp="1"/>
          </p:cNvSpPr>
          <p:nvPr>
            <p:ph/>
          </p:nvPr>
        </p:nvSpPr>
        <p:spPr>
          <a:xfrm>
            <a:off x="194040" y="2228760"/>
            <a:ext cx="7262280" cy="462888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Memories that consist of circuits capable of retaining their state as long as power is applied are known as </a:t>
            </a:r>
            <a:r>
              <a:rPr b="0" i="1" lang="en-US" sz="2000" spc="-1" strike="noStrike">
                <a:solidFill>
                  <a:srgbClr val="ff0066"/>
                </a:solidFill>
                <a:latin typeface="Comic Sans MS"/>
              </a:rPr>
              <a:t>static memories</a:t>
            </a:r>
            <a:r>
              <a:rPr b="0" lang="en-US" sz="2000" spc="-1" strike="noStrike">
                <a:solidFill>
                  <a:srgbClr val="ff0066"/>
                </a:solidFill>
                <a:latin typeface="Comic Sans MS"/>
              </a:rPr>
              <a:t>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Two inverters are cross-connected to form a latch.  The latch is connected to two bit lines by transistors </a:t>
            </a:r>
            <a:r>
              <a:rPr b="0" i="1" lang="en-US" sz="2000" spc="-1" strike="noStrike">
                <a:solidFill>
                  <a:srgbClr val="09283f"/>
                </a:solidFill>
                <a:latin typeface="Comic Sans MS"/>
              </a:rPr>
              <a:t>T</a:t>
            </a:r>
            <a:r>
              <a:rPr b="0" lang="en-US" sz="2000" spc="-1" strike="noStrike">
                <a:solidFill>
                  <a:srgbClr val="09283f"/>
                </a:solidFill>
                <a:latin typeface="Comic Sans MS"/>
              </a:rPr>
              <a:t>1 and </a:t>
            </a:r>
            <a:r>
              <a:rPr b="0" i="1" lang="en-US" sz="2000" spc="-1" strike="noStrike">
                <a:solidFill>
                  <a:srgbClr val="09283f"/>
                </a:solidFill>
                <a:latin typeface="Comic Sans MS"/>
              </a:rPr>
              <a:t>T</a:t>
            </a:r>
            <a:r>
              <a:rPr b="0" lang="en-US" sz="2000" spc="-1" strike="noStrike">
                <a:solidFill>
                  <a:srgbClr val="09283f"/>
                </a:solidFill>
                <a:latin typeface="Comic Sans MS"/>
              </a:rPr>
              <a:t>2. </a:t>
            </a:r>
            <a:endParaRPr b="0" lang="en-US" sz="20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These transistors act as switches that can be opened or closed under control of the word line. </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When the word line is at ground level, the transistors are turned off and the latch retains its state. </a:t>
            </a:r>
            <a:endParaRPr b="0" lang="en-US" sz="20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For example, if the logic value at point </a:t>
            </a:r>
            <a:r>
              <a:rPr b="0" i="1" lang="en-US" sz="1800" spc="-1" strike="noStrike">
                <a:solidFill>
                  <a:srgbClr val="09283f"/>
                </a:solidFill>
                <a:latin typeface="Comic Sans MS"/>
              </a:rPr>
              <a:t>X </a:t>
            </a:r>
            <a:r>
              <a:rPr b="0" lang="en-US" sz="1800" spc="-1" strike="noStrike">
                <a:solidFill>
                  <a:srgbClr val="09283f"/>
                </a:solidFill>
                <a:latin typeface="Comic Sans MS"/>
              </a:rPr>
              <a:t>is 1 and at point </a:t>
            </a:r>
            <a:r>
              <a:rPr b="0" i="1" lang="en-US" sz="1800" spc="-1" strike="noStrike">
                <a:solidFill>
                  <a:srgbClr val="09283f"/>
                </a:solidFill>
                <a:latin typeface="Comic Sans MS"/>
              </a:rPr>
              <a:t>Y </a:t>
            </a:r>
            <a:r>
              <a:rPr b="0" lang="en-US" sz="1800" spc="-1" strike="noStrike">
                <a:solidFill>
                  <a:srgbClr val="09283f"/>
                </a:solidFill>
                <a:latin typeface="Comic Sans MS"/>
              </a:rPr>
              <a:t>is 0, this state is maintained as long as the signal on the word line is at ground level. Assume that this state represents the value 1.</a:t>
            </a:r>
            <a:endParaRPr b="0" lang="en-US" sz="1800" spc="-1" strike="noStrike">
              <a:solidFill>
                <a:srgbClr val="09283f"/>
              </a:solidFill>
              <a:latin typeface="Arial Nova Light"/>
            </a:endParaRPr>
          </a:p>
        </p:txBody>
      </p:sp>
      <p:sp>
        <p:nvSpPr>
          <p:cNvPr id="612" name="PlaceHolder 3"/>
          <p:cNvSpPr>
            <a:spLocks noGrp="1"/>
          </p:cNvSpPr>
          <p:nvPr>
            <p:ph type="ftr" idx="64"/>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pic>
        <p:nvPicPr>
          <p:cNvPr id="613" name="Picture 2" descr=""/>
          <p:cNvPicPr/>
          <p:nvPr/>
        </p:nvPicPr>
        <p:blipFill>
          <a:blip r:embed="rId1"/>
          <a:stretch/>
        </p:blipFill>
        <p:spPr>
          <a:xfrm>
            <a:off x="7372440" y="1416600"/>
            <a:ext cx="4819320" cy="3561840"/>
          </a:xfrm>
          <a:prstGeom prst="rect">
            <a:avLst/>
          </a:prstGeom>
          <a:ln w="0">
            <a:noFill/>
          </a:ln>
        </p:spPr>
      </p:pic>
      <p:sp>
        <p:nvSpPr>
          <p:cNvPr id="5" name="PlaceHolder 4"/>
          <p:cNvSpPr>
            <a:spLocks noGrp="1"/>
          </p:cNvSpPr>
          <p:nvPr>
            <p:ph type="sldNum" idx="6"/>
          </p:nvPr>
        </p:nvSpPr>
        <p:spPr/>
        <p:txBody>
          <a:bodyPr/>
          <a:p>
            <a:fld id="{A1597508-6473-4D28-9D9F-34BE50092919}" type="slidenum">
              <a:t>76</a:t>
            </a:fld>
          </a:p>
        </p:txBody>
      </p:sp>
    </p:spTree>
  </p:cSld>
  <mc:AlternateContent>
    <mc:Choice Requires="p14">
      <p:transition spd="slow" p14:dur="2000"/>
    </mc:Choice>
    <mc:Fallback>
      <p:transition spd="slow"/>
    </mc:Fallback>
  </mc:AlternateContent>
  <p:timing>
    <p:tnLst>
      <p:par>
        <p:cTn id="407" dur="indefinite" restart="never" nodeType="tmRoot">
          <p:childTnLst>
            <p:seq>
              <p:cTn id="408" dur="indefinite" nodeType="mainSeq">
                <p:childTnLst>
                  <p:par>
                    <p:cTn id="409" fill="hold">
                      <p:stCondLst>
                        <p:cond delay="indefinite"/>
                      </p:stCondLst>
                      <p:childTnLst>
                        <p:par>
                          <p:cTn id="410" fill="hold">
                            <p:stCondLst>
                              <p:cond delay="0"/>
                            </p:stCondLst>
                            <p:childTnLst>
                              <p:par>
                                <p:cTn id="411" nodeType="clickEffect" fill="hold" presetClass="entr" presetID="1">
                                  <p:stCondLst>
                                    <p:cond delay="0"/>
                                  </p:stCondLst>
                                  <p:childTnLst>
                                    <p:set>
                                      <p:cBhvr>
                                        <p:cTn id="412" dur="1" fill="hold">
                                          <p:stCondLst>
                                            <p:cond delay="0"/>
                                          </p:stCondLst>
                                        </p:cTn>
                                        <p:tgtEl>
                                          <p:spTgt spid="611">
                                            <p:txEl>
                                              <p:pRg st="0" end="0"/>
                                            </p:txEl>
                                          </p:spTgt>
                                        </p:tgtEl>
                                        <p:attrNameLst>
                                          <p:attrName>style.visibility</p:attrName>
                                        </p:attrNameLst>
                                      </p:cBhvr>
                                      <p:to>
                                        <p:strVal val="visible"/>
                                      </p:to>
                                    </p:set>
                                  </p:childTnLst>
                                </p:cTn>
                              </p:par>
                            </p:childTnLst>
                          </p:cTn>
                        </p:par>
                      </p:childTnLst>
                    </p:cTn>
                  </p:par>
                  <p:par>
                    <p:cTn id="413" fill="hold">
                      <p:stCondLst>
                        <p:cond delay="indefinite"/>
                      </p:stCondLst>
                      <p:childTnLst>
                        <p:par>
                          <p:cTn id="414" fill="hold">
                            <p:stCondLst>
                              <p:cond delay="0"/>
                            </p:stCondLst>
                            <p:childTnLst>
                              <p:par>
                                <p:cTn id="415" nodeType="clickEffect" fill="hold" presetClass="entr" presetID="1">
                                  <p:stCondLst>
                                    <p:cond delay="0"/>
                                  </p:stCondLst>
                                  <p:childTnLst>
                                    <p:set>
                                      <p:cBhvr>
                                        <p:cTn id="416" dur="1" fill="hold">
                                          <p:stCondLst>
                                            <p:cond delay="0"/>
                                          </p:stCondLst>
                                        </p:cTn>
                                        <p:tgtEl>
                                          <p:spTgt spid="611">
                                            <p:txEl>
                                              <p:pRg st="1" end="1"/>
                                            </p:txEl>
                                          </p:spTgt>
                                        </p:tgtEl>
                                        <p:attrNameLst>
                                          <p:attrName>style.visibility</p:attrName>
                                        </p:attrNameLst>
                                      </p:cBhvr>
                                      <p:to>
                                        <p:strVal val="visible"/>
                                      </p:to>
                                    </p:set>
                                  </p:childTnLst>
                                </p:cTn>
                              </p:par>
                              <p:par>
                                <p:cTn id="417" nodeType="withEffect" fill="hold" presetClass="entr" presetID="1">
                                  <p:stCondLst>
                                    <p:cond delay="0"/>
                                  </p:stCondLst>
                                  <p:childTnLst>
                                    <p:set>
                                      <p:cBhvr>
                                        <p:cTn id="418" dur="1" fill="hold">
                                          <p:stCondLst>
                                            <p:cond delay="0"/>
                                          </p:stCondLst>
                                        </p:cTn>
                                        <p:tgtEl>
                                          <p:spTgt spid="611">
                                            <p:txEl>
                                              <p:pRg st="2" end="2"/>
                                            </p:txEl>
                                          </p:spTgt>
                                        </p:tgtEl>
                                        <p:attrNameLst>
                                          <p:attrName>style.visibility</p:attrName>
                                        </p:attrNameLst>
                                      </p:cBhvr>
                                      <p:to>
                                        <p:strVal val="visible"/>
                                      </p:to>
                                    </p:set>
                                  </p:childTnLst>
                                </p:cTn>
                              </p:par>
                            </p:childTnLst>
                          </p:cTn>
                        </p:par>
                      </p:childTnLst>
                    </p:cTn>
                  </p:par>
                  <p:par>
                    <p:cTn id="419" fill="hold">
                      <p:stCondLst>
                        <p:cond delay="indefinite"/>
                      </p:stCondLst>
                      <p:childTnLst>
                        <p:par>
                          <p:cTn id="420" fill="hold">
                            <p:stCondLst>
                              <p:cond delay="0"/>
                            </p:stCondLst>
                            <p:childTnLst>
                              <p:par>
                                <p:cTn id="421" nodeType="clickEffect" fill="hold" presetClass="entr" presetID="1">
                                  <p:stCondLst>
                                    <p:cond delay="0"/>
                                  </p:stCondLst>
                                  <p:childTnLst>
                                    <p:set>
                                      <p:cBhvr>
                                        <p:cTn id="422" dur="1" fill="hold">
                                          <p:stCondLst>
                                            <p:cond delay="0"/>
                                          </p:stCondLst>
                                        </p:cTn>
                                        <p:tgtEl>
                                          <p:spTgt spid="611">
                                            <p:txEl>
                                              <p:pRg st="3" end="3"/>
                                            </p:txEl>
                                          </p:spTgt>
                                        </p:tgtEl>
                                        <p:attrNameLst>
                                          <p:attrName>style.visibility</p:attrName>
                                        </p:attrNameLst>
                                      </p:cBhvr>
                                      <p:to>
                                        <p:strVal val="visible"/>
                                      </p:to>
                                    </p:set>
                                  </p:childTnLst>
                                </p:cTn>
                              </p:par>
                              <p:par>
                                <p:cTn id="423" nodeType="withEffect" fill="hold" presetClass="entr" presetID="1">
                                  <p:stCondLst>
                                    <p:cond delay="0"/>
                                  </p:stCondLst>
                                  <p:childTnLst>
                                    <p:set>
                                      <p:cBhvr>
                                        <p:cTn id="424" dur="1" fill="hold">
                                          <p:stCondLst>
                                            <p:cond delay="0"/>
                                          </p:stCondLst>
                                        </p:cTn>
                                        <p:tgtEl>
                                          <p:spTgt spid="611">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Static Memories (SRAM) </a:t>
            </a:r>
            <a:endParaRPr b="0" lang="en-US" sz="4000" spc="-1" strike="noStrike">
              <a:solidFill>
                <a:srgbClr val="000000"/>
              </a:solidFill>
              <a:latin typeface="Arial Nova Light"/>
            </a:endParaRPr>
          </a:p>
        </p:txBody>
      </p:sp>
      <p:sp>
        <p:nvSpPr>
          <p:cNvPr id="615" name="PlaceHolder 2"/>
          <p:cNvSpPr>
            <a:spLocks noGrp="1"/>
          </p:cNvSpPr>
          <p:nvPr>
            <p:ph/>
          </p:nvPr>
        </p:nvSpPr>
        <p:spPr>
          <a:xfrm>
            <a:off x="914400" y="1919520"/>
            <a:ext cx="9914400" cy="4123080"/>
          </a:xfrm>
          <a:prstGeom prst="rect">
            <a:avLst/>
          </a:prstGeom>
          <a:noFill/>
          <a:ln w="0">
            <a:noFill/>
          </a:ln>
        </p:spPr>
        <p:txBody>
          <a:bodyPr anchor="t">
            <a:normAutofit fontScale="98000"/>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Arial Nova Light"/>
              </a:rPr>
              <a:t> </a:t>
            </a:r>
            <a:r>
              <a:rPr b="1" i="1" lang="en-US" sz="2000" spc="-1" strike="noStrike">
                <a:solidFill>
                  <a:srgbClr val="09283f"/>
                </a:solidFill>
                <a:latin typeface="Comic Sans MS"/>
              </a:rPr>
              <a:t>Read operation: </a:t>
            </a:r>
            <a:r>
              <a:rPr b="0" lang="en-US" sz="2000" spc="-1" strike="noStrike">
                <a:solidFill>
                  <a:srgbClr val="09283f"/>
                </a:solidFill>
                <a:latin typeface="Comic Sans MS"/>
              </a:rPr>
              <a:t>In order to read state of SRAM cell, the word line is activated to close switches T1 and T2. </a:t>
            </a:r>
            <a:endParaRPr b="0" lang="en-US" sz="20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Sense/Write circuits at the bottom monitor the state of b and b’. </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1" i="1" lang="en-US" sz="2000" spc="-1" strike="noStrike">
                <a:solidFill>
                  <a:srgbClr val="09283f"/>
                </a:solidFill>
                <a:latin typeface="Comic Sans MS"/>
              </a:rPr>
              <a:t>Write operation: </a:t>
            </a:r>
            <a:r>
              <a:rPr b="0" lang="en-US" sz="2000" spc="-1" strike="noStrike">
                <a:solidFill>
                  <a:srgbClr val="09283f"/>
                </a:solidFill>
                <a:latin typeface="Comic Sans MS"/>
              </a:rPr>
              <a:t>During the write operation, the state of the cell is set by placing the appropriate value on bit line b and its complement on b’ and then activating the word line. </a:t>
            </a:r>
            <a:endParaRPr b="0" lang="en-US" sz="20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This forces the cell into the corresponding state. </a:t>
            </a:r>
            <a:endParaRPr b="0" lang="en-US" sz="18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 major </a:t>
            </a:r>
            <a:r>
              <a:rPr b="0" lang="en-US" sz="2000" spc="-1" strike="noStrike">
                <a:solidFill>
                  <a:srgbClr val="ff0066"/>
                </a:solidFill>
                <a:latin typeface="Comic Sans MS"/>
              </a:rPr>
              <a:t>advantage </a:t>
            </a:r>
            <a:r>
              <a:rPr b="0" lang="en-US" sz="2000" spc="-1" strike="noStrike">
                <a:solidFill>
                  <a:srgbClr val="09283f"/>
                </a:solidFill>
                <a:latin typeface="Comic Sans MS"/>
              </a:rPr>
              <a:t>of SRAM is very </a:t>
            </a:r>
            <a:r>
              <a:rPr b="0" lang="en-US" sz="2000" spc="-1" strike="noStrike">
                <a:solidFill>
                  <a:srgbClr val="ff0066"/>
                </a:solidFill>
                <a:latin typeface="Comic Sans MS"/>
              </a:rPr>
              <a:t>quickly accessed </a:t>
            </a:r>
            <a:r>
              <a:rPr b="0" lang="en-US" sz="2000" spc="-1" strike="noStrike">
                <a:solidFill>
                  <a:srgbClr val="09283f"/>
                </a:solidFill>
                <a:latin typeface="Comic Sans MS"/>
              </a:rPr>
              <a:t>by the processor.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 major </a:t>
            </a:r>
            <a:r>
              <a:rPr b="0" lang="en-US" sz="2000" spc="-1" strike="noStrike">
                <a:solidFill>
                  <a:srgbClr val="ff0066"/>
                </a:solidFill>
                <a:latin typeface="Comic Sans MS"/>
              </a:rPr>
              <a:t>disadvantage </a:t>
            </a:r>
            <a:r>
              <a:rPr b="0" lang="en-US" sz="2000" spc="-1" strike="noStrike">
                <a:solidFill>
                  <a:srgbClr val="09283f"/>
                </a:solidFill>
                <a:latin typeface="Comic Sans MS"/>
              </a:rPr>
              <a:t>is that SRAM are </a:t>
            </a:r>
            <a:r>
              <a:rPr b="0" lang="en-US" sz="2000" spc="-1" strike="noStrike">
                <a:solidFill>
                  <a:srgbClr val="ff0066"/>
                </a:solidFill>
                <a:latin typeface="Comic Sans MS"/>
              </a:rPr>
              <a:t>expensive memory </a:t>
            </a:r>
            <a:r>
              <a:rPr b="0" lang="en-US" sz="2000" spc="-1" strike="noStrike">
                <a:solidFill>
                  <a:srgbClr val="09283f"/>
                </a:solidFill>
                <a:latin typeface="Comic Sans MS"/>
              </a:rPr>
              <a:t>and SRAM are </a:t>
            </a:r>
            <a:r>
              <a:rPr b="0" lang="en-US" sz="2000" spc="-1" strike="noStrike">
                <a:solidFill>
                  <a:srgbClr val="ff0066"/>
                </a:solidFill>
                <a:latin typeface="Comic Sans MS"/>
              </a:rPr>
              <a:t>Volatile memory</a:t>
            </a:r>
            <a:r>
              <a:rPr b="0" lang="en-US" sz="2000" spc="-1" strike="noStrike">
                <a:solidFill>
                  <a:srgbClr val="09283f"/>
                </a:solidFill>
                <a:latin typeface="Comic Sans MS"/>
              </a:rPr>
              <a:t>. </a:t>
            </a:r>
            <a:endParaRPr b="0" lang="en-US" sz="20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If the power is interrupted, the cell’s content will be lost. </a:t>
            </a:r>
            <a:endParaRPr b="0" lang="en-US" sz="18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Continuous power is needed for the cell to retain its state. </a:t>
            </a:r>
            <a:endParaRPr b="0" lang="en-US" sz="1800" spc="-1" strike="noStrike">
              <a:solidFill>
                <a:srgbClr val="09283f"/>
              </a:solidFill>
              <a:latin typeface="Arial Nova Light"/>
            </a:endParaRPr>
          </a:p>
        </p:txBody>
      </p:sp>
      <p:sp>
        <p:nvSpPr>
          <p:cNvPr id="616" name="PlaceHolder 3"/>
          <p:cNvSpPr>
            <a:spLocks noGrp="1"/>
          </p:cNvSpPr>
          <p:nvPr>
            <p:ph type="ftr" idx="65"/>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1B07F934-0BE0-4910-9555-6817719AEBDC}" type="slidenum">
              <a:t>77</a:t>
            </a:fld>
          </a:p>
        </p:txBody>
      </p:sp>
    </p:spTree>
  </p:cSld>
  <mc:AlternateContent>
    <mc:Choice Requires="p14">
      <p:transition spd="slow" p14:dur="2000"/>
    </mc:Choice>
    <mc:Fallback>
      <p:transition spd="slow"/>
    </mc:Fallback>
  </mc:AlternateContent>
  <p:timing>
    <p:tnLst>
      <p:par>
        <p:cTn id="425" dur="indefinite" restart="never" nodeType="tmRoot">
          <p:childTnLst>
            <p:seq>
              <p:cTn id="426" dur="indefinite" nodeType="mainSeq">
                <p:childTnLst>
                  <p:par>
                    <p:cTn id="427" fill="hold">
                      <p:stCondLst>
                        <p:cond delay="indefinite"/>
                      </p:stCondLst>
                      <p:childTnLst>
                        <p:par>
                          <p:cTn id="428" fill="hold">
                            <p:stCondLst>
                              <p:cond delay="0"/>
                            </p:stCondLst>
                            <p:childTnLst>
                              <p:par>
                                <p:cTn id="429" nodeType="clickEffect" fill="hold" presetClass="entr" presetID="1">
                                  <p:stCondLst>
                                    <p:cond delay="0"/>
                                  </p:stCondLst>
                                  <p:childTnLst>
                                    <p:set>
                                      <p:cBhvr>
                                        <p:cTn id="430" dur="1" fill="hold">
                                          <p:stCondLst>
                                            <p:cond delay="0"/>
                                          </p:stCondLst>
                                        </p:cTn>
                                        <p:tgtEl>
                                          <p:spTgt spid="615">
                                            <p:txEl>
                                              <p:pRg st="0" end="0"/>
                                            </p:txEl>
                                          </p:spTgt>
                                        </p:tgtEl>
                                        <p:attrNameLst>
                                          <p:attrName>style.visibility</p:attrName>
                                        </p:attrNameLst>
                                      </p:cBhvr>
                                      <p:to>
                                        <p:strVal val="visible"/>
                                      </p:to>
                                    </p:set>
                                  </p:childTnLst>
                                </p:cTn>
                              </p:par>
                              <p:par>
                                <p:cTn id="431" nodeType="withEffect" fill="hold" presetClass="entr" presetID="1">
                                  <p:stCondLst>
                                    <p:cond delay="0"/>
                                  </p:stCondLst>
                                  <p:childTnLst>
                                    <p:set>
                                      <p:cBhvr>
                                        <p:cTn id="432" dur="1" fill="hold">
                                          <p:stCondLst>
                                            <p:cond delay="0"/>
                                          </p:stCondLst>
                                        </p:cTn>
                                        <p:tgtEl>
                                          <p:spTgt spid="615">
                                            <p:txEl>
                                              <p:pRg st="1" end="1"/>
                                            </p:txEl>
                                          </p:spTgt>
                                        </p:tgtEl>
                                        <p:attrNameLst>
                                          <p:attrName>style.visibility</p:attrName>
                                        </p:attrNameLst>
                                      </p:cBhvr>
                                      <p:to>
                                        <p:strVal val="visible"/>
                                      </p:to>
                                    </p:set>
                                  </p:childTnLst>
                                </p:cTn>
                              </p:par>
                            </p:childTnLst>
                          </p:cTn>
                        </p:par>
                      </p:childTnLst>
                    </p:cTn>
                  </p:par>
                  <p:par>
                    <p:cTn id="433" fill="hold">
                      <p:stCondLst>
                        <p:cond delay="indefinite"/>
                      </p:stCondLst>
                      <p:childTnLst>
                        <p:par>
                          <p:cTn id="434" fill="hold">
                            <p:stCondLst>
                              <p:cond delay="0"/>
                            </p:stCondLst>
                            <p:childTnLst>
                              <p:par>
                                <p:cTn id="435" nodeType="clickEffect" fill="hold" presetClass="entr" presetID="1">
                                  <p:stCondLst>
                                    <p:cond delay="0"/>
                                  </p:stCondLst>
                                  <p:childTnLst>
                                    <p:set>
                                      <p:cBhvr>
                                        <p:cTn id="436" dur="1" fill="hold">
                                          <p:stCondLst>
                                            <p:cond delay="0"/>
                                          </p:stCondLst>
                                        </p:cTn>
                                        <p:tgtEl>
                                          <p:spTgt spid="615">
                                            <p:txEl>
                                              <p:pRg st="2" end="2"/>
                                            </p:txEl>
                                          </p:spTgt>
                                        </p:tgtEl>
                                        <p:attrNameLst>
                                          <p:attrName>style.visibility</p:attrName>
                                        </p:attrNameLst>
                                      </p:cBhvr>
                                      <p:to>
                                        <p:strVal val="visible"/>
                                      </p:to>
                                    </p:set>
                                  </p:childTnLst>
                                </p:cTn>
                              </p:par>
                              <p:par>
                                <p:cTn id="437" nodeType="withEffect" fill="hold" presetClass="entr" presetID="1">
                                  <p:stCondLst>
                                    <p:cond delay="0"/>
                                  </p:stCondLst>
                                  <p:childTnLst>
                                    <p:set>
                                      <p:cBhvr>
                                        <p:cTn id="438" dur="1" fill="hold">
                                          <p:stCondLst>
                                            <p:cond delay="0"/>
                                          </p:stCondLst>
                                        </p:cTn>
                                        <p:tgtEl>
                                          <p:spTgt spid="615">
                                            <p:txEl>
                                              <p:pRg st="3" end="3"/>
                                            </p:txEl>
                                          </p:spTgt>
                                        </p:tgtEl>
                                        <p:attrNameLst>
                                          <p:attrName>style.visibility</p:attrName>
                                        </p:attrNameLst>
                                      </p:cBhvr>
                                      <p:to>
                                        <p:strVal val="visible"/>
                                      </p:to>
                                    </p:set>
                                  </p:childTnLst>
                                </p:cTn>
                              </p:par>
                            </p:childTnLst>
                          </p:cTn>
                        </p:par>
                      </p:childTnLst>
                    </p:cTn>
                  </p:par>
                  <p:par>
                    <p:cTn id="439" fill="hold">
                      <p:stCondLst>
                        <p:cond delay="indefinite"/>
                      </p:stCondLst>
                      <p:childTnLst>
                        <p:par>
                          <p:cTn id="440" fill="hold">
                            <p:stCondLst>
                              <p:cond delay="0"/>
                            </p:stCondLst>
                            <p:childTnLst>
                              <p:par>
                                <p:cTn id="441" nodeType="clickEffect" fill="hold" presetClass="entr" presetID="1">
                                  <p:stCondLst>
                                    <p:cond delay="0"/>
                                  </p:stCondLst>
                                  <p:childTnLst>
                                    <p:set>
                                      <p:cBhvr>
                                        <p:cTn id="442" dur="1" fill="hold">
                                          <p:stCondLst>
                                            <p:cond delay="0"/>
                                          </p:stCondLst>
                                        </p:cTn>
                                        <p:tgtEl>
                                          <p:spTgt spid="615">
                                            <p:txEl>
                                              <p:pRg st="4" end="4"/>
                                            </p:txEl>
                                          </p:spTgt>
                                        </p:tgtEl>
                                        <p:attrNameLst>
                                          <p:attrName>style.visibility</p:attrName>
                                        </p:attrNameLst>
                                      </p:cBhvr>
                                      <p:to>
                                        <p:strVal val="visible"/>
                                      </p:to>
                                    </p:set>
                                  </p:childTnLst>
                                </p:cTn>
                              </p:par>
                            </p:childTnLst>
                          </p:cTn>
                        </p:par>
                      </p:childTnLst>
                    </p:cTn>
                  </p:par>
                  <p:par>
                    <p:cTn id="443" fill="hold">
                      <p:stCondLst>
                        <p:cond delay="indefinite"/>
                      </p:stCondLst>
                      <p:childTnLst>
                        <p:par>
                          <p:cTn id="444" fill="hold">
                            <p:stCondLst>
                              <p:cond delay="0"/>
                            </p:stCondLst>
                            <p:childTnLst>
                              <p:par>
                                <p:cTn id="445" nodeType="clickEffect" fill="hold" presetClass="entr" presetID="1">
                                  <p:stCondLst>
                                    <p:cond delay="0"/>
                                  </p:stCondLst>
                                  <p:childTnLst>
                                    <p:set>
                                      <p:cBhvr>
                                        <p:cTn id="446" dur="1" fill="hold">
                                          <p:stCondLst>
                                            <p:cond delay="0"/>
                                          </p:stCondLst>
                                        </p:cTn>
                                        <p:tgtEl>
                                          <p:spTgt spid="615">
                                            <p:txEl>
                                              <p:pRg st="5" end="5"/>
                                            </p:txEl>
                                          </p:spTgt>
                                        </p:tgtEl>
                                        <p:attrNameLst>
                                          <p:attrName>style.visibility</p:attrName>
                                        </p:attrNameLst>
                                      </p:cBhvr>
                                      <p:to>
                                        <p:strVal val="visible"/>
                                      </p:to>
                                    </p:set>
                                  </p:childTnLst>
                                </p:cTn>
                              </p:par>
                              <p:par>
                                <p:cTn id="447" nodeType="withEffect" fill="hold" presetClass="entr" presetID="1">
                                  <p:stCondLst>
                                    <p:cond delay="0"/>
                                  </p:stCondLst>
                                  <p:childTnLst>
                                    <p:set>
                                      <p:cBhvr>
                                        <p:cTn id="448" dur="1" fill="hold">
                                          <p:stCondLst>
                                            <p:cond delay="0"/>
                                          </p:stCondLst>
                                        </p:cTn>
                                        <p:tgtEl>
                                          <p:spTgt spid="615">
                                            <p:txEl>
                                              <p:pRg st="6" end="6"/>
                                            </p:txEl>
                                          </p:spTgt>
                                        </p:tgtEl>
                                        <p:attrNameLst>
                                          <p:attrName>style.visibility</p:attrName>
                                        </p:attrNameLst>
                                      </p:cBhvr>
                                      <p:to>
                                        <p:strVal val="visible"/>
                                      </p:to>
                                    </p:set>
                                  </p:childTnLst>
                                </p:cTn>
                              </p:par>
                              <p:par>
                                <p:cTn id="449" nodeType="withEffect" fill="hold" presetClass="entr" presetID="1">
                                  <p:stCondLst>
                                    <p:cond delay="0"/>
                                  </p:stCondLst>
                                  <p:childTnLst>
                                    <p:set>
                                      <p:cBhvr>
                                        <p:cTn id="450" dur="1" fill="hold">
                                          <p:stCondLst>
                                            <p:cond delay="0"/>
                                          </p:stCondLst>
                                        </p:cTn>
                                        <p:tgtEl>
                                          <p:spTgt spid="615">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Dynamic Memories (DRAM) </a:t>
            </a:r>
            <a:endParaRPr b="0" lang="en-US" sz="4000" spc="-1" strike="noStrike">
              <a:solidFill>
                <a:srgbClr val="000000"/>
              </a:solidFill>
              <a:latin typeface="Arial Nova Light"/>
            </a:endParaRPr>
          </a:p>
        </p:txBody>
      </p:sp>
      <p:sp>
        <p:nvSpPr>
          <p:cNvPr id="618" name="PlaceHolder 2"/>
          <p:cNvSpPr>
            <a:spLocks noGrp="1"/>
          </p:cNvSpPr>
          <p:nvPr>
            <p:ph/>
          </p:nvPr>
        </p:nvSpPr>
        <p:spPr>
          <a:xfrm>
            <a:off x="914400" y="1919520"/>
            <a:ext cx="9914400" cy="412308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Arial"/>
              </a:rPr>
              <a:t>Static RAMs are fast, but the cost is too high because their cells require several transistors.</a:t>
            </a:r>
            <a:endParaRPr b="0" lang="en-US" sz="2000" spc="-1" strike="noStrike">
              <a:solidFill>
                <a:srgbClr val="09283f"/>
              </a:solidFill>
              <a:latin typeface="Arial"/>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Arial"/>
              </a:rPr>
              <a:t>Less expensive RAMs can be implemented if simpler cells are used. </a:t>
            </a:r>
            <a:endParaRPr b="0" lang="en-US" sz="2000" spc="-1" strike="noStrike">
              <a:solidFill>
                <a:srgbClr val="09283f"/>
              </a:solidFill>
              <a:latin typeface="Arial"/>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Arial"/>
              </a:rPr>
              <a:t>Such cells don't retain their state indefinitely; hence they are called dynamic RAMs </a:t>
            </a:r>
            <a:endParaRPr b="0" lang="en-US" sz="2000" spc="-1" strike="noStrike">
              <a:solidFill>
                <a:srgbClr val="09283f"/>
              </a:solidFill>
              <a:latin typeface="Arial"/>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Arial"/>
              </a:rPr>
              <a:t>Dynamic RAMs (DRAMs) are </a:t>
            </a:r>
            <a:r>
              <a:rPr b="0" lang="en-US" sz="2000" spc="-1" strike="noStrike">
                <a:solidFill>
                  <a:srgbClr val="ff0066"/>
                </a:solidFill>
                <a:latin typeface="Arial"/>
              </a:rPr>
              <a:t>cheap and area efficient</a:t>
            </a:r>
            <a:r>
              <a:rPr b="0" lang="en-US" sz="2000" spc="-1" strike="noStrike">
                <a:solidFill>
                  <a:srgbClr val="09283f"/>
                </a:solidFill>
                <a:latin typeface="Arial"/>
              </a:rPr>
              <a:t>, but they </a:t>
            </a:r>
            <a:r>
              <a:rPr b="0" lang="en-US" sz="2000" spc="-1" strike="noStrike">
                <a:solidFill>
                  <a:srgbClr val="ff0066"/>
                </a:solidFill>
                <a:latin typeface="Arial"/>
              </a:rPr>
              <a:t>cannot retain their state indefinitely</a:t>
            </a:r>
            <a:r>
              <a:rPr b="0" lang="en-US" sz="2000" spc="-1" strike="noStrike">
                <a:solidFill>
                  <a:srgbClr val="09283f"/>
                </a:solidFill>
                <a:latin typeface="Arial"/>
              </a:rPr>
              <a:t> – need to be </a:t>
            </a:r>
            <a:r>
              <a:rPr b="0" lang="en-US" sz="2000" spc="-1" strike="noStrike">
                <a:solidFill>
                  <a:srgbClr val="ff0066"/>
                </a:solidFill>
                <a:latin typeface="Arial"/>
              </a:rPr>
              <a:t>periodically refreshed. </a:t>
            </a:r>
            <a:endParaRPr b="0" lang="en-US" sz="2000" spc="-1" strike="noStrike">
              <a:solidFill>
                <a:srgbClr val="09283f"/>
              </a:solidFill>
              <a:latin typeface="Arial"/>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Arial"/>
              </a:rPr>
              <a:t>Dynamic memory cell consists of a capacitor C, and a transistor T. </a:t>
            </a:r>
            <a:endParaRPr b="0" lang="en-US" sz="2000" spc="-1" strike="noStrike">
              <a:solidFill>
                <a:srgbClr val="09283f"/>
              </a:solidFill>
              <a:latin typeface="Arial"/>
            </a:endParaRPr>
          </a:p>
        </p:txBody>
      </p:sp>
      <p:sp>
        <p:nvSpPr>
          <p:cNvPr id="619" name="PlaceHolder 3"/>
          <p:cNvSpPr>
            <a:spLocks noGrp="1"/>
          </p:cNvSpPr>
          <p:nvPr>
            <p:ph type="ftr" idx="66"/>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32D85D3A-C5A6-4233-B826-5E80D7B71634}" type="slidenum">
              <a:t>78</a:t>
            </a:fld>
          </a:p>
        </p:txBody>
      </p:sp>
    </p:spTree>
  </p:cSld>
  <mc:AlternateContent>
    <mc:Choice Requires="p14">
      <p:transition spd="slow" p14:dur="2000"/>
    </mc:Choice>
    <mc:Fallback>
      <p:transition spd="slow"/>
    </mc:Fallback>
  </mc:AlternateContent>
  <p:timing>
    <p:tnLst>
      <p:par>
        <p:cTn id="451" dur="indefinite" restart="never" nodeType="tmRoot">
          <p:childTnLst>
            <p:seq>
              <p:cTn id="452" dur="indefinite" nodeType="mainSeq">
                <p:childTnLst>
                  <p:par>
                    <p:cTn id="453" fill="hold">
                      <p:stCondLst>
                        <p:cond delay="indefinite"/>
                      </p:stCondLst>
                      <p:childTnLst>
                        <p:par>
                          <p:cTn id="454" fill="hold">
                            <p:stCondLst>
                              <p:cond delay="0"/>
                            </p:stCondLst>
                            <p:childTnLst>
                              <p:par>
                                <p:cTn id="455" nodeType="clickEffect" fill="hold" presetClass="entr" presetID="1">
                                  <p:stCondLst>
                                    <p:cond delay="0"/>
                                  </p:stCondLst>
                                  <p:childTnLst>
                                    <p:set>
                                      <p:cBhvr>
                                        <p:cTn id="456" dur="1" fill="hold">
                                          <p:stCondLst>
                                            <p:cond delay="0"/>
                                          </p:stCondLst>
                                        </p:cTn>
                                        <p:tgtEl>
                                          <p:spTgt spid="618">
                                            <p:txEl>
                                              <p:pRg st="0" end="0"/>
                                            </p:txEl>
                                          </p:spTgt>
                                        </p:tgtEl>
                                        <p:attrNameLst>
                                          <p:attrName>style.visibility</p:attrName>
                                        </p:attrNameLst>
                                      </p:cBhvr>
                                      <p:to>
                                        <p:strVal val="visible"/>
                                      </p:to>
                                    </p:set>
                                  </p:childTnLst>
                                </p:cTn>
                              </p:par>
                            </p:childTnLst>
                          </p:cTn>
                        </p:par>
                      </p:childTnLst>
                    </p:cTn>
                  </p:par>
                  <p:par>
                    <p:cTn id="457" fill="hold">
                      <p:stCondLst>
                        <p:cond delay="indefinite"/>
                      </p:stCondLst>
                      <p:childTnLst>
                        <p:par>
                          <p:cTn id="458" fill="hold">
                            <p:stCondLst>
                              <p:cond delay="0"/>
                            </p:stCondLst>
                            <p:childTnLst>
                              <p:par>
                                <p:cTn id="459" nodeType="clickEffect" fill="hold" presetClass="entr" presetID="1">
                                  <p:stCondLst>
                                    <p:cond delay="0"/>
                                  </p:stCondLst>
                                  <p:childTnLst>
                                    <p:set>
                                      <p:cBhvr>
                                        <p:cTn id="460" dur="1" fill="hold">
                                          <p:stCondLst>
                                            <p:cond delay="0"/>
                                          </p:stCondLst>
                                        </p:cTn>
                                        <p:tgtEl>
                                          <p:spTgt spid="618">
                                            <p:txEl>
                                              <p:pRg st="1" end="1"/>
                                            </p:txEl>
                                          </p:spTgt>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nodeType="clickEffect" fill="hold" presetClass="entr" presetID="1">
                                  <p:stCondLst>
                                    <p:cond delay="0"/>
                                  </p:stCondLst>
                                  <p:childTnLst>
                                    <p:set>
                                      <p:cBhvr>
                                        <p:cTn id="464" dur="1" fill="hold">
                                          <p:stCondLst>
                                            <p:cond delay="0"/>
                                          </p:stCondLst>
                                        </p:cTn>
                                        <p:tgtEl>
                                          <p:spTgt spid="618">
                                            <p:txEl>
                                              <p:pRg st="2" end="2"/>
                                            </p:txEl>
                                          </p:spTgt>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nodeType="clickEffect" fill="hold" presetClass="entr" presetID="1">
                                  <p:stCondLst>
                                    <p:cond delay="0"/>
                                  </p:stCondLst>
                                  <p:childTnLst>
                                    <p:set>
                                      <p:cBhvr>
                                        <p:cTn id="468" dur="1" fill="hold">
                                          <p:stCondLst>
                                            <p:cond delay="0"/>
                                          </p:stCondLst>
                                        </p:cTn>
                                        <p:tgtEl>
                                          <p:spTgt spid="618">
                                            <p:txEl>
                                              <p:pRg st="3" end="3"/>
                                            </p:txEl>
                                          </p:spTgt>
                                        </p:tgtEl>
                                        <p:attrNameLst>
                                          <p:attrName>style.visibility</p:attrName>
                                        </p:attrNameLst>
                                      </p:cBhvr>
                                      <p:to>
                                        <p:strVal val="visible"/>
                                      </p:to>
                                    </p:set>
                                  </p:childTnLst>
                                </p:cTn>
                              </p:par>
                            </p:childTnLst>
                          </p:cTn>
                        </p:par>
                      </p:childTnLst>
                    </p:cTn>
                  </p:par>
                  <p:par>
                    <p:cTn id="469" fill="hold">
                      <p:stCondLst>
                        <p:cond delay="indefinite"/>
                      </p:stCondLst>
                      <p:childTnLst>
                        <p:par>
                          <p:cTn id="470" fill="hold">
                            <p:stCondLst>
                              <p:cond delay="0"/>
                            </p:stCondLst>
                            <p:childTnLst>
                              <p:par>
                                <p:cTn id="471" nodeType="clickEffect" fill="hold" presetClass="entr" presetID="1">
                                  <p:stCondLst>
                                    <p:cond delay="0"/>
                                  </p:stCondLst>
                                  <p:childTnLst>
                                    <p:set>
                                      <p:cBhvr>
                                        <p:cTn id="472" dur="1" fill="hold">
                                          <p:stCondLst>
                                            <p:cond delay="0"/>
                                          </p:stCondLst>
                                        </p:cTn>
                                        <p:tgtEl>
                                          <p:spTgt spid="61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Dynamic Memories (DRAM) </a:t>
            </a:r>
            <a:endParaRPr b="0" lang="en-US" sz="4000" spc="-1" strike="noStrike">
              <a:solidFill>
                <a:srgbClr val="000000"/>
              </a:solidFill>
              <a:latin typeface="Arial Nova Light"/>
            </a:endParaRPr>
          </a:p>
        </p:txBody>
      </p:sp>
      <p:pic>
        <p:nvPicPr>
          <p:cNvPr id="621" name="Picture 2" descr=""/>
          <p:cNvPicPr/>
          <p:nvPr/>
        </p:nvPicPr>
        <p:blipFill>
          <a:blip r:embed="rId1"/>
          <a:stretch/>
        </p:blipFill>
        <p:spPr>
          <a:xfrm>
            <a:off x="7503120" y="1469520"/>
            <a:ext cx="4688640" cy="3617280"/>
          </a:xfrm>
          <a:prstGeom prst="rect">
            <a:avLst/>
          </a:prstGeom>
          <a:ln w="0">
            <a:noFill/>
          </a:ln>
        </p:spPr>
      </p:pic>
      <p:sp>
        <p:nvSpPr>
          <p:cNvPr id="622" name="PlaceHolder 2"/>
          <p:cNvSpPr>
            <a:spLocks noGrp="1"/>
          </p:cNvSpPr>
          <p:nvPr>
            <p:ph/>
          </p:nvPr>
        </p:nvSpPr>
        <p:spPr>
          <a:xfrm>
            <a:off x="194040" y="1469520"/>
            <a:ext cx="7455600" cy="479736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Information is stored is a dynamic memory cell in the form of charge on a capacitor and this charge can be maintained for only tens of milliseconds.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Since the cell is required to store information for a much longer time, its contents must be </a:t>
            </a:r>
            <a:r>
              <a:rPr b="1" lang="en-US" sz="2000" spc="-1" strike="noStrike">
                <a:solidFill>
                  <a:srgbClr val="09283f"/>
                </a:solidFill>
                <a:latin typeface="Comic Sans MS"/>
              </a:rPr>
              <a:t>periodically refreshed </a:t>
            </a:r>
            <a:r>
              <a:rPr b="0" lang="en-US" sz="2000" spc="-1" strike="noStrike">
                <a:solidFill>
                  <a:srgbClr val="09283f"/>
                </a:solidFill>
                <a:latin typeface="Comic Sans MS"/>
              </a:rPr>
              <a:t>by restoring the capacitor charge to its full value.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1" i="1" lang="en-US" sz="2000" spc="-1" strike="noStrike">
                <a:solidFill>
                  <a:srgbClr val="09283f"/>
                </a:solidFill>
                <a:latin typeface="Comic Sans MS"/>
              </a:rPr>
              <a:t>Read Operation</a:t>
            </a:r>
            <a:r>
              <a:rPr b="0" lang="en-US" sz="2000" spc="-1" strike="noStrike">
                <a:solidFill>
                  <a:srgbClr val="09283f"/>
                </a:solidFill>
                <a:latin typeface="Comic Sans MS"/>
              </a:rPr>
              <a:t>: Transistor turned on, Sensor check voltage of capacitor. If voltage is less than Threshold value, Capacitor discharged and it represents logical „0‟ else if voltage is above Threshold value, Capacitor charged to full voltage and it represents Logical „1‟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1" i="1" lang="en-US" sz="2000" spc="-1" strike="noStrike">
                <a:solidFill>
                  <a:srgbClr val="09283f"/>
                </a:solidFill>
                <a:latin typeface="Comic Sans MS"/>
              </a:rPr>
              <a:t>Write Operation </a:t>
            </a:r>
            <a:r>
              <a:rPr b="0" lang="en-US" sz="2000" spc="-1" strike="noStrike">
                <a:solidFill>
                  <a:srgbClr val="09283f"/>
                </a:solidFill>
                <a:latin typeface="Comic Sans MS"/>
              </a:rPr>
              <a:t>- Transistor is turned on and a voltage is applied/removed to the bit line </a:t>
            </a:r>
            <a:endParaRPr b="0" lang="en-US" sz="2000" spc="-1" strike="noStrike">
              <a:solidFill>
                <a:srgbClr val="09283f"/>
              </a:solidFill>
              <a:latin typeface="Arial Nova Light"/>
            </a:endParaRPr>
          </a:p>
        </p:txBody>
      </p:sp>
      <p:sp>
        <p:nvSpPr>
          <p:cNvPr id="623" name="PlaceHolder 3"/>
          <p:cNvSpPr>
            <a:spLocks noGrp="1"/>
          </p:cNvSpPr>
          <p:nvPr>
            <p:ph type="ftr" idx="67"/>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222BB03D-DF52-4207-843C-0CD099BF4026}" type="slidenum">
              <a:t>79</a:t>
            </a:fld>
          </a:p>
        </p:txBody>
      </p:sp>
    </p:spTree>
  </p:cSld>
  <mc:AlternateContent>
    <mc:Choice Requires="p14">
      <p:transition spd="slow" p14:dur="2000"/>
    </mc:Choice>
    <mc:Fallback>
      <p:transition spd="slow"/>
    </mc:Fallback>
  </mc:AlternateContent>
  <p:timing>
    <p:tnLst>
      <p:par>
        <p:cTn id="473" dur="indefinite" restart="never" nodeType="tmRoot">
          <p:childTnLst>
            <p:seq>
              <p:cTn id="474" dur="indefinite" nodeType="mainSeq">
                <p:childTnLst>
                  <p:par>
                    <p:cTn id="475" fill="hold">
                      <p:stCondLst>
                        <p:cond delay="indefinite"/>
                      </p:stCondLst>
                      <p:childTnLst>
                        <p:par>
                          <p:cTn id="476" fill="hold">
                            <p:stCondLst>
                              <p:cond delay="0"/>
                            </p:stCondLst>
                            <p:childTnLst>
                              <p:par>
                                <p:cTn id="477" nodeType="clickEffect" fill="hold" presetClass="entr" presetID="1">
                                  <p:stCondLst>
                                    <p:cond delay="0"/>
                                  </p:stCondLst>
                                  <p:childTnLst>
                                    <p:set>
                                      <p:cBhvr>
                                        <p:cTn id="478" dur="1" fill="hold">
                                          <p:stCondLst>
                                            <p:cond delay="0"/>
                                          </p:stCondLst>
                                        </p:cTn>
                                        <p:tgtEl>
                                          <p:spTgt spid="622">
                                            <p:txEl>
                                              <p:pRg st="0" end="0"/>
                                            </p:txEl>
                                          </p:spTgt>
                                        </p:tgtEl>
                                        <p:attrNameLst>
                                          <p:attrName>style.visibility</p:attrName>
                                        </p:attrNameLst>
                                      </p:cBhvr>
                                      <p:to>
                                        <p:strVal val="visible"/>
                                      </p:to>
                                    </p:set>
                                  </p:childTnLst>
                                </p:cTn>
                              </p:par>
                            </p:childTnLst>
                          </p:cTn>
                        </p:par>
                      </p:childTnLst>
                    </p:cTn>
                  </p:par>
                  <p:par>
                    <p:cTn id="479" fill="hold">
                      <p:stCondLst>
                        <p:cond delay="indefinite"/>
                      </p:stCondLst>
                      <p:childTnLst>
                        <p:par>
                          <p:cTn id="480" fill="hold">
                            <p:stCondLst>
                              <p:cond delay="0"/>
                            </p:stCondLst>
                            <p:childTnLst>
                              <p:par>
                                <p:cTn id="481" nodeType="clickEffect" fill="hold" presetClass="entr" presetID="1">
                                  <p:stCondLst>
                                    <p:cond delay="0"/>
                                  </p:stCondLst>
                                  <p:childTnLst>
                                    <p:set>
                                      <p:cBhvr>
                                        <p:cTn id="482" dur="1" fill="hold">
                                          <p:stCondLst>
                                            <p:cond delay="0"/>
                                          </p:stCondLst>
                                        </p:cTn>
                                        <p:tgtEl>
                                          <p:spTgt spid="622">
                                            <p:txEl>
                                              <p:pRg st="1" end="1"/>
                                            </p:txEl>
                                          </p:spTgt>
                                        </p:tgtEl>
                                        <p:attrNameLst>
                                          <p:attrName>style.visibility</p:attrName>
                                        </p:attrNameLst>
                                      </p:cBhvr>
                                      <p:to>
                                        <p:strVal val="visible"/>
                                      </p:to>
                                    </p:set>
                                  </p:childTnLst>
                                </p:cTn>
                              </p:par>
                            </p:childTnLst>
                          </p:cTn>
                        </p:par>
                      </p:childTnLst>
                    </p:cTn>
                  </p:par>
                  <p:par>
                    <p:cTn id="483" fill="hold">
                      <p:stCondLst>
                        <p:cond delay="indefinite"/>
                      </p:stCondLst>
                      <p:childTnLst>
                        <p:par>
                          <p:cTn id="484" fill="hold">
                            <p:stCondLst>
                              <p:cond delay="0"/>
                            </p:stCondLst>
                            <p:childTnLst>
                              <p:par>
                                <p:cTn id="485" nodeType="clickEffect" fill="hold" presetClass="entr" presetID="1">
                                  <p:stCondLst>
                                    <p:cond delay="0"/>
                                  </p:stCondLst>
                                  <p:childTnLst>
                                    <p:set>
                                      <p:cBhvr>
                                        <p:cTn id="486" dur="1" fill="hold">
                                          <p:stCondLst>
                                            <p:cond delay="0"/>
                                          </p:stCondLst>
                                        </p:cTn>
                                        <p:tgtEl>
                                          <p:spTgt spid="622">
                                            <p:txEl>
                                              <p:pRg st="2" end="2"/>
                                            </p:txEl>
                                          </p:spTgt>
                                        </p:tgtEl>
                                        <p:attrNameLst>
                                          <p:attrName>style.visibility</p:attrName>
                                        </p:attrNameLst>
                                      </p:cBhvr>
                                      <p:to>
                                        <p:strVal val="visible"/>
                                      </p:to>
                                    </p:set>
                                  </p:childTnLst>
                                </p:cTn>
                              </p:par>
                            </p:childTnLst>
                          </p:cTn>
                        </p:par>
                      </p:childTnLst>
                    </p:cTn>
                  </p:par>
                  <p:par>
                    <p:cTn id="487" fill="hold">
                      <p:stCondLst>
                        <p:cond delay="indefinite"/>
                      </p:stCondLst>
                      <p:childTnLst>
                        <p:par>
                          <p:cTn id="488" fill="hold">
                            <p:stCondLst>
                              <p:cond delay="0"/>
                            </p:stCondLst>
                            <p:childTnLst>
                              <p:par>
                                <p:cTn id="489" nodeType="clickEffect" fill="hold" presetClass="entr" presetID="1">
                                  <p:stCondLst>
                                    <p:cond delay="0"/>
                                  </p:stCondLst>
                                  <p:childTnLst>
                                    <p:set>
                                      <p:cBhvr>
                                        <p:cTn id="490" dur="1" fill="hold">
                                          <p:stCondLst>
                                            <p:cond delay="0"/>
                                          </p:stCondLst>
                                        </p:cTn>
                                        <p:tgtEl>
                                          <p:spTgt spid="62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SYLLABUS</a:t>
            </a:r>
            <a:endParaRPr b="0" lang="en-US" sz="4000" spc="-1" strike="noStrike">
              <a:solidFill>
                <a:srgbClr val="000000"/>
              </a:solidFill>
              <a:latin typeface="Arial Nova Light"/>
            </a:endParaRPr>
          </a:p>
        </p:txBody>
      </p:sp>
      <p:sp>
        <p:nvSpPr>
          <p:cNvPr id="284" name="PlaceHolder 2"/>
          <p:cNvSpPr>
            <a:spLocks noGrp="1"/>
          </p:cNvSpPr>
          <p:nvPr>
            <p:ph/>
          </p:nvPr>
        </p:nvSpPr>
        <p:spPr>
          <a:xfrm>
            <a:off x="416880" y="1919520"/>
            <a:ext cx="11254680" cy="4534560"/>
          </a:xfrm>
          <a:prstGeom prst="rect">
            <a:avLst/>
          </a:prstGeom>
          <a:noFill/>
          <a:ln w="0">
            <a:noFill/>
          </a:ln>
        </p:spPr>
        <p:txBody>
          <a:bodyPr anchor="t">
            <a:normAutofit/>
          </a:bodyPr>
          <a:p>
            <a:pPr>
              <a:lnSpc>
                <a:spcPct val="120000"/>
              </a:lnSpc>
              <a:spcBef>
                <a:spcPts val="1001"/>
              </a:spcBef>
              <a:buNone/>
              <a:tabLst>
                <a:tab algn="l" pos="0"/>
              </a:tabLst>
            </a:pPr>
            <a:r>
              <a:rPr b="1" lang="en-IN" sz="2800" spc="-1" strike="noStrike" u="sng">
                <a:solidFill>
                  <a:srgbClr val="ff0000"/>
                </a:solidFill>
                <a:uFillTx/>
                <a:latin typeface="Comic Sans MS"/>
              </a:rPr>
              <a:t>Module 5</a:t>
            </a:r>
            <a:endParaRPr b="0" lang="en-US" sz="2800" spc="-1" strike="noStrike">
              <a:solidFill>
                <a:srgbClr val="09283f"/>
              </a:solidFill>
              <a:latin typeface="Arial Nova Light"/>
            </a:endParaRPr>
          </a:p>
          <a:p>
            <a:pPr>
              <a:lnSpc>
                <a:spcPct val="120000"/>
              </a:lnSpc>
              <a:spcBef>
                <a:spcPts val="1001"/>
              </a:spcBef>
              <a:buNone/>
              <a:tabLst>
                <a:tab algn="l" pos="0"/>
              </a:tabLst>
            </a:pPr>
            <a:r>
              <a:rPr b="1" lang="en-US" sz="2800" spc="-1" strike="noStrike">
                <a:solidFill>
                  <a:srgbClr val="00000a"/>
                </a:solidFill>
                <a:latin typeface="TimesNewRomanPS-BoldMT"/>
              </a:rPr>
              <a:t>I/O organization: </a:t>
            </a:r>
            <a:r>
              <a:rPr b="0" lang="en-US" sz="2800" spc="-1" strike="noStrike">
                <a:solidFill>
                  <a:srgbClr val="00000a"/>
                </a:solidFill>
                <a:latin typeface="TimesNewRomanPSMT"/>
              </a:rPr>
              <a:t>accessing of I/O devices – interrupts, interrupt hardware -Direct memory </a:t>
            </a:r>
            <a:r>
              <a:rPr b="0" lang="en-IN" sz="2800" spc="-1" strike="noStrike">
                <a:solidFill>
                  <a:srgbClr val="00000a"/>
                </a:solidFill>
                <a:latin typeface="TimesNewRomanPSMT"/>
              </a:rPr>
              <a:t>access.</a:t>
            </a:r>
            <a:endParaRPr b="0" lang="en-US" sz="2800" spc="-1" strike="noStrike">
              <a:solidFill>
                <a:srgbClr val="09283f"/>
              </a:solidFill>
              <a:latin typeface="Arial Nova Light"/>
            </a:endParaRPr>
          </a:p>
          <a:p>
            <a:pPr>
              <a:lnSpc>
                <a:spcPct val="120000"/>
              </a:lnSpc>
              <a:spcBef>
                <a:spcPts val="1001"/>
              </a:spcBef>
              <a:buNone/>
              <a:tabLst>
                <a:tab algn="l" pos="0"/>
              </a:tabLst>
            </a:pPr>
            <a:r>
              <a:rPr b="1" lang="en-US" sz="2800" spc="-1" strike="noStrike">
                <a:solidFill>
                  <a:srgbClr val="00000a"/>
                </a:solidFill>
                <a:latin typeface="TimesNewRomanPS-BoldMT"/>
              </a:rPr>
              <a:t>Memory system: </a:t>
            </a:r>
            <a:r>
              <a:rPr b="0" lang="en-US" sz="2800" spc="-1" strike="noStrike">
                <a:solidFill>
                  <a:srgbClr val="00000a"/>
                </a:solidFill>
                <a:latin typeface="TimesNewRomanPSMT"/>
              </a:rPr>
              <a:t>basic concepts – semiconductor RAMs. memory system considerations –ROMs, Content addressable memory, cache memories - mapping functions.</a:t>
            </a:r>
            <a:endParaRPr b="0" lang="en-US" sz="2800" spc="-1" strike="noStrike">
              <a:solidFill>
                <a:srgbClr val="09283f"/>
              </a:solidFill>
              <a:latin typeface="Arial Nova Light"/>
            </a:endParaRPr>
          </a:p>
        </p:txBody>
      </p:sp>
      <p:sp>
        <p:nvSpPr>
          <p:cNvPr id="285" name="PlaceHolder 3"/>
          <p:cNvSpPr>
            <a:spLocks noGrp="1"/>
          </p:cNvSpPr>
          <p:nvPr>
            <p:ph type="ftr" idx="35"/>
          </p:nvPr>
        </p:nvSpPr>
        <p:spPr>
          <a:xfrm>
            <a:off x="173880" y="6437520"/>
            <a:ext cx="3775680" cy="364680"/>
          </a:xfrm>
          <a:prstGeom prst="rect">
            <a:avLst/>
          </a:prstGeom>
          <a:noFill/>
          <a:ln w="0">
            <a:noFill/>
          </a:ln>
        </p:spPr>
        <p:txBody>
          <a:bodyPr anchor="ctr">
            <a:noAutofit/>
          </a:bodyPr>
          <a:lstStyle>
            <a:lvl1pPr>
              <a:lnSpc>
                <a:spcPct val="100000"/>
              </a:lnSpc>
              <a:buNone/>
              <a:tabLst>
                <a:tab algn="l" pos="0"/>
              </a:tabLst>
              <a:defRPr b="0" lang="en-US" sz="1050" spc="49" strike="noStrike">
                <a:solidFill>
                  <a:srgbClr val="18818c"/>
                </a:solidFill>
                <a:latin typeface="Arial Nova Light"/>
              </a:defRPr>
            </a:lvl1pPr>
          </a:lstStyle>
          <a:p>
            <a:pPr>
              <a:lnSpc>
                <a:spcPct val="100000"/>
              </a:lnSpc>
              <a:buNone/>
              <a:tabLst>
                <a:tab algn="l" pos="0"/>
              </a:tabLst>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286" name="PlaceHolder 4"/>
          <p:cNvSpPr>
            <a:spLocks noGrp="1"/>
          </p:cNvSpPr>
          <p:nvPr>
            <p:ph type="sldNum" idx="36"/>
          </p:nvPr>
        </p:nvSpPr>
        <p:spPr>
          <a:xfrm>
            <a:off x="11391120" y="6434640"/>
            <a:ext cx="693000" cy="364680"/>
          </a:xfrm>
          <a:prstGeom prst="rect">
            <a:avLst/>
          </a:prstGeom>
          <a:noFill/>
          <a:ln w="0">
            <a:noFill/>
          </a:ln>
        </p:spPr>
        <p:txBody>
          <a:bodyPr anchor="ctr">
            <a:noAutofit/>
          </a:bodyPr>
          <a:lstStyle>
            <a:lvl1pPr algn="r">
              <a:lnSpc>
                <a:spcPct val="100000"/>
              </a:lnSpc>
              <a:buNone/>
              <a:tabLst>
                <a:tab algn="l" pos="0"/>
              </a:tabLst>
              <a:defRPr b="0" lang="en-US" sz="2000" spc="-1" strike="noStrike">
                <a:solidFill>
                  <a:srgbClr val="f4f2ec"/>
                </a:solidFill>
                <a:latin typeface="Elephant"/>
              </a:defRPr>
            </a:lvl1pPr>
          </a:lstStyle>
          <a:p>
            <a:pPr algn="r">
              <a:lnSpc>
                <a:spcPct val="100000"/>
              </a:lnSpc>
              <a:buNone/>
              <a:tabLst>
                <a:tab algn="l" pos="0"/>
              </a:tabLst>
            </a:pPr>
            <a:fld id="{34B43D94-FD4A-4EAD-93D9-AB269BE5C942}" type="slidenum">
              <a:rPr b="0" lang="en-US" sz="2000" spc="-1" strike="noStrike">
                <a:solidFill>
                  <a:srgbClr val="f4f2ec"/>
                </a:solidFill>
                <a:latin typeface="Elephant"/>
              </a:rPr>
              <a:t>8</a:t>
            </a:fld>
            <a:endParaRPr b="0" lang="en-IN" sz="2000" spc="-1" strike="noStrike">
              <a:latin typeface="Times New Roman"/>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24" name="Picture 2" descr=""/>
          <p:cNvPicPr/>
          <p:nvPr/>
        </p:nvPicPr>
        <p:blipFill>
          <a:blip r:embed="rId1"/>
          <a:stretch/>
        </p:blipFill>
        <p:spPr>
          <a:xfrm>
            <a:off x="4301640" y="0"/>
            <a:ext cx="7890120" cy="6796080"/>
          </a:xfrm>
          <a:prstGeom prst="rect">
            <a:avLst/>
          </a:prstGeom>
          <a:ln w="0">
            <a:noFill/>
          </a:ln>
        </p:spPr>
      </p:pic>
      <p:sp>
        <p:nvSpPr>
          <p:cNvPr id="625"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Synchronous DRAMs</a:t>
            </a:r>
            <a:endParaRPr b="0" lang="en-US" sz="4000" spc="-1" strike="noStrike">
              <a:solidFill>
                <a:srgbClr val="000000"/>
              </a:solidFill>
              <a:latin typeface="Arial Nova Light"/>
            </a:endParaRPr>
          </a:p>
        </p:txBody>
      </p:sp>
      <p:sp>
        <p:nvSpPr>
          <p:cNvPr id="626" name="PlaceHolder 2"/>
          <p:cNvSpPr>
            <a:spLocks noGrp="1"/>
          </p:cNvSpPr>
          <p:nvPr>
            <p:ph/>
          </p:nvPr>
        </p:nvSpPr>
        <p:spPr>
          <a:xfrm>
            <a:off x="194040" y="1919520"/>
            <a:ext cx="4403160" cy="468684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Operation is directly synchronized with processor clock signal.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 outputs of the sense circuits are connected to a latch.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During a </a:t>
            </a:r>
            <a:r>
              <a:rPr b="0" lang="en-US" sz="2000" spc="-1" strike="noStrike">
                <a:solidFill>
                  <a:srgbClr val="ff0066"/>
                </a:solidFill>
                <a:latin typeface="Comic Sans MS"/>
              </a:rPr>
              <a:t>Read operation</a:t>
            </a:r>
            <a:r>
              <a:rPr b="0" lang="en-US" sz="2000" spc="-1" strike="noStrike">
                <a:solidFill>
                  <a:srgbClr val="09283f"/>
                </a:solidFill>
                <a:latin typeface="Comic Sans MS"/>
              </a:rPr>
              <a:t>, the contents of the cells in a row are loaded onto the latches.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During a </a:t>
            </a:r>
            <a:r>
              <a:rPr b="0" lang="en-US" sz="2000" spc="-1" strike="noStrike">
                <a:solidFill>
                  <a:srgbClr val="ff0066"/>
                </a:solidFill>
                <a:latin typeface="Comic Sans MS"/>
              </a:rPr>
              <a:t>refresh operation</a:t>
            </a:r>
            <a:r>
              <a:rPr b="0" lang="en-US" sz="2000" spc="-1" strike="noStrike">
                <a:solidFill>
                  <a:srgbClr val="09283f"/>
                </a:solidFill>
                <a:latin typeface="Comic Sans MS"/>
              </a:rPr>
              <a:t>, the contents of the cells are refreshed without changing the contents of the latches.  </a:t>
            </a:r>
            <a:endParaRPr b="0" lang="en-US" sz="2000" spc="-1" strike="noStrike">
              <a:solidFill>
                <a:srgbClr val="09283f"/>
              </a:solidFill>
              <a:latin typeface="Arial Nova Light"/>
            </a:endParaRPr>
          </a:p>
        </p:txBody>
      </p:sp>
      <p:sp>
        <p:nvSpPr>
          <p:cNvPr id="627" name="PlaceHolder 3"/>
          <p:cNvSpPr>
            <a:spLocks noGrp="1"/>
          </p:cNvSpPr>
          <p:nvPr>
            <p:ph type="ftr" idx="68"/>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FDD317FC-19E2-4DEE-A09B-68F664C4E9A8}" type="slidenum">
              <a:t>80</a:t>
            </a:fld>
          </a:p>
        </p:txBody>
      </p:sp>
    </p:spTree>
  </p:cSld>
  <mc:AlternateContent>
    <mc:Choice Requires="p14">
      <p:transition spd="slow" p14:dur="2000"/>
    </mc:Choice>
    <mc:Fallback>
      <p:transition spd="slow"/>
    </mc:Fallback>
  </mc:AlternateContent>
  <p:timing>
    <p:tnLst>
      <p:par>
        <p:cTn id="491" dur="indefinite" restart="never" nodeType="tmRoot">
          <p:childTnLst>
            <p:seq>
              <p:cTn id="492" dur="indefinite" nodeType="mainSeq">
                <p:childTnLst>
                  <p:par>
                    <p:cTn id="493" fill="hold">
                      <p:stCondLst>
                        <p:cond delay="indefinite"/>
                      </p:stCondLst>
                      <p:childTnLst>
                        <p:par>
                          <p:cTn id="494" fill="hold">
                            <p:stCondLst>
                              <p:cond delay="0"/>
                            </p:stCondLst>
                            <p:childTnLst>
                              <p:par>
                                <p:cTn id="495" nodeType="clickEffect" fill="hold" presetClass="entr" presetID="1">
                                  <p:stCondLst>
                                    <p:cond delay="0"/>
                                  </p:stCondLst>
                                  <p:childTnLst>
                                    <p:set>
                                      <p:cBhvr>
                                        <p:cTn id="496" dur="1" fill="hold">
                                          <p:stCondLst>
                                            <p:cond delay="0"/>
                                          </p:stCondLst>
                                        </p:cTn>
                                        <p:tgtEl>
                                          <p:spTgt spid="626">
                                            <p:txEl>
                                              <p:pRg st="0" end="0"/>
                                            </p:txEl>
                                          </p:spTgt>
                                        </p:tgtEl>
                                        <p:attrNameLst>
                                          <p:attrName>style.visibility</p:attrName>
                                        </p:attrNameLst>
                                      </p:cBhvr>
                                      <p:to>
                                        <p:strVal val="visible"/>
                                      </p:to>
                                    </p:set>
                                  </p:childTnLst>
                                </p:cTn>
                              </p:par>
                            </p:childTnLst>
                          </p:cTn>
                        </p:par>
                      </p:childTnLst>
                    </p:cTn>
                  </p:par>
                  <p:par>
                    <p:cTn id="497" fill="hold">
                      <p:stCondLst>
                        <p:cond delay="indefinite"/>
                      </p:stCondLst>
                      <p:childTnLst>
                        <p:par>
                          <p:cTn id="498" fill="hold">
                            <p:stCondLst>
                              <p:cond delay="0"/>
                            </p:stCondLst>
                            <p:childTnLst>
                              <p:par>
                                <p:cTn id="499" nodeType="clickEffect" fill="hold" presetClass="entr" presetID="1">
                                  <p:stCondLst>
                                    <p:cond delay="0"/>
                                  </p:stCondLst>
                                  <p:childTnLst>
                                    <p:set>
                                      <p:cBhvr>
                                        <p:cTn id="500" dur="1" fill="hold">
                                          <p:stCondLst>
                                            <p:cond delay="0"/>
                                          </p:stCondLst>
                                        </p:cTn>
                                        <p:tgtEl>
                                          <p:spTgt spid="626">
                                            <p:txEl>
                                              <p:pRg st="1" end="1"/>
                                            </p:txEl>
                                          </p:spTgt>
                                        </p:tgtEl>
                                        <p:attrNameLst>
                                          <p:attrName>style.visibility</p:attrName>
                                        </p:attrNameLst>
                                      </p:cBhvr>
                                      <p:to>
                                        <p:strVal val="visible"/>
                                      </p:to>
                                    </p:set>
                                  </p:childTnLst>
                                </p:cTn>
                              </p:par>
                            </p:childTnLst>
                          </p:cTn>
                        </p:par>
                      </p:childTnLst>
                    </p:cTn>
                  </p:par>
                  <p:par>
                    <p:cTn id="501" fill="hold">
                      <p:stCondLst>
                        <p:cond delay="indefinite"/>
                      </p:stCondLst>
                      <p:childTnLst>
                        <p:par>
                          <p:cTn id="502" fill="hold">
                            <p:stCondLst>
                              <p:cond delay="0"/>
                            </p:stCondLst>
                            <p:childTnLst>
                              <p:par>
                                <p:cTn id="503" nodeType="clickEffect" fill="hold" presetClass="entr" presetID="1">
                                  <p:stCondLst>
                                    <p:cond delay="0"/>
                                  </p:stCondLst>
                                  <p:childTnLst>
                                    <p:set>
                                      <p:cBhvr>
                                        <p:cTn id="504" dur="1" fill="hold">
                                          <p:stCondLst>
                                            <p:cond delay="0"/>
                                          </p:stCondLst>
                                        </p:cTn>
                                        <p:tgtEl>
                                          <p:spTgt spid="626">
                                            <p:txEl>
                                              <p:pRg st="2" end="2"/>
                                            </p:txEl>
                                          </p:spTgt>
                                        </p:tgtEl>
                                        <p:attrNameLst>
                                          <p:attrName>style.visibility</p:attrName>
                                        </p:attrNameLst>
                                      </p:cBhvr>
                                      <p:to>
                                        <p:strVal val="visible"/>
                                      </p:to>
                                    </p:set>
                                  </p:childTnLst>
                                </p:cTn>
                              </p:par>
                            </p:childTnLst>
                          </p:cTn>
                        </p:par>
                      </p:childTnLst>
                    </p:cTn>
                  </p:par>
                  <p:par>
                    <p:cTn id="505" fill="hold">
                      <p:stCondLst>
                        <p:cond delay="indefinite"/>
                      </p:stCondLst>
                      <p:childTnLst>
                        <p:par>
                          <p:cTn id="506" fill="hold">
                            <p:stCondLst>
                              <p:cond delay="0"/>
                            </p:stCondLst>
                            <p:childTnLst>
                              <p:par>
                                <p:cTn id="507" nodeType="clickEffect" fill="hold" presetClass="entr" presetID="1">
                                  <p:stCondLst>
                                    <p:cond delay="0"/>
                                  </p:stCondLst>
                                  <p:childTnLst>
                                    <p:set>
                                      <p:cBhvr>
                                        <p:cTn id="508" dur="1" fill="hold">
                                          <p:stCondLst>
                                            <p:cond delay="0"/>
                                          </p:stCondLst>
                                        </p:cTn>
                                        <p:tgtEl>
                                          <p:spTgt spid="626">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PlaceHolder 1"/>
          <p:cNvSpPr>
            <a:spLocks noGrp="1"/>
          </p:cNvSpPr>
          <p:nvPr>
            <p:ph type="title"/>
          </p:nvPr>
        </p:nvSpPr>
        <p:spPr>
          <a:xfrm>
            <a:off x="976680" y="-2664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Asynchronous Dynamic RAM</a:t>
            </a:r>
            <a:endParaRPr b="0" lang="en-US" sz="4000" spc="-1" strike="noStrike">
              <a:solidFill>
                <a:srgbClr val="000000"/>
              </a:solidFill>
              <a:latin typeface="Arial Nova Light"/>
            </a:endParaRPr>
          </a:p>
        </p:txBody>
      </p:sp>
      <p:sp>
        <p:nvSpPr>
          <p:cNvPr id="629" name="PlaceHolder 2"/>
          <p:cNvSpPr>
            <a:spLocks noGrp="1"/>
          </p:cNvSpPr>
          <p:nvPr>
            <p:ph/>
          </p:nvPr>
        </p:nvSpPr>
        <p:spPr>
          <a:xfrm>
            <a:off x="268920" y="1302480"/>
            <a:ext cx="7242120" cy="5131800"/>
          </a:xfrm>
          <a:prstGeom prst="rect">
            <a:avLst/>
          </a:prstGeom>
          <a:noFill/>
          <a:ln w="0">
            <a:noFill/>
          </a:ln>
        </p:spPr>
        <p:txBody>
          <a:bodyPr anchor="t">
            <a:noAutofit/>
          </a:bodyPr>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In Asynchronous dynamic RAM, the timing of the memory device is controlled asynchronously.</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A specialized memory controller circuit provides the necessary control signals, RAS and CAS, which govern the timing.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The processor must take into account the delay in the response of the memory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00000"/>
                </a:solidFill>
                <a:latin typeface="Comic Sans MS"/>
              </a:rPr>
              <a:t>In the diagram above, we can see that there are two extra elements with two extra lines attached to them: the Row Address Latch is controlled by the RAS (or Row Address Strobe) pin, and the Column Address Latch is controlled by the CAS (or Column Address Strobe) pin. </a:t>
            </a:r>
            <a:endParaRPr b="0" lang="en-US" sz="2000" spc="-1" strike="noStrike">
              <a:solidFill>
                <a:srgbClr val="09283f"/>
              </a:solidFill>
              <a:latin typeface="Arial Nova Light"/>
            </a:endParaRPr>
          </a:p>
        </p:txBody>
      </p:sp>
      <p:pic>
        <p:nvPicPr>
          <p:cNvPr id="630" name="Picture 6" descr=""/>
          <p:cNvPicPr/>
          <p:nvPr/>
        </p:nvPicPr>
        <p:blipFill>
          <a:blip r:embed="rId1"/>
          <a:stretch/>
        </p:blipFill>
        <p:spPr>
          <a:xfrm>
            <a:off x="7400880" y="914400"/>
            <a:ext cx="4521960" cy="5519880"/>
          </a:xfrm>
          <a:prstGeom prst="rect">
            <a:avLst/>
          </a:prstGeom>
          <a:ln w="0">
            <a:noFill/>
          </a:ln>
        </p:spPr>
      </p:pic>
      <p:sp>
        <p:nvSpPr>
          <p:cNvPr id="4" name="PlaceHolder 3"/>
          <p:cNvSpPr>
            <a:spLocks noGrp="1"/>
          </p:cNvSpPr>
          <p:nvPr>
            <p:ph type="ftr" idx="5"/>
          </p:nvPr>
        </p:nvSpPr>
        <p:spPr/>
        <p:txBody>
          <a:bodyPr/>
          <a:p>
            <a:r>
              <a:t>Archana P S , Department of CSE,SNGCE</a:t>
            </a:r>
          </a:p>
        </p:txBody>
      </p:sp>
      <p:sp>
        <p:nvSpPr>
          <p:cNvPr id="5" name="PlaceHolder 4"/>
          <p:cNvSpPr>
            <a:spLocks noGrp="1"/>
          </p:cNvSpPr>
          <p:nvPr>
            <p:ph type="sldNum" idx="6"/>
          </p:nvPr>
        </p:nvSpPr>
        <p:spPr/>
        <p:txBody>
          <a:bodyPr/>
          <a:p>
            <a:fld id="{84A2A72C-0F15-40D4-9BF6-E0045954269D}" type="slidenum">
              <a:t>81</a:t>
            </a:fld>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Fast Page Mode </a:t>
            </a:r>
            <a:br>
              <a:rPr sz="4000"/>
            </a:br>
            <a:endParaRPr b="0" lang="en-US" sz="4000" spc="-1" strike="noStrike">
              <a:solidFill>
                <a:srgbClr val="000000"/>
              </a:solidFill>
              <a:latin typeface="Arial Nova Light"/>
            </a:endParaRPr>
          </a:p>
        </p:txBody>
      </p:sp>
      <p:sp>
        <p:nvSpPr>
          <p:cNvPr id="632" name="PlaceHolder 2"/>
          <p:cNvSpPr>
            <a:spLocks noGrp="1"/>
          </p:cNvSpPr>
          <p:nvPr>
            <p:ph/>
          </p:nvPr>
        </p:nvSpPr>
        <p:spPr>
          <a:xfrm>
            <a:off x="914400" y="1494000"/>
            <a:ext cx="10886760" cy="5049360"/>
          </a:xfrm>
          <a:prstGeom prst="rect">
            <a:avLst/>
          </a:prstGeom>
          <a:noFill/>
          <a:ln w="0">
            <a:noFill/>
          </a:ln>
        </p:spPr>
        <p:txBody>
          <a:bodyPr anchor="t">
            <a:normAutofit fontScale="89000"/>
          </a:bodyPr>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Suppose if we want to access the consecutive bytes in the selected row. This can be done without having to reselect the row. Add a latch at the output of the sense circuits in each row.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All the latches are loaded when the row is selected.</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Different column addresses can be applied to select and place different bytes on the data lines.</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Consecutive sequence of column addresses can be applied under the control signal CAS, without reselecting the row.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This methodology allows a block of data to be transferred at a much faster rate than random accesses</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A small collection/group of bytes is usually referred to as a block.This transfer capability is referred to as the fast page mode feature.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00000"/>
                </a:solidFill>
                <a:latin typeface="Comic Sans MS"/>
              </a:rPr>
              <a:t>This mode of operation is useful when there is requirement for fast transfer of data </a:t>
            </a:r>
            <a:r>
              <a:rPr b="0" i="1" lang="en-US" sz="2400" spc="-1" strike="noStrike">
                <a:solidFill>
                  <a:srgbClr val="000000"/>
                </a:solidFill>
                <a:latin typeface="Comic Sans MS"/>
              </a:rPr>
              <a:t>(Eg: Graphical Terminals</a:t>
            </a:r>
            <a:r>
              <a:rPr b="0" i="1" lang="en-US" sz="1800" spc="-1" strike="noStrike">
                <a:solidFill>
                  <a:srgbClr val="000000"/>
                </a:solidFill>
                <a:latin typeface="Times New Roman"/>
              </a:rPr>
              <a:t>) </a:t>
            </a:r>
            <a:endParaRPr b="0" lang="en-US" sz="1800" spc="-1" strike="noStrike">
              <a:solidFill>
                <a:srgbClr val="09283f"/>
              </a:solidFill>
              <a:latin typeface="Arial Nova Light"/>
            </a:endParaRPr>
          </a:p>
        </p:txBody>
      </p:sp>
      <p:sp>
        <p:nvSpPr>
          <p:cNvPr id="4" name="PlaceHolder 3"/>
          <p:cNvSpPr>
            <a:spLocks noGrp="1"/>
          </p:cNvSpPr>
          <p:nvPr>
            <p:ph type="ftr" idx="5"/>
          </p:nvPr>
        </p:nvSpPr>
        <p:spPr/>
        <p:txBody>
          <a:bodyPr/>
          <a:p>
            <a:r>
              <a:t>Archana P S , Department of CSE,SNGCE</a:t>
            </a:r>
          </a:p>
        </p:txBody>
      </p:sp>
      <p:sp>
        <p:nvSpPr>
          <p:cNvPr id="5" name="PlaceHolder 4"/>
          <p:cNvSpPr>
            <a:spLocks noGrp="1"/>
          </p:cNvSpPr>
          <p:nvPr>
            <p:ph type="sldNum" idx="6"/>
          </p:nvPr>
        </p:nvSpPr>
        <p:spPr/>
        <p:txBody>
          <a:bodyPr/>
          <a:p>
            <a:fld id="{C60F5566-9BAE-4C1C-AC71-5647A59718F4}" type="slidenum">
              <a:t>82</a:t>
            </a:fld>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633" name="Table 9"/>
          <p:cNvGraphicFramePr/>
          <p:nvPr/>
        </p:nvGraphicFramePr>
        <p:xfrm>
          <a:off x="2031840" y="719640"/>
          <a:ext cx="8127720" cy="2966400"/>
        </p:xfrm>
        <a:graphic>
          <a:graphicData uri="http://schemas.openxmlformats.org/drawingml/2006/table">
            <a:tbl>
              <a:tblPr/>
              <a:tblGrid>
                <a:gridCol w="4063680"/>
                <a:gridCol w="4064040"/>
              </a:tblGrid>
              <a:tr h="397080">
                <a:tc>
                  <a:txBody>
                    <a:bodyPr anchor="t">
                      <a:noAutofit/>
                    </a:bodyPr>
                    <a:p>
                      <a:pPr algn="ctr">
                        <a:lnSpc>
                          <a:spcPct val="120000"/>
                        </a:lnSpc>
                        <a:spcBef>
                          <a:spcPts val="1001"/>
                        </a:spcBef>
                        <a:buNone/>
                        <a:tabLst>
                          <a:tab algn="l" pos="0"/>
                        </a:tabLst>
                      </a:pPr>
                      <a:r>
                        <a:rPr b="1" lang="en-IN" sz="2000" spc="-1" strike="noStrike">
                          <a:solidFill>
                            <a:srgbClr val="000000"/>
                          </a:solidFill>
                          <a:latin typeface="Comic Sans MS"/>
                        </a:rPr>
                        <a:t>Static RAM </a:t>
                      </a:r>
                      <a:r>
                        <a:rPr b="0" lang="en-IN" sz="2000" spc="-1" strike="noStrike">
                          <a:solidFill>
                            <a:srgbClr val="000000"/>
                          </a:solidFill>
                          <a:latin typeface="Comic Sans MS"/>
                        </a:rPr>
                        <a:t>	</a:t>
                      </a:r>
                      <a:r>
                        <a:rPr b="0" lang="en-IN" sz="2000" spc="-1" strike="noStrike">
                          <a:solidFill>
                            <a:srgbClr val="000000"/>
                          </a:solidFill>
                          <a:latin typeface="Comic Sans MS"/>
                        </a:rPr>
                        <a:t>                    </a:t>
                      </a:r>
                      <a:endParaRPr b="0" lang="en-IN" sz="20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f5da9d"/>
                    </a:solidFill>
                  </a:tcPr>
                </a:tc>
                <a:tc>
                  <a:txBody>
                    <a:bodyPr anchor="t">
                      <a:noAutofit/>
                    </a:bodyPr>
                    <a:p>
                      <a:pPr algn="ctr">
                        <a:lnSpc>
                          <a:spcPct val="120000"/>
                        </a:lnSpc>
                        <a:spcBef>
                          <a:spcPts val="1001"/>
                        </a:spcBef>
                        <a:buNone/>
                        <a:tabLst>
                          <a:tab algn="l" pos="0"/>
                        </a:tabLst>
                      </a:pPr>
                      <a:r>
                        <a:rPr b="0" lang="en-IN" sz="2000" spc="-1" strike="noStrike">
                          <a:solidFill>
                            <a:srgbClr val="000000"/>
                          </a:solidFill>
                          <a:latin typeface="Comic Sans MS"/>
                        </a:rPr>
                        <a:t>                    </a:t>
                      </a:r>
                      <a:r>
                        <a:rPr b="1" lang="en-IN" sz="2000" spc="-1" strike="noStrike">
                          <a:solidFill>
                            <a:srgbClr val="000000"/>
                          </a:solidFill>
                          <a:latin typeface="Comic Sans MS"/>
                        </a:rPr>
                        <a:t>Dynamic RAM </a:t>
                      </a:r>
                      <a:r>
                        <a:rPr b="0" lang="en-IN" sz="2000" spc="-1" strike="noStrike">
                          <a:solidFill>
                            <a:srgbClr val="000000"/>
                          </a:solidFill>
                          <a:latin typeface="Comic Sans MS"/>
                        </a:rPr>
                        <a:t>	</a:t>
                      </a:r>
                      <a:endParaRPr b="0" lang="en-IN" sz="20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f5da9d"/>
                    </a:solidFill>
                  </a:tcPr>
                </a:tc>
              </a:tr>
              <a:tr h="549000">
                <a:tc>
                  <a:txBody>
                    <a:bodyPr anchor="t">
                      <a:noAutofit/>
                    </a:bodyPr>
                    <a:p>
                      <a:pPr algn="ctr">
                        <a:lnSpc>
                          <a:spcPct val="100000"/>
                        </a:lnSpc>
                        <a:buNone/>
                      </a:pPr>
                      <a:r>
                        <a:rPr b="0" lang="en-US" sz="1800" spc="-1" strike="noStrike">
                          <a:solidFill>
                            <a:srgbClr val="000000"/>
                          </a:solidFill>
                          <a:latin typeface="Comic Sans MS"/>
                        </a:rPr>
                        <a:t>More expensive</a:t>
                      </a:r>
                      <a:endParaRPr b="0" lang="en-IN"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fde0de"/>
                    </a:solidFill>
                  </a:tcPr>
                </a:tc>
                <a:tc>
                  <a:txBody>
                    <a:bodyPr anchor="t">
                      <a:noAutofit/>
                    </a:bodyPr>
                    <a:p>
                      <a:pPr algn="ctr">
                        <a:lnSpc>
                          <a:spcPct val="100000"/>
                        </a:lnSpc>
                        <a:buNone/>
                        <a:tabLst>
                          <a:tab algn="l" pos="0"/>
                        </a:tabLst>
                      </a:pPr>
                      <a:r>
                        <a:rPr b="0" lang="en-US" sz="1800" spc="-1" strike="noStrike">
                          <a:solidFill>
                            <a:srgbClr val="000000"/>
                          </a:solidFill>
                          <a:latin typeface="Comic Sans MS"/>
                        </a:rPr>
                        <a:t>Less expensive</a:t>
                      </a:r>
                      <a:endParaRPr b="0" lang="en-IN" sz="1800" spc="-1" strike="noStrike">
                        <a:latin typeface="Arial"/>
                      </a:endParaRPr>
                    </a:p>
                    <a:p>
                      <a:pPr algn="ctr">
                        <a:lnSpc>
                          <a:spcPct val="100000"/>
                        </a:lnSpc>
                        <a:buNone/>
                        <a:tabLst>
                          <a:tab algn="l" pos="0"/>
                        </a:tabLst>
                      </a:pPr>
                      <a:endParaRPr b="0" lang="en-IN"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fde0de"/>
                    </a:solidFill>
                  </a:tcPr>
                </a:tc>
              </a:tr>
              <a:tr h="549000">
                <a:tc>
                  <a:txBody>
                    <a:bodyPr anchor="t">
                      <a:noAutofit/>
                    </a:bodyPr>
                    <a:p>
                      <a:pPr algn="ctr">
                        <a:lnSpc>
                          <a:spcPct val="100000"/>
                        </a:lnSpc>
                        <a:buNone/>
                        <a:tabLst>
                          <a:tab algn="l" pos="0"/>
                        </a:tabLst>
                      </a:pPr>
                      <a:r>
                        <a:rPr b="0" lang="en-US" sz="1800" spc="-1" strike="noStrike">
                          <a:solidFill>
                            <a:srgbClr val="000000"/>
                          </a:solidFill>
                          <a:latin typeface="Comic Sans MS"/>
                        </a:rPr>
                        <a:t>No refresh</a:t>
                      </a:r>
                      <a:endParaRPr b="0" lang="en-IN" sz="1800" spc="-1" strike="noStrike">
                        <a:latin typeface="Arial"/>
                      </a:endParaRPr>
                    </a:p>
                    <a:p>
                      <a:pPr algn="ctr">
                        <a:lnSpc>
                          <a:spcPct val="100000"/>
                        </a:lnSpc>
                        <a:buNone/>
                        <a:tabLst>
                          <a:tab algn="l" pos="0"/>
                        </a:tabLst>
                      </a:pPr>
                      <a:endParaRPr b="0" lang="en-IN"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fde0de"/>
                    </a:solidFill>
                  </a:tcPr>
                </a:tc>
                <a:tc>
                  <a:txBody>
                    <a:bodyPr anchor="t">
                      <a:noAutofit/>
                    </a:bodyPr>
                    <a:p>
                      <a:pPr algn="ctr">
                        <a:lnSpc>
                          <a:spcPct val="100000"/>
                        </a:lnSpc>
                        <a:buNone/>
                        <a:tabLst>
                          <a:tab algn="l" pos="0"/>
                        </a:tabLst>
                      </a:pPr>
                      <a:r>
                        <a:rPr b="0" lang="en-US" sz="1800" spc="-1" strike="noStrike">
                          <a:solidFill>
                            <a:srgbClr val="000000"/>
                          </a:solidFill>
                          <a:latin typeface="Comic Sans MS"/>
                        </a:rPr>
                        <a:t>Deleted &amp; refreshed</a:t>
                      </a:r>
                      <a:endParaRPr b="0" lang="en-IN" sz="1800" spc="-1" strike="noStrike">
                        <a:latin typeface="Arial"/>
                      </a:endParaRPr>
                    </a:p>
                    <a:p>
                      <a:pPr algn="ctr">
                        <a:lnSpc>
                          <a:spcPct val="100000"/>
                        </a:lnSpc>
                        <a:buNone/>
                        <a:tabLst>
                          <a:tab algn="l" pos="0"/>
                        </a:tabLst>
                      </a:pPr>
                      <a:endParaRPr b="0" lang="en-IN"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fde0de"/>
                    </a:solidFill>
                  </a:tcPr>
                </a:tc>
              </a:tr>
              <a:tr h="549000">
                <a:tc>
                  <a:txBody>
                    <a:bodyPr anchor="t">
                      <a:noAutofit/>
                    </a:bodyPr>
                    <a:p>
                      <a:pPr algn="ctr">
                        <a:lnSpc>
                          <a:spcPct val="100000"/>
                        </a:lnSpc>
                        <a:buNone/>
                        <a:tabLst>
                          <a:tab algn="l" pos="0"/>
                        </a:tabLst>
                      </a:pPr>
                      <a:r>
                        <a:rPr b="0" lang="en-US" sz="1800" spc="-1" strike="noStrike">
                          <a:solidFill>
                            <a:srgbClr val="000000"/>
                          </a:solidFill>
                          <a:latin typeface="Comic Sans MS"/>
                        </a:rPr>
                        <a:t>High power</a:t>
                      </a:r>
                      <a:endParaRPr b="0" lang="en-IN" sz="1800" spc="-1" strike="noStrike">
                        <a:latin typeface="Arial"/>
                      </a:endParaRPr>
                    </a:p>
                    <a:p>
                      <a:pPr algn="ctr">
                        <a:lnSpc>
                          <a:spcPct val="100000"/>
                        </a:lnSpc>
                        <a:buNone/>
                        <a:tabLst>
                          <a:tab algn="l" pos="0"/>
                        </a:tabLst>
                      </a:pPr>
                      <a:endParaRPr b="0" lang="en-IN"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fde0de"/>
                    </a:solidFill>
                  </a:tcPr>
                </a:tc>
                <a:tc>
                  <a:txBody>
                    <a:bodyPr anchor="t">
                      <a:noAutofit/>
                    </a:bodyPr>
                    <a:p>
                      <a:pPr algn="ctr">
                        <a:lnSpc>
                          <a:spcPct val="100000"/>
                        </a:lnSpc>
                        <a:buNone/>
                        <a:tabLst>
                          <a:tab algn="l" pos="0"/>
                        </a:tabLst>
                      </a:pPr>
                      <a:r>
                        <a:rPr b="0" lang="en-US" sz="1800" spc="-1" strike="noStrike">
                          <a:solidFill>
                            <a:srgbClr val="000000"/>
                          </a:solidFill>
                          <a:latin typeface="Comic Sans MS"/>
                        </a:rPr>
                        <a:t>Less power</a:t>
                      </a:r>
                      <a:endParaRPr b="0" lang="en-IN" sz="1800" spc="-1" strike="noStrike">
                        <a:latin typeface="Arial"/>
                      </a:endParaRPr>
                    </a:p>
                    <a:p>
                      <a:pPr algn="ctr">
                        <a:lnSpc>
                          <a:spcPct val="100000"/>
                        </a:lnSpc>
                        <a:buNone/>
                        <a:tabLst>
                          <a:tab algn="l" pos="0"/>
                        </a:tabLst>
                      </a:pPr>
                      <a:endParaRPr b="0" lang="en-IN"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fde0de"/>
                    </a:solidFill>
                  </a:tcPr>
                </a:tc>
              </a:tr>
              <a:tr h="549000">
                <a:tc>
                  <a:txBody>
                    <a:bodyPr anchor="t">
                      <a:noAutofit/>
                    </a:bodyPr>
                    <a:p>
                      <a:pPr algn="ctr">
                        <a:lnSpc>
                          <a:spcPct val="100000"/>
                        </a:lnSpc>
                        <a:buNone/>
                        <a:tabLst>
                          <a:tab algn="l" pos="0"/>
                        </a:tabLst>
                      </a:pPr>
                      <a:r>
                        <a:rPr b="0" lang="en-US" sz="1800" spc="-1" strike="noStrike">
                          <a:solidFill>
                            <a:srgbClr val="000000"/>
                          </a:solidFill>
                          <a:latin typeface="Comic Sans MS"/>
                        </a:rPr>
                        <a:t>Less storage capacity</a:t>
                      </a:r>
                      <a:endParaRPr b="0" lang="en-IN" sz="1800" spc="-1" strike="noStrike">
                        <a:latin typeface="Arial"/>
                      </a:endParaRPr>
                    </a:p>
                    <a:p>
                      <a:pPr algn="ctr">
                        <a:lnSpc>
                          <a:spcPct val="100000"/>
                        </a:lnSpc>
                        <a:buNone/>
                        <a:tabLst>
                          <a:tab algn="l" pos="0"/>
                        </a:tabLst>
                      </a:pPr>
                      <a:endParaRPr b="0" lang="en-IN"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fde0de"/>
                    </a:solidFill>
                  </a:tcPr>
                </a:tc>
                <a:tc>
                  <a:txBody>
                    <a:bodyPr anchor="t">
                      <a:noAutofit/>
                    </a:bodyPr>
                    <a:p>
                      <a:pPr algn="ctr">
                        <a:lnSpc>
                          <a:spcPct val="100000"/>
                        </a:lnSpc>
                        <a:buNone/>
                        <a:tabLst>
                          <a:tab algn="l" pos="0"/>
                        </a:tabLst>
                      </a:pPr>
                      <a:r>
                        <a:rPr b="0" lang="en-US" sz="1800" spc="-1" strike="noStrike">
                          <a:solidFill>
                            <a:srgbClr val="000000"/>
                          </a:solidFill>
                          <a:latin typeface="Comic Sans MS"/>
                        </a:rPr>
                        <a:t>Higher storage capacity</a:t>
                      </a:r>
                      <a:endParaRPr b="0" lang="en-IN" sz="1800" spc="-1" strike="noStrike">
                        <a:latin typeface="Arial"/>
                      </a:endParaRPr>
                    </a:p>
                    <a:p>
                      <a:pPr algn="ctr">
                        <a:lnSpc>
                          <a:spcPct val="100000"/>
                        </a:lnSpc>
                        <a:buNone/>
                        <a:tabLst>
                          <a:tab algn="l" pos="0"/>
                        </a:tabLst>
                      </a:pPr>
                      <a:endParaRPr b="0" lang="en-IN"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fde0de"/>
                    </a:solidFill>
                  </a:tcPr>
                </a:tc>
              </a:tr>
              <a:tr h="549000">
                <a:tc>
                  <a:txBody>
                    <a:bodyPr anchor="t">
                      <a:noAutofit/>
                    </a:bodyPr>
                    <a:p>
                      <a:pPr algn="ctr">
                        <a:lnSpc>
                          <a:spcPct val="100000"/>
                        </a:lnSpc>
                        <a:buNone/>
                        <a:tabLst>
                          <a:tab algn="l" pos="0"/>
                        </a:tabLst>
                      </a:pPr>
                      <a:r>
                        <a:rPr b="0" lang="en-US" sz="1800" spc="-1" strike="noStrike">
                          <a:solidFill>
                            <a:srgbClr val="000000"/>
                          </a:solidFill>
                          <a:latin typeface="Comic Sans MS"/>
                        </a:rPr>
                        <a:t>MOS transistors</a:t>
                      </a:r>
                      <a:endParaRPr b="0" lang="en-IN" sz="1800" spc="-1" strike="noStrike">
                        <a:latin typeface="Arial"/>
                      </a:endParaRPr>
                    </a:p>
                    <a:p>
                      <a:pPr algn="ctr">
                        <a:lnSpc>
                          <a:spcPct val="100000"/>
                        </a:lnSpc>
                        <a:buNone/>
                        <a:tabLst>
                          <a:tab algn="l" pos="0"/>
                        </a:tabLst>
                      </a:pPr>
                      <a:endParaRPr b="0" lang="en-IN"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fde0de"/>
                    </a:solidFill>
                  </a:tcPr>
                </a:tc>
                <a:tc>
                  <a:txBody>
                    <a:bodyPr anchor="t">
                      <a:noAutofit/>
                    </a:bodyPr>
                    <a:p>
                      <a:pPr algn="ctr">
                        <a:lnSpc>
                          <a:spcPct val="100000"/>
                        </a:lnSpc>
                        <a:buNone/>
                        <a:tabLst>
                          <a:tab algn="l" pos="0"/>
                        </a:tabLst>
                      </a:pPr>
                      <a:r>
                        <a:rPr b="0" lang="en-US" sz="1800" spc="-1" strike="noStrike">
                          <a:solidFill>
                            <a:srgbClr val="000000"/>
                          </a:solidFill>
                          <a:latin typeface="Comic Sans MS"/>
                        </a:rPr>
                        <a:t>Transistor &amp; capacitor</a:t>
                      </a:r>
                      <a:endParaRPr b="0" lang="en-IN" sz="1800" spc="-1" strike="noStrike">
                        <a:latin typeface="Arial"/>
                      </a:endParaRPr>
                    </a:p>
                    <a:p>
                      <a:pPr algn="ctr">
                        <a:lnSpc>
                          <a:spcPct val="100000"/>
                        </a:lnSpc>
                        <a:buNone/>
                        <a:tabLst>
                          <a:tab algn="l" pos="0"/>
                        </a:tabLst>
                      </a:pPr>
                      <a:endParaRPr b="0" lang="en-IN"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fde0de"/>
                    </a:solidFill>
                  </a:tcPr>
                </a:tc>
              </a:tr>
              <a:tr h="549000">
                <a:tc>
                  <a:txBody>
                    <a:bodyPr anchor="t">
                      <a:noAutofit/>
                    </a:bodyPr>
                    <a:p>
                      <a:pPr algn="ctr">
                        <a:lnSpc>
                          <a:spcPct val="100000"/>
                        </a:lnSpc>
                        <a:buNone/>
                        <a:tabLst>
                          <a:tab algn="l" pos="0"/>
                        </a:tabLst>
                      </a:pPr>
                      <a:r>
                        <a:rPr b="0" lang="en-US" sz="1800" spc="-1" strike="noStrike">
                          <a:solidFill>
                            <a:srgbClr val="000000"/>
                          </a:solidFill>
                          <a:latin typeface="Comic Sans MS"/>
                        </a:rPr>
                        <a:t>Faster</a:t>
                      </a:r>
                      <a:endParaRPr b="0" lang="en-IN" sz="1800" spc="-1" strike="noStrike">
                        <a:latin typeface="Arial"/>
                      </a:endParaRPr>
                    </a:p>
                    <a:p>
                      <a:pPr algn="ctr">
                        <a:lnSpc>
                          <a:spcPct val="100000"/>
                        </a:lnSpc>
                        <a:buNone/>
                        <a:tabLst>
                          <a:tab algn="l" pos="0"/>
                        </a:tabLst>
                      </a:pPr>
                      <a:endParaRPr b="0" lang="en-IN"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fde0de"/>
                    </a:solidFill>
                  </a:tcPr>
                </a:tc>
                <a:tc>
                  <a:txBody>
                    <a:bodyPr anchor="t">
                      <a:noAutofit/>
                    </a:bodyPr>
                    <a:p>
                      <a:pPr algn="ctr">
                        <a:lnSpc>
                          <a:spcPct val="100000"/>
                        </a:lnSpc>
                        <a:buNone/>
                        <a:tabLst>
                          <a:tab algn="l" pos="0"/>
                        </a:tabLst>
                      </a:pPr>
                      <a:r>
                        <a:rPr b="0" lang="en-US" sz="1800" spc="-1" strike="noStrike">
                          <a:solidFill>
                            <a:srgbClr val="000000"/>
                          </a:solidFill>
                          <a:latin typeface="Comic Sans MS"/>
                        </a:rPr>
                        <a:t>Slow</a:t>
                      </a:r>
                      <a:endParaRPr b="0" lang="en-IN" sz="1800" spc="-1" strike="noStrike">
                        <a:latin typeface="Arial"/>
                      </a:endParaRPr>
                    </a:p>
                    <a:p>
                      <a:pPr algn="ctr">
                        <a:lnSpc>
                          <a:spcPct val="100000"/>
                        </a:lnSpc>
                        <a:buNone/>
                        <a:tabLst>
                          <a:tab algn="l" pos="0"/>
                        </a:tabLst>
                      </a:pPr>
                      <a:endParaRPr b="0" lang="en-IN"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fde0de"/>
                    </a:solidFill>
                  </a:tcPr>
                </a:tc>
              </a:tr>
              <a:tr h="549000">
                <a:tc>
                  <a:txBody>
                    <a:bodyPr anchor="t">
                      <a:noAutofit/>
                    </a:bodyPr>
                    <a:p>
                      <a:pPr algn="ctr">
                        <a:lnSpc>
                          <a:spcPct val="100000"/>
                        </a:lnSpc>
                        <a:buNone/>
                        <a:tabLst>
                          <a:tab algn="l" pos="0"/>
                        </a:tabLst>
                      </a:pPr>
                      <a:r>
                        <a:rPr b="0" lang="en-US" sz="1800" spc="-1" strike="noStrike">
                          <a:solidFill>
                            <a:srgbClr val="000000"/>
                          </a:solidFill>
                          <a:latin typeface="Comic Sans MS"/>
                        </a:rPr>
                        <a:t>More reliable</a:t>
                      </a:r>
                      <a:endParaRPr b="0" lang="en-IN" sz="1800" spc="-1" strike="noStrike">
                        <a:latin typeface="Arial"/>
                      </a:endParaRPr>
                    </a:p>
                    <a:p>
                      <a:pPr algn="ctr">
                        <a:lnSpc>
                          <a:spcPct val="100000"/>
                        </a:lnSpc>
                        <a:buNone/>
                        <a:tabLst>
                          <a:tab algn="l" pos="0"/>
                        </a:tabLst>
                      </a:pPr>
                      <a:endParaRPr b="0" lang="en-IN"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fde0de"/>
                    </a:solidFill>
                  </a:tcPr>
                </a:tc>
                <a:tc>
                  <a:txBody>
                    <a:bodyPr anchor="t">
                      <a:noAutofit/>
                    </a:bodyPr>
                    <a:p>
                      <a:pPr algn="ctr">
                        <a:lnSpc>
                          <a:spcPct val="100000"/>
                        </a:lnSpc>
                        <a:buNone/>
                        <a:tabLst>
                          <a:tab algn="l" pos="0"/>
                        </a:tabLst>
                      </a:pPr>
                      <a:r>
                        <a:rPr b="0" lang="en-US" sz="1800" spc="-1" strike="noStrike">
                          <a:solidFill>
                            <a:srgbClr val="000000"/>
                          </a:solidFill>
                          <a:latin typeface="Comic Sans MS"/>
                        </a:rPr>
                        <a:t>Less reliable</a:t>
                      </a:r>
                      <a:endParaRPr b="0" lang="en-IN" sz="1800" spc="-1" strike="noStrike">
                        <a:latin typeface="Arial"/>
                      </a:endParaRPr>
                    </a:p>
                    <a:p>
                      <a:pPr algn="ctr">
                        <a:lnSpc>
                          <a:spcPct val="100000"/>
                        </a:lnSpc>
                        <a:buNone/>
                        <a:tabLst>
                          <a:tab algn="l" pos="0"/>
                        </a:tabLst>
                      </a:pPr>
                      <a:endParaRPr b="0" lang="en-IN"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fde0de"/>
                    </a:solidFill>
                  </a:tcPr>
                </a:tc>
              </a:tr>
            </a:tbl>
          </a:graphicData>
        </a:graphic>
      </p:graphicFrame>
      <p:sp>
        <p:nvSpPr>
          <p:cNvPr id="2" name="PlaceHolder 1"/>
          <p:cNvSpPr>
            <a:spLocks noGrp="1"/>
          </p:cNvSpPr>
          <p:nvPr>
            <p:ph type="ftr" idx="5"/>
          </p:nvPr>
        </p:nvSpPr>
        <p:spPr/>
        <p:txBody>
          <a:bodyPr/>
          <a:p>
            <a:r>
              <a:t>Archana P S , Department of CSE,SNGCE</a:t>
            </a:r>
          </a:p>
        </p:txBody>
      </p:sp>
      <p:sp>
        <p:nvSpPr>
          <p:cNvPr id="3" name="PlaceHolder 2"/>
          <p:cNvSpPr>
            <a:spLocks noGrp="1"/>
          </p:cNvSpPr>
          <p:nvPr>
            <p:ph type="sldNum" idx="6"/>
          </p:nvPr>
        </p:nvSpPr>
        <p:spPr/>
        <p:txBody>
          <a:bodyPr/>
          <a:p>
            <a:fld id="{69E6C59B-7AF4-4D79-97D5-430487B86E6A}" type="slidenum">
              <a:t>83</a:t>
            </a:fld>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PlaceHolder 1"/>
          <p:cNvSpPr>
            <a:spLocks noGrp="1"/>
          </p:cNvSpPr>
          <p:nvPr>
            <p:ph type="subTitle"/>
          </p:nvPr>
        </p:nvSpPr>
        <p:spPr>
          <a:xfrm>
            <a:off x="470520" y="259200"/>
            <a:ext cx="11362320" cy="1327320"/>
          </a:xfrm>
          <a:prstGeom prst="rect">
            <a:avLst/>
          </a:prstGeom>
          <a:noFill/>
          <a:ln w="0">
            <a:noFill/>
          </a:ln>
        </p:spPr>
        <p:txBody>
          <a:bodyPr anchor="t">
            <a:noAutofit/>
          </a:bodyPr>
          <a:p>
            <a:pPr algn="ctr">
              <a:lnSpc>
                <a:spcPct val="120000"/>
              </a:lnSpc>
              <a:spcBef>
                <a:spcPts val="1001"/>
              </a:spcBef>
              <a:buNone/>
              <a:tabLst>
                <a:tab algn="l" pos="0"/>
              </a:tabLst>
            </a:pPr>
            <a:r>
              <a:rPr b="1" lang="en-US" sz="4400" spc="299" strike="noStrike" cap="all">
                <a:solidFill>
                  <a:srgbClr val="99ff33"/>
                </a:solidFill>
                <a:latin typeface="Calisto MT"/>
              </a:rPr>
              <a:t>Module 5</a:t>
            </a:r>
            <a:r>
              <a:rPr b="1" lang="en-US" sz="4800" spc="299" strike="noStrike" cap="all">
                <a:solidFill>
                  <a:srgbClr val="2d736b"/>
                </a:solidFill>
                <a:latin typeface="Cooper Std Black"/>
              </a:rPr>
              <a:t> </a:t>
            </a:r>
            <a:endParaRPr b="0" lang="en-IN" sz="4800" spc="-1" strike="noStrike">
              <a:latin typeface="Arial"/>
            </a:endParaRPr>
          </a:p>
          <a:p>
            <a:pPr algn="ctr">
              <a:lnSpc>
                <a:spcPct val="120000"/>
              </a:lnSpc>
              <a:spcBef>
                <a:spcPts val="1001"/>
              </a:spcBef>
              <a:buNone/>
              <a:tabLst>
                <a:tab algn="l" pos="0"/>
              </a:tabLst>
            </a:pPr>
            <a:r>
              <a:rPr b="1" lang="en-US" sz="4800" spc="299" strike="noStrike" cap="all">
                <a:solidFill>
                  <a:srgbClr val="000000"/>
                </a:solidFill>
                <a:latin typeface="Cooper Std Black"/>
              </a:rPr>
              <a:t>Internal Organization of Memory Chips</a:t>
            </a:r>
            <a:endParaRPr b="0" lang="en-IN" sz="4800" spc="-1" strike="noStrike">
              <a:latin typeface="Arial"/>
            </a:endParaRPr>
          </a:p>
        </p:txBody>
      </p:sp>
      <p:sp>
        <p:nvSpPr>
          <p:cNvPr id="635" name="Title 1"/>
          <p:cNvSpPr/>
          <p:nvPr/>
        </p:nvSpPr>
        <p:spPr>
          <a:xfrm>
            <a:off x="0" y="4290480"/>
            <a:ext cx="12191760" cy="1881360"/>
          </a:xfrm>
          <a:prstGeom prst="rect">
            <a:avLst/>
          </a:prstGeom>
          <a:noFill/>
          <a:ln w="0">
            <a:noFill/>
          </a:ln>
        </p:spPr>
        <p:style>
          <a:lnRef idx="0"/>
          <a:fillRef idx="0"/>
          <a:effectRef idx="0"/>
          <a:fontRef idx="minor"/>
        </p:style>
        <p:txBody>
          <a:bodyPr anchor="b">
            <a:noAutofit/>
          </a:bodyPr>
          <a:p>
            <a:pPr algn="ctr">
              <a:lnSpc>
                <a:spcPct val="100000"/>
              </a:lnSpc>
              <a:buNone/>
            </a:pPr>
            <a:r>
              <a:rPr b="1" lang="en-US" sz="4800" spc="-1" strike="noStrike">
                <a:solidFill>
                  <a:srgbClr val="ff0000"/>
                </a:solidFill>
                <a:latin typeface="Bookman Old Style"/>
              </a:rPr>
              <a:t>CST 202 </a:t>
            </a:r>
            <a:r>
              <a:rPr b="1" lang="en-US" sz="4800" spc="-1" strike="noStrike">
                <a:solidFill>
                  <a:srgbClr val="ffffff"/>
                </a:solidFill>
                <a:latin typeface="Bookman Old Style"/>
              </a:rPr>
              <a:t>: </a:t>
            </a:r>
            <a:r>
              <a:rPr b="1" lang="en-US" sz="4800" spc="-1" strike="noStrike">
                <a:solidFill>
                  <a:srgbClr val="ffff00"/>
                </a:solidFill>
                <a:latin typeface="Bookman Old Style"/>
              </a:rPr>
              <a:t>Computer Organization</a:t>
            </a:r>
            <a:endParaRPr b="0" lang="en-IN" sz="4800" spc="-1" strike="noStrike">
              <a:latin typeface="Arial"/>
            </a:endParaRPr>
          </a:p>
          <a:p>
            <a:pPr algn="ctr">
              <a:lnSpc>
                <a:spcPct val="100000"/>
              </a:lnSpc>
              <a:buNone/>
            </a:pPr>
            <a:r>
              <a:rPr b="1" lang="en-US" sz="4800" spc="-1" strike="noStrike">
                <a:solidFill>
                  <a:srgbClr val="ffff00"/>
                </a:solidFill>
                <a:latin typeface="Bookman Old Style"/>
              </a:rPr>
              <a:t>	</a:t>
            </a:r>
            <a:r>
              <a:rPr b="1" lang="en-US" sz="4800" spc="-1" strike="noStrike">
                <a:solidFill>
                  <a:srgbClr val="ffff00"/>
                </a:solidFill>
                <a:latin typeface="Bookman Old Style"/>
              </a:rPr>
              <a:t>	</a:t>
            </a:r>
            <a:r>
              <a:rPr b="1" lang="en-US" sz="4800" spc="-1" strike="noStrike">
                <a:solidFill>
                  <a:srgbClr val="ffff00"/>
                </a:solidFill>
                <a:latin typeface="Bookman Old Style"/>
              </a:rPr>
              <a:t>	</a:t>
            </a:r>
            <a:r>
              <a:rPr b="1" lang="en-US" sz="4800" spc="-1" strike="noStrike">
                <a:solidFill>
                  <a:srgbClr val="ffff00"/>
                </a:solidFill>
                <a:latin typeface="Bookman Old Style"/>
              </a:rPr>
              <a:t>&amp; Architecture </a:t>
            </a:r>
            <a:endParaRPr b="0" lang="en-IN" sz="4800" spc="-1" strike="noStrike">
              <a:latin typeface="Arial"/>
            </a:endParaRPr>
          </a:p>
        </p:txBody>
      </p:sp>
      <p:sp>
        <p:nvSpPr>
          <p:cNvPr id="3" name="PlaceHolder 2"/>
          <p:cNvSpPr>
            <a:spLocks noGrp="1"/>
          </p:cNvSpPr>
          <p:nvPr>
            <p:ph type="ftr" idx="2"/>
          </p:nvPr>
        </p:nvSpPr>
        <p:spPr/>
        <p:txBody>
          <a:bodyPr/>
          <a:p>
            <a:r>
              <a:t>Archana P S , Department of CSE,SNGCE</a:t>
            </a:r>
          </a:p>
        </p:txBody>
      </p:sp>
      <p:sp>
        <p:nvSpPr>
          <p:cNvPr id="4" name="PlaceHolder 3"/>
          <p:cNvSpPr>
            <a:spLocks noGrp="1"/>
          </p:cNvSpPr>
          <p:nvPr>
            <p:ph type="sldNum" idx="3"/>
          </p:nvPr>
        </p:nvSpPr>
        <p:spPr/>
        <p:txBody>
          <a:bodyPr/>
          <a:p>
            <a:fld id="{F223E09E-91E6-4846-AA95-FBE95F9D2958}" type="slidenum">
              <a:t>84</a:t>
            </a:fld>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PlaceHolder 1"/>
          <p:cNvSpPr>
            <a:spLocks noGrp="1"/>
          </p:cNvSpPr>
          <p:nvPr>
            <p:ph type="title"/>
          </p:nvPr>
        </p:nvSpPr>
        <p:spPr>
          <a:xfrm>
            <a:off x="905400" y="590760"/>
            <a:ext cx="1082448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Internal Organization of Memory Chips</a:t>
            </a:r>
            <a:endParaRPr b="0" lang="en-US" sz="4000" spc="-1" strike="noStrike">
              <a:solidFill>
                <a:srgbClr val="000000"/>
              </a:solidFill>
              <a:latin typeface="Arial Nova Light"/>
            </a:endParaRPr>
          </a:p>
        </p:txBody>
      </p:sp>
      <p:sp>
        <p:nvSpPr>
          <p:cNvPr id="637" name="PlaceHolder 2"/>
          <p:cNvSpPr>
            <a:spLocks noGrp="1"/>
          </p:cNvSpPr>
          <p:nvPr>
            <p:ph/>
          </p:nvPr>
        </p:nvSpPr>
        <p:spPr>
          <a:xfrm>
            <a:off x="194040" y="2171880"/>
            <a:ext cx="3875040" cy="438768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This is an example of a very small memory circuit consisting of 16 words of 8 bits each.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This is referred to as a 16 × 8 organization</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Stores 128 bits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Requires 14 external connections for address, data, and control lines</a:t>
            </a:r>
            <a:endParaRPr b="0" lang="en-US" sz="2000" spc="-1" strike="noStrike">
              <a:solidFill>
                <a:srgbClr val="09283f"/>
              </a:solidFill>
              <a:latin typeface="Arial Nova Light"/>
            </a:endParaRPr>
          </a:p>
          <a:p>
            <a:pPr>
              <a:lnSpc>
                <a:spcPct val="120000"/>
              </a:lnSpc>
              <a:spcBef>
                <a:spcPts val="1001"/>
              </a:spcBef>
              <a:buNone/>
            </a:pPr>
            <a:endParaRPr b="0" lang="en-US" sz="2000" spc="-1" strike="noStrike">
              <a:solidFill>
                <a:srgbClr val="09283f"/>
              </a:solidFill>
              <a:latin typeface="Arial Nova Light"/>
            </a:endParaRPr>
          </a:p>
        </p:txBody>
      </p:sp>
      <p:sp>
        <p:nvSpPr>
          <p:cNvPr id="638" name="PlaceHolder 3"/>
          <p:cNvSpPr>
            <a:spLocks noGrp="1"/>
          </p:cNvSpPr>
          <p:nvPr>
            <p:ph type="ftr" idx="69"/>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pic>
        <p:nvPicPr>
          <p:cNvPr id="639" name="Picture 2" descr=""/>
          <p:cNvPicPr/>
          <p:nvPr/>
        </p:nvPicPr>
        <p:blipFill>
          <a:blip r:embed="rId1"/>
          <a:stretch/>
        </p:blipFill>
        <p:spPr>
          <a:xfrm>
            <a:off x="4146840" y="1919520"/>
            <a:ext cx="8019000" cy="4843080"/>
          </a:xfrm>
          <a:prstGeom prst="rect">
            <a:avLst/>
          </a:prstGeom>
          <a:ln w="0">
            <a:noFill/>
          </a:ln>
        </p:spPr>
      </p:pic>
      <p:sp>
        <p:nvSpPr>
          <p:cNvPr id="5" name="PlaceHolder 4"/>
          <p:cNvSpPr>
            <a:spLocks noGrp="1"/>
          </p:cNvSpPr>
          <p:nvPr>
            <p:ph type="sldNum" idx="6"/>
          </p:nvPr>
        </p:nvSpPr>
        <p:spPr/>
        <p:txBody>
          <a:bodyPr/>
          <a:p>
            <a:fld id="{3C3EC05F-D274-491B-8C7B-83B0D777A5EA}" type="slidenum">
              <a:t>85</a:t>
            </a:fld>
          </a:p>
        </p:txBody>
      </p:sp>
    </p:spTree>
  </p:cSld>
  <mc:AlternateContent>
    <mc:Choice Requires="p14">
      <p:transition spd="slow" p14:dur="2000"/>
    </mc:Choice>
    <mc:Fallback>
      <p:transition spd="slow"/>
    </mc:Fallback>
  </mc:AlternateContent>
  <p:timing>
    <p:tnLst>
      <p:par>
        <p:cTn id="509" dur="indefinite" restart="never" nodeType="tmRoot">
          <p:childTnLst>
            <p:seq>
              <p:cTn id="510" dur="indefinite" nodeType="mainSeq">
                <p:childTnLst>
                  <p:par>
                    <p:cTn id="511" fill="hold">
                      <p:stCondLst>
                        <p:cond delay="indefinite"/>
                      </p:stCondLst>
                      <p:childTnLst>
                        <p:par>
                          <p:cTn id="512" fill="hold">
                            <p:stCondLst>
                              <p:cond delay="0"/>
                            </p:stCondLst>
                            <p:childTnLst>
                              <p:par>
                                <p:cTn id="513" nodeType="clickEffect" fill="hold" presetClass="entr" presetID="1">
                                  <p:stCondLst>
                                    <p:cond delay="0"/>
                                  </p:stCondLst>
                                  <p:childTnLst>
                                    <p:set>
                                      <p:cBhvr>
                                        <p:cTn id="514" dur="1" fill="hold">
                                          <p:stCondLst>
                                            <p:cond delay="0"/>
                                          </p:stCondLst>
                                        </p:cTn>
                                        <p:tgtEl>
                                          <p:spTgt spid="637">
                                            <p:txEl>
                                              <p:pRg st="0" end="0"/>
                                            </p:txEl>
                                          </p:spTgt>
                                        </p:tgtEl>
                                        <p:attrNameLst>
                                          <p:attrName>style.visibility</p:attrName>
                                        </p:attrNameLst>
                                      </p:cBhvr>
                                      <p:to>
                                        <p:strVal val="visible"/>
                                      </p:to>
                                    </p:set>
                                  </p:childTnLst>
                                </p:cTn>
                              </p:par>
                            </p:childTnLst>
                          </p:cTn>
                        </p:par>
                      </p:childTnLst>
                    </p:cTn>
                  </p:par>
                  <p:par>
                    <p:cTn id="515" fill="hold">
                      <p:stCondLst>
                        <p:cond delay="indefinite"/>
                      </p:stCondLst>
                      <p:childTnLst>
                        <p:par>
                          <p:cTn id="516" fill="hold">
                            <p:stCondLst>
                              <p:cond delay="0"/>
                            </p:stCondLst>
                            <p:childTnLst>
                              <p:par>
                                <p:cTn id="517" nodeType="clickEffect" fill="hold" presetClass="entr" presetID="1">
                                  <p:stCondLst>
                                    <p:cond delay="0"/>
                                  </p:stCondLst>
                                  <p:childTnLst>
                                    <p:set>
                                      <p:cBhvr>
                                        <p:cTn id="518" dur="1" fill="hold">
                                          <p:stCondLst>
                                            <p:cond delay="0"/>
                                          </p:stCondLst>
                                        </p:cTn>
                                        <p:tgtEl>
                                          <p:spTgt spid="637">
                                            <p:txEl>
                                              <p:pRg st="1" end="1"/>
                                            </p:txEl>
                                          </p:spTgt>
                                        </p:tgtEl>
                                        <p:attrNameLst>
                                          <p:attrName>style.visibility</p:attrName>
                                        </p:attrNameLst>
                                      </p:cBhvr>
                                      <p:to>
                                        <p:strVal val="visible"/>
                                      </p:to>
                                    </p:set>
                                  </p:childTnLst>
                                </p:cTn>
                              </p:par>
                            </p:childTnLst>
                          </p:cTn>
                        </p:par>
                      </p:childTnLst>
                    </p:cTn>
                  </p:par>
                  <p:par>
                    <p:cTn id="519" fill="hold">
                      <p:stCondLst>
                        <p:cond delay="indefinite"/>
                      </p:stCondLst>
                      <p:childTnLst>
                        <p:par>
                          <p:cTn id="520" fill="hold">
                            <p:stCondLst>
                              <p:cond delay="0"/>
                            </p:stCondLst>
                            <p:childTnLst>
                              <p:par>
                                <p:cTn id="521" nodeType="clickEffect" fill="hold" presetClass="entr" presetID="1">
                                  <p:stCondLst>
                                    <p:cond delay="0"/>
                                  </p:stCondLst>
                                  <p:childTnLst>
                                    <p:set>
                                      <p:cBhvr>
                                        <p:cTn id="522" dur="1" fill="hold">
                                          <p:stCondLst>
                                            <p:cond delay="0"/>
                                          </p:stCondLst>
                                        </p:cTn>
                                        <p:tgtEl>
                                          <p:spTgt spid="637">
                                            <p:txEl>
                                              <p:pRg st="2" end="2"/>
                                            </p:txEl>
                                          </p:spTgt>
                                        </p:tgtEl>
                                        <p:attrNameLst>
                                          <p:attrName>style.visibility</p:attrName>
                                        </p:attrNameLst>
                                      </p:cBhvr>
                                      <p:to>
                                        <p:strVal val="visible"/>
                                      </p:to>
                                    </p:set>
                                  </p:childTnLst>
                                </p:cTn>
                              </p:par>
                            </p:childTnLst>
                          </p:cTn>
                        </p:par>
                      </p:childTnLst>
                    </p:cTn>
                  </p:par>
                  <p:par>
                    <p:cTn id="523" fill="hold">
                      <p:stCondLst>
                        <p:cond delay="indefinite"/>
                      </p:stCondLst>
                      <p:childTnLst>
                        <p:par>
                          <p:cTn id="524" fill="hold">
                            <p:stCondLst>
                              <p:cond delay="0"/>
                            </p:stCondLst>
                            <p:childTnLst>
                              <p:par>
                                <p:cTn id="525" nodeType="clickEffect" fill="hold" presetClass="entr" presetID="1">
                                  <p:stCondLst>
                                    <p:cond delay="0"/>
                                  </p:stCondLst>
                                  <p:childTnLst>
                                    <p:set>
                                      <p:cBhvr>
                                        <p:cTn id="526" dur="1" fill="hold">
                                          <p:stCondLst>
                                            <p:cond delay="0"/>
                                          </p:stCondLst>
                                        </p:cTn>
                                        <p:tgtEl>
                                          <p:spTgt spid="63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PlaceHolder 1"/>
          <p:cNvSpPr>
            <a:spLocks noGrp="1"/>
          </p:cNvSpPr>
          <p:nvPr>
            <p:ph type="title"/>
          </p:nvPr>
        </p:nvSpPr>
        <p:spPr>
          <a:xfrm>
            <a:off x="905400" y="590760"/>
            <a:ext cx="1062432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Internal Organization of Memory Chips</a:t>
            </a:r>
            <a:endParaRPr b="0" lang="en-US" sz="4000" spc="-1" strike="noStrike">
              <a:solidFill>
                <a:srgbClr val="000000"/>
              </a:solidFill>
              <a:latin typeface="Arial Nova Light"/>
            </a:endParaRPr>
          </a:p>
        </p:txBody>
      </p:sp>
      <p:sp>
        <p:nvSpPr>
          <p:cNvPr id="641" name="PlaceHolder 2"/>
          <p:cNvSpPr>
            <a:spLocks noGrp="1"/>
          </p:cNvSpPr>
          <p:nvPr>
            <p:ph/>
          </p:nvPr>
        </p:nvSpPr>
        <p:spPr>
          <a:xfrm>
            <a:off x="914400" y="1919520"/>
            <a:ext cx="9914400" cy="4123080"/>
          </a:xfrm>
          <a:prstGeom prst="rect">
            <a:avLst/>
          </a:prstGeom>
          <a:noFill/>
          <a:ln w="0">
            <a:noFill/>
          </a:ln>
        </p:spPr>
        <p:txBody>
          <a:bodyPr anchor="t">
            <a:normAutofit fontScale="85000"/>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Memory cells are usually organized in the form of an array, in which each cell is capable of storing one bit of information</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 </a:t>
            </a:r>
            <a:r>
              <a:rPr b="0" lang="en-US" sz="2000" spc="-1" strike="noStrike">
                <a:solidFill>
                  <a:srgbClr val="09283f"/>
                </a:solidFill>
                <a:latin typeface="Comic Sans MS"/>
              </a:rPr>
              <a:t>Each row of cells constitutes a memory word,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All cells of a row are connected to a common line referred to as the word line,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World line is driven by the address decoder on the chip.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 cells in each column are connected to a </a:t>
            </a:r>
            <a:r>
              <a:rPr b="0" lang="en-US" sz="2000" spc="-1" strike="noStrike">
                <a:solidFill>
                  <a:srgbClr val="ff0066"/>
                </a:solidFill>
                <a:latin typeface="Comic Sans MS"/>
              </a:rPr>
              <a:t>Sense/Write</a:t>
            </a:r>
            <a:r>
              <a:rPr b="0" lang="en-US" sz="2000" spc="-1" strike="noStrike">
                <a:solidFill>
                  <a:srgbClr val="09283f"/>
                </a:solidFill>
                <a:latin typeface="Comic Sans MS"/>
              </a:rPr>
              <a:t> circuit by two bit lines.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 Sense/Write circuits are connected to the data input/output lines of the chip.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During a </a:t>
            </a:r>
            <a:r>
              <a:rPr b="0" lang="en-US" sz="2000" spc="-1" strike="noStrike">
                <a:solidFill>
                  <a:srgbClr val="ff0066"/>
                </a:solidFill>
                <a:latin typeface="Comic Sans MS"/>
              </a:rPr>
              <a:t>Read operation</a:t>
            </a:r>
            <a:r>
              <a:rPr b="0" lang="en-US" sz="2000" spc="-1" strike="noStrike">
                <a:solidFill>
                  <a:srgbClr val="09283f"/>
                </a:solidFill>
                <a:latin typeface="Comic Sans MS"/>
              </a:rPr>
              <a:t>, these circuits sense, or read, the information stored in the cells selected by a word line and transmit this information to the output data lines.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During a </a:t>
            </a:r>
            <a:r>
              <a:rPr b="0" lang="en-US" sz="2000" spc="-1" strike="noStrike">
                <a:solidFill>
                  <a:srgbClr val="ff0066"/>
                </a:solidFill>
                <a:latin typeface="Comic Sans MS"/>
              </a:rPr>
              <a:t>Write operation</a:t>
            </a:r>
            <a:r>
              <a:rPr b="0" lang="en-US" sz="2000" spc="-1" strike="noStrike">
                <a:solidFill>
                  <a:srgbClr val="09283f"/>
                </a:solidFill>
                <a:latin typeface="Comic Sans MS"/>
              </a:rPr>
              <a:t>, the Sense/Write circuits receive input information and store it in the cells of the selected word</a:t>
            </a:r>
            <a:endParaRPr b="0" lang="en-US" sz="2000" spc="-1" strike="noStrike">
              <a:solidFill>
                <a:srgbClr val="09283f"/>
              </a:solidFill>
              <a:latin typeface="Arial Nova Light"/>
            </a:endParaRPr>
          </a:p>
        </p:txBody>
      </p:sp>
      <p:sp>
        <p:nvSpPr>
          <p:cNvPr id="642" name="PlaceHolder 3"/>
          <p:cNvSpPr>
            <a:spLocks noGrp="1"/>
          </p:cNvSpPr>
          <p:nvPr>
            <p:ph type="ftr" idx="70"/>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0DA26ED3-D2A7-40F5-A3D1-CB638F230EE8}" type="slidenum">
              <a:t>86</a:t>
            </a:fld>
          </a:p>
        </p:txBody>
      </p:sp>
    </p:spTree>
  </p:cSld>
  <mc:AlternateContent>
    <mc:Choice Requires="p14">
      <p:transition spd="slow" p14:dur="2000"/>
    </mc:Choice>
    <mc:Fallback>
      <p:transition spd="slow"/>
    </mc:Fallback>
  </mc:AlternateContent>
  <p:timing>
    <p:tnLst>
      <p:par>
        <p:cTn id="527" dur="indefinite" restart="never" nodeType="tmRoot">
          <p:childTnLst>
            <p:seq>
              <p:cTn id="528" dur="indefinite" nodeType="mainSeq">
                <p:childTnLst>
                  <p:par>
                    <p:cTn id="529" fill="hold">
                      <p:stCondLst>
                        <p:cond delay="indefinite"/>
                      </p:stCondLst>
                      <p:childTnLst>
                        <p:par>
                          <p:cTn id="530" fill="hold">
                            <p:stCondLst>
                              <p:cond delay="0"/>
                            </p:stCondLst>
                            <p:childTnLst>
                              <p:par>
                                <p:cTn id="531" nodeType="clickEffect" fill="hold" presetClass="entr" presetID="1">
                                  <p:stCondLst>
                                    <p:cond delay="0"/>
                                  </p:stCondLst>
                                  <p:childTnLst>
                                    <p:set>
                                      <p:cBhvr>
                                        <p:cTn id="532" dur="1" fill="hold">
                                          <p:stCondLst>
                                            <p:cond delay="0"/>
                                          </p:stCondLst>
                                        </p:cTn>
                                        <p:tgtEl>
                                          <p:spTgt spid="641">
                                            <p:txEl>
                                              <p:pRg st="0" end="0"/>
                                            </p:txEl>
                                          </p:spTgt>
                                        </p:tgtEl>
                                        <p:attrNameLst>
                                          <p:attrName>style.visibility</p:attrName>
                                        </p:attrNameLst>
                                      </p:cBhvr>
                                      <p:to>
                                        <p:strVal val="visible"/>
                                      </p:to>
                                    </p:set>
                                  </p:childTnLst>
                                </p:cTn>
                              </p:par>
                            </p:childTnLst>
                          </p:cTn>
                        </p:par>
                      </p:childTnLst>
                    </p:cTn>
                  </p:par>
                  <p:par>
                    <p:cTn id="533" fill="hold">
                      <p:stCondLst>
                        <p:cond delay="indefinite"/>
                      </p:stCondLst>
                      <p:childTnLst>
                        <p:par>
                          <p:cTn id="534" fill="hold">
                            <p:stCondLst>
                              <p:cond delay="0"/>
                            </p:stCondLst>
                            <p:childTnLst>
                              <p:par>
                                <p:cTn id="535" nodeType="clickEffect" fill="hold" presetClass="entr" presetID="1">
                                  <p:stCondLst>
                                    <p:cond delay="0"/>
                                  </p:stCondLst>
                                  <p:childTnLst>
                                    <p:set>
                                      <p:cBhvr>
                                        <p:cTn id="536" dur="1" fill="hold">
                                          <p:stCondLst>
                                            <p:cond delay="0"/>
                                          </p:stCondLst>
                                        </p:cTn>
                                        <p:tgtEl>
                                          <p:spTgt spid="641">
                                            <p:txEl>
                                              <p:pRg st="1" end="1"/>
                                            </p:txEl>
                                          </p:spTgt>
                                        </p:tgtEl>
                                        <p:attrNameLst>
                                          <p:attrName>style.visibility</p:attrName>
                                        </p:attrNameLst>
                                      </p:cBhvr>
                                      <p:to>
                                        <p:strVal val="visible"/>
                                      </p:to>
                                    </p:set>
                                  </p:childTnLst>
                                </p:cTn>
                              </p:par>
                            </p:childTnLst>
                          </p:cTn>
                        </p:par>
                      </p:childTnLst>
                    </p:cTn>
                  </p:par>
                  <p:par>
                    <p:cTn id="537" fill="hold">
                      <p:stCondLst>
                        <p:cond delay="indefinite"/>
                      </p:stCondLst>
                      <p:childTnLst>
                        <p:par>
                          <p:cTn id="538" fill="hold">
                            <p:stCondLst>
                              <p:cond delay="0"/>
                            </p:stCondLst>
                            <p:childTnLst>
                              <p:par>
                                <p:cTn id="539" nodeType="clickEffect" fill="hold" presetClass="entr" presetID="1">
                                  <p:stCondLst>
                                    <p:cond delay="0"/>
                                  </p:stCondLst>
                                  <p:childTnLst>
                                    <p:set>
                                      <p:cBhvr>
                                        <p:cTn id="540" dur="1" fill="hold">
                                          <p:stCondLst>
                                            <p:cond delay="0"/>
                                          </p:stCondLst>
                                        </p:cTn>
                                        <p:tgtEl>
                                          <p:spTgt spid="641">
                                            <p:txEl>
                                              <p:pRg st="2" end="2"/>
                                            </p:txEl>
                                          </p:spTgt>
                                        </p:tgtEl>
                                        <p:attrNameLst>
                                          <p:attrName>style.visibility</p:attrName>
                                        </p:attrNameLst>
                                      </p:cBhvr>
                                      <p:to>
                                        <p:strVal val="visible"/>
                                      </p:to>
                                    </p:set>
                                  </p:childTnLst>
                                </p:cTn>
                              </p:par>
                            </p:childTnLst>
                          </p:cTn>
                        </p:par>
                      </p:childTnLst>
                    </p:cTn>
                  </p:par>
                  <p:par>
                    <p:cTn id="541" fill="hold">
                      <p:stCondLst>
                        <p:cond delay="indefinite"/>
                      </p:stCondLst>
                      <p:childTnLst>
                        <p:par>
                          <p:cTn id="542" fill="hold">
                            <p:stCondLst>
                              <p:cond delay="0"/>
                            </p:stCondLst>
                            <p:childTnLst>
                              <p:par>
                                <p:cTn id="543" nodeType="clickEffect" fill="hold" presetClass="entr" presetID="1">
                                  <p:stCondLst>
                                    <p:cond delay="0"/>
                                  </p:stCondLst>
                                  <p:childTnLst>
                                    <p:set>
                                      <p:cBhvr>
                                        <p:cTn id="544" dur="1" fill="hold">
                                          <p:stCondLst>
                                            <p:cond delay="0"/>
                                          </p:stCondLst>
                                        </p:cTn>
                                        <p:tgtEl>
                                          <p:spTgt spid="641">
                                            <p:txEl>
                                              <p:pRg st="3" end="3"/>
                                            </p:txEl>
                                          </p:spTgt>
                                        </p:tgtEl>
                                        <p:attrNameLst>
                                          <p:attrName>style.visibility</p:attrName>
                                        </p:attrNameLst>
                                      </p:cBhvr>
                                      <p:to>
                                        <p:strVal val="visible"/>
                                      </p:to>
                                    </p:set>
                                  </p:childTnLst>
                                </p:cTn>
                              </p:par>
                            </p:childTnLst>
                          </p:cTn>
                        </p:par>
                      </p:childTnLst>
                    </p:cTn>
                  </p:par>
                  <p:par>
                    <p:cTn id="545" fill="hold">
                      <p:stCondLst>
                        <p:cond delay="indefinite"/>
                      </p:stCondLst>
                      <p:childTnLst>
                        <p:par>
                          <p:cTn id="546" fill="hold">
                            <p:stCondLst>
                              <p:cond delay="0"/>
                            </p:stCondLst>
                            <p:childTnLst>
                              <p:par>
                                <p:cTn id="547" nodeType="clickEffect" fill="hold" presetClass="entr" presetID="1">
                                  <p:stCondLst>
                                    <p:cond delay="0"/>
                                  </p:stCondLst>
                                  <p:childTnLst>
                                    <p:set>
                                      <p:cBhvr>
                                        <p:cTn id="548" dur="1" fill="hold">
                                          <p:stCondLst>
                                            <p:cond delay="0"/>
                                          </p:stCondLst>
                                        </p:cTn>
                                        <p:tgtEl>
                                          <p:spTgt spid="641">
                                            <p:txEl>
                                              <p:pRg st="4" end="4"/>
                                            </p:txEl>
                                          </p:spTgt>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nodeType="clickEffect" fill="hold" presetClass="entr" presetID="1">
                                  <p:stCondLst>
                                    <p:cond delay="0"/>
                                  </p:stCondLst>
                                  <p:childTnLst>
                                    <p:set>
                                      <p:cBhvr>
                                        <p:cTn id="552" dur="1" fill="hold">
                                          <p:stCondLst>
                                            <p:cond delay="0"/>
                                          </p:stCondLst>
                                        </p:cTn>
                                        <p:tgtEl>
                                          <p:spTgt spid="641">
                                            <p:txEl>
                                              <p:pRg st="5" end="5"/>
                                            </p:txEl>
                                          </p:spTgt>
                                        </p:tgtEl>
                                        <p:attrNameLst>
                                          <p:attrName>style.visibility</p:attrName>
                                        </p:attrNameLst>
                                      </p:cBhvr>
                                      <p:to>
                                        <p:strVal val="visible"/>
                                      </p:to>
                                    </p:set>
                                  </p:childTnLst>
                                </p:cTn>
                              </p:par>
                            </p:childTnLst>
                          </p:cTn>
                        </p:par>
                      </p:childTnLst>
                    </p:cTn>
                  </p:par>
                  <p:par>
                    <p:cTn id="553" fill="hold">
                      <p:stCondLst>
                        <p:cond delay="indefinite"/>
                      </p:stCondLst>
                      <p:childTnLst>
                        <p:par>
                          <p:cTn id="554" fill="hold">
                            <p:stCondLst>
                              <p:cond delay="0"/>
                            </p:stCondLst>
                            <p:childTnLst>
                              <p:par>
                                <p:cTn id="555" nodeType="clickEffect" fill="hold" presetClass="entr" presetID="1">
                                  <p:stCondLst>
                                    <p:cond delay="0"/>
                                  </p:stCondLst>
                                  <p:childTnLst>
                                    <p:set>
                                      <p:cBhvr>
                                        <p:cTn id="556" dur="1" fill="hold">
                                          <p:stCondLst>
                                            <p:cond delay="0"/>
                                          </p:stCondLst>
                                        </p:cTn>
                                        <p:tgtEl>
                                          <p:spTgt spid="641">
                                            <p:txEl>
                                              <p:pRg st="6" end="6"/>
                                            </p:txEl>
                                          </p:spTgt>
                                        </p:tgtEl>
                                        <p:attrNameLst>
                                          <p:attrName>style.visibility</p:attrName>
                                        </p:attrNameLst>
                                      </p:cBhvr>
                                      <p:to>
                                        <p:strVal val="visible"/>
                                      </p:to>
                                    </p:set>
                                  </p:childTnLst>
                                </p:cTn>
                              </p:par>
                            </p:childTnLst>
                          </p:cTn>
                        </p:par>
                      </p:childTnLst>
                    </p:cTn>
                  </p:par>
                  <p:par>
                    <p:cTn id="557" fill="hold">
                      <p:stCondLst>
                        <p:cond delay="indefinite"/>
                      </p:stCondLst>
                      <p:childTnLst>
                        <p:par>
                          <p:cTn id="558" fill="hold">
                            <p:stCondLst>
                              <p:cond delay="0"/>
                            </p:stCondLst>
                            <p:childTnLst>
                              <p:par>
                                <p:cTn id="559" nodeType="clickEffect" fill="hold" presetClass="entr" presetID="1">
                                  <p:stCondLst>
                                    <p:cond delay="0"/>
                                  </p:stCondLst>
                                  <p:childTnLst>
                                    <p:set>
                                      <p:cBhvr>
                                        <p:cTn id="560" dur="1" fill="hold">
                                          <p:stCondLst>
                                            <p:cond delay="0"/>
                                          </p:stCondLst>
                                        </p:cTn>
                                        <p:tgtEl>
                                          <p:spTgt spid="641">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Internal Organization of Memory Chips</a:t>
            </a:r>
            <a:endParaRPr b="0" lang="en-US" sz="4000" spc="-1" strike="noStrike">
              <a:solidFill>
                <a:srgbClr val="000000"/>
              </a:solidFill>
              <a:latin typeface="Arial Nova Light"/>
            </a:endParaRPr>
          </a:p>
        </p:txBody>
      </p:sp>
      <p:sp>
        <p:nvSpPr>
          <p:cNvPr id="644" name="PlaceHolder 2"/>
          <p:cNvSpPr>
            <a:spLocks noGrp="1"/>
          </p:cNvSpPr>
          <p:nvPr>
            <p:ph/>
          </p:nvPr>
        </p:nvSpPr>
        <p:spPr>
          <a:xfrm>
            <a:off x="914400" y="1919520"/>
            <a:ext cx="9914400" cy="412308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 data input and the data output of each Sense/Write circuit are connected to a single bidirectional data line that can be connected to the data lines of a computer.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Two </a:t>
            </a:r>
            <a:r>
              <a:rPr b="0" lang="en-US" sz="2000" spc="-1" strike="noStrike">
                <a:solidFill>
                  <a:srgbClr val="ff0066"/>
                </a:solidFill>
                <a:latin typeface="Comic Sans MS"/>
              </a:rPr>
              <a:t>control lines</a:t>
            </a:r>
            <a:r>
              <a:rPr b="0" lang="en-US" sz="2000" spc="-1" strike="noStrike">
                <a:solidFill>
                  <a:srgbClr val="09283f"/>
                </a:solidFill>
                <a:latin typeface="Comic Sans MS"/>
              </a:rPr>
              <a:t>, R/W and CS, are provided. </a:t>
            </a:r>
            <a:endParaRPr b="0" lang="en-US" sz="20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The R/W (Read/Write) input specifies the required operation, and </a:t>
            </a:r>
            <a:endParaRPr b="0" lang="en-US" sz="18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The CS (Chip Select) input selects a given chip in a multichip memory system</a:t>
            </a:r>
            <a:endParaRPr b="0" lang="en-US" sz="1800" spc="-1" strike="noStrike">
              <a:solidFill>
                <a:srgbClr val="09283f"/>
              </a:solidFill>
              <a:latin typeface="Arial Nova Light"/>
            </a:endParaRPr>
          </a:p>
        </p:txBody>
      </p:sp>
      <p:sp>
        <p:nvSpPr>
          <p:cNvPr id="645" name="PlaceHolder 3"/>
          <p:cNvSpPr>
            <a:spLocks noGrp="1"/>
          </p:cNvSpPr>
          <p:nvPr>
            <p:ph type="ftr" idx="71"/>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26144B20-5367-4E66-8F5B-A9F79D4F4213}" type="slidenum">
              <a:t>87</a:t>
            </a:fld>
          </a:p>
        </p:txBody>
      </p:sp>
    </p:spTree>
  </p:cSld>
  <mc:AlternateContent>
    <mc:Choice Requires="p14">
      <p:transition spd="slow" p14:dur="2000"/>
    </mc:Choice>
    <mc:Fallback>
      <p:transition spd="slow"/>
    </mc:Fallback>
  </mc:AlternateContent>
  <p:timing>
    <p:tnLst>
      <p:par>
        <p:cTn id="561" dur="indefinite" restart="never" nodeType="tmRoot">
          <p:childTnLst>
            <p:seq>
              <p:cTn id="562" dur="indefinite" nodeType="mainSeq">
                <p:childTnLst>
                  <p:par>
                    <p:cTn id="563" fill="hold">
                      <p:stCondLst>
                        <p:cond delay="indefinite"/>
                      </p:stCondLst>
                      <p:childTnLst>
                        <p:par>
                          <p:cTn id="564" fill="hold">
                            <p:stCondLst>
                              <p:cond delay="0"/>
                            </p:stCondLst>
                            <p:childTnLst>
                              <p:par>
                                <p:cTn id="565" nodeType="clickEffect" fill="hold" presetClass="entr" presetID="1">
                                  <p:stCondLst>
                                    <p:cond delay="0"/>
                                  </p:stCondLst>
                                  <p:childTnLst>
                                    <p:set>
                                      <p:cBhvr>
                                        <p:cTn id="566" dur="1" fill="hold">
                                          <p:stCondLst>
                                            <p:cond delay="0"/>
                                          </p:stCondLst>
                                        </p:cTn>
                                        <p:tgtEl>
                                          <p:spTgt spid="644">
                                            <p:txEl>
                                              <p:pRg st="0" end="0"/>
                                            </p:txEl>
                                          </p:spTgt>
                                        </p:tgtEl>
                                        <p:attrNameLst>
                                          <p:attrName>style.visibility</p:attrName>
                                        </p:attrNameLst>
                                      </p:cBhvr>
                                      <p:to>
                                        <p:strVal val="visible"/>
                                      </p:to>
                                    </p:set>
                                  </p:childTnLst>
                                </p:cTn>
                              </p:par>
                            </p:childTnLst>
                          </p:cTn>
                        </p:par>
                      </p:childTnLst>
                    </p:cTn>
                  </p:par>
                  <p:par>
                    <p:cTn id="567" fill="hold">
                      <p:stCondLst>
                        <p:cond delay="indefinite"/>
                      </p:stCondLst>
                      <p:childTnLst>
                        <p:par>
                          <p:cTn id="568" fill="hold">
                            <p:stCondLst>
                              <p:cond delay="0"/>
                            </p:stCondLst>
                            <p:childTnLst>
                              <p:par>
                                <p:cTn id="569" nodeType="clickEffect" fill="hold" presetClass="entr" presetID="1">
                                  <p:stCondLst>
                                    <p:cond delay="0"/>
                                  </p:stCondLst>
                                  <p:childTnLst>
                                    <p:set>
                                      <p:cBhvr>
                                        <p:cTn id="570" dur="1" fill="hold">
                                          <p:stCondLst>
                                            <p:cond delay="0"/>
                                          </p:stCondLst>
                                        </p:cTn>
                                        <p:tgtEl>
                                          <p:spTgt spid="644">
                                            <p:txEl>
                                              <p:pRg st="1" end="1"/>
                                            </p:txEl>
                                          </p:spTgt>
                                        </p:tgtEl>
                                        <p:attrNameLst>
                                          <p:attrName>style.visibility</p:attrName>
                                        </p:attrNameLst>
                                      </p:cBhvr>
                                      <p:to>
                                        <p:strVal val="visible"/>
                                      </p:to>
                                    </p:set>
                                  </p:childTnLst>
                                </p:cTn>
                              </p:par>
                              <p:par>
                                <p:cTn id="571" nodeType="withEffect" fill="hold" presetClass="entr" presetID="1">
                                  <p:stCondLst>
                                    <p:cond delay="0"/>
                                  </p:stCondLst>
                                  <p:childTnLst>
                                    <p:set>
                                      <p:cBhvr>
                                        <p:cTn id="572" dur="1" fill="hold">
                                          <p:stCondLst>
                                            <p:cond delay="0"/>
                                          </p:stCondLst>
                                        </p:cTn>
                                        <p:tgtEl>
                                          <p:spTgt spid="644">
                                            <p:txEl>
                                              <p:pRg st="2" end="2"/>
                                            </p:txEl>
                                          </p:spTgt>
                                        </p:tgtEl>
                                        <p:attrNameLst>
                                          <p:attrName>style.visibility</p:attrName>
                                        </p:attrNameLst>
                                      </p:cBhvr>
                                      <p:to>
                                        <p:strVal val="visible"/>
                                      </p:to>
                                    </p:set>
                                  </p:childTnLst>
                                </p:cTn>
                              </p:par>
                              <p:par>
                                <p:cTn id="573" nodeType="withEffect" fill="hold" presetClass="entr" presetID="1">
                                  <p:stCondLst>
                                    <p:cond delay="0"/>
                                  </p:stCondLst>
                                  <p:childTnLst>
                                    <p:set>
                                      <p:cBhvr>
                                        <p:cTn id="574" dur="1" fill="hold">
                                          <p:stCondLst>
                                            <p:cond delay="0"/>
                                          </p:stCondLst>
                                        </p:cTn>
                                        <p:tgtEl>
                                          <p:spTgt spid="64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46" name="Picture 2" descr=""/>
          <p:cNvPicPr/>
          <p:nvPr/>
        </p:nvPicPr>
        <p:blipFill>
          <a:blip r:embed="rId1"/>
          <a:stretch/>
        </p:blipFill>
        <p:spPr>
          <a:xfrm>
            <a:off x="4579200" y="1542960"/>
            <a:ext cx="7612200" cy="5314680"/>
          </a:xfrm>
          <a:prstGeom prst="rect">
            <a:avLst/>
          </a:prstGeom>
          <a:ln w="0">
            <a:noFill/>
          </a:ln>
        </p:spPr>
      </p:pic>
      <p:sp>
        <p:nvSpPr>
          <p:cNvPr id="647"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Internal Organization of Memory Chips</a:t>
            </a:r>
            <a:endParaRPr b="0" lang="en-US" sz="4000" spc="-1" strike="noStrike">
              <a:solidFill>
                <a:srgbClr val="000000"/>
              </a:solidFill>
              <a:latin typeface="Arial Nova Light"/>
            </a:endParaRPr>
          </a:p>
        </p:txBody>
      </p:sp>
      <p:sp>
        <p:nvSpPr>
          <p:cNvPr id="648" name="PlaceHolder 2"/>
          <p:cNvSpPr>
            <a:spLocks noGrp="1"/>
          </p:cNvSpPr>
          <p:nvPr>
            <p:ph/>
          </p:nvPr>
        </p:nvSpPr>
        <p:spPr>
          <a:xfrm>
            <a:off x="194040" y="2300400"/>
            <a:ext cx="4892400" cy="455724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1K (1024) memory can be organized as a 128 × 8 memory</a:t>
            </a:r>
            <a:endParaRPr b="0" lang="en-US" sz="20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Requiring a total of 19 external connections. </a:t>
            </a:r>
            <a:endParaRPr b="0" lang="en-US" sz="1800" spc="-1" strike="noStrike">
              <a:solidFill>
                <a:srgbClr val="09283f"/>
              </a:solidFill>
              <a:latin typeface="Arial Nova Light"/>
            </a:endParaRPr>
          </a:p>
          <a:p>
            <a:pPr lvl="1" marL="685800" indent="-228600">
              <a:lnSpc>
                <a:spcPct val="120000"/>
              </a:lnSpc>
              <a:spcBef>
                <a:spcPts val="499"/>
              </a:spcBef>
              <a:buClr>
                <a:srgbClr val="f48e7c"/>
              </a:buClr>
              <a:buFont typeface="Arial"/>
              <a:buChar char="•"/>
            </a:pPr>
            <a:r>
              <a:rPr b="0" lang="en-US" sz="1800" spc="-1" strike="noStrike">
                <a:solidFill>
                  <a:srgbClr val="09283f"/>
                </a:solidFill>
                <a:latin typeface="Comic Sans MS"/>
              </a:rPr>
              <a:t>Alternatively, the same number of cells can be organized into a 1K×1 format.</a:t>
            </a:r>
            <a:endParaRPr b="0" lang="en-US" sz="1800" spc="-1" strike="noStrike">
              <a:solidFill>
                <a:srgbClr val="09283f"/>
              </a:solidFill>
              <a:latin typeface="Arial Nova Light"/>
            </a:endParaRPr>
          </a:p>
          <a:p>
            <a:pPr lvl="2" marL="1143000" indent="-228600">
              <a:lnSpc>
                <a:spcPct val="120000"/>
              </a:lnSpc>
              <a:spcBef>
                <a:spcPts val="499"/>
              </a:spcBef>
              <a:buClr>
                <a:srgbClr val="f48e7c"/>
              </a:buClr>
              <a:buFont typeface="Arial"/>
              <a:buChar char="•"/>
            </a:pPr>
            <a:r>
              <a:rPr b="0" lang="en-US" sz="1600" spc="-1" strike="noStrike">
                <a:solidFill>
                  <a:srgbClr val="09283f"/>
                </a:solidFill>
                <a:latin typeface="Comic Sans MS"/>
              </a:rPr>
              <a:t>In this case, a 10-bit address is needed, but there is only one data line, resulting in 15 external connections.  </a:t>
            </a:r>
            <a:endParaRPr b="0" lang="en-US" sz="1600" spc="-1" strike="noStrike">
              <a:solidFill>
                <a:srgbClr val="09283f"/>
              </a:solidFill>
              <a:latin typeface="Arial Nova Light"/>
            </a:endParaRPr>
          </a:p>
        </p:txBody>
      </p:sp>
      <p:sp>
        <p:nvSpPr>
          <p:cNvPr id="649" name="PlaceHolder 3"/>
          <p:cNvSpPr>
            <a:spLocks noGrp="1"/>
          </p:cNvSpPr>
          <p:nvPr>
            <p:ph type="ftr" idx="72"/>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749846AD-E3FD-4BCD-A3E2-EEFB47D0FF62}" type="slidenum">
              <a:t>88</a:t>
            </a:fld>
          </a:p>
        </p:txBody>
      </p:sp>
    </p:spTree>
  </p:cSld>
  <mc:AlternateContent>
    <mc:Choice Requires="p14">
      <p:transition spd="slow" p14:dur="2000"/>
    </mc:Choice>
    <mc:Fallback>
      <p:transition spd="slow"/>
    </mc:Fallback>
  </mc:AlternateContent>
  <p:timing>
    <p:tnLst>
      <p:par>
        <p:cTn id="575" dur="indefinite" restart="never" nodeType="tmRoot">
          <p:childTnLst>
            <p:seq>
              <p:cTn id="576" dur="indefinite" nodeType="mainSeq">
                <p:childTnLst>
                  <p:par>
                    <p:cTn id="577" fill="hold">
                      <p:stCondLst>
                        <p:cond delay="indefinite"/>
                      </p:stCondLst>
                      <p:childTnLst>
                        <p:par>
                          <p:cTn id="578" fill="hold">
                            <p:stCondLst>
                              <p:cond delay="0"/>
                            </p:stCondLst>
                            <p:childTnLst>
                              <p:par>
                                <p:cTn id="579" nodeType="clickEffect" fill="hold" presetClass="entr" presetID="1">
                                  <p:stCondLst>
                                    <p:cond delay="0"/>
                                  </p:stCondLst>
                                  <p:childTnLst>
                                    <p:set>
                                      <p:cBhvr>
                                        <p:cTn id="580" dur="1" fill="hold">
                                          <p:stCondLst>
                                            <p:cond delay="0"/>
                                          </p:stCondLst>
                                        </p:cTn>
                                        <p:tgtEl>
                                          <p:spTgt spid="648">
                                            <p:txEl>
                                              <p:pRg st="0" end="0"/>
                                            </p:txEl>
                                          </p:spTgt>
                                        </p:tgtEl>
                                        <p:attrNameLst>
                                          <p:attrName>style.visibility</p:attrName>
                                        </p:attrNameLst>
                                      </p:cBhvr>
                                      <p:to>
                                        <p:strVal val="visible"/>
                                      </p:to>
                                    </p:set>
                                  </p:childTnLst>
                                </p:cTn>
                              </p:par>
                              <p:par>
                                <p:cTn id="581" nodeType="withEffect" fill="hold" presetClass="entr" presetID="1">
                                  <p:stCondLst>
                                    <p:cond delay="0"/>
                                  </p:stCondLst>
                                  <p:childTnLst>
                                    <p:set>
                                      <p:cBhvr>
                                        <p:cTn id="582" dur="1" fill="hold">
                                          <p:stCondLst>
                                            <p:cond delay="0"/>
                                          </p:stCondLst>
                                        </p:cTn>
                                        <p:tgtEl>
                                          <p:spTgt spid="648">
                                            <p:txEl>
                                              <p:pRg st="1" end="1"/>
                                            </p:txEl>
                                          </p:spTgt>
                                        </p:tgtEl>
                                        <p:attrNameLst>
                                          <p:attrName>style.visibility</p:attrName>
                                        </p:attrNameLst>
                                      </p:cBhvr>
                                      <p:to>
                                        <p:strVal val="visible"/>
                                      </p:to>
                                    </p:set>
                                  </p:childTnLst>
                                </p:cTn>
                              </p:par>
                              <p:par>
                                <p:cTn id="583" nodeType="withEffect" fill="hold" presetClass="entr" presetID="1">
                                  <p:stCondLst>
                                    <p:cond delay="0"/>
                                  </p:stCondLst>
                                  <p:childTnLst>
                                    <p:set>
                                      <p:cBhvr>
                                        <p:cTn id="584" dur="1" fill="hold">
                                          <p:stCondLst>
                                            <p:cond delay="0"/>
                                          </p:stCondLst>
                                        </p:cTn>
                                        <p:tgtEl>
                                          <p:spTgt spid="648">
                                            <p:txEl>
                                              <p:pRg st="2" end="2"/>
                                            </p:txEl>
                                          </p:spTgt>
                                        </p:tgtEl>
                                        <p:attrNameLst>
                                          <p:attrName>style.visibility</p:attrName>
                                        </p:attrNameLst>
                                      </p:cBhvr>
                                      <p:to>
                                        <p:strVal val="visible"/>
                                      </p:to>
                                    </p:set>
                                  </p:childTnLst>
                                </p:cTn>
                              </p:par>
                              <p:par>
                                <p:cTn id="585" nodeType="withEffect" fill="hold" presetClass="entr" presetID="1">
                                  <p:stCondLst>
                                    <p:cond delay="0"/>
                                  </p:stCondLst>
                                  <p:childTnLst>
                                    <p:set>
                                      <p:cBhvr>
                                        <p:cTn id="586" dur="1" fill="hold">
                                          <p:stCondLst>
                                            <p:cond delay="0"/>
                                          </p:stCondLst>
                                        </p:cTn>
                                        <p:tgtEl>
                                          <p:spTgt spid="64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Internal Organization of Memory Chips</a:t>
            </a:r>
            <a:endParaRPr b="0" lang="en-US" sz="4000" spc="-1" strike="noStrike">
              <a:solidFill>
                <a:srgbClr val="000000"/>
              </a:solidFill>
              <a:latin typeface="Arial Nova Light"/>
            </a:endParaRPr>
          </a:p>
        </p:txBody>
      </p:sp>
      <p:sp>
        <p:nvSpPr>
          <p:cNvPr id="651" name="PlaceHolder 2"/>
          <p:cNvSpPr>
            <a:spLocks noGrp="1"/>
          </p:cNvSpPr>
          <p:nvPr>
            <p:ph/>
          </p:nvPr>
        </p:nvSpPr>
        <p:spPr>
          <a:xfrm>
            <a:off x="914400" y="1919520"/>
            <a:ext cx="9914400" cy="4123080"/>
          </a:xfrm>
          <a:prstGeom prst="rect">
            <a:avLst/>
          </a:prstGeom>
          <a:noFill/>
          <a:ln w="0">
            <a:noFill/>
          </a:ln>
        </p:spPr>
        <p:txBody>
          <a:bodyPr anchor="t">
            <a:normAutofit fontScale="96000"/>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 required 10-bit address is divided into two groups of 5 bits each to form the row and column addresses for the cell array.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A row address selects a row of 32 cells, all of which are accessed in parallel.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But, only one of these cells is connected to the external data line, based on the column address.</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Commercially available memory chips contain a much larger number of memory cells than the examples shown</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Large chips have essentially the same organization as the later, but use a larger memory cell array and have more external connections.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For example, a 1G-bit chip may have a 256M × 4 organization, in which case a 28-bit address is needed and 4 bits are transferred to or from the chip. </a:t>
            </a:r>
            <a:endParaRPr b="0" lang="en-US" sz="2000" spc="-1" strike="noStrike">
              <a:solidFill>
                <a:srgbClr val="09283f"/>
              </a:solidFill>
              <a:latin typeface="Arial Nova Light"/>
            </a:endParaRPr>
          </a:p>
        </p:txBody>
      </p:sp>
      <p:sp>
        <p:nvSpPr>
          <p:cNvPr id="652" name="PlaceHolder 3"/>
          <p:cNvSpPr>
            <a:spLocks noGrp="1"/>
          </p:cNvSpPr>
          <p:nvPr>
            <p:ph type="ftr" idx="73"/>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EBC515DD-13BA-42B2-8D92-2E2C03892D26}" type="slidenum">
              <a:t>89</a:t>
            </a:fld>
          </a:p>
        </p:txBody>
      </p:sp>
    </p:spTree>
  </p:cSld>
  <mc:AlternateContent>
    <mc:Choice Requires="p14">
      <p:transition spd="slow" p14:dur="2000"/>
    </mc:Choice>
    <mc:Fallback>
      <p:transition spd="slow"/>
    </mc:Fallback>
  </mc:AlternateContent>
  <p:timing>
    <p:tnLst>
      <p:par>
        <p:cTn id="587" dur="indefinite" restart="never" nodeType="tmRoot">
          <p:childTnLst>
            <p:seq>
              <p:cTn id="588" dur="indefinite" nodeType="mainSeq">
                <p:childTnLst>
                  <p:par>
                    <p:cTn id="589" fill="hold">
                      <p:stCondLst>
                        <p:cond delay="indefinite"/>
                      </p:stCondLst>
                      <p:childTnLst>
                        <p:par>
                          <p:cTn id="590" fill="hold">
                            <p:stCondLst>
                              <p:cond delay="0"/>
                            </p:stCondLst>
                            <p:childTnLst>
                              <p:par>
                                <p:cTn id="591" nodeType="clickEffect" fill="hold" presetClass="entr" presetID="1">
                                  <p:stCondLst>
                                    <p:cond delay="0"/>
                                  </p:stCondLst>
                                  <p:childTnLst>
                                    <p:set>
                                      <p:cBhvr>
                                        <p:cTn id="592" dur="1" fill="hold">
                                          <p:stCondLst>
                                            <p:cond delay="0"/>
                                          </p:stCondLst>
                                        </p:cTn>
                                        <p:tgtEl>
                                          <p:spTgt spid="651">
                                            <p:txEl>
                                              <p:pRg st="0" end="0"/>
                                            </p:txEl>
                                          </p:spTgt>
                                        </p:tgtEl>
                                        <p:attrNameLst>
                                          <p:attrName>style.visibility</p:attrName>
                                        </p:attrNameLst>
                                      </p:cBhvr>
                                      <p:to>
                                        <p:strVal val="visible"/>
                                      </p:to>
                                    </p:set>
                                  </p:childTnLst>
                                </p:cTn>
                              </p:par>
                            </p:childTnLst>
                          </p:cTn>
                        </p:par>
                      </p:childTnLst>
                    </p:cTn>
                  </p:par>
                  <p:par>
                    <p:cTn id="593" fill="hold">
                      <p:stCondLst>
                        <p:cond delay="indefinite"/>
                      </p:stCondLst>
                      <p:childTnLst>
                        <p:par>
                          <p:cTn id="594" fill="hold">
                            <p:stCondLst>
                              <p:cond delay="0"/>
                            </p:stCondLst>
                            <p:childTnLst>
                              <p:par>
                                <p:cTn id="595" nodeType="clickEffect" fill="hold" presetClass="entr" presetID="1">
                                  <p:stCondLst>
                                    <p:cond delay="0"/>
                                  </p:stCondLst>
                                  <p:childTnLst>
                                    <p:set>
                                      <p:cBhvr>
                                        <p:cTn id="596" dur="1" fill="hold">
                                          <p:stCondLst>
                                            <p:cond delay="0"/>
                                          </p:stCondLst>
                                        </p:cTn>
                                        <p:tgtEl>
                                          <p:spTgt spid="651">
                                            <p:txEl>
                                              <p:pRg st="1" end="1"/>
                                            </p:txEl>
                                          </p:spTgt>
                                        </p:tgtEl>
                                        <p:attrNameLst>
                                          <p:attrName>style.visibility</p:attrName>
                                        </p:attrNameLst>
                                      </p:cBhvr>
                                      <p:to>
                                        <p:strVal val="visible"/>
                                      </p:to>
                                    </p:set>
                                  </p:childTnLst>
                                </p:cTn>
                              </p:par>
                            </p:childTnLst>
                          </p:cTn>
                        </p:par>
                      </p:childTnLst>
                    </p:cTn>
                  </p:par>
                  <p:par>
                    <p:cTn id="597" fill="hold">
                      <p:stCondLst>
                        <p:cond delay="indefinite"/>
                      </p:stCondLst>
                      <p:childTnLst>
                        <p:par>
                          <p:cTn id="598" fill="hold">
                            <p:stCondLst>
                              <p:cond delay="0"/>
                            </p:stCondLst>
                            <p:childTnLst>
                              <p:par>
                                <p:cTn id="599" nodeType="clickEffect" fill="hold" presetClass="entr" presetID="1">
                                  <p:stCondLst>
                                    <p:cond delay="0"/>
                                  </p:stCondLst>
                                  <p:childTnLst>
                                    <p:set>
                                      <p:cBhvr>
                                        <p:cTn id="600" dur="1" fill="hold">
                                          <p:stCondLst>
                                            <p:cond delay="0"/>
                                          </p:stCondLst>
                                        </p:cTn>
                                        <p:tgtEl>
                                          <p:spTgt spid="651">
                                            <p:txEl>
                                              <p:pRg st="2" end="2"/>
                                            </p:txEl>
                                          </p:spTgt>
                                        </p:tgtEl>
                                        <p:attrNameLst>
                                          <p:attrName>style.visibility</p:attrName>
                                        </p:attrNameLst>
                                      </p:cBhvr>
                                      <p:to>
                                        <p:strVal val="visible"/>
                                      </p:to>
                                    </p:set>
                                  </p:childTnLst>
                                </p:cTn>
                              </p:par>
                            </p:childTnLst>
                          </p:cTn>
                        </p:par>
                      </p:childTnLst>
                    </p:cTn>
                  </p:par>
                  <p:par>
                    <p:cTn id="601" fill="hold">
                      <p:stCondLst>
                        <p:cond delay="indefinite"/>
                      </p:stCondLst>
                      <p:childTnLst>
                        <p:par>
                          <p:cTn id="602" fill="hold">
                            <p:stCondLst>
                              <p:cond delay="0"/>
                            </p:stCondLst>
                            <p:childTnLst>
                              <p:par>
                                <p:cTn id="603" nodeType="clickEffect" fill="hold" presetClass="entr" presetID="1">
                                  <p:stCondLst>
                                    <p:cond delay="0"/>
                                  </p:stCondLst>
                                  <p:childTnLst>
                                    <p:set>
                                      <p:cBhvr>
                                        <p:cTn id="604" dur="1" fill="hold">
                                          <p:stCondLst>
                                            <p:cond delay="0"/>
                                          </p:stCondLst>
                                        </p:cTn>
                                        <p:tgtEl>
                                          <p:spTgt spid="651">
                                            <p:txEl>
                                              <p:pRg st="3" end="3"/>
                                            </p:txEl>
                                          </p:spTgt>
                                        </p:tgtEl>
                                        <p:attrNameLst>
                                          <p:attrName>style.visibility</p:attrName>
                                        </p:attrNameLst>
                                      </p:cBhvr>
                                      <p:to>
                                        <p:strVal val="visible"/>
                                      </p:to>
                                    </p:set>
                                  </p:childTnLst>
                                </p:cTn>
                              </p:par>
                            </p:childTnLst>
                          </p:cTn>
                        </p:par>
                      </p:childTnLst>
                    </p:cTn>
                  </p:par>
                  <p:par>
                    <p:cTn id="605" fill="hold">
                      <p:stCondLst>
                        <p:cond delay="indefinite"/>
                      </p:stCondLst>
                      <p:childTnLst>
                        <p:par>
                          <p:cTn id="606" fill="hold">
                            <p:stCondLst>
                              <p:cond delay="0"/>
                            </p:stCondLst>
                            <p:childTnLst>
                              <p:par>
                                <p:cTn id="607" nodeType="clickEffect" fill="hold" presetClass="entr" presetID="1">
                                  <p:stCondLst>
                                    <p:cond delay="0"/>
                                  </p:stCondLst>
                                  <p:childTnLst>
                                    <p:set>
                                      <p:cBhvr>
                                        <p:cTn id="608" dur="1" fill="hold">
                                          <p:stCondLst>
                                            <p:cond delay="0"/>
                                          </p:stCondLst>
                                        </p:cTn>
                                        <p:tgtEl>
                                          <p:spTgt spid="651">
                                            <p:txEl>
                                              <p:pRg st="4" end="4"/>
                                            </p:txEl>
                                          </p:spTgt>
                                        </p:tgtEl>
                                        <p:attrNameLst>
                                          <p:attrName>style.visibility</p:attrName>
                                        </p:attrNameLst>
                                      </p:cBhvr>
                                      <p:to>
                                        <p:strVal val="visible"/>
                                      </p:to>
                                    </p:set>
                                  </p:childTnLst>
                                </p:cTn>
                              </p:par>
                            </p:childTnLst>
                          </p:cTn>
                        </p:par>
                      </p:childTnLst>
                    </p:cTn>
                  </p:par>
                  <p:par>
                    <p:cTn id="609" fill="hold">
                      <p:stCondLst>
                        <p:cond delay="indefinite"/>
                      </p:stCondLst>
                      <p:childTnLst>
                        <p:par>
                          <p:cTn id="610" fill="hold">
                            <p:stCondLst>
                              <p:cond delay="0"/>
                            </p:stCondLst>
                            <p:childTnLst>
                              <p:par>
                                <p:cTn id="611" nodeType="clickEffect" fill="hold" presetClass="entr" presetID="1">
                                  <p:stCondLst>
                                    <p:cond delay="0"/>
                                  </p:stCondLst>
                                  <p:childTnLst>
                                    <p:set>
                                      <p:cBhvr>
                                        <p:cTn id="612" dur="1" fill="hold">
                                          <p:stCondLst>
                                            <p:cond delay="0"/>
                                          </p:stCondLst>
                                        </p:cTn>
                                        <p:tgtEl>
                                          <p:spTgt spid="651">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I/O organization</a:t>
            </a:r>
            <a:endParaRPr b="0" lang="en-US" sz="4000" spc="-1" strike="noStrike">
              <a:solidFill>
                <a:srgbClr val="000000"/>
              </a:solidFill>
              <a:latin typeface="Arial Nova Light"/>
            </a:endParaRPr>
          </a:p>
        </p:txBody>
      </p:sp>
      <p:sp>
        <p:nvSpPr>
          <p:cNvPr id="288" name="PlaceHolder 2"/>
          <p:cNvSpPr>
            <a:spLocks noGrp="1"/>
          </p:cNvSpPr>
          <p:nvPr>
            <p:ph/>
          </p:nvPr>
        </p:nvSpPr>
        <p:spPr>
          <a:xfrm>
            <a:off x="914400" y="1919520"/>
            <a:ext cx="9914400" cy="4123080"/>
          </a:xfrm>
          <a:prstGeom prst="rect">
            <a:avLst/>
          </a:prstGeom>
          <a:noFill/>
          <a:ln w="0">
            <a:noFill/>
          </a:ln>
        </p:spPr>
        <p:txBody>
          <a:bodyPr anchor="t">
            <a:noAutofit/>
          </a:bodyPr>
          <a:p>
            <a:pPr marL="228600" indent="-228600">
              <a:lnSpc>
                <a:spcPct val="120000"/>
              </a:lnSpc>
              <a:spcBef>
                <a:spcPts val="1001"/>
              </a:spcBef>
              <a:buClr>
                <a:srgbClr val="f48e7c"/>
              </a:buClr>
              <a:buFont typeface="Arial"/>
              <a:buChar char="•"/>
            </a:pPr>
            <a:r>
              <a:rPr b="0" lang="en-US" sz="3200" spc="-1" strike="noStrike">
                <a:solidFill>
                  <a:srgbClr val="09283f"/>
                </a:solidFill>
                <a:latin typeface="Sans"/>
              </a:rPr>
              <a:t>One basic features of a computer is its ability to </a:t>
            </a:r>
            <a:r>
              <a:rPr b="0" lang="en-US" sz="3200" spc="-1" strike="noStrike">
                <a:solidFill>
                  <a:srgbClr val="ff0066"/>
                </a:solidFill>
                <a:latin typeface="Sans"/>
              </a:rPr>
              <a:t>exchange data </a:t>
            </a:r>
            <a:r>
              <a:rPr b="0" lang="en-US" sz="3200" spc="-1" strike="noStrike">
                <a:solidFill>
                  <a:srgbClr val="09283f"/>
                </a:solidFill>
                <a:latin typeface="Sans"/>
              </a:rPr>
              <a:t>with other </a:t>
            </a:r>
            <a:r>
              <a:rPr b="0" lang="en-US" sz="3200" spc="-1" strike="noStrike">
                <a:solidFill>
                  <a:srgbClr val="ff0066"/>
                </a:solidFill>
                <a:latin typeface="Sans"/>
              </a:rPr>
              <a:t>devices</a:t>
            </a:r>
            <a:r>
              <a:rPr b="0" lang="en-US" sz="3200" spc="-1" strike="noStrike">
                <a:solidFill>
                  <a:srgbClr val="09283f"/>
                </a:solidFill>
                <a:latin typeface="Sans"/>
              </a:rPr>
              <a:t> </a:t>
            </a:r>
            <a:endParaRPr b="0" lang="en-US" sz="3200" spc="-1" strike="noStrike">
              <a:solidFill>
                <a:srgbClr val="09283f"/>
              </a:solidFill>
              <a:latin typeface="Sans"/>
            </a:endParaRPr>
          </a:p>
        </p:txBody>
      </p:sp>
      <p:sp>
        <p:nvSpPr>
          <p:cNvPr id="289" name="PlaceHolder 3"/>
          <p:cNvSpPr>
            <a:spLocks noGrp="1"/>
          </p:cNvSpPr>
          <p:nvPr>
            <p:ph type="ftr" idx="37"/>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45260B84-673F-4D3B-B6E9-C64CDDA74134}" type="slidenum">
              <a:t>9</a:t>
            </a:fld>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288">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3600" spc="-1" strike="noStrike">
                <a:solidFill>
                  <a:srgbClr val="18818c"/>
                </a:solidFill>
                <a:latin typeface="Elephant"/>
              </a:rPr>
              <a:t>Internal organization of a 32M × 8 dynamic memory chip.</a:t>
            </a:r>
            <a:endParaRPr b="0" lang="en-US" sz="3600" spc="-1" strike="noStrike">
              <a:solidFill>
                <a:srgbClr val="000000"/>
              </a:solidFill>
              <a:latin typeface="Arial Nova Light"/>
            </a:endParaRPr>
          </a:p>
        </p:txBody>
      </p:sp>
      <p:sp>
        <p:nvSpPr>
          <p:cNvPr id="654" name="PlaceHolder 2"/>
          <p:cNvSpPr>
            <a:spLocks noGrp="1"/>
          </p:cNvSpPr>
          <p:nvPr>
            <p:ph/>
          </p:nvPr>
        </p:nvSpPr>
        <p:spPr>
          <a:xfrm>
            <a:off x="914400" y="1919520"/>
            <a:ext cx="9914400" cy="4123080"/>
          </a:xfrm>
          <a:prstGeom prst="rect">
            <a:avLst/>
          </a:prstGeom>
          <a:noFill/>
          <a:ln w="0">
            <a:noFill/>
          </a:ln>
        </p:spPr>
        <p:txBody>
          <a:bodyPr anchor="t">
            <a:no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Arial Nova Light"/>
              </a:rPr>
              <a:t> </a:t>
            </a:r>
            <a:endParaRPr b="0" lang="en-US" sz="2000" spc="-1" strike="noStrike">
              <a:solidFill>
                <a:srgbClr val="09283f"/>
              </a:solidFill>
              <a:latin typeface="Arial Nova Light"/>
            </a:endParaRPr>
          </a:p>
        </p:txBody>
      </p:sp>
      <p:sp>
        <p:nvSpPr>
          <p:cNvPr id="655" name="PlaceHolder 3"/>
          <p:cNvSpPr>
            <a:spLocks noGrp="1"/>
          </p:cNvSpPr>
          <p:nvPr>
            <p:ph type="ftr" idx="74"/>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pic>
        <p:nvPicPr>
          <p:cNvPr id="656" name="Picture 2" descr=""/>
          <p:cNvPicPr/>
          <p:nvPr/>
        </p:nvPicPr>
        <p:blipFill>
          <a:blip r:embed="rId1"/>
          <a:stretch/>
        </p:blipFill>
        <p:spPr>
          <a:xfrm>
            <a:off x="1802880" y="1919520"/>
            <a:ext cx="8393400" cy="4485240"/>
          </a:xfrm>
          <a:prstGeom prst="rect">
            <a:avLst/>
          </a:prstGeom>
          <a:ln w="0">
            <a:noFill/>
          </a:ln>
        </p:spPr>
      </p:pic>
      <p:sp>
        <p:nvSpPr>
          <p:cNvPr id="5" name="PlaceHolder 4"/>
          <p:cNvSpPr>
            <a:spLocks noGrp="1"/>
          </p:cNvSpPr>
          <p:nvPr>
            <p:ph type="sldNum" idx="6"/>
          </p:nvPr>
        </p:nvSpPr>
        <p:spPr/>
        <p:txBody>
          <a:bodyPr/>
          <a:p>
            <a:fld id="{1BD3ECDE-D0CA-4880-A7EB-9A5902035041}" type="slidenum">
              <a:t>90</a:t>
            </a:fld>
          </a:p>
        </p:txBody>
      </p:sp>
    </p:spTree>
  </p:cSld>
  <mc:AlternateContent>
    <mc:Choice Requires="p14">
      <p:transition spd="slow" p14:dur="2000"/>
    </mc:Choice>
    <mc:Fallback>
      <p:transition spd="slow"/>
    </mc:Fallback>
  </mc:AlternateContent>
  <p:timing>
    <p:tnLst>
      <p:par>
        <p:cTn id="613" dur="indefinite" restart="never" nodeType="tmRoot">
          <p:childTnLst>
            <p:seq>
              <p:cTn id="614" dur="indefinite" nodeType="mainSeq">
                <p:childTnLst>
                  <p:par>
                    <p:cTn id="615" fill="hold">
                      <p:stCondLst>
                        <p:cond delay="indefinite"/>
                      </p:stCondLst>
                      <p:childTnLst>
                        <p:par>
                          <p:cTn id="616" fill="hold">
                            <p:stCondLst>
                              <p:cond delay="0"/>
                            </p:stCondLst>
                            <p:childTnLst>
                              <p:par>
                                <p:cTn id="617" nodeType="clickEffect" fill="hold" presetClass="entr" presetID="1">
                                  <p:stCondLst>
                                    <p:cond delay="0"/>
                                  </p:stCondLst>
                                  <p:childTnLst>
                                    <p:set>
                                      <p:cBhvr>
                                        <p:cTn id="618" dur="1" fill="hold">
                                          <p:stCondLst>
                                            <p:cond delay="0"/>
                                          </p:stCondLst>
                                        </p:cTn>
                                        <p:tgtEl>
                                          <p:spTgt spid="654">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PlaceHolder 1"/>
          <p:cNvSpPr>
            <a:spLocks noGrp="1"/>
          </p:cNvSpPr>
          <p:nvPr>
            <p:ph/>
          </p:nvPr>
        </p:nvSpPr>
        <p:spPr>
          <a:xfrm>
            <a:off x="609480" y="2300400"/>
            <a:ext cx="10970280" cy="3823920"/>
          </a:xfrm>
          <a:prstGeom prst="rect">
            <a:avLst/>
          </a:prstGeom>
          <a:noFill/>
          <a:ln w="0">
            <a:noFill/>
          </a:ln>
        </p:spPr>
        <p:txBody>
          <a:bodyPr numCol="1" spcCol="0" lIns="90000" rIns="90000" tIns="46800" bIns="46800" anchor="t">
            <a:noAutofit/>
          </a:bodyPr>
          <a:p>
            <a:pPr marL="343080" indent="-343080">
              <a:lnSpc>
                <a:spcPct val="100000"/>
              </a:lnSpc>
              <a:spcBef>
                <a:spcPts val="799"/>
              </a:spcBef>
              <a:buClr>
                <a:srgbClr val="000000"/>
              </a:buClr>
              <a:buFont typeface="Times New Roman"/>
              <a:buChar char="•"/>
            </a:pPr>
            <a:r>
              <a:rPr b="0" lang="en-US" sz="2800" spc="-1" strike="noStrike">
                <a:solidFill>
                  <a:srgbClr val="3333cc"/>
                </a:solidFill>
                <a:latin typeface="Comic Sans MS"/>
                <a:ea typeface="Microsoft YaHei"/>
              </a:rPr>
              <a:t>Memory systems </a:t>
            </a:r>
            <a:r>
              <a:rPr b="0" lang="en-US" sz="2800" spc="-1" strike="noStrike">
                <a:solidFill>
                  <a:srgbClr val="000000"/>
                </a:solidFill>
                <a:latin typeface="Comic Sans MS"/>
                <a:ea typeface="Microsoft YaHei"/>
              </a:rPr>
              <a:t>connected to form </a:t>
            </a:r>
            <a:r>
              <a:rPr b="0" lang="en-US" sz="2800" spc="-1" strike="noStrike">
                <a:solidFill>
                  <a:srgbClr val="3333cc"/>
                </a:solidFill>
                <a:latin typeface="Comic Sans MS"/>
                <a:ea typeface="Microsoft YaHei"/>
              </a:rPr>
              <a:t>larger memories</a:t>
            </a:r>
            <a:endParaRPr b="0" lang="en-US" sz="2800" spc="-1" strike="noStrike">
              <a:solidFill>
                <a:srgbClr val="000000"/>
              </a:solidFill>
              <a:latin typeface="Calibri"/>
            </a:endParaRPr>
          </a:p>
          <a:p>
            <a:pPr marL="343080" indent="-343080">
              <a:lnSpc>
                <a:spcPct val="100000"/>
              </a:lnSpc>
              <a:spcBef>
                <a:spcPts val="799"/>
              </a:spcBef>
              <a:buClr>
                <a:srgbClr val="000000"/>
              </a:buClr>
              <a:buFont typeface="Times New Roman"/>
              <a:buChar char="•"/>
            </a:pPr>
            <a:r>
              <a:rPr b="0" lang="en-US" sz="2800" spc="-1" strike="noStrike">
                <a:solidFill>
                  <a:srgbClr val="000000"/>
                </a:solidFill>
                <a:latin typeface="Comic Sans MS"/>
                <a:ea typeface="Microsoft YaHei"/>
              </a:rPr>
              <a:t>There are 2 types of memory systems</a:t>
            </a:r>
            <a:endParaRPr b="0" lang="en-US" sz="2800" spc="-1" strike="noStrike">
              <a:solidFill>
                <a:srgbClr val="000000"/>
              </a:solidFill>
              <a:latin typeface="Calibri"/>
            </a:endParaRPr>
          </a:p>
          <a:p>
            <a:pPr lvl="1" marL="743040" indent="-285840">
              <a:lnSpc>
                <a:spcPct val="100000"/>
              </a:lnSpc>
              <a:spcBef>
                <a:spcPts val="700"/>
              </a:spcBef>
              <a:buClr>
                <a:srgbClr val="000000"/>
              </a:buClr>
              <a:buFont typeface="Times New Roman"/>
              <a:buChar char="–"/>
            </a:pPr>
            <a:r>
              <a:rPr b="1" lang="en-US" sz="2800" spc="-1" strike="noStrike">
                <a:solidFill>
                  <a:srgbClr val="c00000"/>
                </a:solidFill>
                <a:latin typeface="Comic Sans MS"/>
                <a:ea typeface="Microsoft YaHei"/>
              </a:rPr>
              <a:t>Static memory systems</a:t>
            </a:r>
            <a:endParaRPr b="0" lang="en-US" sz="2800" spc="-1" strike="noStrike">
              <a:solidFill>
                <a:srgbClr val="000000"/>
              </a:solidFill>
              <a:latin typeface="Calibri"/>
            </a:endParaRPr>
          </a:p>
          <a:p>
            <a:pPr lvl="1" marL="743040" indent="-285840">
              <a:lnSpc>
                <a:spcPct val="100000"/>
              </a:lnSpc>
              <a:spcBef>
                <a:spcPts val="700"/>
              </a:spcBef>
              <a:buClr>
                <a:srgbClr val="000000"/>
              </a:buClr>
              <a:buFont typeface="Times New Roman"/>
              <a:buChar char="–"/>
            </a:pPr>
            <a:r>
              <a:rPr b="1" lang="en-US" sz="2800" spc="-1" strike="noStrike">
                <a:solidFill>
                  <a:srgbClr val="c00000"/>
                </a:solidFill>
                <a:latin typeface="Comic Sans MS"/>
                <a:ea typeface="Microsoft YaHei"/>
              </a:rPr>
              <a:t>Dynamic memory systems</a:t>
            </a:r>
            <a:endParaRPr b="0" lang="en-US" sz="2800" spc="-1" strike="noStrike">
              <a:solidFill>
                <a:srgbClr val="000000"/>
              </a:solidFill>
              <a:latin typeface="Calibri"/>
            </a:endParaRPr>
          </a:p>
          <a:p>
            <a:endParaRPr b="0" lang="en-US" sz="2800" spc="-1" strike="noStrike">
              <a:solidFill>
                <a:srgbClr val="000000"/>
              </a:solidFill>
              <a:latin typeface="Calibri"/>
            </a:endParaRPr>
          </a:p>
          <a:p>
            <a:pPr>
              <a:lnSpc>
                <a:spcPct val="100000"/>
              </a:lnSpc>
              <a:spcBef>
                <a:spcPts val="799"/>
              </a:spcBef>
              <a:buNone/>
            </a:pPr>
            <a:endParaRPr b="0" lang="en-US" sz="3200" spc="-1" strike="noStrike">
              <a:solidFill>
                <a:srgbClr val="000000"/>
              </a:solidFill>
              <a:latin typeface="Calibri"/>
            </a:endParaRPr>
          </a:p>
        </p:txBody>
      </p:sp>
      <p:sp>
        <p:nvSpPr>
          <p:cNvPr id="658" name="Title 1"/>
          <p:cNvSpPr/>
          <p:nvPr/>
        </p:nvSpPr>
        <p:spPr>
          <a:xfrm>
            <a:off x="905400" y="590760"/>
            <a:ext cx="9914400" cy="1328760"/>
          </a:xfrm>
          <a:prstGeom prst="rect">
            <a:avLst/>
          </a:prstGeom>
          <a:noFill/>
          <a:ln w="0">
            <a:noFill/>
          </a:ln>
        </p:spPr>
        <p:style>
          <a:lnRef idx="0"/>
          <a:fillRef idx="0"/>
          <a:effectRef idx="0"/>
          <a:fontRef idx="minor"/>
        </p:style>
        <p:txBody>
          <a:bodyPr anchor="ctr">
            <a:normAutofit/>
          </a:bodyPr>
          <a:p>
            <a:pPr>
              <a:lnSpc>
                <a:spcPct val="100000"/>
              </a:lnSpc>
              <a:buNone/>
              <a:tabLst>
                <a:tab algn="l" pos="0"/>
              </a:tabLst>
            </a:pPr>
            <a:r>
              <a:rPr b="0" lang="en-US" sz="3600" spc="-1" strike="noStrike">
                <a:solidFill>
                  <a:srgbClr val="18818c"/>
                </a:solidFill>
                <a:latin typeface="Elephant"/>
                <a:ea typeface="Microsoft YaHei"/>
              </a:rPr>
              <a:t>Structure of larger memories</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PlaceHolder 1"/>
          <p:cNvSpPr>
            <a:spLocks noGrp="1"/>
          </p:cNvSpPr>
          <p:nvPr>
            <p:ph/>
          </p:nvPr>
        </p:nvSpPr>
        <p:spPr>
          <a:xfrm>
            <a:off x="800280" y="1442880"/>
            <a:ext cx="10786680" cy="4785840"/>
          </a:xfrm>
          <a:prstGeom prst="rect">
            <a:avLst/>
          </a:prstGeom>
          <a:noFill/>
          <a:ln w="0">
            <a:noFill/>
          </a:ln>
        </p:spPr>
        <p:txBody>
          <a:bodyPr numCol="1" spcCol="0" lIns="90000" rIns="90000" tIns="46800" bIns="46800" anchor="t">
            <a:noAutofit/>
          </a:bodyPr>
          <a:p>
            <a:pPr marL="171360" indent="-171360">
              <a:lnSpc>
                <a:spcPct val="100000"/>
              </a:lnSpc>
              <a:spcBef>
                <a:spcPts val="799"/>
              </a:spcBef>
              <a:buClr>
                <a:srgbClr val="000000"/>
              </a:buClr>
              <a:buFont typeface="Times New Roman"/>
              <a:buChar char="•"/>
            </a:pPr>
            <a:r>
              <a:rPr b="0" lang="en-US" sz="2500" spc="-1" strike="noStrike">
                <a:solidFill>
                  <a:srgbClr val="000000"/>
                </a:solidFill>
                <a:latin typeface="Comic Sans MS"/>
                <a:ea typeface="Microsoft YaHei"/>
              </a:rPr>
              <a:t>Implementation of </a:t>
            </a:r>
            <a:r>
              <a:rPr b="0" lang="en-US" sz="2500" spc="-1" strike="noStrike">
                <a:solidFill>
                  <a:srgbClr val="c00000"/>
                </a:solidFill>
                <a:latin typeface="Comic Sans MS"/>
                <a:ea typeface="Microsoft YaHei"/>
              </a:rPr>
              <a:t>2M X 32 memory </a:t>
            </a:r>
            <a:r>
              <a:rPr b="0" lang="en-US" sz="2500" spc="-1" strike="noStrike">
                <a:solidFill>
                  <a:srgbClr val="000000"/>
                </a:solidFill>
                <a:latin typeface="Comic Sans MS"/>
                <a:ea typeface="Microsoft YaHei"/>
              </a:rPr>
              <a:t>using  </a:t>
            </a:r>
            <a:r>
              <a:rPr b="0" lang="en-US" sz="2500" spc="-1" strike="noStrike">
                <a:solidFill>
                  <a:srgbClr val="c00000"/>
                </a:solidFill>
                <a:latin typeface="Comic Sans MS"/>
                <a:ea typeface="Microsoft YaHei"/>
              </a:rPr>
              <a:t>sixteen 512K  X  8 static memory chips</a:t>
            </a:r>
            <a:endParaRPr b="0" lang="en-US" sz="2500" spc="-1" strike="noStrike">
              <a:solidFill>
                <a:srgbClr val="000000"/>
              </a:solidFill>
              <a:latin typeface="Calibri"/>
            </a:endParaRPr>
          </a:p>
          <a:p>
            <a:pPr marL="171360" indent="-171360">
              <a:lnSpc>
                <a:spcPct val="100000"/>
              </a:lnSpc>
              <a:spcBef>
                <a:spcPts val="799"/>
              </a:spcBef>
              <a:buClr>
                <a:srgbClr val="000000"/>
              </a:buClr>
              <a:buFont typeface="Times New Roman"/>
              <a:buChar char="•"/>
            </a:pPr>
            <a:r>
              <a:rPr b="0" lang="en-US" sz="2500" spc="-1" strike="noStrike">
                <a:solidFill>
                  <a:srgbClr val="000000"/>
                </a:solidFill>
                <a:latin typeface="Comic Sans MS"/>
                <a:ea typeface="Microsoft YaHei"/>
              </a:rPr>
              <a:t>There are </a:t>
            </a:r>
            <a:r>
              <a:rPr b="0" lang="en-US" sz="2500" spc="-1" strike="noStrike">
                <a:solidFill>
                  <a:srgbClr val="c00000"/>
                </a:solidFill>
                <a:latin typeface="Comic Sans MS"/>
                <a:ea typeface="Microsoft YaHei"/>
              </a:rPr>
              <a:t>4 columns</a:t>
            </a:r>
            <a:r>
              <a:rPr b="0" lang="en-US" sz="2500" spc="-1" strike="noStrike">
                <a:solidFill>
                  <a:srgbClr val="000000"/>
                </a:solidFill>
                <a:latin typeface="Comic Sans MS"/>
                <a:ea typeface="Microsoft YaHei"/>
              </a:rPr>
              <a:t>, each column containing </a:t>
            </a:r>
            <a:r>
              <a:rPr b="0" lang="en-US" sz="2500" spc="-1" strike="noStrike">
                <a:solidFill>
                  <a:srgbClr val="c00000"/>
                </a:solidFill>
                <a:latin typeface="Comic Sans MS"/>
                <a:ea typeface="Microsoft YaHei"/>
              </a:rPr>
              <a:t>4 chips </a:t>
            </a:r>
            <a:r>
              <a:rPr b="0" lang="en-US" sz="2500" spc="-1" strike="noStrike">
                <a:solidFill>
                  <a:srgbClr val="000000"/>
                </a:solidFill>
                <a:latin typeface="Comic Sans MS"/>
                <a:ea typeface="Microsoft YaHei"/>
              </a:rPr>
              <a:t>to implement one byte position</a:t>
            </a:r>
            <a:endParaRPr b="0" lang="en-US" sz="2500" spc="-1" strike="noStrike">
              <a:solidFill>
                <a:srgbClr val="000000"/>
              </a:solidFill>
              <a:latin typeface="Calibri"/>
            </a:endParaRPr>
          </a:p>
          <a:p>
            <a:pPr marL="171360" indent="-171360">
              <a:lnSpc>
                <a:spcPct val="100000"/>
              </a:lnSpc>
              <a:spcBef>
                <a:spcPts val="799"/>
              </a:spcBef>
              <a:buClr>
                <a:srgbClr val="000000"/>
              </a:buClr>
              <a:buFont typeface="Times New Roman"/>
              <a:buChar char="•"/>
            </a:pPr>
            <a:r>
              <a:rPr b="0" lang="en-US" sz="2500" spc="-1" strike="noStrike">
                <a:solidFill>
                  <a:srgbClr val="000000"/>
                </a:solidFill>
                <a:latin typeface="Comic Sans MS"/>
                <a:ea typeface="Microsoft YaHei"/>
              </a:rPr>
              <a:t>Only selected chips ( </a:t>
            </a:r>
            <a:r>
              <a:rPr b="0" lang="en-US" sz="2500" spc="-1" strike="noStrike">
                <a:solidFill>
                  <a:srgbClr val="c00000"/>
                </a:solidFill>
                <a:latin typeface="Comic Sans MS"/>
                <a:ea typeface="Microsoft YaHei"/>
              </a:rPr>
              <a:t>chip select =1</a:t>
            </a:r>
            <a:r>
              <a:rPr b="0" lang="en-US" sz="2500" spc="-1" strike="noStrike">
                <a:solidFill>
                  <a:srgbClr val="000000"/>
                </a:solidFill>
                <a:latin typeface="Comic Sans MS"/>
                <a:ea typeface="Microsoft YaHei"/>
              </a:rPr>
              <a:t>) place data on output lines, outputs of other  chips are in high impedance state.</a:t>
            </a:r>
            <a:endParaRPr b="0" lang="en-US" sz="2500" spc="-1" strike="noStrike">
              <a:solidFill>
                <a:srgbClr val="000000"/>
              </a:solidFill>
              <a:latin typeface="Calibri"/>
            </a:endParaRPr>
          </a:p>
          <a:p>
            <a:pPr marL="171360" indent="-171360">
              <a:lnSpc>
                <a:spcPct val="100000"/>
              </a:lnSpc>
              <a:spcBef>
                <a:spcPts val="799"/>
              </a:spcBef>
              <a:buClr>
                <a:srgbClr val="000000"/>
              </a:buClr>
              <a:buFont typeface="Times New Roman"/>
              <a:buChar char="•"/>
            </a:pPr>
            <a:r>
              <a:rPr b="0" lang="en-US" sz="2500" spc="-1" strike="noStrike">
                <a:solidFill>
                  <a:srgbClr val="c00000"/>
                </a:solidFill>
                <a:latin typeface="Comic Sans MS"/>
                <a:ea typeface="Microsoft YaHei"/>
              </a:rPr>
              <a:t>21 address bits </a:t>
            </a:r>
            <a:r>
              <a:rPr b="0" lang="en-US" sz="2500" spc="-1" strike="noStrike">
                <a:solidFill>
                  <a:srgbClr val="000000"/>
                </a:solidFill>
                <a:latin typeface="Comic Sans MS"/>
                <a:ea typeface="Microsoft YaHei"/>
              </a:rPr>
              <a:t>are needed to select a </a:t>
            </a:r>
            <a:r>
              <a:rPr b="0" lang="en-US" sz="2500" spc="-1" strike="noStrike">
                <a:solidFill>
                  <a:srgbClr val="c00000"/>
                </a:solidFill>
                <a:latin typeface="Comic Sans MS"/>
                <a:ea typeface="Microsoft YaHei"/>
              </a:rPr>
              <a:t>32 bit word </a:t>
            </a:r>
            <a:r>
              <a:rPr b="0" lang="en-US" sz="2500" spc="-1" strike="noStrike">
                <a:solidFill>
                  <a:srgbClr val="000000"/>
                </a:solidFill>
                <a:latin typeface="Comic Sans MS"/>
                <a:ea typeface="Microsoft YaHei"/>
              </a:rPr>
              <a:t>in this memory</a:t>
            </a:r>
            <a:endParaRPr b="0" lang="en-US" sz="2500" spc="-1" strike="noStrike">
              <a:solidFill>
                <a:srgbClr val="000000"/>
              </a:solidFill>
              <a:latin typeface="Calibri"/>
            </a:endParaRPr>
          </a:p>
          <a:p>
            <a:pPr marL="171360" indent="-171360">
              <a:lnSpc>
                <a:spcPct val="100000"/>
              </a:lnSpc>
              <a:spcBef>
                <a:spcPts val="799"/>
              </a:spcBef>
              <a:buClr>
                <a:srgbClr val="000000"/>
              </a:buClr>
              <a:buFont typeface="Times New Roman"/>
              <a:buChar char="•"/>
            </a:pPr>
            <a:r>
              <a:rPr b="0" lang="en-US" sz="2500" spc="-1" strike="noStrike">
                <a:solidFill>
                  <a:srgbClr val="c00000"/>
                </a:solidFill>
                <a:latin typeface="Comic Sans MS"/>
                <a:ea typeface="Microsoft YaHei"/>
              </a:rPr>
              <a:t>Higher order 2 bits </a:t>
            </a:r>
            <a:r>
              <a:rPr b="0" lang="en-US" sz="2500" spc="-1" strike="noStrike">
                <a:solidFill>
                  <a:srgbClr val="000000"/>
                </a:solidFill>
                <a:latin typeface="Comic Sans MS"/>
                <a:ea typeface="Microsoft YaHei"/>
              </a:rPr>
              <a:t>used to determine which of the </a:t>
            </a:r>
            <a:r>
              <a:rPr b="0" lang="en-US" sz="2500" spc="-1" strike="noStrike">
                <a:solidFill>
                  <a:srgbClr val="c00000"/>
                </a:solidFill>
                <a:latin typeface="Comic Sans MS"/>
                <a:ea typeface="Microsoft YaHei"/>
              </a:rPr>
              <a:t>4 chip select </a:t>
            </a:r>
            <a:r>
              <a:rPr b="0" lang="en-US" sz="2500" spc="-1" strike="noStrike">
                <a:solidFill>
                  <a:srgbClr val="000000"/>
                </a:solidFill>
                <a:latin typeface="Comic Sans MS"/>
                <a:ea typeface="Microsoft YaHei"/>
              </a:rPr>
              <a:t>signals should be activated</a:t>
            </a:r>
            <a:endParaRPr b="0" lang="en-US" sz="2500" spc="-1" strike="noStrike">
              <a:solidFill>
                <a:srgbClr val="000000"/>
              </a:solidFill>
              <a:latin typeface="Calibri"/>
            </a:endParaRPr>
          </a:p>
          <a:p>
            <a:pPr marL="171360" indent="-171360">
              <a:lnSpc>
                <a:spcPct val="100000"/>
              </a:lnSpc>
              <a:spcBef>
                <a:spcPts val="799"/>
              </a:spcBef>
              <a:buClr>
                <a:srgbClr val="000000"/>
              </a:buClr>
              <a:buFont typeface="Times New Roman"/>
              <a:buChar char="•"/>
            </a:pPr>
            <a:r>
              <a:rPr b="0" lang="en-US" sz="2500" spc="-1" strike="noStrike">
                <a:solidFill>
                  <a:srgbClr val="c00000"/>
                </a:solidFill>
                <a:latin typeface="Comic Sans MS"/>
                <a:ea typeface="Microsoft YaHei"/>
              </a:rPr>
              <a:t>19 bits </a:t>
            </a:r>
            <a:r>
              <a:rPr b="0" lang="en-US" sz="2500" spc="-1" strike="noStrike">
                <a:solidFill>
                  <a:srgbClr val="000000"/>
                </a:solidFill>
                <a:latin typeface="Comic Sans MS"/>
                <a:ea typeface="Microsoft YaHei"/>
              </a:rPr>
              <a:t>used to access </a:t>
            </a:r>
            <a:r>
              <a:rPr b="0" lang="en-US" sz="2500" spc="-1" strike="noStrike">
                <a:solidFill>
                  <a:srgbClr val="c00000"/>
                </a:solidFill>
                <a:latin typeface="Comic Sans MS"/>
                <a:ea typeface="Microsoft YaHei"/>
              </a:rPr>
              <a:t>specific byte locations inside each chip </a:t>
            </a:r>
            <a:r>
              <a:rPr b="0" lang="en-US" sz="2500" spc="-1" strike="noStrike">
                <a:solidFill>
                  <a:srgbClr val="000000"/>
                </a:solidFill>
                <a:latin typeface="Comic Sans MS"/>
                <a:ea typeface="Microsoft YaHei"/>
              </a:rPr>
              <a:t>of selected row</a:t>
            </a:r>
            <a:endParaRPr b="0" lang="en-US" sz="2500" spc="-1" strike="noStrike">
              <a:solidFill>
                <a:srgbClr val="000000"/>
              </a:solidFill>
              <a:latin typeface="Calibri"/>
            </a:endParaRPr>
          </a:p>
          <a:p>
            <a:pPr marL="171360" indent="-171360">
              <a:lnSpc>
                <a:spcPct val="100000"/>
              </a:lnSpc>
              <a:spcBef>
                <a:spcPts val="799"/>
              </a:spcBef>
              <a:buClr>
                <a:srgbClr val="000000"/>
              </a:buClr>
              <a:buFont typeface="Times New Roman"/>
              <a:buChar char="•"/>
            </a:pPr>
            <a:r>
              <a:rPr b="0" lang="en-US" sz="2500" spc="-1" strike="noStrike">
                <a:solidFill>
                  <a:srgbClr val="000000"/>
                </a:solidFill>
                <a:latin typeface="Comic Sans MS"/>
                <a:ea typeface="Microsoft YaHei"/>
              </a:rPr>
              <a:t>R/W inputs of each chip are tied together to form a </a:t>
            </a:r>
            <a:r>
              <a:rPr b="0" lang="en-US" sz="2500" spc="-1" strike="noStrike">
                <a:solidFill>
                  <a:srgbClr val="c00000"/>
                </a:solidFill>
                <a:latin typeface="Comic Sans MS"/>
                <a:ea typeface="Microsoft YaHei"/>
              </a:rPr>
              <a:t>single R/W signal</a:t>
            </a:r>
            <a:endParaRPr b="0" lang="en-US" sz="2500" spc="-1" strike="noStrike">
              <a:solidFill>
                <a:srgbClr val="000000"/>
              </a:solidFill>
              <a:latin typeface="Calibri"/>
            </a:endParaRPr>
          </a:p>
          <a:p>
            <a:pPr>
              <a:lnSpc>
                <a:spcPct val="100000"/>
              </a:lnSpc>
              <a:spcBef>
                <a:spcPts val="799"/>
              </a:spcBef>
              <a:buNone/>
            </a:pPr>
            <a:endParaRPr b="0" lang="en-US" sz="2400" spc="-1" strike="noStrike">
              <a:solidFill>
                <a:srgbClr val="000000"/>
              </a:solidFill>
              <a:latin typeface="Calibri"/>
            </a:endParaRPr>
          </a:p>
          <a:p>
            <a:pPr>
              <a:lnSpc>
                <a:spcPct val="100000"/>
              </a:lnSpc>
              <a:spcBef>
                <a:spcPts val="799"/>
              </a:spcBef>
              <a:buNone/>
            </a:pPr>
            <a:endParaRPr b="0" lang="en-US" sz="2000" spc="-1" strike="noStrike">
              <a:solidFill>
                <a:srgbClr val="000000"/>
              </a:solidFill>
              <a:latin typeface="Calibri"/>
            </a:endParaRPr>
          </a:p>
        </p:txBody>
      </p:sp>
      <p:sp>
        <p:nvSpPr>
          <p:cNvPr id="660" name="Title 1"/>
          <p:cNvSpPr/>
          <p:nvPr/>
        </p:nvSpPr>
        <p:spPr>
          <a:xfrm>
            <a:off x="905400" y="590760"/>
            <a:ext cx="10367280" cy="694800"/>
          </a:xfrm>
          <a:prstGeom prst="rect">
            <a:avLst/>
          </a:prstGeom>
          <a:noFill/>
          <a:ln w="0">
            <a:noFill/>
          </a:ln>
        </p:spPr>
        <p:style>
          <a:lnRef idx="0"/>
          <a:fillRef idx="0"/>
          <a:effectRef idx="0"/>
          <a:fontRef idx="minor"/>
        </p:style>
        <p:txBody>
          <a:bodyPr anchor="ctr">
            <a:normAutofit fontScale="70000"/>
          </a:bodyPr>
          <a:p>
            <a:pPr>
              <a:lnSpc>
                <a:spcPct val="100000"/>
              </a:lnSpc>
              <a:buNone/>
              <a:tabLst>
                <a:tab algn="l" pos="0"/>
              </a:tabLst>
            </a:pPr>
            <a:r>
              <a:rPr b="0" lang="en-US" sz="4000" spc="-1" strike="noStrike">
                <a:solidFill>
                  <a:srgbClr val="18818c"/>
                </a:solidFill>
                <a:latin typeface="Elephant"/>
                <a:ea typeface="Microsoft YaHei"/>
              </a:rPr>
              <a:t>Structure of Larger Memories -Static Memory Systems</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Structure of Larger Memories -Static Memory Systems</a:t>
            </a:r>
            <a:endParaRPr b="0" lang="en-US" sz="4000" spc="-1" strike="noStrike">
              <a:solidFill>
                <a:srgbClr val="000000"/>
              </a:solidFill>
              <a:latin typeface="Arial Nova Light"/>
            </a:endParaRPr>
          </a:p>
        </p:txBody>
      </p:sp>
      <p:sp>
        <p:nvSpPr>
          <p:cNvPr id="662" name="PlaceHolder 2"/>
          <p:cNvSpPr>
            <a:spLocks noGrp="1"/>
          </p:cNvSpPr>
          <p:nvPr>
            <p:ph/>
          </p:nvPr>
        </p:nvSpPr>
        <p:spPr>
          <a:xfrm>
            <a:off x="914400" y="1919520"/>
            <a:ext cx="9914400" cy="4123080"/>
          </a:xfrm>
          <a:prstGeom prst="rect">
            <a:avLst/>
          </a:prstGeom>
          <a:noFill/>
          <a:ln w="0">
            <a:noFill/>
          </a:ln>
        </p:spPr>
        <p:txBody>
          <a:bodyPr anchor="t">
            <a:no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Arial Nova Light"/>
              </a:rPr>
              <a:t> </a:t>
            </a:r>
            <a:endParaRPr b="0" lang="en-US" sz="2000" spc="-1" strike="noStrike">
              <a:solidFill>
                <a:srgbClr val="09283f"/>
              </a:solidFill>
              <a:latin typeface="Arial Nova Light"/>
            </a:endParaRPr>
          </a:p>
        </p:txBody>
      </p:sp>
      <p:sp>
        <p:nvSpPr>
          <p:cNvPr id="663" name="PlaceHolder 3"/>
          <p:cNvSpPr>
            <a:spLocks noGrp="1"/>
          </p:cNvSpPr>
          <p:nvPr>
            <p:ph type="ftr" idx="75"/>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pic>
        <p:nvPicPr>
          <p:cNvPr id="664" name="Picture 2" descr=""/>
          <p:cNvPicPr/>
          <p:nvPr/>
        </p:nvPicPr>
        <p:blipFill>
          <a:blip r:embed="rId1"/>
          <a:stretch/>
        </p:blipFill>
        <p:spPr>
          <a:xfrm>
            <a:off x="155160" y="2190600"/>
            <a:ext cx="7038720" cy="3986280"/>
          </a:xfrm>
          <a:prstGeom prst="rect">
            <a:avLst/>
          </a:prstGeom>
          <a:ln w="0">
            <a:noFill/>
          </a:ln>
        </p:spPr>
      </p:pic>
      <p:pic>
        <p:nvPicPr>
          <p:cNvPr id="665" name="Picture 3" descr=""/>
          <p:cNvPicPr/>
          <p:nvPr/>
        </p:nvPicPr>
        <p:blipFill>
          <a:blip r:embed="rId2"/>
          <a:stretch/>
        </p:blipFill>
        <p:spPr>
          <a:xfrm>
            <a:off x="7758360" y="2190600"/>
            <a:ext cx="4317120" cy="2734200"/>
          </a:xfrm>
          <a:prstGeom prst="rect">
            <a:avLst/>
          </a:prstGeom>
          <a:ln w="0">
            <a:noFill/>
          </a:ln>
        </p:spPr>
      </p:pic>
      <p:sp>
        <p:nvSpPr>
          <p:cNvPr id="5" name="PlaceHolder 4"/>
          <p:cNvSpPr>
            <a:spLocks noGrp="1"/>
          </p:cNvSpPr>
          <p:nvPr>
            <p:ph type="sldNum" idx="6"/>
          </p:nvPr>
        </p:nvSpPr>
        <p:spPr/>
        <p:txBody>
          <a:bodyPr/>
          <a:p>
            <a:fld id="{D1EB219E-3596-40B0-BC14-B2125F077C4E}" type="slidenum">
              <a:t>93</a:t>
            </a:fld>
          </a:p>
        </p:txBody>
      </p:sp>
    </p:spTree>
  </p:cSld>
  <mc:AlternateContent>
    <mc:Choice Requires="p14">
      <p:transition spd="slow" p14:dur="2000"/>
    </mc:Choice>
    <mc:Fallback>
      <p:transition spd="slow"/>
    </mc:Fallback>
  </mc:AlternateContent>
  <p:timing>
    <p:tnLst>
      <p:par>
        <p:cTn id="619" dur="indefinite" restart="never" nodeType="tmRoot">
          <p:childTnLst>
            <p:seq>
              <p:cTn id="620" dur="indefinite" nodeType="mainSeq">
                <p:childTnLst>
                  <p:par>
                    <p:cTn id="621" fill="hold">
                      <p:stCondLst>
                        <p:cond delay="indefinite"/>
                      </p:stCondLst>
                      <p:childTnLst>
                        <p:par>
                          <p:cTn id="622" fill="hold">
                            <p:stCondLst>
                              <p:cond delay="0"/>
                            </p:stCondLst>
                            <p:childTnLst>
                              <p:par>
                                <p:cTn id="623" nodeType="clickEffect" fill="hold" presetClass="entr" presetID="1">
                                  <p:stCondLst>
                                    <p:cond delay="0"/>
                                  </p:stCondLst>
                                  <p:childTnLst>
                                    <p:set>
                                      <p:cBhvr>
                                        <p:cTn id="624" dur="1" fill="hold">
                                          <p:stCondLst>
                                            <p:cond delay="0"/>
                                          </p:stCondLst>
                                        </p:cTn>
                                        <p:tgtEl>
                                          <p:spTgt spid="662">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6" name="PlaceHolder 1"/>
          <p:cNvSpPr>
            <a:spLocks noGrp="1"/>
          </p:cNvSpPr>
          <p:nvPr>
            <p:ph type="title"/>
          </p:nvPr>
        </p:nvSpPr>
        <p:spPr>
          <a:xfrm>
            <a:off x="757080" y="135360"/>
            <a:ext cx="10429560" cy="1679040"/>
          </a:xfrm>
          <a:prstGeom prst="rect">
            <a:avLst/>
          </a:prstGeom>
          <a:noFill/>
          <a:ln w="0">
            <a:noFill/>
          </a:ln>
        </p:spPr>
        <p:txBody>
          <a:bodyPr anchor="ctr">
            <a:normAutofit/>
          </a:bodyPr>
          <a:p>
            <a:pPr>
              <a:lnSpc>
                <a:spcPct val="100000"/>
              </a:lnSpc>
              <a:buNone/>
            </a:pPr>
            <a:r>
              <a:rPr b="0" lang="en-US" sz="4000" spc="-1" strike="noStrike">
                <a:solidFill>
                  <a:srgbClr val="18818c"/>
                </a:solidFill>
                <a:latin typeface="Elephant"/>
              </a:rPr>
              <a:t>Structure of Larger Memories-Dynamic Memory Systems</a:t>
            </a:r>
            <a:endParaRPr b="0" lang="en-US" sz="4000" spc="-1" strike="noStrike">
              <a:solidFill>
                <a:srgbClr val="000000"/>
              </a:solidFill>
              <a:latin typeface="Arial Nova Light"/>
            </a:endParaRPr>
          </a:p>
        </p:txBody>
      </p:sp>
      <p:sp>
        <p:nvSpPr>
          <p:cNvPr id="667" name="PlaceHolder 2"/>
          <p:cNvSpPr>
            <a:spLocks noGrp="1"/>
          </p:cNvSpPr>
          <p:nvPr>
            <p:ph/>
          </p:nvPr>
        </p:nvSpPr>
        <p:spPr>
          <a:xfrm>
            <a:off x="914400" y="1919520"/>
            <a:ext cx="9914400" cy="412308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 </a:t>
            </a:r>
            <a:r>
              <a:rPr b="0" lang="en-US" sz="2000" spc="-1" strike="noStrike">
                <a:solidFill>
                  <a:srgbClr val="09283f"/>
                </a:solidFill>
                <a:latin typeface="Comic Sans MS"/>
              </a:rPr>
              <a:t>Modern computers use very large memories.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A large memory leads to better performance, because more of the programs and data used in processing can be held in the memory, thus reducing the frequency of access to secondary storage.</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Because of their high bit density and low cost, dynamic RAMs, mostly of the synchronous type, are widely used in the memory units of computers.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They are slower than static RAMs, but they use less power and have considerably lower cost per bit.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To reduce the number of memory chips needed in a given computer, a memory chip may be organized to read or write a number of bits in parallel.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Chips are manufactured in different organizations, to provide flexibility in designing memory</a:t>
            </a:r>
            <a:endParaRPr b="0" lang="en-US" sz="2000" spc="-1" strike="noStrike">
              <a:solidFill>
                <a:srgbClr val="09283f"/>
              </a:solidFill>
              <a:latin typeface="Arial Nova Light"/>
            </a:endParaRPr>
          </a:p>
        </p:txBody>
      </p:sp>
      <p:sp>
        <p:nvSpPr>
          <p:cNvPr id="668" name="PlaceHolder 3"/>
          <p:cNvSpPr>
            <a:spLocks noGrp="1"/>
          </p:cNvSpPr>
          <p:nvPr>
            <p:ph type="ftr" idx="76"/>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BF218F1A-9498-4E1D-AD68-502CB0057B38}" type="slidenum">
              <a:t>94</a:t>
            </a:fld>
          </a:p>
        </p:txBody>
      </p:sp>
    </p:spTree>
  </p:cSld>
  <mc:AlternateContent>
    <mc:Choice Requires="p14">
      <p:transition spd="slow" p14:dur="2000"/>
    </mc:Choice>
    <mc:Fallback>
      <p:transition spd="slow"/>
    </mc:Fallback>
  </mc:AlternateContent>
  <p:timing>
    <p:tnLst>
      <p:par>
        <p:cTn id="625" dur="indefinite" restart="never" nodeType="tmRoot">
          <p:childTnLst>
            <p:seq>
              <p:cTn id="626" dur="indefinite" nodeType="mainSeq">
                <p:childTnLst>
                  <p:par>
                    <p:cTn id="627" fill="hold">
                      <p:stCondLst>
                        <p:cond delay="indefinite"/>
                      </p:stCondLst>
                      <p:childTnLst>
                        <p:par>
                          <p:cTn id="628" fill="hold">
                            <p:stCondLst>
                              <p:cond delay="0"/>
                            </p:stCondLst>
                            <p:childTnLst>
                              <p:par>
                                <p:cTn id="629" nodeType="clickEffect" fill="hold" presetClass="entr" presetID="1">
                                  <p:stCondLst>
                                    <p:cond delay="0"/>
                                  </p:stCondLst>
                                  <p:childTnLst>
                                    <p:set>
                                      <p:cBhvr>
                                        <p:cTn id="630" dur="1" fill="hold">
                                          <p:stCondLst>
                                            <p:cond delay="0"/>
                                          </p:stCondLst>
                                        </p:cTn>
                                        <p:tgtEl>
                                          <p:spTgt spid="667">
                                            <p:txEl>
                                              <p:pRg st="0" end="0"/>
                                            </p:txEl>
                                          </p:spTgt>
                                        </p:tgtEl>
                                        <p:attrNameLst>
                                          <p:attrName>style.visibility</p:attrName>
                                        </p:attrNameLst>
                                      </p:cBhvr>
                                      <p:to>
                                        <p:strVal val="visible"/>
                                      </p:to>
                                    </p:set>
                                  </p:childTnLst>
                                </p:cTn>
                              </p:par>
                            </p:childTnLst>
                          </p:cTn>
                        </p:par>
                      </p:childTnLst>
                    </p:cTn>
                  </p:par>
                  <p:par>
                    <p:cTn id="631" fill="hold">
                      <p:stCondLst>
                        <p:cond delay="indefinite"/>
                      </p:stCondLst>
                      <p:childTnLst>
                        <p:par>
                          <p:cTn id="632" fill="hold">
                            <p:stCondLst>
                              <p:cond delay="0"/>
                            </p:stCondLst>
                            <p:childTnLst>
                              <p:par>
                                <p:cTn id="633" nodeType="clickEffect" fill="hold" presetClass="entr" presetID="1">
                                  <p:stCondLst>
                                    <p:cond delay="0"/>
                                  </p:stCondLst>
                                  <p:childTnLst>
                                    <p:set>
                                      <p:cBhvr>
                                        <p:cTn id="634" dur="1" fill="hold">
                                          <p:stCondLst>
                                            <p:cond delay="0"/>
                                          </p:stCondLst>
                                        </p:cTn>
                                        <p:tgtEl>
                                          <p:spTgt spid="667">
                                            <p:txEl>
                                              <p:pRg st="1" end="1"/>
                                            </p:txEl>
                                          </p:spTgt>
                                        </p:tgtEl>
                                        <p:attrNameLst>
                                          <p:attrName>style.visibility</p:attrName>
                                        </p:attrNameLst>
                                      </p:cBhvr>
                                      <p:to>
                                        <p:strVal val="visible"/>
                                      </p:to>
                                    </p:set>
                                  </p:childTnLst>
                                </p:cTn>
                              </p:par>
                            </p:childTnLst>
                          </p:cTn>
                        </p:par>
                      </p:childTnLst>
                    </p:cTn>
                  </p:par>
                  <p:par>
                    <p:cTn id="635" fill="hold">
                      <p:stCondLst>
                        <p:cond delay="indefinite"/>
                      </p:stCondLst>
                      <p:childTnLst>
                        <p:par>
                          <p:cTn id="636" fill="hold">
                            <p:stCondLst>
                              <p:cond delay="0"/>
                            </p:stCondLst>
                            <p:childTnLst>
                              <p:par>
                                <p:cTn id="637" nodeType="clickEffect" fill="hold" presetClass="entr" presetID="1">
                                  <p:stCondLst>
                                    <p:cond delay="0"/>
                                  </p:stCondLst>
                                  <p:childTnLst>
                                    <p:set>
                                      <p:cBhvr>
                                        <p:cTn id="638" dur="1" fill="hold">
                                          <p:stCondLst>
                                            <p:cond delay="0"/>
                                          </p:stCondLst>
                                        </p:cTn>
                                        <p:tgtEl>
                                          <p:spTgt spid="667">
                                            <p:txEl>
                                              <p:pRg st="2" end="2"/>
                                            </p:txEl>
                                          </p:spTgt>
                                        </p:tgtEl>
                                        <p:attrNameLst>
                                          <p:attrName>style.visibility</p:attrName>
                                        </p:attrNameLst>
                                      </p:cBhvr>
                                      <p:to>
                                        <p:strVal val="visible"/>
                                      </p:to>
                                    </p:set>
                                  </p:childTnLst>
                                </p:cTn>
                              </p:par>
                            </p:childTnLst>
                          </p:cTn>
                        </p:par>
                      </p:childTnLst>
                    </p:cTn>
                  </p:par>
                  <p:par>
                    <p:cTn id="639" fill="hold">
                      <p:stCondLst>
                        <p:cond delay="indefinite"/>
                      </p:stCondLst>
                      <p:childTnLst>
                        <p:par>
                          <p:cTn id="640" fill="hold">
                            <p:stCondLst>
                              <p:cond delay="0"/>
                            </p:stCondLst>
                            <p:childTnLst>
                              <p:par>
                                <p:cTn id="641" nodeType="clickEffect" fill="hold" presetClass="entr" presetID="1">
                                  <p:stCondLst>
                                    <p:cond delay="0"/>
                                  </p:stCondLst>
                                  <p:childTnLst>
                                    <p:set>
                                      <p:cBhvr>
                                        <p:cTn id="642" dur="1" fill="hold">
                                          <p:stCondLst>
                                            <p:cond delay="0"/>
                                          </p:stCondLst>
                                        </p:cTn>
                                        <p:tgtEl>
                                          <p:spTgt spid="667">
                                            <p:txEl>
                                              <p:pRg st="3" end="3"/>
                                            </p:txEl>
                                          </p:spTgt>
                                        </p:tgtEl>
                                        <p:attrNameLst>
                                          <p:attrName>style.visibility</p:attrName>
                                        </p:attrNameLst>
                                      </p:cBhvr>
                                      <p:to>
                                        <p:strVal val="visible"/>
                                      </p:to>
                                    </p:set>
                                  </p:childTnLst>
                                </p:cTn>
                              </p:par>
                            </p:childTnLst>
                          </p:cTn>
                        </p:par>
                      </p:childTnLst>
                    </p:cTn>
                  </p:par>
                  <p:par>
                    <p:cTn id="643" fill="hold">
                      <p:stCondLst>
                        <p:cond delay="indefinite"/>
                      </p:stCondLst>
                      <p:childTnLst>
                        <p:par>
                          <p:cTn id="644" fill="hold">
                            <p:stCondLst>
                              <p:cond delay="0"/>
                            </p:stCondLst>
                            <p:childTnLst>
                              <p:par>
                                <p:cTn id="645" nodeType="clickEffect" fill="hold" presetClass="entr" presetID="1">
                                  <p:stCondLst>
                                    <p:cond delay="0"/>
                                  </p:stCondLst>
                                  <p:childTnLst>
                                    <p:set>
                                      <p:cBhvr>
                                        <p:cTn id="646" dur="1" fill="hold">
                                          <p:stCondLst>
                                            <p:cond delay="0"/>
                                          </p:stCondLst>
                                        </p:cTn>
                                        <p:tgtEl>
                                          <p:spTgt spid="667">
                                            <p:txEl>
                                              <p:pRg st="4" end="4"/>
                                            </p:txEl>
                                          </p:spTgt>
                                        </p:tgtEl>
                                        <p:attrNameLst>
                                          <p:attrName>style.visibility</p:attrName>
                                        </p:attrNameLst>
                                      </p:cBhvr>
                                      <p:to>
                                        <p:strVal val="visible"/>
                                      </p:to>
                                    </p:set>
                                  </p:childTnLst>
                                </p:cTn>
                              </p:par>
                            </p:childTnLst>
                          </p:cTn>
                        </p:par>
                      </p:childTnLst>
                    </p:cTn>
                  </p:par>
                  <p:par>
                    <p:cTn id="647" fill="hold">
                      <p:stCondLst>
                        <p:cond delay="indefinite"/>
                      </p:stCondLst>
                      <p:childTnLst>
                        <p:par>
                          <p:cTn id="648" fill="hold">
                            <p:stCondLst>
                              <p:cond delay="0"/>
                            </p:stCondLst>
                            <p:childTnLst>
                              <p:par>
                                <p:cTn id="649" nodeType="clickEffect" fill="hold" presetClass="entr" presetID="1">
                                  <p:stCondLst>
                                    <p:cond delay="0"/>
                                  </p:stCondLst>
                                  <p:childTnLst>
                                    <p:set>
                                      <p:cBhvr>
                                        <p:cTn id="650" dur="1" fill="hold">
                                          <p:stCondLst>
                                            <p:cond delay="0"/>
                                          </p:stCondLst>
                                        </p:cTn>
                                        <p:tgtEl>
                                          <p:spTgt spid="667">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PlaceHolder 1"/>
          <p:cNvSpPr>
            <a:spLocks noGrp="1"/>
          </p:cNvSpPr>
          <p:nvPr>
            <p:ph type="subTitle"/>
          </p:nvPr>
        </p:nvSpPr>
        <p:spPr>
          <a:xfrm>
            <a:off x="470520" y="259200"/>
            <a:ext cx="11362320" cy="1327320"/>
          </a:xfrm>
          <a:prstGeom prst="rect">
            <a:avLst/>
          </a:prstGeom>
          <a:noFill/>
          <a:ln w="0">
            <a:noFill/>
          </a:ln>
        </p:spPr>
        <p:txBody>
          <a:bodyPr anchor="t">
            <a:noAutofit/>
          </a:bodyPr>
          <a:p>
            <a:pPr algn="ctr">
              <a:lnSpc>
                <a:spcPct val="120000"/>
              </a:lnSpc>
              <a:spcBef>
                <a:spcPts val="1001"/>
              </a:spcBef>
              <a:buNone/>
              <a:tabLst>
                <a:tab algn="l" pos="0"/>
              </a:tabLst>
            </a:pPr>
            <a:r>
              <a:rPr b="1" lang="en-US" sz="4400" spc="299" strike="noStrike" cap="all">
                <a:solidFill>
                  <a:srgbClr val="99ff33"/>
                </a:solidFill>
                <a:latin typeface="Calisto MT"/>
              </a:rPr>
              <a:t>Module 5</a:t>
            </a:r>
            <a:r>
              <a:rPr b="1" lang="en-US" sz="4800" spc="299" strike="noStrike" cap="all">
                <a:solidFill>
                  <a:srgbClr val="2d736b"/>
                </a:solidFill>
                <a:latin typeface="Cooper Std Black"/>
              </a:rPr>
              <a:t> </a:t>
            </a:r>
            <a:endParaRPr b="0" lang="en-IN" sz="4800" spc="-1" strike="noStrike">
              <a:latin typeface="Arial"/>
            </a:endParaRPr>
          </a:p>
          <a:p>
            <a:pPr algn="ctr">
              <a:lnSpc>
                <a:spcPct val="120000"/>
              </a:lnSpc>
              <a:spcBef>
                <a:spcPts val="1001"/>
              </a:spcBef>
              <a:buNone/>
              <a:tabLst>
                <a:tab algn="l" pos="0"/>
              </a:tabLst>
            </a:pPr>
            <a:r>
              <a:rPr b="1" lang="en-US" sz="4800" spc="299" strike="noStrike" cap="all">
                <a:solidFill>
                  <a:srgbClr val="000000"/>
                </a:solidFill>
                <a:latin typeface="Cooper Std Black"/>
              </a:rPr>
              <a:t>ROM</a:t>
            </a:r>
            <a:endParaRPr b="0" lang="en-IN" sz="4800" spc="-1" strike="noStrike">
              <a:latin typeface="Arial"/>
            </a:endParaRPr>
          </a:p>
        </p:txBody>
      </p:sp>
      <p:sp>
        <p:nvSpPr>
          <p:cNvPr id="3" name="PlaceHolder 2"/>
          <p:cNvSpPr>
            <a:spLocks noGrp="1"/>
          </p:cNvSpPr>
          <p:nvPr>
            <p:ph type="ftr" idx="2"/>
          </p:nvPr>
        </p:nvSpPr>
        <p:spPr/>
        <p:txBody>
          <a:bodyPr/>
          <a:p>
            <a:r>
              <a:t>Archana P S , Department of CSE,SNGCE</a:t>
            </a:r>
          </a:p>
        </p:txBody>
      </p:sp>
      <p:sp>
        <p:nvSpPr>
          <p:cNvPr id="4" name="PlaceHolder 3"/>
          <p:cNvSpPr>
            <a:spLocks noGrp="1"/>
          </p:cNvSpPr>
          <p:nvPr>
            <p:ph type="sldNum" idx="3"/>
          </p:nvPr>
        </p:nvSpPr>
        <p:spPr/>
        <p:txBody>
          <a:bodyPr/>
          <a:p>
            <a:fld id="{A5019352-1668-4CD2-A8EB-F933B0DC293B}" type="slidenum">
              <a:t>95</a:t>
            </a:fld>
          </a:p>
        </p:txBody>
      </p:sp>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PlaceHolder 1"/>
          <p:cNvSpPr>
            <a:spLocks noGrp="1"/>
          </p:cNvSpPr>
          <p:nvPr>
            <p:ph type="title"/>
          </p:nvPr>
        </p:nvSpPr>
        <p:spPr>
          <a:xfrm>
            <a:off x="905400" y="590760"/>
            <a:ext cx="9914400" cy="666360"/>
          </a:xfrm>
          <a:prstGeom prst="rect">
            <a:avLst/>
          </a:prstGeom>
          <a:noFill/>
          <a:ln w="0">
            <a:noFill/>
          </a:ln>
        </p:spPr>
        <p:txBody>
          <a:bodyPr anchor="ctr">
            <a:normAutofit fontScale="94000"/>
          </a:bodyPr>
          <a:p>
            <a:pPr>
              <a:lnSpc>
                <a:spcPct val="100000"/>
              </a:lnSpc>
              <a:buNone/>
            </a:pPr>
            <a:r>
              <a:rPr b="0" lang="en-US" sz="4000" spc="-1" strike="noStrike">
                <a:solidFill>
                  <a:srgbClr val="18818c"/>
                </a:solidFill>
                <a:latin typeface="Elephant"/>
              </a:rPr>
              <a:t>ROMs</a:t>
            </a:r>
            <a:endParaRPr b="0" lang="en-US" sz="4000" spc="-1" strike="noStrike">
              <a:solidFill>
                <a:srgbClr val="000000"/>
              </a:solidFill>
              <a:latin typeface="Arial Nova Light"/>
            </a:endParaRPr>
          </a:p>
        </p:txBody>
      </p:sp>
      <p:sp>
        <p:nvSpPr>
          <p:cNvPr id="671" name="PlaceHolder 2"/>
          <p:cNvSpPr>
            <a:spLocks noGrp="1"/>
          </p:cNvSpPr>
          <p:nvPr>
            <p:ph/>
          </p:nvPr>
        </p:nvSpPr>
        <p:spPr>
          <a:xfrm>
            <a:off x="757080" y="1442880"/>
            <a:ext cx="10633680" cy="4599720"/>
          </a:xfrm>
          <a:prstGeom prst="rect">
            <a:avLst/>
          </a:prstGeom>
          <a:noFill/>
          <a:ln w="0">
            <a:noFill/>
          </a:ln>
        </p:spPr>
        <p:txBody>
          <a:bodyPr anchor="t">
            <a:no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SRAM and SDRAM chips are volatile: Lose the contents when the power is turned off. Many applications need memory devices to retain contents after the power is turned off.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For example, computer is turned on; the operating system must be loaded from the disk into the memory.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For this we need to store instructions which would load the OS from the disk that they will not be lost after the power is turned off. So we need to store the instructions into a non-volatile memory.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Non-volatile memory is read in the same manner as volatile memory.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 normal operation involves only reading of data, this type of memory is called Read-Only memory (ROM).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The data are written into a ROM when it is manufactured and is permanent memory</a:t>
            </a:r>
            <a:r>
              <a:rPr b="1" lang="en-US" sz="2000" spc="-1" strike="noStrike">
                <a:solidFill>
                  <a:srgbClr val="09283f"/>
                </a:solidFill>
                <a:latin typeface="Comic Sans MS"/>
              </a:rPr>
              <a:t>. </a:t>
            </a:r>
            <a:r>
              <a:rPr b="0" lang="en-US" sz="2000" spc="-1" strike="noStrike">
                <a:solidFill>
                  <a:srgbClr val="09283f"/>
                </a:solidFill>
                <a:latin typeface="Comic Sans MS"/>
              </a:rPr>
              <a:t> </a:t>
            </a:r>
            <a:endParaRPr b="0" lang="en-US" sz="2000" spc="-1" strike="noStrike">
              <a:solidFill>
                <a:srgbClr val="09283f"/>
              </a:solidFill>
              <a:latin typeface="Arial Nova Light"/>
            </a:endParaRPr>
          </a:p>
        </p:txBody>
      </p:sp>
      <p:sp>
        <p:nvSpPr>
          <p:cNvPr id="672" name="PlaceHolder 3"/>
          <p:cNvSpPr>
            <a:spLocks noGrp="1"/>
          </p:cNvSpPr>
          <p:nvPr>
            <p:ph type="ftr" idx="77"/>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sp>
        <p:nvSpPr>
          <p:cNvPr id="5" name="PlaceHolder 4"/>
          <p:cNvSpPr>
            <a:spLocks noGrp="1"/>
          </p:cNvSpPr>
          <p:nvPr>
            <p:ph type="sldNum" idx="6"/>
          </p:nvPr>
        </p:nvSpPr>
        <p:spPr/>
        <p:txBody>
          <a:bodyPr/>
          <a:p>
            <a:fld id="{62731AEC-BAD0-49F2-9196-B9DD49133279}" type="slidenum">
              <a:t>96</a:t>
            </a:fld>
          </a:p>
        </p:txBody>
      </p:sp>
    </p:spTree>
  </p:cSld>
  <mc:AlternateContent>
    <mc:Choice Requires="p14">
      <p:transition spd="slow" p14:dur="2000"/>
    </mc:Choice>
    <mc:Fallback>
      <p:transition spd="slow"/>
    </mc:Fallback>
  </mc:AlternateContent>
  <p:timing>
    <p:tnLst>
      <p:par>
        <p:cTn id="651" dur="indefinite" restart="never" nodeType="tmRoot">
          <p:childTnLst>
            <p:seq>
              <p:cTn id="652" dur="indefinite" nodeType="mainSeq">
                <p:childTnLst>
                  <p:par>
                    <p:cTn id="653" fill="hold">
                      <p:stCondLst>
                        <p:cond delay="indefinite"/>
                      </p:stCondLst>
                      <p:childTnLst>
                        <p:par>
                          <p:cTn id="654" fill="hold">
                            <p:stCondLst>
                              <p:cond delay="0"/>
                            </p:stCondLst>
                            <p:childTnLst>
                              <p:par>
                                <p:cTn id="655" nodeType="clickEffect" fill="hold" presetClass="entr" presetID="1">
                                  <p:stCondLst>
                                    <p:cond delay="0"/>
                                  </p:stCondLst>
                                  <p:childTnLst>
                                    <p:set>
                                      <p:cBhvr>
                                        <p:cTn id="65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657" fill="hold">
                      <p:stCondLst>
                        <p:cond delay="indefinite"/>
                      </p:stCondLst>
                      <p:childTnLst>
                        <p:par>
                          <p:cTn id="658" fill="hold">
                            <p:stCondLst>
                              <p:cond delay="0"/>
                            </p:stCondLst>
                            <p:childTnLst>
                              <p:par>
                                <p:cTn id="659" nodeType="clickEffect" fill="hold" presetClass="entr" presetID="1">
                                  <p:stCondLst>
                                    <p:cond delay="0"/>
                                  </p:stCondLst>
                                  <p:childTnLst>
                                    <p:set>
                                      <p:cBhvr>
                                        <p:cTn id="66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661" fill="hold">
                      <p:stCondLst>
                        <p:cond delay="indefinite"/>
                      </p:stCondLst>
                      <p:childTnLst>
                        <p:par>
                          <p:cTn id="662" fill="hold">
                            <p:stCondLst>
                              <p:cond delay="0"/>
                            </p:stCondLst>
                            <p:childTnLst>
                              <p:par>
                                <p:cTn id="663" nodeType="clickEffect" fill="hold" presetClass="entr" presetID="1">
                                  <p:stCondLst>
                                    <p:cond delay="0"/>
                                  </p:stCondLst>
                                  <p:childTnLst>
                                    <p:set>
                                      <p:cBhvr>
                                        <p:cTn id="66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665" fill="hold">
                      <p:stCondLst>
                        <p:cond delay="indefinite"/>
                      </p:stCondLst>
                      <p:childTnLst>
                        <p:par>
                          <p:cTn id="666" fill="hold">
                            <p:stCondLst>
                              <p:cond delay="0"/>
                            </p:stCondLst>
                            <p:childTnLst>
                              <p:par>
                                <p:cTn id="667" nodeType="clickEffect" fill="hold" presetClass="entr" presetID="1">
                                  <p:stCondLst>
                                    <p:cond delay="0"/>
                                  </p:stCondLst>
                                  <p:childTnLst>
                                    <p:set>
                                      <p:cBhvr>
                                        <p:cTn id="668" dur="1" fill="hold">
                                          <p:stCondLst>
                                            <p:cond delay="0"/>
                                          </p:stCondLst>
                                        </p:cTn>
                                        <p:tgtEl>
                                          <p:spTgt spid="671">
                                            <p:txEl>
                                              <p:pRg st="3" end="3"/>
                                            </p:txEl>
                                          </p:spTgt>
                                        </p:tgtEl>
                                        <p:attrNameLst>
                                          <p:attrName>style.visibility</p:attrName>
                                        </p:attrNameLst>
                                      </p:cBhvr>
                                      <p:to>
                                        <p:strVal val="visible"/>
                                      </p:to>
                                    </p:set>
                                  </p:childTnLst>
                                </p:cTn>
                              </p:par>
                            </p:childTnLst>
                          </p:cTn>
                        </p:par>
                      </p:childTnLst>
                    </p:cTn>
                  </p:par>
                  <p:par>
                    <p:cTn id="669" fill="hold">
                      <p:stCondLst>
                        <p:cond delay="indefinite"/>
                      </p:stCondLst>
                      <p:childTnLst>
                        <p:par>
                          <p:cTn id="670" fill="hold">
                            <p:stCondLst>
                              <p:cond delay="0"/>
                            </p:stCondLst>
                            <p:childTnLst>
                              <p:par>
                                <p:cTn id="671" nodeType="clickEffect" fill="hold" presetClass="entr" presetID="1">
                                  <p:stCondLst>
                                    <p:cond delay="0"/>
                                  </p:stCondLst>
                                  <p:childTnLst>
                                    <p:set>
                                      <p:cBhvr>
                                        <p:cTn id="672"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3" fill="hold">
                      <p:stCondLst>
                        <p:cond delay="indefinite"/>
                      </p:stCondLst>
                      <p:childTnLst>
                        <p:par>
                          <p:cTn id="674" fill="hold">
                            <p:stCondLst>
                              <p:cond delay="0"/>
                            </p:stCondLst>
                            <p:childTnLst>
                              <p:par>
                                <p:cTn id="675" nodeType="clickEffect" fill="hold" presetClass="entr" presetID="1">
                                  <p:stCondLst>
                                    <p:cond delay="0"/>
                                  </p:stCondLst>
                                  <p:childTnLst>
                                    <p:set>
                                      <p:cBhvr>
                                        <p:cTn id="676"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PlaceHolder 1"/>
          <p:cNvSpPr>
            <a:spLocks noGrp="1"/>
          </p:cNvSpPr>
          <p:nvPr>
            <p:ph type="title"/>
          </p:nvPr>
        </p:nvSpPr>
        <p:spPr>
          <a:xfrm>
            <a:off x="905400" y="590760"/>
            <a:ext cx="9914400" cy="1037880"/>
          </a:xfrm>
          <a:prstGeom prst="rect">
            <a:avLst/>
          </a:prstGeom>
          <a:noFill/>
          <a:ln w="0">
            <a:noFill/>
          </a:ln>
        </p:spPr>
        <p:txBody>
          <a:bodyPr anchor="ctr">
            <a:noAutofit/>
          </a:bodyPr>
          <a:p>
            <a:pPr>
              <a:lnSpc>
                <a:spcPct val="100000"/>
              </a:lnSpc>
              <a:buNone/>
            </a:pPr>
            <a:r>
              <a:rPr b="0" lang="en-US" sz="4000" spc="-1" strike="noStrike">
                <a:solidFill>
                  <a:srgbClr val="18818c"/>
                </a:solidFill>
                <a:latin typeface="Elephant"/>
              </a:rPr>
              <a:t>ROMs</a:t>
            </a:r>
            <a:endParaRPr b="0" lang="en-US" sz="4000" spc="-1" strike="noStrike">
              <a:solidFill>
                <a:srgbClr val="000000"/>
              </a:solidFill>
              <a:latin typeface="Arial Nova Light"/>
            </a:endParaRPr>
          </a:p>
        </p:txBody>
      </p:sp>
      <p:sp>
        <p:nvSpPr>
          <p:cNvPr id="674" name="PlaceHolder 2"/>
          <p:cNvSpPr>
            <a:spLocks noGrp="1"/>
          </p:cNvSpPr>
          <p:nvPr>
            <p:ph/>
          </p:nvPr>
        </p:nvSpPr>
        <p:spPr>
          <a:xfrm>
            <a:off x="914400" y="1919520"/>
            <a:ext cx="5343120" cy="412308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At Logic value ‘0’: Transistor(T) is connected to the ground point(P). Transistor switch is closed &amp; voltage on bit line nearly drops to zero.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At Logic value ‘1’: Transistor switch is open. The bit line remains at high voltage. </a:t>
            </a:r>
            <a:endParaRPr b="0" lang="en-US" sz="20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000" spc="-1" strike="noStrike">
                <a:solidFill>
                  <a:srgbClr val="09283f"/>
                </a:solidFill>
                <a:latin typeface="Comic Sans MS"/>
              </a:rPr>
              <a:t>To read the state of the cell, the word line is activated. A Sense circuit at the end of the bit line generates the proper output value.  </a:t>
            </a:r>
            <a:endParaRPr b="0" lang="en-US" sz="2000" spc="-1" strike="noStrike">
              <a:solidFill>
                <a:srgbClr val="09283f"/>
              </a:solidFill>
              <a:latin typeface="Arial Nova Light"/>
            </a:endParaRPr>
          </a:p>
        </p:txBody>
      </p:sp>
      <p:sp>
        <p:nvSpPr>
          <p:cNvPr id="675" name="PlaceHolder 3"/>
          <p:cNvSpPr>
            <a:spLocks noGrp="1"/>
          </p:cNvSpPr>
          <p:nvPr>
            <p:ph type="ftr" idx="78"/>
          </p:nvPr>
        </p:nvSpPr>
        <p:spPr>
          <a:xfrm>
            <a:off x="173880" y="6437520"/>
            <a:ext cx="3775680" cy="364680"/>
          </a:xfrm>
          <a:prstGeom prst="rect">
            <a:avLst/>
          </a:prstGeom>
          <a:noFill/>
          <a:ln w="0">
            <a:noFill/>
          </a:ln>
        </p:spPr>
        <p:txBody>
          <a:bodyPr anchor="ctr">
            <a:noAutofit/>
          </a:bodyPr>
          <a:lstStyle>
            <a:lvl1pPr algn="ctr">
              <a:lnSpc>
                <a:spcPct val="100000"/>
              </a:lnSpc>
              <a:buNone/>
              <a:defRPr b="0" lang="en-US" sz="1050" spc="49" strike="noStrike">
                <a:solidFill>
                  <a:srgbClr val="18818c"/>
                </a:solidFill>
                <a:latin typeface="Arial Nova Light"/>
              </a:defRPr>
            </a:lvl1pPr>
          </a:lstStyle>
          <a:p>
            <a:pPr algn="ctr">
              <a:lnSpc>
                <a:spcPct val="100000"/>
              </a:lnSpc>
              <a:buNone/>
            </a:pPr>
            <a:r>
              <a:rPr b="0" lang="en-US" sz="1050" spc="49" strike="noStrike">
                <a:solidFill>
                  <a:srgbClr val="18818c"/>
                </a:solidFill>
                <a:latin typeface="Arial Nova Light"/>
              </a:rPr>
              <a:t>Archana P S , Department of CSE,SNGCE</a:t>
            </a:r>
            <a:endParaRPr b="0" lang="en-IN" sz="1050" spc="-1" strike="noStrike">
              <a:latin typeface="Times New Roman"/>
            </a:endParaRPr>
          </a:p>
        </p:txBody>
      </p:sp>
      <p:pic>
        <p:nvPicPr>
          <p:cNvPr id="676" name="Picture 6" descr=""/>
          <p:cNvPicPr/>
          <p:nvPr/>
        </p:nvPicPr>
        <p:blipFill>
          <a:blip r:embed="rId1"/>
          <a:stretch/>
        </p:blipFill>
        <p:spPr>
          <a:xfrm>
            <a:off x="6683760" y="1496880"/>
            <a:ext cx="5181120" cy="3989160"/>
          </a:xfrm>
          <a:prstGeom prst="rect">
            <a:avLst/>
          </a:prstGeom>
          <a:ln w="0">
            <a:noFill/>
          </a:ln>
        </p:spPr>
      </p:pic>
      <p:sp>
        <p:nvSpPr>
          <p:cNvPr id="5" name="PlaceHolder 4"/>
          <p:cNvSpPr>
            <a:spLocks noGrp="1"/>
          </p:cNvSpPr>
          <p:nvPr>
            <p:ph type="sldNum" idx="6"/>
          </p:nvPr>
        </p:nvSpPr>
        <p:spPr/>
        <p:txBody>
          <a:bodyPr/>
          <a:p>
            <a:fld id="{FB0A1763-E91A-4036-A13F-EBAABD78424F}" type="slidenum">
              <a:t>97</a:t>
            </a:fld>
          </a:p>
        </p:txBody>
      </p:sp>
    </p:spTree>
  </p:cSld>
  <mc:AlternateContent>
    <mc:Choice Requires="p14">
      <p:transition spd="slow" p14:dur="2000"/>
    </mc:Choice>
    <mc:Fallback>
      <p:transition spd="slow"/>
    </mc:Fallback>
  </mc:AlternateContent>
  <p:timing>
    <p:tnLst>
      <p:par>
        <p:cTn id="677" dur="indefinite" restart="never" nodeType="tmRoot">
          <p:childTnLst>
            <p:seq>
              <p:cTn id="678" dur="indefinite" nodeType="mainSeq">
                <p:childTnLst>
                  <p:par>
                    <p:cTn id="679" fill="hold">
                      <p:stCondLst>
                        <p:cond delay="indefinite"/>
                      </p:stCondLst>
                      <p:childTnLst>
                        <p:par>
                          <p:cTn id="680" fill="hold">
                            <p:stCondLst>
                              <p:cond delay="0"/>
                            </p:stCondLst>
                            <p:childTnLst>
                              <p:par>
                                <p:cTn id="681" nodeType="clickEffect" fill="hold" presetClass="entr" presetID="1">
                                  <p:stCondLst>
                                    <p:cond delay="0"/>
                                  </p:stCondLst>
                                  <p:childTnLst>
                                    <p:set>
                                      <p:cBhvr>
                                        <p:cTn id="682" dur="1" fill="hold">
                                          <p:stCondLst>
                                            <p:cond delay="0"/>
                                          </p:stCondLst>
                                        </p:cTn>
                                        <p:tgtEl>
                                          <p:spTgt spid="674">
                                            <p:txEl>
                                              <p:pRg st="0" end="0"/>
                                            </p:txEl>
                                          </p:spTgt>
                                        </p:tgtEl>
                                        <p:attrNameLst>
                                          <p:attrName>style.visibility</p:attrName>
                                        </p:attrNameLst>
                                      </p:cBhvr>
                                      <p:to>
                                        <p:strVal val="visible"/>
                                      </p:to>
                                    </p:set>
                                  </p:childTnLst>
                                </p:cTn>
                              </p:par>
                            </p:childTnLst>
                          </p:cTn>
                        </p:par>
                      </p:childTnLst>
                    </p:cTn>
                  </p:par>
                  <p:par>
                    <p:cTn id="683" fill="hold">
                      <p:stCondLst>
                        <p:cond delay="indefinite"/>
                      </p:stCondLst>
                      <p:childTnLst>
                        <p:par>
                          <p:cTn id="684" fill="hold">
                            <p:stCondLst>
                              <p:cond delay="0"/>
                            </p:stCondLst>
                            <p:childTnLst>
                              <p:par>
                                <p:cTn id="685" nodeType="clickEffect" fill="hold" presetClass="entr" presetID="1">
                                  <p:stCondLst>
                                    <p:cond delay="0"/>
                                  </p:stCondLst>
                                  <p:childTnLst>
                                    <p:set>
                                      <p:cBhvr>
                                        <p:cTn id="686" dur="1" fill="hold">
                                          <p:stCondLst>
                                            <p:cond delay="0"/>
                                          </p:stCondLst>
                                        </p:cTn>
                                        <p:tgtEl>
                                          <p:spTgt spid="674">
                                            <p:txEl>
                                              <p:pRg st="1" end="1"/>
                                            </p:txEl>
                                          </p:spTgt>
                                        </p:tgtEl>
                                        <p:attrNameLst>
                                          <p:attrName>style.visibility</p:attrName>
                                        </p:attrNameLst>
                                      </p:cBhvr>
                                      <p:to>
                                        <p:strVal val="visible"/>
                                      </p:to>
                                    </p:set>
                                  </p:childTnLst>
                                </p:cTn>
                              </p:par>
                            </p:childTnLst>
                          </p:cTn>
                        </p:par>
                      </p:childTnLst>
                    </p:cTn>
                  </p:par>
                  <p:par>
                    <p:cTn id="687" fill="hold">
                      <p:stCondLst>
                        <p:cond delay="indefinite"/>
                      </p:stCondLst>
                      <p:childTnLst>
                        <p:par>
                          <p:cTn id="688" fill="hold">
                            <p:stCondLst>
                              <p:cond delay="0"/>
                            </p:stCondLst>
                            <p:childTnLst>
                              <p:par>
                                <p:cTn id="689" nodeType="clickEffect" fill="hold" presetClass="entr" presetID="1">
                                  <p:stCondLst>
                                    <p:cond delay="0"/>
                                  </p:stCondLst>
                                  <p:childTnLst>
                                    <p:set>
                                      <p:cBhvr>
                                        <p:cTn id="690" dur="1" fill="hold">
                                          <p:stCondLst>
                                            <p:cond delay="0"/>
                                          </p:stCondLst>
                                        </p:cTn>
                                        <p:tgtEl>
                                          <p:spTgt spid="674">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Types of ROM</a:t>
            </a:r>
            <a:endParaRPr b="0" lang="en-US" sz="4000" spc="-1" strike="noStrike">
              <a:solidFill>
                <a:srgbClr val="000000"/>
              </a:solidFill>
              <a:latin typeface="Arial Nova Light"/>
            </a:endParaRPr>
          </a:p>
        </p:txBody>
      </p:sp>
      <p:sp>
        <p:nvSpPr>
          <p:cNvPr id="678" name="PlaceHolder 2"/>
          <p:cNvSpPr>
            <a:spLocks noGrp="1"/>
          </p:cNvSpPr>
          <p:nvPr>
            <p:ph/>
          </p:nvPr>
        </p:nvSpPr>
        <p:spPr>
          <a:xfrm>
            <a:off x="914400" y="1919520"/>
            <a:ext cx="9914400" cy="4123080"/>
          </a:xfrm>
          <a:prstGeom prst="rect">
            <a:avLst/>
          </a:prstGeom>
          <a:noFill/>
          <a:ln w="0">
            <a:noFill/>
          </a:ln>
        </p:spPr>
        <p:txBody>
          <a:bodyPr anchor="t">
            <a:noAutofit/>
          </a:bodyPr>
          <a:p>
            <a:pPr>
              <a:lnSpc>
                <a:spcPct val="120000"/>
              </a:lnSpc>
              <a:spcBef>
                <a:spcPts val="1001"/>
              </a:spcBef>
              <a:buNone/>
              <a:tabLst>
                <a:tab algn="l" pos="0"/>
              </a:tabLst>
            </a:pPr>
            <a:r>
              <a:rPr b="0" lang="en-US" sz="2400" spc="-1" strike="noStrike">
                <a:solidFill>
                  <a:srgbClr val="000000"/>
                </a:solidFill>
                <a:latin typeface="Comic Sans MS"/>
              </a:rPr>
              <a:t>Different types of non-volatile memory are </a:t>
            </a:r>
            <a:endParaRPr b="0" lang="en-US" sz="2400" spc="-1" strike="noStrike">
              <a:solidFill>
                <a:srgbClr val="09283f"/>
              </a:solidFill>
              <a:latin typeface="Arial Nova Light"/>
            </a:endParaRPr>
          </a:p>
          <a:p>
            <a:pPr lvl="2" marL="1143000" indent="-228600">
              <a:lnSpc>
                <a:spcPct val="120000"/>
              </a:lnSpc>
              <a:spcBef>
                <a:spcPts val="499"/>
              </a:spcBef>
              <a:buClr>
                <a:srgbClr val="f48e7c"/>
              </a:buClr>
              <a:buFont typeface="Wingdings" charset="2"/>
              <a:buChar char=""/>
              <a:tabLst>
                <a:tab algn="l" pos="0"/>
              </a:tabLst>
            </a:pPr>
            <a:r>
              <a:rPr b="0" lang="en-IN" sz="2000" spc="-1" strike="noStrike">
                <a:solidFill>
                  <a:srgbClr val="00b0f0"/>
                </a:solidFill>
                <a:latin typeface="Comic Sans MS"/>
              </a:rPr>
              <a:t>PROM </a:t>
            </a:r>
            <a:endParaRPr b="0" lang="en-US" sz="2000" spc="-1" strike="noStrike">
              <a:solidFill>
                <a:srgbClr val="09283f"/>
              </a:solidFill>
              <a:latin typeface="Arial Nova Light"/>
            </a:endParaRPr>
          </a:p>
          <a:p>
            <a:pPr lvl="2" marL="1143000" indent="-228600">
              <a:lnSpc>
                <a:spcPct val="120000"/>
              </a:lnSpc>
              <a:spcBef>
                <a:spcPts val="499"/>
              </a:spcBef>
              <a:buClr>
                <a:srgbClr val="f48e7c"/>
              </a:buClr>
              <a:buFont typeface="Wingdings" charset="2"/>
              <a:buChar char=""/>
              <a:tabLst>
                <a:tab algn="l" pos="0"/>
              </a:tabLst>
            </a:pPr>
            <a:r>
              <a:rPr b="0" lang="en-IN" sz="2000" spc="-1" strike="noStrike">
                <a:solidFill>
                  <a:srgbClr val="00b0f0"/>
                </a:solidFill>
                <a:latin typeface="Comic Sans MS"/>
              </a:rPr>
              <a:t> </a:t>
            </a:r>
            <a:r>
              <a:rPr b="0" lang="en-IN" sz="2000" spc="-1" strike="noStrike">
                <a:solidFill>
                  <a:srgbClr val="00b0f0"/>
                </a:solidFill>
                <a:latin typeface="Comic Sans MS"/>
              </a:rPr>
              <a:t>EPROM </a:t>
            </a:r>
            <a:endParaRPr b="0" lang="en-US" sz="2000" spc="-1" strike="noStrike">
              <a:solidFill>
                <a:srgbClr val="09283f"/>
              </a:solidFill>
              <a:latin typeface="Arial Nova Light"/>
            </a:endParaRPr>
          </a:p>
          <a:p>
            <a:pPr lvl="2" marL="1143000" indent="-228600">
              <a:lnSpc>
                <a:spcPct val="120000"/>
              </a:lnSpc>
              <a:spcBef>
                <a:spcPts val="499"/>
              </a:spcBef>
              <a:buClr>
                <a:srgbClr val="f48e7c"/>
              </a:buClr>
              <a:buFont typeface="Wingdings" charset="2"/>
              <a:buChar char=""/>
              <a:tabLst>
                <a:tab algn="l" pos="0"/>
              </a:tabLst>
            </a:pPr>
            <a:r>
              <a:rPr b="0" lang="en-IN" sz="2000" spc="-1" strike="noStrike">
                <a:solidFill>
                  <a:srgbClr val="00b0f0"/>
                </a:solidFill>
                <a:latin typeface="Comic Sans MS"/>
              </a:rPr>
              <a:t> </a:t>
            </a:r>
            <a:r>
              <a:rPr b="0" lang="en-IN" sz="2000" spc="-1" strike="noStrike">
                <a:solidFill>
                  <a:srgbClr val="00b0f0"/>
                </a:solidFill>
                <a:latin typeface="Comic Sans MS"/>
              </a:rPr>
              <a:t>EEPROM </a:t>
            </a:r>
            <a:endParaRPr b="0" lang="en-US" sz="2000" spc="-1" strike="noStrike">
              <a:solidFill>
                <a:srgbClr val="09283f"/>
              </a:solidFill>
              <a:latin typeface="Arial Nova Light"/>
            </a:endParaRPr>
          </a:p>
          <a:p>
            <a:pPr lvl="2" marL="1143000" indent="-228600">
              <a:lnSpc>
                <a:spcPct val="120000"/>
              </a:lnSpc>
              <a:spcBef>
                <a:spcPts val="499"/>
              </a:spcBef>
              <a:buClr>
                <a:srgbClr val="f48e7c"/>
              </a:buClr>
              <a:buFont typeface="Wingdings" charset="2"/>
              <a:buChar char=""/>
              <a:tabLst>
                <a:tab algn="l" pos="0"/>
              </a:tabLst>
            </a:pPr>
            <a:r>
              <a:rPr b="0" lang="en-IN" sz="2000" spc="-1" strike="noStrike">
                <a:solidFill>
                  <a:srgbClr val="00b0f0"/>
                </a:solidFill>
                <a:latin typeface="Comic Sans MS"/>
              </a:rPr>
              <a:t> </a:t>
            </a:r>
            <a:r>
              <a:rPr b="0" lang="en-IN" sz="2000" spc="-1" strike="noStrike">
                <a:solidFill>
                  <a:srgbClr val="00b0f0"/>
                </a:solidFill>
                <a:latin typeface="Comic Sans MS"/>
              </a:rPr>
              <a:t>Flash Memory </a:t>
            </a:r>
            <a:endParaRPr b="0" lang="en-US" sz="2000" spc="-1" strike="noStrike">
              <a:solidFill>
                <a:srgbClr val="09283f"/>
              </a:solidFill>
              <a:latin typeface="Arial Nova Light"/>
            </a:endParaRPr>
          </a:p>
          <a:p>
            <a:pPr>
              <a:lnSpc>
                <a:spcPct val="120000"/>
              </a:lnSpc>
              <a:spcBef>
                <a:spcPts val="1001"/>
              </a:spcBef>
              <a:buNone/>
              <a:tabLst>
                <a:tab algn="l" pos="0"/>
              </a:tabLst>
            </a:pPr>
            <a:endParaRPr b="0" lang="en-US" sz="2000" spc="-1" strike="noStrike">
              <a:solidFill>
                <a:srgbClr val="09283f"/>
              </a:solidFill>
              <a:latin typeface="Arial Nova Light"/>
            </a:endParaRPr>
          </a:p>
        </p:txBody>
      </p:sp>
      <p:sp>
        <p:nvSpPr>
          <p:cNvPr id="4" name="PlaceHolder 3"/>
          <p:cNvSpPr>
            <a:spLocks noGrp="1"/>
          </p:cNvSpPr>
          <p:nvPr>
            <p:ph type="ftr" idx="5"/>
          </p:nvPr>
        </p:nvSpPr>
        <p:spPr/>
        <p:txBody>
          <a:bodyPr/>
          <a:p>
            <a:r>
              <a:t>Archana P S , Department of CSE,SNGCE</a:t>
            </a:r>
          </a:p>
        </p:txBody>
      </p:sp>
      <p:sp>
        <p:nvSpPr>
          <p:cNvPr id="5" name="PlaceHolder 4"/>
          <p:cNvSpPr>
            <a:spLocks noGrp="1"/>
          </p:cNvSpPr>
          <p:nvPr>
            <p:ph type="sldNum" idx="6"/>
          </p:nvPr>
        </p:nvSpPr>
        <p:spPr/>
        <p:txBody>
          <a:bodyPr/>
          <a:p>
            <a:fld id="{89A90186-80D6-49DB-9E14-793F0229FB0C}" type="slidenum">
              <a:t>98</a:t>
            </a:fld>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PlaceHolder 1"/>
          <p:cNvSpPr>
            <a:spLocks noGrp="1"/>
          </p:cNvSpPr>
          <p:nvPr>
            <p:ph type="title"/>
          </p:nvPr>
        </p:nvSpPr>
        <p:spPr>
          <a:xfrm>
            <a:off x="905400" y="590760"/>
            <a:ext cx="9914400" cy="1328760"/>
          </a:xfrm>
          <a:prstGeom prst="rect">
            <a:avLst/>
          </a:prstGeom>
          <a:noFill/>
          <a:ln w="0">
            <a:noFill/>
          </a:ln>
        </p:spPr>
        <p:txBody>
          <a:bodyPr anchor="ctr">
            <a:noAutofit/>
          </a:bodyPr>
          <a:p>
            <a:pPr>
              <a:lnSpc>
                <a:spcPct val="100000"/>
              </a:lnSpc>
              <a:buNone/>
            </a:pPr>
            <a:r>
              <a:rPr b="0" lang="en-IN" sz="4000" spc="-1" strike="noStrike">
                <a:solidFill>
                  <a:srgbClr val="18818c"/>
                </a:solidFill>
                <a:latin typeface="Elephant"/>
              </a:rPr>
              <a:t>Programmable Read-Only Memory (PROM):</a:t>
            </a:r>
            <a:endParaRPr b="0" lang="en-US" sz="4000" spc="-1" strike="noStrike">
              <a:solidFill>
                <a:srgbClr val="000000"/>
              </a:solidFill>
              <a:latin typeface="Arial Nova Light"/>
            </a:endParaRPr>
          </a:p>
        </p:txBody>
      </p:sp>
      <p:sp>
        <p:nvSpPr>
          <p:cNvPr id="680" name="PlaceHolder 2"/>
          <p:cNvSpPr>
            <a:spLocks noGrp="1"/>
          </p:cNvSpPr>
          <p:nvPr>
            <p:ph/>
          </p:nvPr>
        </p:nvSpPr>
        <p:spPr>
          <a:xfrm>
            <a:off x="914400" y="1919520"/>
            <a:ext cx="9914400" cy="4123080"/>
          </a:xfrm>
          <a:prstGeom prst="rect">
            <a:avLst/>
          </a:prstGeom>
          <a:noFill/>
          <a:ln w="0">
            <a:noFill/>
          </a:ln>
        </p:spPr>
        <p:txBody>
          <a:bodyPr anchor="t">
            <a:normAutofit/>
          </a:bodyPr>
          <a:p>
            <a:pPr marL="228600" indent="-228600">
              <a:lnSpc>
                <a:spcPct val="120000"/>
              </a:lnSpc>
              <a:spcBef>
                <a:spcPts val="1001"/>
              </a:spcBef>
              <a:buClr>
                <a:srgbClr val="f48e7c"/>
              </a:buClr>
              <a:buFont typeface="Arial"/>
              <a:buChar char="•"/>
            </a:pPr>
            <a:r>
              <a:rPr b="0" lang="en-US" sz="2400" spc="-1" strike="noStrike">
                <a:solidFill>
                  <a:srgbClr val="09283f"/>
                </a:solidFill>
                <a:latin typeface="Comic Sans MS"/>
              </a:rPr>
              <a:t>PROM allows the data to be loaded by the user.</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9283f"/>
                </a:solidFill>
                <a:latin typeface="Comic Sans MS"/>
              </a:rPr>
              <a:t>Programmability is achieved by inserting a ‘fuse’ at point P in a ROM cell. Before it is programmed, the memory contains all 0’s. The user can insert 1’s at the required location by burning out the fuse at these locations using high-current pulse. </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9283f"/>
                </a:solidFill>
                <a:latin typeface="Comic Sans MS"/>
              </a:rPr>
              <a:t>This process is irreversible.</a:t>
            </a:r>
            <a:endParaRPr b="0" lang="en-US" sz="2400" spc="-1" strike="noStrike">
              <a:solidFill>
                <a:srgbClr val="09283f"/>
              </a:solidFill>
              <a:latin typeface="Arial Nova Light"/>
            </a:endParaRPr>
          </a:p>
          <a:p>
            <a:pPr marL="228600" indent="-228600">
              <a:lnSpc>
                <a:spcPct val="120000"/>
              </a:lnSpc>
              <a:spcBef>
                <a:spcPts val="1001"/>
              </a:spcBef>
              <a:buClr>
                <a:srgbClr val="f48e7c"/>
              </a:buClr>
              <a:buFont typeface="Arial"/>
              <a:buChar char="•"/>
            </a:pPr>
            <a:r>
              <a:rPr b="0" lang="en-US" sz="2400" spc="-1" strike="noStrike">
                <a:solidFill>
                  <a:srgbClr val="09283f"/>
                </a:solidFill>
                <a:latin typeface="Comic Sans MS"/>
              </a:rPr>
              <a:t>The PROMs provides flexibility and faster data access. It is less expensive because they can be programmed directly by the user.</a:t>
            </a:r>
            <a:endParaRPr b="0" lang="en-US" sz="2400" spc="-1" strike="noStrike">
              <a:solidFill>
                <a:srgbClr val="09283f"/>
              </a:solidFill>
              <a:latin typeface="Arial Nova Light"/>
            </a:endParaRPr>
          </a:p>
        </p:txBody>
      </p:sp>
      <p:sp>
        <p:nvSpPr>
          <p:cNvPr id="4" name="PlaceHolder 3"/>
          <p:cNvSpPr>
            <a:spLocks noGrp="1"/>
          </p:cNvSpPr>
          <p:nvPr>
            <p:ph type="ftr" idx="5"/>
          </p:nvPr>
        </p:nvSpPr>
        <p:spPr/>
        <p:txBody>
          <a:bodyPr/>
          <a:p>
            <a:r>
              <a:t>Archana P S , Department of CSE,SNGCE</a:t>
            </a:r>
          </a:p>
        </p:txBody>
      </p:sp>
      <p:sp>
        <p:nvSpPr>
          <p:cNvPr id="5" name="PlaceHolder 4"/>
          <p:cNvSpPr>
            <a:spLocks noGrp="1"/>
          </p:cNvSpPr>
          <p:nvPr>
            <p:ph type="sldNum" idx="6"/>
          </p:nvPr>
        </p:nvSpPr>
        <p:spPr/>
        <p:txBody>
          <a:bodyPr/>
          <a:p>
            <a:fld id="{8546E9F5-25BB-4500-922E-FF0DD49F56E9}" type="slidenum">
              <a:t>99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4923</TotalTime>
  <Application>LibreOffice/7.3.5.2$Linux_X86_64 LibreOffice_project/30$Build-2</Application>
  <AppVersion>15.0000</AppVersion>
  <Words>14971</Words>
  <Paragraphs>1189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2023-03-18T04:42:49Z</dcterms:created>
  <dc:creator>Archana P s</dc:creator>
  <dc:description/>
  <dc:language>en-IN</dc:language>
  <cp:lastModifiedBy/>
  <dcterms:modified xsi:type="dcterms:W3CDTF">2023-07-08T22:10:05Z</dcterms:modified>
  <cp:revision>49</cp:revision>
  <dc:subject/>
  <dc:title>CST 202 :Computer Organization and Architecture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21</vt:i4>
  </property>
  <property fmtid="{D5CDD505-2E9C-101B-9397-08002B2CF9AE}" pid="3" name="PresentationFormat">
    <vt:lpwstr>Widescreen</vt:lpwstr>
  </property>
  <property fmtid="{D5CDD505-2E9C-101B-9397-08002B2CF9AE}" pid="4" name="Slides">
    <vt:i4>147</vt:i4>
  </property>
</Properties>
</file>