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151"/>
  </p:notesMasterIdLst>
  <p:sldIdLst>
    <p:sldId id="256" r:id="rId4"/>
    <p:sldId id="257" r:id="rId5"/>
    <p:sldId id="258" r:id="rId6"/>
    <p:sldId id="259" r:id="rId7"/>
    <p:sldId id="260" r:id="rId8"/>
    <p:sldId id="261" r:id="rId9"/>
    <p:sldId id="262" r:id="rId10"/>
    <p:sldId id="374" r:id="rId11"/>
    <p:sldId id="299" r:id="rId12"/>
    <p:sldId id="300" r:id="rId13"/>
    <p:sldId id="375" r:id="rId14"/>
    <p:sldId id="309" r:id="rId15"/>
    <p:sldId id="330" r:id="rId16"/>
    <p:sldId id="376" r:id="rId17"/>
    <p:sldId id="377" r:id="rId18"/>
    <p:sldId id="331" r:id="rId19"/>
    <p:sldId id="334" r:id="rId20"/>
    <p:sldId id="335" r:id="rId21"/>
    <p:sldId id="310" r:id="rId22"/>
    <p:sldId id="394" r:id="rId23"/>
    <p:sldId id="395" r:id="rId24"/>
    <p:sldId id="305" r:id="rId25"/>
    <p:sldId id="302" r:id="rId26"/>
    <p:sldId id="338" r:id="rId27"/>
    <p:sldId id="337" r:id="rId28"/>
    <p:sldId id="312" r:id="rId29"/>
    <p:sldId id="396" r:id="rId30"/>
    <p:sldId id="397" r:id="rId31"/>
    <p:sldId id="313" r:id="rId32"/>
    <p:sldId id="398" r:id="rId33"/>
    <p:sldId id="399" r:id="rId34"/>
    <p:sldId id="400" r:id="rId35"/>
    <p:sldId id="401" r:id="rId36"/>
    <p:sldId id="402" r:id="rId37"/>
    <p:sldId id="403" r:id="rId38"/>
    <p:sldId id="404" r:id="rId39"/>
    <p:sldId id="405" r:id="rId40"/>
    <p:sldId id="345" r:id="rId41"/>
    <p:sldId id="407" r:id="rId42"/>
    <p:sldId id="408" r:id="rId43"/>
    <p:sldId id="409" r:id="rId44"/>
    <p:sldId id="381" r:id="rId45"/>
    <p:sldId id="410" r:id="rId46"/>
    <p:sldId id="411" r:id="rId47"/>
    <p:sldId id="306" r:id="rId48"/>
    <p:sldId id="304" r:id="rId49"/>
    <p:sldId id="315" r:id="rId50"/>
    <p:sldId id="316" r:id="rId51"/>
    <p:sldId id="339" r:id="rId52"/>
    <p:sldId id="413" r:id="rId53"/>
    <p:sldId id="391" r:id="rId54"/>
    <p:sldId id="392" r:id="rId55"/>
    <p:sldId id="414" r:id="rId56"/>
    <p:sldId id="415" r:id="rId57"/>
    <p:sldId id="416" r:id="rId58"/>
    <p:sldId id="417" r:id="rId59"/>
    <p:sldId id="418" r:id="rId60"/>
    <p:sldId id="419" r:id="rId61"/>
    <p:sldId id="420" r:id="rId62"/>
    <p:sldId id="421" r:id="rId63"/>
    <p:sldId id="292" r:id="rId64"/>
    <p:sldId id="341" r:id="rId65"/>
    <p:sldId id="346" r:id="rId66"/>
    <p:sldId id="342" r:id="rId67"/>
    <p:sldId id="319" r:id="rId68"/>
    <p:sldId id="340" r:id="rId69"/>
    <p:sldId id="424" r:id="rId70"/>
    <p:sldId id="293" r:id="rId71"/>
    <p:sldId id="437" r:id="rId72"/>
    <p:sldId id="438" r:id="rId73"/>
    <p:sldId id="439" r:id="rId74"/>
    <p:sldId id="347" r:id="rId75"/>
    <p:sldId id="348" r:id="rId76"/>
    <p:sldId id="355" r:id="rId77"/>
    <p:sldId id="294" r:id="rId78"/>
    <p:sldId id="360" r:id="rId79"/>
    <p:sldId id="361" r:id="rId80"/>
    <p:sldId id="362" r:id="rId81"/>
    <p:sldId id="363" r:id="rId82"/>
    <p:sldId id="359" r:id="rId83"/>
    <p:sldId id="427" r:id="rId84"/>
    <p:sldId id="425" r:id="rId85"/>
    <p:sldId id="426" r:id="rId86"/>
    <p:sldId id="318" r:id="rId87"/>
    <p:sldId id="364" r:id="rId88"/>
    <p:sldId id="349" r:id="rId89"/>
    <p:sldId id="350" r:id="rId90"/>
    <p:sldId id="351" r:id="rId91"/>
    <p:sldId id="352" r:id="rId92"/>
    <p:sldId id="358" r:id="rId93"/>
    <p:sldId id="423" r:id="rId94"/>
    <p:sldId id="390" r:id="rId95"/>
    <p:sldId id="353" r:id="rId96"/>
    <p:sldId id="365" r:id="rId97"/>
    <p:sldId id="321" r:id="rId98"/>
    <p:sldId id="295" r:id="rId99"/>
    <p:sldId id="323" r:id="rId100"/>
    <p:sldId id="428" r:id="rId101"/>
    <p:sldId id="429" r:id="rId102"/>
    <p:sldId id="430" r:id="rId103"/>
    <p:sldId id="431" r:id="rId104"/>
    <p:sldId id="432" r:id="rId105"/>
    <p:sldId id="433" r:id="rId106"/>
    <p:sldId id="434" r:id="rId107"/>
    <p:sldId id="435" r:id="rId108"/>
    <p:sldId id="324" r:id="rId109"/>
    <p:sldId id="296" r:id="rId110"/>
    <p:sldId id="446" r:id="rId111"/>
    <p:sldId id="447" r:id="rId112"/>
    <p:sldId id="448" r:id="rId113"/>
    <p:sldId id="449" r:id="rId114"/>
    <p:sldId id="450" r:id="rId115"/>
    <p:sldId id="451" r:id="rId116"/>
    <p:sldId id="452" r:id="rId117"/>
    <p:sldId id="453" r:id="rId118"/>
    <p:sldId id="454" r:id="rId119"/>
    <p:sldId id="291" r:id="rId120"/>
    <p:sldId id="441" r:id="rId121"/>
    <p:sldId id="475" r:id="rId122"/>
    <p:sldId id="442" r:id="rId123"/>
    <p:sldId id="443" r:id="rId124"/>
    <p:sldId id="455" r:id="rId125"/>
    <p:sldId id="444" r:id="rId126"/>
    <p:sldId id="327" r:id="rId127"/>
    <p:sldId id="456" r:id="rId128"/>
    <p:sldId id="457" r:id="rId129"/>
    <p:sldId id="474" r:id="rId130"/>
    <p:sldId id="458" r:id="rId131"/>
    <p:sldId id="476" r:id="rId132"/>
    <p:sldId id="459" r:id="rId133"/>
    <p:sldId id="468" r:id="rId134"/>
    <p:sldId id="288" r:id="rId135"/>
    <p:sldId id="460" r:id="rId136"/>
    <p:sldId id="461" r:id="rId137"/>
    <p:sldId id="462" r:id="rId138"/>
    <p:sldId id="303" r:id="rId139"/>
    <p:sldId id="463" r:id="rId140"/>
    <p:sldId id="464" r:id="rId141"/>
    <p:sldId id="297" r:id="rId142"/>
    <p:sldId id="298" r:id="rId143"/>
    <p:sldId id="469" r:id="rId144"/>
    <p:sldId id="465" r:id="rId145"/>
    <p:sldId id="412" r:id="rId146"/>
    <p:sldId id="466" r:id="rId147"/>
    <p:sldId id="467" r:id="rId148"/>
    <p:sldId id="477" r:id="rId149"/>
    <p:sldId id="478" r:id="rId1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1" autoAdjust="0"/>
    <p:restoredTop sz="94660"/>
  </p:normalViewPr>
  <p:slideViewPr>
    <p:cSldViewPr snapToGrid="0">
      <p:cViewPr varScale="1">
        <p:scale>
          <a:sx n="67" d="100"/>
          <a:sy n="67"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tableStyles" Target="tableStyles.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notesMaster" Target="notesMasters/notesMaster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viewProps" Target="viewProps.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theme" Target="theme/theme1.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2EBD9-FD3E-469A-A72B-5E77A18C5B4C}" type="datetimeFigureOut">
              <a:rPr lang="en-IN" smtClean="0"/>
              <a:t>23-06-2023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370AC-2066-49DB-8BD1-368841BC04D8}" type="slidenum">
              <a:rPr lang="en-IN" smtClean="0"/>
              <a:t>‹#›</a:t>
            </a:fld>
            <a:endParaRPr lang="en-IN"/>
          </a:p>
        </p:txBody>
      </p:sp>
    </p:spTree>
    <p:extLst>
      <p:ext uri="{BB962C8B-B14F-4D97-AF65-F5344CB8AC3E}">
        <p14:creationId xmlns:p14="http://schemas.microsoft.com/office/powerpoint/2010/main" val="17699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A32EE11-0FEE-30E5-D310-653E07579B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48598FA-89B9-4308-8324-F5F45FC96154}" type="slidenum">
              <a:rPr lang="en-US" altLang="en-US" smtClean="0"/>
              <a:pPr>
                <a:spcBef>
                  <a:spcPct val="0"/>
                </a:spcBef>
              </a:pPr>
              <a:t>50</a:t>
            </a:fld>
            <a:endParaRPr lang="en-US" altLang="en-US"/>
          </a:p>
        </p:txBody>
      </p:sp>
      <p:sp>
        <p:nvSpPr>
          <p:cNvPr id="73731" name="Rectangle 2">
            <a:extLst>
              <a:ext uri="{FF2B5EF4-FFF2-40B4-BE49-F238E27FC236}">
                <a16:creationId xmlns:a16="http://schemas.microsoft.com/office/drawing/2014/main" id="{4E5BBE8C-1000-BA51-0CDD-44D3333BFD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57B374BE-5D00-0B4C-1ED5-5A9C9FC0EF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Processor also has to transfer data to and from the main memory. Also, the DMA controller is responsible for transferring data to and from the I/O device to the main memory. Both the processor and the DMA controller have to use the external bus to talk to the main memory. Usually, DMA controllers are given higher priority than the processor to access the bus. Now, we also need to decide the priority among different DMA devices that may need to use the bus. Among these different DMA devices, high priority is given to high speed peripherals such as a disk or a graphics display device. </a:t>
            </a:r>
          </a:p>
          <a:p>
            <a:pPr eaLnBrk="1" hangingPunct="1">
              <a:spcBef>
                <a:spcPct val="0"/>
              </a:spcBef>
            </a:pPr>
            <a:r>
              <a:rPr lang="en-US" altLang="en-US"/>
              <a:t>Usually, the processor originates most cycles on the bus. The DMA controller can be said to steal memory access cycles on from the bus. Thus, the processor and the DMA controller use the bus in an interwoven fashion. This interweaving technique is called as cycle stealing. </a:t>
            </a:r>
          </a:p>
          <a:p>
            <a:pPr eaLnBrk="1" hangingPunct="1">
              <a:spcBef>
                <a:spcPct val="0"/>
              </a:spcBef>
            </a:pPr>
            <a:r>
              <a:rPr lang="en-US" altLang="en-US"/>
              <a:t>An alternate approach would be to provide DMA controllers exclusive capability to initiate transfers on the bus, and hence exclusive access to the main memory. This is known as the block mode or the burst mode of operation.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45D1EE0-F97E-A1A1-7745-67D2ED110ED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5217FA8-9EB3-46B0-8EE5-430182C4CFBD}" type="slidenum">
              <a:rPr lang="en-US" altLang="en-US" smtClean="0">
                <a:latin typeface="Calibri" panose="020F0502020204030204" pitchFamily="34" charset="0"/>
              </a:rPr>
              <a:pPr>
                <a:spcBef>
                  <a:spcPct val="0"/>
                </a:spcBef>
                <a:buClrTx/>
                <a:buFontTx/>
                <a:buNone/>
              </a:pPr>
              <a:t>131</a:t>
            </a:fld>
            <a:endParaRPr lang="en-US" altLang="en-US">
              <a:latin typeface="Calibri" panose="020F0502020204030204" pitchFamily="34" charset="0"/>
            </a:endParaRPr>
          </a:p>
        </p:txBody>
      </p:sp>
      <p:sp>
        <p:nvSpPr>
          <p:cNvPr id="54275" name="Rectangle 1">
            <a:extLst>
              <a:ext uri="{FF2B5EF4-FFF2-40B4-BE49-F238E27FC236}">
                <a16:creationId xmlns:a16="http://schemas.microsoft.com/office/drawing/2014/main" id="{3942FE39-95C5-E478-23B9-EA98107E7513}"/>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54276" name="Rectangle 2">
            <a:extLst>
              <a:ext uri="{FF2B5EF4-FFF2-40B4-BE49-F238E27FC236}">
                <a16:creationId xmlns:a16="http://schemas.microsoft.com/office/drawing/2014/main" id="{74194C93-5C85-7578-0B0E-D0997AE8B2B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38158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28E3FB0-E464-05E7-CD0F-75703B2481E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4CFB850-2A91-4A7E-A3C4-2E07333C6FD0}" type="slidenum">
              <a:rPr lang="en-US" altLang="en-US" smtClean="0">
                <a:latin typeface="Calibri" panose="020F0502020204030204" pitchFamily="34" charset="0"/>
              </a:rPr>
              <a:pPr>
                <a:spcBef>
                  <a:spcPct val="0"/>
                </a:spcBef>
                <a:buClrTx/>
                <a:buFontTx/>
                <a:buNone/>
              </a:pPr>
              <a:t>132</a:t>
            </a:fld>
            <a:endParaRPr lang="en-US" altLang="en-US">
              <a:latin typeface="Calibri" panose="020F0502020204030204" pitchFamily="34" charset="0"/>
            </a:endParaRPr>
          </a:p>
        </p:txBody>
      </p:sp>
      <p:sp>
        <p:nvSpPr>
          <p:cNvPr id="32771" name="Text Box 1">
            <a:extLst>
              <a:ext uri="{FF2B5EF4-FFF2-40B4-BE49-F238E27FC236}">
                <a16:creationId xmlns:a16="http://schemas.microsoft.com/office/drawing/2014/main" id="{CE59DB4B-9CE5-5D2F-E385-1945861B3053}"/>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2772" name="Rectangle 2">
            <a:extLst>
              <a:ext uri="{FF2B5EF4-FFF2-40B4-BE49-F238E27FC236}">
                <a16:creationId xmlns:a16="http://schemas.microsoft.com/office/drawing/2014/main" id="{7CEE6ADD-E98D-D6FA-95D0-73BDFB2FE61A}"/>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32773" name="Text Box 3">
            <a:extLst>
              <a:ext uri="{FF2B5EF4-FFF2-40B4-BE49-F238E27FC236}">
                <a16:creationId xmlns:a16="http://schemas.microsoft.com/office/drawing/2014/main" id="{D058061F-3D5F-B3AA-DCAE-35ADDDDC5311}"/>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9F653D3-C561-3F9F-72AD-20CEAE47E7D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2280332-DA42-4BF1-BCE8-745DF2A49C6F}" type="slidenum">
              <a:rPr lang="en-US" altLang="en-US" smtClean="0">
                <a:latin typeface="Calibri" panose="020F0502020204030204" pitchFamily="34" charset="0"/>
              </a:rPr>
              <a:pPr>
                <a:spcBef>
                  <a:spcPct val="0"/>
                </a:spcBef>
                <a:buClrTx/>
                <a:buFontTx/>
                <a:buNone/>
              </a:pPr>
              <a:t>134</a:t>
            </a:fld>
            <a:endParaRPr lang="en-US" altLang="en-US">
              <a:latin typeface="Calibri" panose="020F0502020204030204" pitchFamily="34" charset="0"/>
            </a:endParaRPr>
          </a:p>
        </p:txBody>
      </p:sp>
      <p:sp>
        <p:nvSpPr>
          <p:cNvPr id="35843" name="Text Box 1">
            <a:extLst>
              <a:ext uri="{FF2B5EF4-FFF2-40B4-BE49-F238E27FC236}">
                <a16:creationId xmlns:a16="http://schemas.microsoft.com/office/drawing/2014/main" id="{736043CB-97A2-221F-0001-300921BC42DB}"/>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5844" name="Rectangle 2">
            <a:extLst>
              <a:ext uri="{FF2B5EF4-FFF2-40B4-BE49-F238E27FC236}">
                <a16:creationId xmlns:a16="http://schemas.microsoft.com/office/drawing/2014/main" id="{0724A917-EB3A-7ADC-E9E6-B53F82D85654}"/>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35845" name="Text Box 3">
            <a:extLst>
              <a:ext uri="{FF2B5EF4-FFF2-40B4-BE49-F238E27FC236}">
                <a16:creationId xmlns:a16="http://schemas.microsoft.com/office/drawing/2014/main" id="{B7A656F4-1FF1-29E7-7613-19CD38D2D763}"/>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5846" name="Notes Placeholder 5">
            <a:extLst>
              <a:ext uri="{FF2B5EF4-FFF2-40B4-BE49-F238E27FC236}">
                <a16:creationId xmlns:a16="http://schemas.microsoft.com/office/drawing/2014/main" id="{1AB6296E-7C4F-8AFC-FDF5-807C4041D2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976C4886-91B6-B446-BE1A-1D0F2DA243C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D8A14CF-4565-4D87-B05C-B5FFE829AE07}" type="slidenum">
              <a:rPr lang="en-US" altLang="en-US" smtClean="0">
                <a:latin typeface="Calibri" panose="020F0502020204030204" pitchFamily="34" charset="0"/>
              </a:rPr>
              <a:pPr>
                <a:spcBef>
                  <a:spcPct val="0"/>
                </a:spcBef>
                <a:buClrTx/>
                <a:buFontTx/>
                <a:buNone/>
              </a:pPr>
              <a:t>135</a:t>
            </a:fld>
            <a:endParaRPr lang="en-US" altLang="en-US">
              <a:latin typeface="Calibri" panose="020F0502020204030204" pitchFamily="34" charset="0"/>
            </a:endParaRPr>
          </a:p>
        </p:txBody>
      </p:sp>
      <p:sp>
        <p:nvSpPr>
          <p:cNvPr id="37891" name="Rectangle 2">
            <a:extLst>
              <a:ext uri="{FF2B5EF4-FFF2-40B4-BE49-F238E27FC236}">
                <a16:creationId xmlns:a16="http://schemas.microsoft.com/office/drawing/2014/main" id="{CFC20880-341E-CC0C-798F-E4C23E743D60}"/>
              </a:ext>
            </a:extLst>
          </p:cNvPr>
          <p:cNvSpPr>
            <a:spLocks noGrp="1" noRot="1" noChangeAspect="1" noChangeArrowheads="1" noTextEdit="1"/>
          </p:cNvSpPr>
          <p:nvPr>
            <p:ph type="sldImg"/>
          </p:nvPr>
        </p:nvSpPr>
        <p:spPr>
          <a:xfrm>
            <a:off x="382588" y="685800"/>
            <a:ext cx="6094412" cy="3429000"/>
          </a:xfrm>
        </p:spPr>
      </p:sp>
      <p:sp>
        <p:nvSpPr>
          <p:cNvPr id="37892" name="Rectangle 3">
            <a:extLst>
              <a:ext uri="{FF2B5EF4-FFF2-40B4-BE49-F238E27FC236}">
                <a16:creationId xmlns:a16="http://schemas.microsoft.com/office/drawing/2014/main" id="{23DE78D3-EB45-B0F1-7D8D-6DDD014023D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14959F8-D06A-A3E9-0845-A5414168BA6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B3389D6-604F-432B-8206-3C060710CA17}" type="slidenum">
              <a:rPr lang="en-US" altLang="en-US" smtClean="0">
                <a:latin typeface="Calibri" panose="020F0502020204030204" pitchFamily="34" charset="0"/>
              </a:rPr>
              <a:pPr>
                <a:spcBef>
                  <a:spcPct val="0"/>
                </a:spcBef>
                <a:buClrTx/>
                <a:buFontTx/>
                <a:buNone/>
              </a:pPr>
              <a:t>136</a:t>
            </a:fld>
            <a:endParaRPr lang="en-US" altLang="en-US">
              <a:latin typeface="Calibri" panose="020F0502020204030204" pitchFamily="34" charset="0"/>
            </a:endParaRPr>
          </a:p>
        </p:txBody>
      </p:sp>
      <p:sp>
        <p:nvSpPr>
          <p:cNvPr id="56323" name="Rectangle 1">
            <a:extLst>
              <a:ext uri="{FF2B5EF4-FFF2-40B4-BE49-F238E27FC236}">
                <a16:creationId xmlns:a16="http://schemas.microsoft.com/office/drawing/2014/main" id="{E16F380E-B4F1-FE2D-0636-DB5DE6F6C81A}"/>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56324" name="Rectangle 2">
            <a:extLst>
              <a:ext uri="{FF2B5EF4-FFF2-40B4-BE49-F238E27FC236}">
                <a16:creationId xmlns:a16="http://schemas.microsoft.com/office/drawing/2014/main" id="{9DA83795-2AC8-AF4B-E5FD-1D1F5A184B7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08525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BD340C9-FFB2-B75E-BB62-DB63B435A16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71FC5FFE-5300-46FD-BBEB-1E4952BC65FD}" type="slidenum">
              <a:rPr lang="en-US" altLang="en-US" smtClean="0">
                <a:latin typeface="Calibri" panose="020F0502020204030204" pitchFamily="34" charset="0"/>
              </a:rPr>
              <a:pPr>
                <a:spcBef>
                  <a:spcPct val="0"/>
                </a:spcBef>
                <a:buClrTx/>
                <a:buFontTx/>
                <a:buNone/>
              </a:pPr>
              <a:t>137</a:t>
            </a:fld>
            <a:endParaRPr lang="en-US" altLang="en-US">
              <a:latin typeface="Calibri" panose="020F0502020204030204" pitchFamily="34" charset="0"/>
            </a:endParaRPr>
          </a:p>
        </p:txBody>
      </p:sp>
      <p:sp>
        <p:nvSpPr>
          <p:cNvPr id="39939" name="Text Box 1">
            <a:extLst>
              <a:ext uri="{FF2B5EF4-FFF2-40B4-BE49-F238E27FC236}">
                <a16:creationId xmlns:a16="http://schemas.microsoft.com/office/drawing/2014/main" id="{B73DB7C6-E375-28AC-BB6D-70E6C95B70F8}"/>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9940" name="Rectangle 2">
            <a:extLst>
              <a:ext uri="{FF2B5EF4-FFF2-40B4-BE49-F238E27FC236}">
                <a16:creationId xmlns:a16="http://schemas.microsoft.com/office/drawing/2014/main" id="{7C45D9DF-CF49-3277-5CD5-1EBBA1C78418}"/>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39941" name="Text Box 3">
            <a:extLst>
              <a:ext uri="{FF2B5EF4-FFF2-40B4-BE49-F238E27FC236}">
                <a16:creationId xmlns:a16="http://schemas.microsoft.com/office/drawing/2014/main" id="{11D0D4E0-A11B-75AD-0AE4-0A2C7C19754D}"/>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C95E6FBC-FAAA-387A-356D-A12E15F8B57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93A1860-B302-41B2-9BA1-D489ED43B6F8}" type="slidenum">
              <a:rPr lang="en-US" altLang="en-US" smtClean="0">
                <a:latin typeface="Calibri" panose="020F0502020204030204" pitchFamily="34" charset="0"/>
              </a:rPr>
              <a:pPr>
                <a:spcBef>
                  <a:spcPct val="0"/>
                </a:spcBef>
                <a:buClrTx/>
                <a:buFontTx/>
                <a:buNone/>
              </a:pPr>
              <a:t>138</a:t>
            </a:fld>
            <a:endParaRPr lang="en-US" altLang="en-US">
              <a:latin typeface="Calibri" panose="020F0502020204030204" pitchFamily="34" charset="0"/>
            </a:endParaRPr>
          </a:p>
        </p:txBody>
      </p:sp>
      <p:sp>
        <p:nvSpPr>
          <p:cNvPr id="41987" name="Text Box 1">
            <a:extLst>
              <a:ext uri="{FF2B5EF4-FFF2-40B4-BE49-F238E27FC236}">
                <a16:creationId xmlns:a16="http://schemas.microsoft.com/office/drawing/2014/main" id="{5C3E745E-8FF6-A9A1-D510-2CE0282794F5}"/>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988" name="Rectangle 2">
            <a:extLst>
              <a:ext uri="{FF2B5EF4-FFF2-40B4-BE49-F238E27FC236}">
                <a16:creationId xmlns:a16="http://schemas.microsoft.com/office/drawing/2014/main" id="{AF47B82A-971A-5475-B3CB-18EB61C8D9E6}"/>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41989" name="Text Box 3">
            <a:extLst>
              <a:ext uri="{FF2B5EF4-FFF2-40B4-BE49-F238E27FC236}">
                <a16:creationId xmlns:a16="http://schemas.microsoft.com/office/drawing/2014/main" id="{451960C9-EA39-FFCD-958F-A573BA6F1517}"/>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3CAD7D9-9BAC-3E87-3347-A3F8B5FACDC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D423721-9EF9-4187-9EC6-B2D4D796D8EC}" type="slidenum">
              <a:rPr lang="en-US" altLang="en-US" smtClean="0">
                <a:latin typeface="Calibri" panose="020F0502020204030204" pitchFamily="34" charset="0"/>
              </a:rPr>
              <a:pPr>
                <a:spcBef>
                  <a:spcPct val="0"/>
                </a:spcBef>
                <a:buClrTx/>
                <a:buFontTx/>
                <a:buNone/>
              </a:pPr>
              <a:t>139</a:t>
            </a:fld>
            <a:endParaRPr lang="en-US" altLang="en-US">
              <a:latin typeface="Calibri" panose="020F0502020204030204" pitchFamily="34" charset="0"/>
            </a:endParaRPr>
          </a:p>
        </p:txBody>
      </p:sp>
      <p:sp>
        <p:nvSpPr>
          <p:cNvPr id="44035" name="Text Box 1">
            <a:extLst>
              <a:ext uri="{FF2B5EF4-FFF2-40B4-BE49-F238E27FC236}">
                <a16:creationId xmlns:a16="http://schemas.microsoft.com/office/drawing/2014/main" id="{1549CC03-A100-60F6-1A51-9B3EE0F134A1}"/>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4036" name="Rectangle 2">
            <a:extLst>
              <a:ext uri="{FF2B5EF4-FFF2-40B4-BE49-F238E27FC236}">
                <a16:creationId xmlns:a16="http://schemas.microsoft.com/office/drawing/2014/main" id="{5E93A8E9-895B-B5D6-7F34-67A7547732D6}"/>
              </a:ext>
            </a:extLst>
          </p:cNvPr>
          <p:cNvSpPr>
            <a:spLocks noGrp="1" noRot="1" noChangeAspect="1" noChangeArrowheads="1" noTextEdit="1"/>
          </p:cNvSpPr>
          <p:nvPr>
            <p:ph type="sldImg"/>
          </p:nvPr>
        </p:nvSpPr>
        <p:spPr>
          <a:xfrm>
            <a:off x="382588" y="685800"/>
            <a:ext cx="6094412" cy="3429000"/>
          </a:xfrm>
          <a:solidFill>
            <a:srgbClr val="FFFFFF"/>
          </a:solidFill>
          <a:ln>
            <a:solidFill>
              <a:srgbClr val="000000"/>
            </a:solidFill>
            <a:miter lim="800000"/>
            <a:headEnd/>
            <a:tailEnd/>
          </a:ln>
        </p:spPr>
      </p:sp>
      <p:sp>
        <p:nvSpPr>
          <p:cNvPr id="44037" name="Text Box 3">
            <a:extLst>
              <a:ext uri="{FF2B5EF4-FFF2-40B4-BE49-F238E27FC236}">
                <a16:creationId xmlns:a16="http://schemas.microsoft.com/office/drawing/2014/main" id="{49755D33-C72B-46D3-2CA7-B91B68E07E4E}"/>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F9A16E1-A216-EA47-5883-41BEC151C05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309E1EF-707F-424E-BAFF-41AC90A45BDC}" type="slidenum">
              <a:rPr lang="en-US" altLang="en-US" smtClean="0">
                <a:latin typeface="Calibri" panose="020F0502020204030204" pitchFamily="34" charset="0"/>
              </a:rPr>
              <a:pPr>
                <a:spcBef>
                  <a:spcPct val="0"/>
                </a:spcBef>
                <a:buClrTx/>
                <a:buFontTx/>
                <a:buNone/>
              </a:pPr>
              <a:t>140</a:t>
            </a:fld>
            <a:endParaRPr lang="en-US" altLang="en-US">
              <a:latin typeface="Calibri" panose="020F0502020204030204" pitchFamily="34" charset="0"/>
            </a:endParaRPr>
          </a:p>
        </p:txBody>
      </p:sp>
      <p:sp>
        <p:nvSpPr>
          <p:cNvPr id="46083" name="Rectangle 1">
            <a:extLst>
              <a:ext uri="{FF2B5EF4-FFF2-40B4-BE49-F238E27FC236}">
                <a16:creationId xmlns:a16="http://schemas.microsoft.com/office/drawing/2014/main" id="{D33E0089-67B6-A20D-469A-E137350807BA}"/>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46084" name="Rectangle 2">
            <a:extLst>
              <a:ext uri="{FF2B5EF4-FFF2-40B4-BE49-F238E27FC236}">
                <a16:creationId xmlns:a16="http://schemas.microsoft.com/office/drawing/2014/main" id="{F3E3EAC5-1087-0259-A81D-446E8AFE007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27D7D23-6D99-9611-1DD7-5463E1F30D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08B2921C-CAAD-4DB3-A945-70C25AB59ECC}" type="slidenum">
              <a:rPr lang="en-US" altLang="en-US" smtClean="0">
                <a:latin typeface="Calibri" panose="020F0502020204030204" pitchFamily="34" charset="0"/>
              </a:rPr>
              <a:pPr>
                <a:spcBef>
                  <a:spcPct val="0"/>
                </a:spcBef>
                <a:buClrTx/>
                <a:buFontTx/>
                <a:buNone/>
              </a:pPr>
              <a:t>141</a:t>
            </a:fld>
            <a:endParaRPr lang="en-US" altLang="en-US">
              <a:latin typeface="Calibri" panose="020F0502020204030204" pitchFamily="34" charset="0"/>
            </a:endParaRPr>
          </a:p>
        </p:txBody>
      </p:sp>
      <p:sp>
        <p:nvSpPr>
          <p:cNvPr id="58371" name="Text Box 1">
            <a:extLst>
              <a:ext uri="{FF2B5EF4-FFF2-40B4-BE49-F238E27FC236}">
                <a16:creationId xmlns:a16="http://schemas.microsoft.com/office/drawing/2014/main" id="{7E7954F8-A2A0-5A25-A668-633066583A1D}"/>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8372" name="Rectangle 2">
            <a:extLst>
              <a:ext uri="{FF2B5EF4-FFF2-40B4-BE49-F238E27FC236}">
                <a16:creationId xmlns:a16="http://schemas.microsoft.com/office/drawing/2014/main" id="{4FC472EA-9B5A-9579-43D7-7414486028FF}"/>
              </a:ext>
            </a:extLst>
          </p:cNvPr>
          <p:cNvSpPr>
            <a:spLocks noGrp="1" noRot="1" noChangeAspect="1" noChangeArrowheads="1" noTextEdit="1"/>
          </p:cNvSpPr>
          <p:nvPr>
            <p:ph type="sldImg"/>
          </p:nvPr>
        </p:nvSpPr>
        <p:spPr>
          <a:xfrm>
            <a:off x="382588" y="685800"/>
            <a:ext cx="6094412" cy="3429000"/>
          </a:xfrm>
          <a:solidFill>
            <a:srgbClr val="FFFFFF"/>
          </a:solidFill>
          <a:ln>
            <a:solidFill>
              <a:srgbClr val="000000"/>
            </a:solidFill>
            <a:miter lim="800000"/>
            <a:headEnd/>
            <a:tailEnd/>
          </a:ln>
        </p:spPr>
      </p:sp>
      <p:sp>
        <p:nvSpPr>
          <p:cNvPr id="58373" name="Text Box 3">
            <a:extLst>
              <a:ext uri="{FF2B5EF4-FFF2-40B4-BE49-F238E27FC236}">
                <a16:creationId xmlns:a16="http://schemas.microsoft.com/office/drawing/2014/main" id="{949E4559-32FF-37D5-ACE9-6BA36B6B4F5B}"/>
              </a:ext>
            </a:extLst>
          </p:cNvPr>
          <p:cNvSpPr txBox="1">
            <a:spLocks noChangeArrowheads="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3781969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31C3E1CD-0720-203B-7427-2D81AAA57C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637D7316-E3AC-FC08-9F52-0D5087FC03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5780" name="Slide Number Placeholder 3">
            <a:extLst>
              <a:ext uri="{FF2B5EF4-FFF2-40B4-BE49-F238E27FC236}">
                <a16:creationId xmlns:a16="http://schemas.microsoft.com/office/drawing/2014/main" id="{7364DCD3-AD9D-F825-84AA-A0AAEA6ABB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16C1C1-A05A-42A0-B6B5-DD6110CCFB55}" type="slidenum">
              <a:rPr lang="en-US" altLang="en-US" smtClean="0"/>
              <a:pPr>
                <a:spcBef>
                  <a:spcPct val="0"/>
                </a:spcBef>
              </a:pPr>
              <a:t>51</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F321B7F-314B-A1CD-C5E4-CA0D3B058E2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2AC4938-9784-4706-83DD-B24BEA135370}" type="slidenum">
              <a:rPr lang="en-US" altLang="en-US" smtClean="0">
                <a:latin typeface="Calibri" panose="020F0502020204030204" pitchFamily="34" charset="0"/>
              </a:rPr>
              <a:pPr>
                <a:spcBef>
                  <a:spcPct val="0"/>
                </a:spcBef>
                <a:buClrTx/>
                <a:buFontTx/>
                <a:buNone/>
              </a:pPr>
              <a:t>142</a:t>
            </a:fld>
            <a:endParaRPr lang="en-US" altLang="en-US">
              <a:latin typeface="Calibri" panose="020F0502020204030204" pitchFamily="34" charset="0"/>
            </a:endParaRPr>
          </a:p>
        </p:txBody>
      </p:sp>
      <p:sp>
        <p:nvSpPr>
          <p:cNvPr id="48131" name="Text Box 1">
            <a:extLst>
              <a:ext uri="{FF2B5EF4-FFF2-40B4-BE49-F238E27FC236}">
                <a16:creationId xmlns:a16="http://schemas.microsoft.com/office/drawing/2014/main" id="{C6FC19D4-A5EB-B311-B3A9-47A0BBD7448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8132" name="Rectangle 2">
            <a:extLst>
              <a:ext uri="{FF2B5EF4-FFF2-40B4-BE49-F238E27FC236}">
                <a16:creationId xmlns:a16="http://schemas.microsoft.com/office/drawing/2014/main" id="{BFA17145-1646-8722-B38D-ED33C0D63212}"/>
              </a:ext>
            </a:extLst>
          </p:cNvPr>
          <p:cNvSpPr>
            <a:spLocks noGrp="1" noRot="1" noChangeAspect="1" noChangeArrowheads="1" noTextEdit="1"/>
          </p:cNvSpPr>
          <p:nvPr>
            <p:ph type="sldImg"/>
          </p:nvPr>
        </p:nvSpPr>
        <p:spPr>
          <a:xfrm>
            <a:off x="365125" y="679450"/>
            <a:ext cx="6072188" cy="3416300"/>
          </a:xfrm>
          <a:solidFill>
            <a:srgbClr val="FFFFFF"/>
          </a:solidFill>
          <a:ln>
            <a:solidFill>
              <a:srgbClr val="000000"/>
            </a:solidFill>
            <a:miter lim="800000"/>
            <a:headEnd/>
            <a:tailEnd/>
          </a:ln>
        </p:spPr>
      </p:sp>
      <p:sp>
        <p:nvSpPr>
          <p:cNvPr id="48133" name="Text Box 3">
            <a:extLst>
              <a:ext uri="{FF2B5EF4-FFF2-40B4-BE49-F238E27FC236}">
                <a16:creationId xmlns:a16="http://schemas.microsoft.com/office/drawing/2014/main" id="{883B582E-690C-A7B9-07E2-CA28EC9C03ED}"/>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EDDE9B70-73B6-1603-171A-328899AA8C2A}"/>
              </a:ext>
            </a:extLst>
          </p:cNvPr>
          <p:cNvSpPr>
            <a:spLocks noGrp="1" noRot="1" noChangeAspect="1" noChangeArrowheads="1" noTextEdit="1"/>
          </p:cNvSpPr>
          <p:nvPr>
            <p:ph type="sldImg"/>
          </p:nvPr>
        </p:nvSpPr>
        <p:spPr>
          <a:xfrm>
            <a:off x="401638" y="590550"/>
            <a:ext cx="6067425" cy="3413125"/>
          </a:xfrm>
          <a:solidFill>
            <a:srgbClr val="FFFFFF"/>
          </a:solidFill>
          <a:ln>
            <a:solidFill>
              <a:srgbClr val="000000"/>
            </a:solidFill>
            <a:miter lim="800000"/>
            <a:headEnd/>
            <a:tailEnd/>
          </a:ln>
        </p:spPr>
      </p:sp>
      <p:sp>
        <p:nvSpPr>
          <p:cNvPr id="52227" name="Rectangle 2">
            <a:extLst>
              <a:ext uri="{FF2B5EF4-FFF2-40B4-BE49-F238E27FC236}">
                <a16:creationId xmlns:a16="http://schemas.microsoft.com/office/drawing/2014/main" id="{AF15DDAF-90C2-001B-8438-9B2997ECCCBB}"/>
              </a:ext>
            </a:extLst>
          </p:cNvPr>
          <p:cNvSpPr>
            <a:spLocks noGrp="1" noChangeArrowheads="1"/>
          </p:cNvSpPr>
          <p:nvPr>
            <p:ph type="body" idx="1"/>
          </p:nvPr>
        </p:nvSpPr>
        <p:spPr>
          <a:xfrm>
            <a:off x="515938" y="4343400"/>
            <a:ext cx="591185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3DFCB5DE-5AC6-020D-FF31-1B4EFEA57B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9AB4B52-3FDB-4930-A909-2F8248356077}" type="slidenum">
              <a:rPr lang="en-US" altLang="en-US" smtClean="0"/>
              <a:pPr>
                <a:spcBef>
                  <a:spcPct val="0"/>
                </a:spcBef>
              </a:pPr>
              <a:t>53</a:t>
            </a:fld>
            <a:endParaRPr lang="en-US" altLang="en-US"/>
          </a:p>
        </p:txBody>
      </p:sp>
      <p:sp>
        <p:nvSpPr>
          <p:cNvPr id="78851" name="Rectangle 2">
            <a:extLst>
              <a:ext uri="{FF2B5EF4-FFF2-40B4-BE49-F238E27FC236}">
                <a16:creationId xmlns:a16="http://schemas.microsoft.com/office/drawing/2014/main" id="{61A7A592-F4A4-1388-148C-F8D084C09C4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a:extLst>
              <a:ext uri="{FF2B5EF4-FFF2-40B4-BE49-F238E27FC236}">
                <a16:creationId xmlns:a16="http://schemas.microsoft.com/office/drawing/2014/main" id="{C2E1DC0E-F2D7-6425-103A-295AB3C077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Processor and DMA controllers both need to initiate data transfers on the bus and access main memory. The process of using the bus to perform a data transfer operation is called as the initiation of a transfer operation. At any point in time only one device is allowed to initiate transfers on the bus. The device that is allowed to initiate transfers on the bus at any given time is called the bus master. When the current bus master releases control of the bus, another device can acquire the status of the bus master. How does one determine which is the next device which will acquire the status of the bus master. Note that there may be several DMA controllers plus the processor which requires access to the bus. The process by which the next device to become the bus master is selected and bus mastership is transferred to it is called bus arbitration. There are two types of bus arbitration processes. Centralized arbitration and distributed arbitration. In case of centralized arbitration, a single bus arbiter performs the arbitration. Whereas in case of distributed arbitration all devices which need to initiate data transfers on the bus participate or are involved in the selection of the next bus master.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CDEA33DB-2BF8-BB05-D29A-F996DD836A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D3AB7734-973B-7B64-F3B7-6469ED480D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24" name="Slide Number Placeholder 3">
            <a:extLst>
              <a:ext uri="{FF2B5EF4-FFF2-40B4-BE49-F238E27FC236}">
                <a16:creationId xmlns:a16="http://schemas.microsoft.com/office/drawing/2014/main" id="{3CDBF96A-2A0D-1903-C858-68BE8FBA05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661B44C-9248-4D4D-96F6-2FEBD2B49FD4}" type="slidenum">
              <a:rPr lang="en-US" altLang="en-US" smtClean="0"/>
              <a:pPr>
                <a:spcBef>
                  <a:spcPct val="0"/>
                </a:spcBef>
              </a:pPr>
              <a:t>55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479282DF-9E43-6380-DA4D-69FD0BB17C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F55FE56A-FC0B-F728-9512-38727413F3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8068" name="Slide Number Placeholder 3">
            <a:extLst>
              <a:ext uri="{FF2B5EF4-FFF2-40B4-BE49-F238E27FC236}">
                <a16:creationId xmlns:a16="http://schemas.microsoft.com/office/drawing/2014/main" id="{16FBB66F-18C8-1B72-F063-2248FCA23C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586092-2315-4CE8-AB95-1EA4ECC9BEA9}" type="slidenum">
              <a:rPr lang="en-US" altLang="en-US" smtClean="0"/>
              <a:pPr>
                <a:spcBef>
                  <a:spcPct val="0"/>
                </a:spcBef>
              </a:pPr>
              <a:t>60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63A36AC-0FA1-D2A5-44A0-91181328A08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37017015-2235-4075-915E-39E9B0BC928F}" type="slidenum">
              <a:rPr lang="en-US" altLang="en-US" smtClean="0">
                <a:latin typeface="Calibri" panose="020F0502020204030204" pitchFamily="34" charset="0"/>
              </a:rPr>
              <a:pPr>
                <a:spcBef>
                  <a:spcPct val="0"/>
                </a:spcBef>
                <a:buClrTx/>
                <a:buFontTx/>
                <a:buNone/>
              </a:pPr>
              <a:t>125</a:t>
            </a:fld>
            <a:endParaRPr lang="en-US" altLang="en-US">
              <a:latin typeface="Calibri" panose="020F0502020204030204" pitchFamily="34" charset="0"/>
            </a:endParaRPr>
          </a:p>
        </p:txBody>
      </p:sp>
      <p:sp>
        <p:nvSpPr>
          <p:cNvPr id="24579" name="Rectangle 1">
            <a:extLst>
              <a:ext uri="{FF2B5EF4-FFF2-40B4-BE49-F238E27FC236}">
                <a16:creationId xmlns:a16="http://schemas.microsoft.com/office/drawing/2014/main" id="{63639759-F911-763A-21E9-E6741B7D44B2}"/>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24580" name="Rectangle 2">
            <a:extLst>
              <a:ext uri="{FF2B5EF4-FFF2-40B4-BE49-F238E27FC236}">
                <a16:creationId xmlns:a16="http://schemas.microsoft.com/office/drawing/2014/main" id="{6F973582-2C96-0C43-9FBA-E1D30D9A4AA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5797537-7955-E6A6-3027-46B5D89EDF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B615DDE1-F097-47AF-9CE6-F6A0703BD68F}" type="slidenum">
              <a:rPr lang="en-US" altLang="en-US" smtClean="0">
                <a:latin typeface="Calibri" panose="020F0502020204030204" pitchFamily="34" charset="0"/>
              </a:rPr>
              <a:pPr>
                <a:spcBef>
                  <a:spcPct val="0"/>
                </a:spcBef>
                <a:buClrTx/>
                <a:buFontTx/>
                <a:buNone/>
              </a:pPr>
              <a:t>126</a:t>
            </a:fld>
            <a:endParaRPr lang="en-US" altLang="en-US">
              <a:latin typeface="Calibri" panose="020F0502020204030204" pitchFamily="34" charset="0"/>
            </a:endParaRPr>
          </a:p>
        </p:txBody>
      </p:sp>
      <p:sp>
        <p:nvSpPr>
          <p:cNvPr id="26627" name="Rectangle 1">
            <a:extLst>
              <a:ext uri="{FF2B5EF4-FFF2-40B4-BE49-F238E27FC236}">
                <a16:creationId xmlns:a16="http://schemas.microsoft.com/office/drawing/2014/main" id="{84B0A46C-2F3C-793F-37AC-F80165B3C5E0}"/>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26628" name="Rectangle 2">
            <a:extLst>
              <a:ext uri="{FF2B5EF4-FFF2-40B4-BE49-F238E27FC236}">
                <a16:creationId xmlns:a16="http://schemas.microsoft.com/office/drawing/2014/main" id="{74095FF5-160C-3F07-80AE-E0E4F95158C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2D888AE-3EBA-B759-6F86-03E7997DD0B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F1E58D0-FC25-4422-8491-4556FF69B746}" type="slidenum">
              <a:rPr lang="en-US" altLang="en-US" smtClean="0">
                <a:latin typeface="Calibri" panose="020F0502020204030204" pitchFamily="34" charset="0"/>
              </a:rPr>
              <a:pPr>
                <a:spcBef>
                  <a:spcPct val="0"/>
                </a:spcBef>
                <a:buClrTx/>
                <a:buFontTx/>
                <a:buNone/>
              </a:pPr>
              <a:t>128</a:t>
            </a:fld>
            <a:endParaRPr lang="en-US" altLang="en-US">
              <a:latin typeface="Calibri" panose="020F0502020204030204" pitchFamily="34" charset="0"/>
            </a:endParaRPr>
          </a:p>
        </p:txBody>
      </p:sp>
      <p:sp>
        <p:nvSpPr>
          <p:cNvPr id="28675" name="Rectangle 1">
            <a:extLst>
              <a:ext uri="{FF2B5EF4-FFF2-40B4-BE49-F238E27FC236}">
                <a16:creationId xmlns:a16="http://schemas.microsoft.com/office/drawing/2014/main" id="{40B5F512-DBA5-17B0-9FF1-E02E10E3AD04}"/>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28676" name="Rectangle 2">
            <a:extLst>
              <a:ext uri="{FF2B5EF4-FFF2-40B4-BE49-F238E27FC236}">
                <a16:creationId xmlns:a16="http://schemas.microsoft.com/office/drawing/2014/main" id="{CE360D31-D2B5-4DB9-C51C-5C56E2C4A5C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BDFA435-53C3-63D7-86CE-20808430241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3D8BE9C-197F-460D-A78E-CD6C7D86079C}" type="slidenum">
              <a:rPr lang="en-US" altLang="en-US" smtClean="0">
                <a:latin typeface="Calibri" panose="020F0502020204030204" pitchFamily="34" charset="0"/>
              </a:rPr>
              <a:pPr>
                <a:spcBef>
                  <a:spcPct val="0"/>
                </a:spcBef>
                <a:buClrTx/>
                <a:buFontTx/>
                <a:buNone/>
              </a:pPr>
              <a:t>130</a:t>
            </a:fld>
            <a:endParaRPr lang="en-US" altLang="en-US">
              <a:latin typeface="Calibri" panose="020F0502020204030204" pitchFamily="34" charset="0"/>
            </a:endParaRPr>
          </a:p>
        </p:txBody>
      </p:sp>
      <p:sp>
        <p:nvSpPr>
          <p:cNvPr id="30723" name="Rectangle 1">
            <a:extLst>
              <a:ext uri="{FF2B5EF4-FFF2-40B4-BE49-F238E27FC236}">
                <a16:creationId xmlns:a16="http://schemas.microsoft.com/office/drawing/2014/main" id="{17DBBD01-6961-D5BB-C428-D73448932CB0}"/>
              </a:ext>
            </a:extLst>
          </p:cNvPr>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headEnd/>
            <a:tailEnd/>
          </a:ln>
        </p:spPr>
      </p:sp>
      <p:sp>
        <p:nvSpPr>
          <p:cNvPr id="30724" name="Rectangle 2">
            <a:extLst>
              <a:ext uri="{FF2B5EF4-FFF2-40B4-BE49-F238E27FC236}">
                <a16:creationId xmlns:a16="http://schemas.microsoft.com/office/drawing/2014/main" id="{C06633F4-77AE-A2CF-0A48-175625F07BF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55F24DD5-8700-4429-8357-2BCCB05104C2}" type="datetime1">
              <a:rPr lang="en-US" smtClean="0"/>
              <a:t>6/23/2023</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a:t>Archana P S , Department of CSE,SNGCE</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0261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2774F69E-8FE2-495E-82F6-2A9E57DCFE1D}" type="datetime1">
              <a:rPr lang="en-US" smtClean="0"/>
              <a:t>6/23/2023</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r>
              <a:rPr lang="en-US"/>
              <a:t>Archana P S , Department of CSE,SNGCE</a:t>
            </a:r>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8586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ACC4C3BB-0A06-46ED-A776-49921821D0CF}" type="datetime1">
              <a:rPr lang="en-US" smtClean="0"/>
              <a:t>6/23/2023</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r>
              <a:rPr lang="en-US"/>
              <a:t>Archana P S , Department of CSE,SNGCE</a:t>
            </a:r>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949998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E073E15-BEA4-FB57-2CD7-BC66920D935B}"/>
              </a:ext>
            </a:extLst>
          </p:cNvPr>
          <p:cNvSpPr>
            <a:spLocks noGrp="1"/>
          </p:cNvSpPr>
          <p:nvPr>
            <p:ph type="dt" sz="half" idx="10"/>
          </p:nvPr>
        </p:nvSpPr>
        <p:spPr/>
        <p:txBody>
          <a:bodyPr/>
          <a:lstStyle>
            <a:lvl1pPr>
              <a:defRPr/>
            </a:lvl1pPr>
          </a:lstStyle>
          <a:p>
            <a:pPr>
              <a:defRPr/>
            </a:pPr>
            <a:fld id="{DE1EBCF8-259E-4B42-A670-D5276ECC26B4}" type="datetimeFigureOut">
              <a:rPr lang="en-US"/>
              <a:pPr>
                <a:defRPr/>
              </a:pPr>
              <a:t>6/23/2023</a:t>
            </a:fld>
            <a:endParaRPr lang="en-US"/>
          </a:p>
        </p:txBody>
      </p:sp>
      <p:sp>
        <p:nvSpPr>
          <p:cNvPr id="5" name="Footer Placeholder 4">
            <a:extLst>
              <a:ext uri="{FF2B5EF4-FFF2-40B4-BE49-F238E27FC236}">
                <a16:creationId xmlns:a16="http://schemas.microsoft.com/office/drawing/2014/main" id="{09BC6E4E-4C40-B51A-7B27-03EB0447DD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72648F-B977-9C9F-CF50-B3AF640BB74B}"/>
              </a:ext>
            </a:extLst>
          </p:cNvPr>
          <p:cNvSpPr>
            <a:spLocks noGrp="1"/>
          </p:cNvSpPr>
          <p:nvPr>
            <p:ph type="sldNum" sz="quarter" idx="12"/>
          </p:nvPr>
        </p:nvSpPr>
        <p:spPr/>
        <p:txBody>
          <a:bodyPr/>
          <a:lstStyle>
            <a:lvl1pPr>
              <a:defRPr/>
            </a:lvl1pPr>
          </a:lstStyle>
          <a:p>
            <a:pPr>
              <a:defRPr/>
            </a:pPr>
            <a:fld id="{C73BF1F2-D5B8-4E80-9141-F09F243F96A4}" type="slidenum">
              <a:rPr lang="en-US" altLang="en-US"/>
              <a:pPr>
                <a:defRPr/>
              </a:pPr>
              <a:t>‹#›</a:t>
            </a:fld>
            <a:endParaRPr lang="en-US" altLang="en-US"/>
          </a:p>
        </p:txBody>
      </p:sp>
    </p:spTree>
    <p:extLst>
      <p:ext uri="{BB962C8B-B14F-4D97-AF65-F5344CB8AC3E}">
        <p14:creationId xmlns:p14="http://schemas.microsoft.com/office/powerpoint/2010/main" val="2845096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16A3B-4C6A-D1B2-FBAC-A0B37089372B}"/>
              </a:ext>
            </a:extLst>
          </p:cNvPr>
          <p:cNvSpPr>
            <a:spLocks noGrp="1"/>
          </p:cNvSpPr>
          <p:nvPr>
            <p:ph type="dt" sz="half" idx="10"/>
          </p:nvPr>
        </p:nvSpPr>
        <p:spPr/>
        <p:txBody>
          <a:bodyPr/>
          <a:lstStyle>
            <a:lvl1pPr>
              <a:defRPr/>
            </a:lvl1pPr>
          </a:lstStyle>
          <a:p>
            <a:pPr>
              <a:defRPr/>
            </a:pPr>
            <a:fld id="{301B7BB2-0337-4566-A9F3-78BD8371F35E}" type="datetimeFigureOut">
              <a:rPr lang="en-US"/>
              <a:pPr>
                <a:defRPr/>
              </a:pPr>
              <a:t>6/23/2023</a:t>
            </a:fld>
            <a:endParaRPr lang="en-US"/>
          </a:p>
        </p:txBody>
      </p:sp>
      <p:sp>
        <p:nvSpPr>
          <p:cNvPr id="5" name="Footer Placeholder 4">
            <a:extLst>
              <a:ext uri="{FF2B5EF4-FFF2-40B4-BE49-F238E27FC236}">
                <a16:creationId xmlns:a16="http://schemas.microsoft.com/office/drawing/2014/main" id="{A5B784BA-30E7-C79F-372B-E27F8533880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7C75D85-1359-6DBD-0F16-885EE64062BA}"/>
              </a:ext>
            </a:extLst>
          </p:cNvPr>
          <p:cNvSpPr>
            <a:spLocks noGrp="1"/>
          </p:cNvSpPr>
          <p:nvPr>
            <p:ph type="sldNum" sz="quarter" idx="12"/>
          </p:nvPr>
        </p:nvSpPr>
        <p:spPr/>
        <p:txBody>
          <a:bodyPr/>
          <a:lstStyle>
            <a:lvl1pPr>
              <a:defRPr/>
            </a:lvl1pPr>
          </a:lstStyle>
          <a:p>
            <a:pPr>
              <a:defRPr/>
            </a:pPr>
            <a:fld id="{77F73835-B1D7-431B-A192-0637B268416B}" type="slidenum">
              <a:rPr lang="en-US" altLang="en-US"/>
              <a:pPr>
                <a:defRPr/>
              </a:pPr>
              <a:t>‹#›</a:t>
            </a:fld>
            <a:endParaRPr lang="en-US" altLang="en-US"/>
          </a:p>
        </p:txBody>
      </p:sp>
    </p:spTree>
    <p:extLst>
      <p:ext uri="{BB962C8B-B14F-4D97-AF65-F5344CB8AC3E}">
        <p14:creationId xmlns:p14="http://schemas.microsoft.com/office/powerpoint/2010/main" val="4134044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03867E-1484-3ED0-4FF8-1695A2E38428}"/>
              </a:ext>
            </a:extLst>
          </p:cNvPr>
          <p:cNvSpPr>
            <a:spLocks noGrp="1"/>
          </p:cNvSpPr>
          <p:nvPr>
            <p:ph type="dt" sz="half" idx="10"/>
          </p:nvPr>
        </p:nvSpPr>
        <p:spPr/>
        <p:txBody>
          <a:bodyPr/>
          <a:lstStyle>
            <a:lvl1pPr>
              <a:defRPr/>
            </a:lvl1pPr>
          </a:lstStyle>
          <a:p>
            <a:pPr>
              <a:defRPr/>
            </a:pPr>
            <a:fld id="{90698A23-6932-437E-AEE7-C9B9570EB46A}" type="datetimeFigureOut">
              <a:rPr lang="en-US"/>
              <a:pPr>
                <a:defRPr/>
              </a:pPr>
              <a:t>6/23/2023</a:t>
            </a:fld>
            <a:endParaRPr lang="en-US"/>
          </a:p>
        </p:txBody>
      </p:sp>
      <p:sp>
        <p:nvSpPr>
          <p:cNvPr id="5" name="Footer Placeholder 4">
            <a:extLst>
              <a:ext uri="{FF2B5EF4-FFF2-40B4-BE49-F238E27FC236}">
                <a16:creationId xmlns:a16="http://schemas.microsoft.com/office/drawing/2014/main" id="{6F31F14D-D179-BF4D-FB34-6C4942668C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1B04193-7866-721F-D8CF-4BC5AE0CCEFA}"/>
              </a:ext>
            </a:extLst>
          </p:cNvPr>
          <p:cNvSpPr>
            <a:spLocks noGrp="1"/>
          </p:cNvSpPr>
          <p:nvPr>
            <p:ph type="sldNum" sz="quarter" idx="12"/>
          </p:nvPr>
        </p:nvSpPr>
        <p:spPr/>
        <p:txBody>
          <a:bodyPr/>
          <a:lstStyle>
            <a:lvl1pPr>
              <a:defRPr/>
            </a:lvl1pPr>
          </a:lstStyle>
          <a:p>
            <a:pPr>
              <a:defRPr/>
            </a:pPr>
            <a:fld id="{9A3593F6-3645-4B0D-BCC9-1FAFF52AC997}" type="slidenum">
              <a:rPr lang="en-US" altLang="en-US"/>
              <a:pPr>
                <a:defRPr/>
              </a:pPr>
              <a:t>‹#›</a:t>
            </a:fld>
            <a:endParaRPr lang="en-US" altLang="en-US"/>
          </a:p>
        </p:txBody>
      </p:sp>
    </p:spTree>
    <p:extLst>
      <p:ext uri="{BB962C8B-B14F-4D97-AF65-F5344CB8AC3E}">
        <p14:creationId xmlns:p14="http://schemas.microsoft.com/office/powerpoint/2010/main" val="991341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03EAEB1-97C4-FFE5-5709-3CCEC13B667D}"/>
              </a:ext>
            </a:extLst>
          </p:cNvPr>
          <p:cNvSpPr>
            <a:spLocks noGrp="1"/>
          </p:cNvSpPr>
          <p:nvPr>
            <p:ph type="dt" sz="half" idx="10"/>
          </p:nvPr>
        </p:nvSpPr>
        <p:spPr/>
        <p:txBody>
          <a:bodyPr/>
          <a:lstStyle>
            <a:lvl1pPr>
              <a:defRPr/>
            </a:lvl1pPr>
          </a:lstStyle>
          <a:p>
            <a:pPr>
              <a:defRPr/>
            </a:pPr>
            <a:fld id="{13F006B8-5AEE-4FBC-A00A-9ED86D3B5E9E}" type="datetimeFigureOut">
              <a:rPr lang="en-US"/>
              <a:pPr>
                <a:defRPr/>
              </a:pPr>
              <a:t>6/23/2023</a:t>
            </a:fld>
            <a:endParaRPr lang="en-US"/>
          </a:p>
        </p:txBody>
      </p:sp>
      <p:sp>
        <p:nvSpPr>
          <p:cNvPr id="6" name="Footer Placeholder 4">
            <a:extLst>
              <a:ext uri="{FF2B5EF4-FFF2-40B4-BE49-F238E27FC236}">
                <a16:creationId xmlns:a16="http://schemas.microsoft.com/office/drawing/2014/main" id="{B413B7EB-AA21-6C63-1B3A-CD10AA87FA5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DACAE16-4DCB-4297-5C8B-8115E702F384}"/>
              </a:ext>
            </a:extLst>
          </p:cNvPr>
          <p:cNvSpPr>
            <a:spLocks noGrp="1"/>
          </p:cNvSpPr>
          <p:nvPr>
            <p:ph type="sldNum" sz="quarter" idx="12"/>
          </p:nvPr>
        </p:nvSpPr>
        <p:spPr/>
        <p:txBody>
          <a:bodyPr/>
          <a:lstStyle>
            <a:lvl1pPr>
              <a:defRPr/>
            </a:lvl1pPr>
          </a:lstStyle>
          <a:p>
            <a:pPr>
              <a:defRPr/>
            </a:pPr>
            <a:fld id="{308DBA7D-C2BC-4E17-A54B-85B82F377D4D}" type="slidenum">
              <a:rPr lang="en-US" altLang="en-US"/>
              <a:pPr>
                <a:defRPr/>
              </a:pPr>
              <a:t>‹#›</a:t>
            </a:fld>
            <a:endParaRPr lang="en-US" altLang="en-US"/>
          </a:p>
        </p:txBody>
      </p:sp>
    </p:spTree>
    <p:extLst>
      <p:ext uri="{BB962C8B-B14F-4D97-AF65-F5344CB8AC3E}">
        <p14:creationId xmlns:p14="http://schemas.microsoft.com/office/powerpoint/2010/main" val="331859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A77945A-0EBF-E1DA-06C6-33DA1AD05B76}"/>
              </a:ext>
            </a:extLst>
          </p:cNvPr>
          <p:cNvSpPr>
            <a:spLocks noGrp="1"/>
          </p:cNvSpPr>
          <p:nvPr>
            <p:ph type="dt" sz="half" idx="10"/>
          </p:nvPr>
        </p:nvSpPr>
        <p:spPr/>
        <p:txBody>
          <a:bodyPr/>
          <a:lstStyle>
            <a:lvl1pPr>
              <a:defRPr/>
            </a:lvl1pPr>
          </a:lstStyle>
          <a:p>
            <a:pPr>
              <a:defRPr/>
            </a:pPr>
            <a:fld id="{3CF9B875-2239-4AC8-9B87-09AC872B6DA4}" type="datetimeFigureOut">
              <a:rPr lang="en-US"/>
              <a:pPr>
                <a:defRPr/>
              </a:pPr>
              <a:t>6/23/2023</a:t>
            </a:fld>
            <a:endParaRPr lang="en-US"/>
          </a:p>
        </p:txBody>
      </p:sp>
      <p:sp>
        <p:nvSpPr>
          <p:cNvPr id="8" name="Footer Placeholder 4">
            <a:extLst>
              <a:ext uri="{FF2B5EF4-FFF2-40B4-BE49-F238E27FC236}">
                <a16:creationId xmlns:a16="http://schemas.microsoft.com/office/drawing/2014/main" id="{3B51E4A3-0DFC-3A35-07BA-ABB466FA3B2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1931917-9D39-6BED-26E8-154F9B4F6189}"/>
              </a:ext>
            </a:extLst>
          </p:cNvPr>
          <p:cNvSpPr>
            <a:spLocks noGrp="1"/>
          </p:cNvSpPr>
          <p:nvPr>
            <p:ph type="sldNum" sz="quarter" idx="12"/>
          </p:nvPr>
        </p:nvSpPr>
        <p:spPr/>
        <p:txBody>
          <a:bodyPr/>
          <a:lstStyle>
            <a:lvl1pPr>
              <a:defRPr/>
            </a:lvl1pPr>
          </a:lstStyle>
          <a:p>
            <a:pPr>
              <a:defRPr/>
            </a:pPr>
            <a:fld id="{FD7BFCDF-468C-4BB8-BA41-5A272DAD3359}" type="slidenum">
              <a:rPr lang="en-US" altLang="en-US"/>
              <a:pPr>
                <a:defRPr/>
              </a:pPr>
              <a:t>‹#›</a:t>
            </a:fld>
            <a:endParaRPr lang="en-US" altLang="en-US"/>
          </a:p>
        </p:txBody>
      </p:sp>
    </p:spTree>
    <p:extLst>
      <p:ext uri="{BB962C8B-B14F-4D97-AF65-F5344CB8AC3E}">
        <p14:creationId xmlns:p14="http://schemas.microsoft.com/office/powerpoint/2010/main" val="1412914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54931E9-76AA-53D4-EC22-27D30AF50EAB}"/>
              </a:ext>
            </a:extLst>
          </p:cNvPr>
          <p:cNvSpPr>
            <a:spLocks noGrp="1"/>
          </p:cNvSpPr>
          <p:nvPr>
            <p:ph type="dt" sz="half" idx="10"/>
          </p:nvPr>
        </p:nvSpPr>
        <p:spPr/>
        <p:txBody>
          <a:bodyPr/>
          <a:lstStyle>
            <a:lvl1pPr>
              <a:defRPr/>
            </a:lvl1pPr>
          </a:lstStyle>
          <a:p>
            <a:pPr>
              <a:defRPr/>
            </a:pPr>
            <a:fld id="{1AD30880-06C4-4DE8-9D53-9B542A571C24}" type="datetimeFigureOut">
              <a:rPr lang="en-US"/>
              <a:pPr>
                <a:defRPr/>
              </a:pPr>
              <a:t>6/23/2023</a:t>
            </a:fld>
            <a:endParaRPr lang="en-US"/>
          </a:p>
        </p:txBody>
      </p:sp>
      <p:sp>
        <p:nvSpPr>
          <p:cNvPr id="4" name="Footer Placeholder 4">
            <a:extLst>
              <a:ext uri="{FF2B5EF4-FFF2-40B4-BE49-F238E27FC236}">
                <a16:creationId xmlns:a16="http://schemas.microsoft.com/office/drawing/2014/main" id="{75291EAD-D2BA-7DF2-0480-70FB435EA50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1D6C9B9-BD44-EE7D-F4BD-27ECA6C8D486}"/>
              </a:ext>
            </a:extLst>
          </p:cNvPr>
          <p:cNvSpPr>
            <a:spLocks noGrp="1"/>
          </p:cNvSpPr>
          <p:nvPr>
            <p:ph type="sldNum" sz="quarter" idx="12"/>
          </p:nvPr>
        </p:nvSpPr>
        <p:spPr/>
        <p:txBody>
          <a:bodyPr/>
          <a:lstStyle>
            <a:lvl1pPr>
              <a:defRPr/>
            </a:lvl1pPr>
          </a:lstStyle>
          <a:p>
            <a:pPr>
              <a:defRPr/>
            </a:pPr>
            <a:fld id="{07AE350A-03FE-46D1-92DE-0450A87FB97E}" type="slidenum">
              <a:rPr lang="en-US" altLang="en-US"/>
              <a:pPr>
                <a:defRPr/>
              </a:pPr>
              <a:t>‹#›</a:t>
            </a:fld>
            <a:endParaRPr lang="en-US" altLang="en-US"/>
          </a:p>
        </p:txBody>
      </p:sp>
    </p:spTree>
    <p:extLst>
      <p:ext uri="{BB962C8B-B14F-4D97-AF65-F5344CB8AC3E}">
        <p14:creationId xmlns:p14="http://schemas.microsoft.com/office/powerpoint/2010/main" val="3878118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164713C-7F01-E3F8-AC7F-F4274DC4517C}"/>
              </a:ext>
            </a:extLst>
          </p:cNvPr>
          <p:cNvSpPr>
            <a:spLocks noGrp="1"/>
          </p:cNvSpPr>
          <p:nvPr>
            <p:ph type="dt" sz="half" idx="10"/>
          </p:nvPr>
        </p:nvSpPr>
        <p:spPr/>
        <p:txBody>
          <a:bodyPr/>
          <a:lstStyle>
            <a:lvl1pPr>
              <a:defRPr/>
            </a:lvl1pPr>
          </a:lstStyle>
          <a:p>
            <a:pPr>
              <a:defRPr/>
            </a:pPr>
            <a:fld id="{2D321171-493C-4B7C-93A8-10910CA3FFA3}" type="datetimeFigureOut">
              <a:rPr lang="en-US"/>
              <a:pPr>
                <a:defRPr/>
              </a:pPr>
              <a:t>6/23/2023</a:t>
            </a:fld>
            <a:endParaRPr lang="en-US"/>
          </a:p>
        </p:txBody>
      </p:sp>
      <p:sp>
        <p:nvSpPr>
          <p:cNvPr id="3" name="Footer Placeholder 4">
            <a:extLst>
              <a:ext uri="{FF2B5EF4-FFF2-40B4-BE49-F238E27FC236}">
                <a16:creationId xmlns:a16="http://schemas.microsoft.com/office/drawing/2014/main" id="{4AB46155-EF6E-E5F4-BF55-E8B5295BC29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53FFD72-42CE-5701-6266-EEED10024073}"/>
              </a:ext>
            </a:extLst>
          </p:cNvPr>
          <p:cNvSpPr>
            <a:spLocks noGrp="1"/>
          </p:cNvSpPr>
          <p:nvPr>
            <p:ph type="sldNum" sz="quarter" idx="12"/>
          </p:nvPr>
        </p:nvSpPr>
        <p:spPr/>
        <p:txBody>
          <a:bodyPr/>
          <a:lstStyle>
            <a:lvl1pPr>
              <a:defRPr/>
            </a:lvl1pPr>
          </a:lstStyle>
          <a:p>
            <a:pPr>
              <a:defRPr/>
            </a:pPr>
            <a:fld id="{B3CA9EB5-8D76-40EA-ADC2-1FA0A589AD04}" type="slidenum">
              <a:rPr lang="en-US" altLang="en-US"/>
              <a:pPr>
                <a:defRPr/>
              </a:pPr>
              <a:t>‹#›</a:t>
            </a:fld>
            <a:endParaRPr lang="en-US" altLang="en-US"/>
          </a:p>
        </p:txBody>
      </p:sp>
    </p:spTree>
    <p:extLst>
      <p:ext uri="{BB962C8B-B14F-4D97-AF65-F5344CB8AC3E}">
        <p14:creationId xmlns:p14="http://schemas.microsoft.com/office/powerpoint/2010/main" val="976266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5B68148-29A0-2F5C-972C-FDF5FF924B41}"/>
              </a:ext>
            </a:extLst>
          </p:cNvPr>
          <p:cNvSpPr>
            <a:spLocks noGrp="1"/>
          </p:cNvSpPr>
          <p:nvPr>
            <p:ph type="dt" sz="half" idx="10"/>
          </p:nvPr>
        </p:nvSpPr>
        <p:spPr/>
        <p:txBody>
          <a:bodyPr/>
          <a:lstStyle>
            <a:lvl1pPr>
              <a:defRPr/>
            </a:lvl1pPr>
          </a:lstStyle>
          <a:p>
            <a:pPr>
              <a:defRPr/>
            </a:pPr>
            <a:fld id="{9DC7F1BA-7F68-4B14-ACBC-152F9EBC3D9A}" type="datetimeFigureOut">
              <a:rPr lang="en-US"/>
              <a:pPr>
                <a:defRPr/>
              </a:pPr>
              <a:t>6/23/2023</a:t>
            </a:fld>
            <a:endParaRPr lang="en-US"/>
          </a:p>
        </p:txBody>
      </p:sp>
      <p:sp>
        <p:nvSpPr>
          <p:cNvPr id="6" name="Footer Placeholder 4">
            <a:extLst>
              <a:ext uri="{FF2B5EF4-FFF2-40B4-BE49-F238E27FC236}">
                <a16:creationId xmlns:a16="http://schemas.microsoft.com/office/drawing/2014/main" id="{ACC86678-BCC3-999D-610B-B7AB3583746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343F8A7-11A0-A127-5B52-70DA5000C512}"/>
              </a:ext>
            </a:extLst>
          </p:cNvPr>
          <p:cNvSpPr>
            <a:spLocks noGrp="1"/>
          </p:cNvSpPr>
          <p:nvPr>
            <p:ph type="sldNum" sz="quarter" idx="12"/>
          </p:nvPr>
        </p:nvSpPr>
        <p:spPr/>
        <p:txBody>
          <a:bodyPr/>
          <a:lstStyle>
            <a:lvl1pPr>
              <a:defRPr/>
            </a:lvl1pPr>
          </a:lstStyle>
          <a:p>
            <a:pPr>
              <a:defRPr/>
            </a:pPr>
            <a:fld id="{BCF97932-574D-431E-AA2E-8AEEFBBA2269}" type="slidenum">
              <a:rPr lang="en-US" altLang="en-US"/>
              <a:pPr>
                <a:defRPr/>
              </a:pPr>
              <a:t>‹#›</a:t>
            </a:fld>
            <a:endParaRPr lang="en-US" altLang="en-US"/>
          </a:p>
        </p:txBody>
      </p:sp>
    </p:spTree>
    <p:extLst>
      <p:ext uri="{BB962C8B-B14F-4D97-AF65-F5344CB8AC3E}">
        <p14:creationId xmlns:p14="http://schemas.microsoft.com/office/powerpoint/2010/main" val="261093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157EB984-E76F-4B10-A233-1BD6FD7F100E}" type="datetime1">
              <a:rPr lang="en-US" smtClean="0"/>
              <a:t>6/23/2023</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r>
              <a:rPr lang="en-US"/>
              <a:t>Archana P S , Department of CSE,SNGCE</a:t>
            </a:r>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766551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749A8FE-0B82-B3D9-090F-3A6FAD921B8F}"/>
              </a:ext>
            </a:extLst>
          </p:cNvPr>
          <p:cNvSpPr>
            <a:spLocks noGrp="1"/>
          </p:cNvSpPr>
          <p:nvPr>
            <p:ph type="dt" sz="half" idx="10"/>
          </p:nvPr>
        </p:nvSpPr>
        <p:spPr/>
        <p:txBody>
          <a:bodyPr/>
          <a:lstStyle>
            <a:lvl1pPr>
              <a:defRPr/>
            </a:lvl1pPr>
          </a:lstStyle>
          <a:p>
            <a:pPr>
              <a:defRPr/>
            </a:pPr>
            <a:fld id="{85D64261-699E-4D30-B08B-6126B7D91705}" type="datetimeFigureOut">
              <a:rPr lang="en-US"/>
              <a:pPr>
                <a:defRPr/>
              </a:pPr>
              <a:t>6/23/2023</a:t>
            </a:fld>
            <a:endParaRPr lang="en-US"/>
          </a:p>
        </p:txBody>
      </p:sp>
      <p:sp>
        <p:nvSpPr>
          <p:cNvPr id="6" name="Footer Placeholder 4">
            <a:extLst>
              <a:ext uri="{FF2B5EF4-FFF2-40B4-BE49-F238E27FC236}">
                <a16:creationId xmlns:a16="http://schemas.microsoft.com/office/drawing/2014/main" id="{AA8B1502-3182-CF45-7DCE-59EE7AD7CB2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97DB357-F611-89A3-B902-48E063A7C76C}"/>
              </a:ext>
            </a:extLst>
          </p:cNvPr>
          <p:cNvSpPr>
            <a:spLocks noGrp="1"/>
          </p:cNvSpPr>
          <p:nvPr>
            <p:ph type="sldNum" sz="quarter" idx="12"/>
          </p:nvPr>
        </p:nvSpPr>
        <p:spPr/>
        <p:txBody>
          <a:bodyPr/>
          <a:lstStyle>
            <a:lvl1pPr>
              <a:defRPr/>
            </a:lvl1pPr>
          </a:lstStyle>
          <a:p>
            <a:pPr>
              <a:defRPr/>
            </a:pPr>
            <a:fld id="{353FA8D8-5AEA-4BE0-8E6C-9921B27BE3B4}" type="slidenum">
              <a:rPr lang="en-US" altLang="en-US"/>
              <a:pPr>
                <a:defRPr/>
              </a:pPr>
              <a:t>‹#›</a:t>
            </a:fld>
            <a:endParaRPr lang="en-US" altLang="en-US"/>
          </a:p>
        </p:txBody>
      </p:sp>
    </p:spTree>
    <p:extLst>
      <p:ext uri="{BB962C8B-B14F-4D97-AF65-F5344CB8AC3E}">
        <p14:creationId xmlns:p14="http://schemas.microsoft.com/office/powerpoint/2010/main" val="3230388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AC137-E04D-1ECF-3D89-DA41B8A25C00}"/>
              </a:ext>
            </a:extLst>
          </p:cNvPr>
          <p:cNvSpPr>
            <a:spLocks noGrp="1"/>
          </p:cNvSpPr>
          <p:nvPr>
            <p:ph type="dt" sz="half" idx="10"/>
          </p:nvPr>
        </p:nvSpPr>
        <p:spPr/>
        <p:txBody>
          <a:bodyPr/>
          <a:lstStyle>
            <a:lvl1pPr>
              <a:defRPr/>
            </a:lvl1pPr>
          </a:lstStyle>
          <a:p>
            <a:pPr>
              <a:defRPr/>
            </a:pPr>
            <a:fld id="{39857641-8D0E-4941-A80F-8DFB04B58963}" type="datetimeFigureOut">
              <a:rPr lang="en-US"/>
              <a:pPr>
                <a:defRPr/>
              </a:pPr>
              <a:t>6/23/2023</a:t>
            </a:fld>
            <a:endParaRPr lang="en-US"/>
          </a:p>
        </p:txBody>
      </p:sp>
      <p:sp>
        <p:nvSpPr>
          <p:cNvPr id="5" name="Footer Placeholder 4">
            <a:extLst>
              <a:ext uri="{FF2B5EF4-FFF2-40B4-BE49-F238E27FC236}">
                <a16:creationId xmlns:a16="http://schemas.microsoft.com/office/drawing/2014/main" id="{5E7B67EC-BD3B-3962-CAF5-C83DCBD7F6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800A2AA-0FC8-E729-B8F1-97E7A3765A21}"/>
              </a:ext>
            </a:extLst>
          </p:cNvPr>
          <p:cNvSpPr>
            <a:spLocks noGrp="1"/>
          </p:cNvSpPr>
          <p:nvPr>
            <p:ph type="sldNum" sz="quarter" idx="12"/>
          </p:nvPr>
        </p:nvSpPr>
        <p:spPr/>
        <p:txBody>
          <a:bodyPr/>
          <a:lstStyle>
            <a:lvl1pPr>
              <a:defRPr/>
            </a:lvl1pPr>
          </a:lstStyle>
          <a:p>
            <a:pPr>
              <a:defRPr/>
            </a:pPr>
            <a:fld id="{037A75CC-4342-401C-8CD2-57C398D76587}" type="slidenum">
              <a:rPr lang="en-US" altLang="en-US"/>
              <a:pPr>
                <a:defRPr/>
              </a:pPr>
              <a:t>‹#›</a:t>
            </a:fld>
            <a:endParaRPr lang="en-US" altLang="en-US"/>
          </a:p>
        </p:txBody>
      </p:sp>
    </p:spTree>
    <p:extLst>
      <p:ext uri="{BB962C8B-B14F-4D97-AF65-F5344CB8AC3E}">
        <p14:creationId xmlns:p14="http://schemas.microsoft.com/office/powerpoint/2010/main" val="1410101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B92E0-C255-F5D2-3019-21720BC5C0EC}"/>
              </a:ext>
            </a:extLst>
          </p:cNvPr>
          <p:cNvSpPr>
            <a:spLocks noGrp="1"/>
          </p:cNvSpPr>
          <p:nvPr>
            <p:ph type="dt" sz="half" idx="10"/>
          </p:nvPr>
        </p:nvSpPr>
        <p:spPr/>
        <p:txBody>
          <a:bodyPr/>
          <a:lstStyle>
            <a:lvl1pPr>
              <a:defRPr/>
            </a:lvl1pPr>
          </a:lstStyle>
          <a:p>
            <a:pPr>
              <a:defRPr/>
            </a:pPr>
            <a:fld id="{9E27C0DC-7DB0-42D4-B3D7-C975798C292E}" type="datetimeFigureOut">
              <a:rPr lang="en-US"/>
              <a:pPr>
                <a:defRPr/>
              </a:pPr>
              <a:t>6/23/2023</a:t>
            </a:fld>
            <a:endParaRPr lang="en-US"/>
          </a:p>
        </p:txBody>
      </p:sp>
      <p:sp>
        <p:nvSpPr>
          <p:cNvPr id="5" name="Footer Placeholder 4">
            <a:extLst>
              <a:ext uri="{FF2B5EF4-FFF2-40B4-BE49-F238E27FC236}">
                <a16:creationId xmlns:a16="http://schemas.microsoft.com/office/drawing/2014/main" id="{92E09784-E1FC-C0B0-D8C5-32C911DDD6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B5E6AA3-0AC4-3156-9723-C2E8A5DDF05D}"/>
              </a:ext>
            </a:extLst>
          </p:cNvPr>
          <p:cNvSpPr>
            <a:spLocks noGrp="1"/>
          </p:cNvSpPr>
          <p:nvPr>
            <p:ph type="sldNum" sz="quarter" idx="12"/>
          </p:nvPr>
        </p:nvSpPr>
        <p:spPr/>
        <p:txBody>
          <a:bodyPr/>
          <a:lstStyle>
            <a:lvl1pPr>
              <a:defRPr/>
            </a:lvl1pPr>
          </a:lstStyle>
          <a:p>
            <a:pPr>
              <a:defRPr/>
            </a:pPr>
            <a:fld id="{31A067B8-CC84-4F22-A09E-6C23D8C6AF4B}" type="slidenum">
              <a:rPr lang="en-US" altLang="en-US"/>
              <a:pPr>
                <a:defRPr/>
              </a:pPr>
              <a:t>‹#›</a:t>
            </a:fld>
            <a:endParaRPr lang="en-US" altLang="en-US"/>
          </a:p>
        </p:txBody>
      </p:sp>
    </p:spTree>
    <p:extLst>
      <p:ext uri="{BB962C8B-B14F-4D97-AF65-F5344CB8AC3E}">
        <p14:creationId xmlns:p14="http://schemas.microsoft.com/office/powerpoint/2010/main" val="1425015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369DC60B-44A9-8080-1A18-76C5855A4451}"/>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DCAA154-7BCF-BCE1-D84C-DE40F8F5A448}"/>
              </a:ext>
            </a:extLst>
          </p:cNvPr>
          <p:cNvSpPr>
            <a:spLocks noGrp="1" noChangeArrowheads="1"/>
          </p:cNvSpPr>
          <p:nvPr>
            <p:ph type="sldNum" idx="11"/>
          </p:nvPr>
        </p:nvSpPr>
        <p:spPr>
          <a:ln/>
        </p:spPr>
        <p:txBody>
          <a:bodyPr/>
          <a:lstStyle>
            <a:lvl1pPr>
              <a:defRPr/>
            </a:lvl1pPr>
          </a:lstStyle>
          <a:p>
            <a:pPr>
              <a:defRPr/>
            </a:pPr>
            <a:fld id="{77A17D7C-9C42-4FAD-9A03-8827A4449F17}" type="slidenum">
              <a:rPr lang="en-US" altLang="en-US"/>
              <a:pPr>
                <a:defRPr/>
              </a:pPr>
              <a:t>‹#›</a:t>
            </a:fld>
            <a:endParaRPr lang="en-US" altLang="en-US"/>
          </a:p>
        </p:txBody>
      </p:sp>
    </p:spTree>
    <p:extLst>
      <p:ext uri="{BB962C8B-B14F-4D97-AF65-F5344CB8AC3E}">
        <p14:creationId xmlns:p14="http://schemas.microsoft.com/office/powerpoint/2010/main" val="6660755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5CFB6853-900D-0960-45A5-1A47049EADD3}"/>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8AA1EE2-B6C9-9786-43D7-1EBE6E178698}"/>
              </a:ext>
            </a:extLst>
          </p:cNvPr>
          <p:cNvSpPr>
            <a:spLocks noGrp="1" noChangeArrowheads="1"/>
          </p:cNvSpPr>
          <p:nvPr>
            <p:ph type="sldNum" idx="11"/>
          </p:nvPr>
        </p:nvSpPr>
        <p:spPr>
          <a:ln/>
        </p:spPr>
        <p:txBody>
          <a:bodyPr/>
          <a:lstStyle>
            <a:lvl1pPr>
              <a:defRPr/>
            </a:lvl1pPr>
          </a:lstStyle>
          <a:p>
            <a:pPr>
              <a:defRPr/>
            </a:pPr>
            <a:fld id="{9D980E31-6E57-471B-9DD3-CCEDCB977B40}" type="slidenum">
              <a:rPr lang="en-US" altLang="en-US"/>
              <a:pPr>
                <a:defRPr/>
              </a:pPr>
              <a:t>‹#›</a:t>
            </a:fld>
            <a:endParaRPr lang="en-US" altLang="en-US"/>
          </a:p>
        </p:txBody>
      </p:sp>
    </p:spTree>
    <p:extLst>
      <p:ext uri="{BB962C8B-B14F-4D97-AF65-F5344CB8AC3E}">
        <p14:creationId xmlns:p14="http://schemas.microsoft.com/office/powerpoint/2010/main" val="4231198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D3992BD-BF0B-EBFA-4A4B-2D6138D05443}"/>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D428E47-C537-5269-0983-E0F5B6BFDD29}"/>
              </a:ext>
            </a:extLst>
          </p:cNvPr>
          <p:cNvSpPr>
            <a:spLocks noGrp="1" noChangeArrowheads="1"/>
          </p:cNvSpPr>
          <p:nvPr>
            <p:ph type="sldNum" idx="11"/>
          </p:nvPr>
        </p:nvSpPr>
        <p:spPr>
          <a:ln/>
        </p:spPr>
        <p:txBody>
          <a:bodyPr/>
          <a:lstStyle>
            <a:lvl1pPr>
              <a:defRPr/>
            </a:lvl1pPr>
          </a:lstStyle>
          <a:p>
            <a:pPr>
              <a:defRPr/>
            </a:pPr>
            <a:fld id="{AD5137F5-F5A4-4631-96A6-EB1BF376FB2C}" type="slidenum">
              <a:rPr lang="en-US" altLang="en-US"/>
              <a:pPr>
                <a:defRPr/>
              </a:pPr>
              <a:t>‹#›</a:t>
            </a:fld>
            <a:endParaRPr lang="en-US" altLang="en-US"/>
          </a:p>
        </p:txBody>
      </p:sp>
    </p:spTree>
    <p:extLst>
      <p:ext uri="{BB962C8B-B14F-4D97-AF65-F5344CB8AC3E}">
        <p14:creationId xmlns:p14="http://schemas.microsoft.com/office/powerpoint/2010/main" val="4140460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C868E279-8518-7EFF-33D6-9B28E79F95DF}"/>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DB3C108-9807-35CC-C503-B1504CB72C90}"/>
              </a:ext>
            </a:extLst>
          </p:cNvPr>
          <p:cNvSpPr>
            <a:spLocks noGrp="1" noChangeArrowheads="1"/>
          </p:cNvSpPr>
          <p:nvPr>
            <p:ph type="sldNum" idx="11"/>
          </p:nvPr>
        </p:nvSpPr>
        <p:spPr>
          <a:ln/>
        </p:spPr>
        <p:txBody>
          <a:bodyPr/>
          <a:lstStyle>
            <a:lvl1pPr>
              <a:defRPr/>
            </a:lvl1pPr>
          </a:lstStyle>
          <a:p>
            <a:pPr>
              <a:defRPr/>
            </a:pPr>
            <a:fld id="{AAD79E17-0BAA-4133-88BB-14039A496FB0}" type="slidenum">
              <a:rPr lang="en-US" altLang="en-US"/>
              <a:pPr>
                <a:defRPr/>
              </a:pPr>
              <a:t>‹#›</a:t>
            </a:fld>
            <a:endParaRPr lang="en-US" altLang="en-US"/>
          </a:p>
        </p:txBody>
      </p:sp>
    </p:spTree>
    <p:extLst>
      <p:ext uri="{BB962C8B-B14F-4D97-AF65-F5344CB8AC3E}">
        <p14:creationId xmlns:p14="http://schemas.microsoft.com/office/powerpoint/2010/main" val="6426531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12109439-36D7-BE99-00A8-27B7AD3F93F9}"/>
              </a:ext>
            </a:extLst>
          </p:cNvPr>
          <p:cNvSpPr>
            <a:spLocks noGrp="1" noChangeArrowheads="1"/>
          </p:cNvSpPr>
          <p:nvPr>
            <p:ph type="dt"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87E6633-F235-C278-C794-0EC1133CA80A}"/>
              </a:ext>
            </a:extLst>
          </p:cNvPr>
          <p:cNvSpPr>
            <a:spLocks noGrp="1" noChangeArrowheads="1"/>
          </p:cNvSpPr>
          <p:nvPr>
            <p:ph type="sldNum" idx="11"/>
          </p:nvPr>
        </p:nvSpPr>
        <p:spPr>
          <a:ln/>
        </p:spPr>
        <p:txBody>
          <a:bodyPr/>
          <a:lstStyle>
            <a:lvl1pPr>
              <a:defRPr/>
            </a:lvl1pPr>
          </a:lstStyle>
          <a:p>
            <a:pPr>
              <a:defRPr/>
            </a:pPr>
            <a:fld id="{4CED737A-E556-4454-BB29-AC786B19DCF3}" type="slidenum">
              <a:rPr lang="en-US" altLang="en-US"/>
              <a:pPr>
                <a:defRPr/>
              </a:pPr>
              <a:t>‹#›</a:t>
            </a:fld>
            <a:endParaRPr lang="en-US" altLang="en-US"/>
          </a:p>
        </p:txBody>
      </p:sp>
    </p:spTree>
    <p:extLst>
      <p:ext uri="{BB962C8B-B14F-4D97-AF65-F5344CB8AC3E}">
        <p14:creationId xmlns:p14="http://schemas.microsoft.com/office/powerpoint/2010/main" val="3278279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2C5E2C68-B218-E88B-A805-D465412D0325}"/>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AFBF5427-E91B-FBE3-2609-8B5EBED45B42}"/>
              </a:ext>
            </a:extLst>
          </p:cNvPr>
          <p:cNvSpPr>
            <a:spLocks noGrp="1" noChangeArrowheads="1"/>
          </p:cNvSpPr>
          <p:nvPr>
            <p:ph type="sldNum" idx="11"/>
          </p:nvPr>
        </p:nvSpPr>
        <p:spPr>
          <a:ln/>
        </p:spPr>
        <p:txBody>
          <a:bodyPr/>
          <a:lstStyle>
            <a:lvl1pPr>
              <a:defRPr/>
            </a:lvl1pPr>
          </a:lstStyle>
          <a:p>
            <a:pPr>
              <a:defRPr/>
            </a:pPr>
            <a:fld id="{2914AEB6-0B7C-4EA8-B514-2544A71BB80E}" type="slidenum">
              <a:rPr lang="en-US" altLang="en-US"/>
              <a:pPr>
                <a:defRPr/>
              </a:pPr>
              <a:t>‹#›</a:t>
            </a:fld>
            <a:endParaRPr lang="en-US" altLang="en-US"/>
          </a:p>
        </p:txBody>
      </p:sp>
    </p:spTree>
    <p:extLst>
      <p:ext uri="{BB962C8B-B14F-4D97-AF65-F5344CB8AC3E}">
        <p14:creationId xmlns:p14="http://schemas.microsoft.com/office/powerpoint/2010/main" val="23626779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80586B0-CF44-6954-2EA5-E5069DEDFB21}"/>
              </a:ext>
            </a:extLst>
          </p:cNvPr>
          <p:cNvSpPr>
            <a:spLocks noGrp="1" noChangeArrowheads="1"/>
          </p:cNvSpPr>
          <p:nvPr>
            <p:ph type="dt"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E8E9FFDA-CA73-27C6-A9DD-D46EDA1C9FAB}"/>
              </a:ext>
            </a:extLst>
          </p:cNvPr>
          <p:cNvSpPr>
            <a:spLocks noGrp="1" noChangeArrowheads="1"/>
          </p:cNvSpPr>
          <p:nvPr>
            <p:ph type="sldNum" idx="11"/>
          </p:nvPr>
        </p:nvSpPr>
        <p:spPr>
          <a:ln/>
        </p:spPr>
        <p:txBody>
          <a:bodyPr/>
          <a:lstStyle>
            <a:lvl1pPr>
              <a:defRPr/>
            </a:lvl1pPr>
          </a:lstStyle>
          <a:p>
            <a:pPr>
              <a:defRPr/>
            </a:pPr>
            <a:fld id="{6759B78E-B81F-440D-8118-C2157FC72EF0}" type="slidenum">
              <a:rPr lang="en-US" altLang="en-US"/>
              <a:pPr>
                <a:defRPr/>
              </a:pPr>
              <a:t>‹#›</a:t>
            </a:fld>
            <a:endParaRPr lang="en-US" altLang="en-US"/>
          </a:p>
        </p:txBody>
      </p:sp>
    </p:spTree>
    <p:extLst>
      <p:ext uri="{BB962C8B-B14F-4D97-AF65-F5344CB8AC3E}">
        <p14:creationId xmlns:p14="http://schemas.microsoft.com/office/powerpoint/2010/main" val="116799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5C8A7C09-12C6-448F-B160-2530D293E7E8}" type="datetime1">
              <a:rPr lang="en-US" smtClean="0"/>
              <a:t>6/23/2023</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a:t>Archana P S , Department of CSE,SNGCE</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36105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D6427E8-DC9B-AA95-E191-2ED4B4DA40A8}"/>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55D3279-36E9-49E9-5798-B2AF9F475474}"/>
              </a:ext>
            </a:extLst>
          </p:cNvPr>
          <p:cNvSpPr>
            <a:spLocks noGrp="1" noChangeArrowheads="1"/>
          </p:cNvSpPr>
          <p:nvPr>
            <p:ph type="sldNum" idx="11"/>
          </p:nvPr>
        </p:nvSpPr>
        <p:spPr>
          <a:ln/>
        </p:spPr>
        <p:txBody>
          <a:bodyPr/>
          <a:lstStyle>
            <a:lvl1pPr>
              <a:defRPr/>
            </a:lvl1pPr>
          </a:lstStyle>
          <a:p>
            <a:pPr>
              <a:defRPr/>
            </a:pPr>
            <a:fld id="{7237F61A-4370-41AC-BDA1-D9C114B5A09E}" type="slidenum">
              <a:rPr lang="en-US" altLang="en-US"/>
              <a:pPr>
                <a:defRPr/>
              </a:pPr>
              <a:t>‹#›</a:t>
            </a:fld>
            <a:endParaRPr lang="en-US" altLang="en-US"/>
          </a:p>
        </p:txBody>
      </p:sp>
    </p:spTree>
    <p:extLst>
      <p:ext uri="{BB962C8B-B14F-4D97-AF65-F5344CB8AC3E}">
        <p14:creationId xmlns:p14="http://schemas.microsoft.com/office/powerpoint/2010/main" val="28672749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0038913C-56F6-E0FA-3F73-D243D877EC42}"/>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1D5A571-B917-24A2-7326-C551D9882462}"/>
              </a:ext>
            </a:extLst>
          </p:cNvPr>
          <p:cNvSpPr>
            <a:spLocks noGrp="1" noChangeArrowheads="1"/>
          </p:cNvSpPr>
          <p:nvPr>
            <p:ph type="sldNum" idx="11"/>
          </p:nvPr>
        </p:nvSpPr>
        <p:spPr>
          <a:ln/>
        </p:spPr>
        <p:txBody>
          <a:bodyPr/>
          <a:lstStyle>
            <a:lvl1pPr>
              <a:defRPr/>
            </a:lvl1pPr>
          </a:lstStyle>
          <a:p>
            <a:pPr>
              <a:defRPr/>
            </a:pPr>
            <a:fld id="{534418F8-65D9-41A6-BA15-DCE446EF848E}" type="slidenum">
              <a:rPr lang="en-US" altLang="en-US"/>
              <a:pPr>
                <a:defRPr/>
              </a:pPr>
              <a:t>‹#›</a:t>
            </a:fld>
            <a:endParaRPr lang="en-US" altLang="en-US"/>
          </a:p>
        </p:txBody>
      </p:sp>
    </p:spTree>
    <p:extLst>
      <p:ext uri="{BB962C8B-B14F-4D97-AF65-F5344CB8AC3E}">
        <p14:creationId xmlns:p14="http://schemas.microsoft.com/office/powerpoint/2010/main" val="36748206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E936A463-B120-8BDB-9D36-10BF5A5D8EB1}"/>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DCB8499-1A96-3904-B99E-0BDA0E8CCD19}"/>
              </a:ext>
            </a:extLst>
          </p:cNvPr>
          <p:cNvSpPr>
            <a:spLocks noGrp="1" noChangeArrowheads="1"/>
          </p:cNvSpPr>
          <p:nvPr>
            <p:ph type="sldNum" idx="11"/>
          </p:nvPr>
        </p:nvSpPr>
        <p:spPr>
          <a:ln/>
        </p:spPr>
        <p:txBody>
          <a:bodyPr/>
          <a:lstStyle>
            <a:lvl1pPr>
              <a:defRPr/>
            </a:lvl1pPr>
          </a:lstStyle>
          <a:p>
            <a:pPr>
              <a:defRPr/>
            </a:pPr>
            <a:fld id="{2AE13059-122D-43CA-8EA9-0315F3FCB2C2}" type="slidenum">
              <a:rPr lang="en-US" altLang="en-US"/>
              <a:pPr>
                <a:defRPr/>
              </a:pPr>
              <a:t>‹#›</a:t>
            </a:fld>
            <a:endParaRPr lang="en-US" altLang="en-US"/>
          </a:p>
        </p:txBody>
      </p:sp>
    </p:spTree>
    <p:extLst>
      <p:ext uri="{BB962C8B-B14F-4D97-AF65-F5344CB8AC3E}">
        <p14:creationId xmlns:p14="http://schemas.microsoft.com/office/powerpoint/2010/main" val="7491448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9278F57-76C6-EB9D-7318-934A270A4557}"/>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653E3D8-D673-AA7B-67F5-20CF30842976}"/>
              </a:ext>
            </a:extLst>
          </p:cNvPr>
          <p:cNvSpPr>
            <a:spLocks noGrp="1" noChangeArrowheads="1"/>
          </p:cNvSpPr>
          <p:nvPr>
            <p:ph type="sldNum" idx="11"/>
          </p:nvPr>
        </p:nvSpPr>
        <p:spPr>
          <a:ln/>
        </p:spPr>
        <p:txBody>
          <a:bodyPr/>
          <a:lstStyle>
            <a:lvl1pPr>
              <a:defRPr/>
            </a:lvl1pPr>
          </a:lstStyle>
          <a:p>
            <a:pPr>
              <a:defRPr/>
            </a:pPr>
            <a:fld id="{71E09700-920C-4DAF-9AE6-F1F3C1F832F8}" type="slidenum">
              <a:rPr lang="en-US" altLang="en-US"/>
              <a:pPr>
                <a:defRPr/>
              </a:pPr>
              <a:t>‹#›</a:t>
            </a:fld>
            <a:endParaRPr lang="en-US" altLang="en-US"/>
          </a:p>
        </p:txBody>
      </p:sp>
    </p:spTree>
    <p:extLst>
      <p:ext uri="{BB962C8B-B14F-4D97-AF65-F5344CB8AC3E}">
        <p14:creationId xmlns:p14="http://schemas.microsoft.com/office/powerpoint/2010/main" val="29866148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0684" cy="1141412"/>
          </a:xfrm>
        </p:spPr>
        <p:txBody>
          <a:bodyPr/>
          <a:lstStyle/>
          <a:p>
            <a:r>
              <a:rPr lang="en-US"/>
              <a:t>Click to edit Master title style</a:t>
            </a:r>
          </a:p>
        </p:txBody>
      </p:sp>
      <p:sp>
        <p:nvSpPr>
          <p:cNvPr id="3" name="Rectangle 3">
            <a:extLst>
              <a:ext uri="{FF2B5EF4-FFF2-40B4-BE49-F238E27FC236}">
                <a16:creationId xmlns:a16="http://schemas.microsoft.com/office/drawing/2014/main" id="{B821DF0E-C34A-7B51-2E16-A34DC02EA291}"/>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F22E2D6-8E11-6C34-3EF8-ECA59226A85B}"/>
              </a:ext>
            </a:extLst>
          </p:cNvPr>
          <p:cNvSpPr>
            <a:spLocks noGrp="1" noChangeArrowheads="1"/>
          </p:cNvSpPr>
          <p:nvPr>
            <p:ph type="sldNum" idx="11"/>
          </p:nvPr>
        </p:nvSpPr>
        <p:spPr>
          <a:ln/>
        </p:spPr>
        <p:txBody>
          <a:bodyPr/>
          <a:lstStyle>
            <a:lvl1pPr>
              <a:defRPr/>
            </a:lvl1pPr>
          </a:lstStyle>
          <a:p>
            <a:pPr>
              <a:defRPr/>
            </a:pPr>
            <a:fld id="{F62584CF-5689-4BF5-AA35-40159963D0C5}" type="slidenum">
              <a:rPr lang="en-US" altLang="en-US"/>
              <a:pPr>
                <a:defRPr/>
              </a:pPr>
              <a:t>‹#›</a:t>
            </a:fld>
            <a:endParaRPr lang="en-US" altLang="en-US"/>
          </a:p>
        </p:txBody>
      </p:sp>
    </p:spTree>
    <p:extLst>
      <p:ext uri="{BB962C8B-B14F-4D97-AF65-F5344CB8AC3E}">
        <p14:creationId xmlns:p14="http://schemas.microsoft.com/office/powerpoint/2010/main" val="112708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F5034C86-BCD3-4BAB-AF36-C7845D0B064F}" type="datetime1">
              <a:rPr lang="en-US" smtClean="0"/>
              <a:t>6/23/2023</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a:t>Archana P S , Department of CSE,SNGCE</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07147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0CE94A4-8C3E-4267-A466-4AADF8048F79}" type="datetime1">
              <a:rPr lang="en-US" smtClean="0"/>
              <a:t>6/23/2023</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a:t>Archana P S , Department of CSE,SNGCE</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71963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6AFE504C-A80A-4CC3-AB18-CC548C16A707}" type="datetime1">
              <a:rPr lang="en-US" smtClean="0"/>
              <a:t>6/23/2023</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0342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AC9FEC59-06F1-48E4-BC57-76FB1A799993}" type="datetime1">
              <a:rPr lang="en-US" smtClean="0"/>
              <a:t>6/23/2023</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a:t>Archana P S , Department of CSE,SNGCE</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94648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08BB33D3-0A55-4ABE-BFA4-CB34F6C468E9}" type="datetime1">
              <a:rPr lang="en-US" smtClean="0"/>
              <a:t>6/23/2023</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a:t>Archana P S , Department of CSE,SNGCE</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80485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22AB6D81-77FC-4BC3-8A3B-7B136D3ABB31}" type="datetime1">
              <a:rPr lang="en-US" smtClean="0"/>
              <a:t>6/23/2023</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a:t>Archana P S , Department of CSE,SNGCE</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8490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r>
              <a:rPr lang="en-US"/>
              <a:t>Archana P S , Department of CSE,SNGCE</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2CC3844C-5AD6-435E-8942-A5909B7B7E82}" type="datetime1">
              <a:rPr lang="en-US" smtClean="0"/>
              <a:t>6/23/2023</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407141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DAF626B-261E-EE34-408B-3248909F700B}"/>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2E7F2E2-503F-6D65-2745-8D9D37703D68}"/>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CC196F9-7245-EADD-3534-F969274B414A}"/>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51E06D93-95D1-4331-9082-940E6838E9C1}" type="datetimeFigureOut">
              <a:rPr lang="en-US"/>
              <a:pPr>
                <a:defRPr/>
              </a:pPr>
              <a:t>6/23/2023</a:t>
            </a:fld>
            <a:endParaRPr lang="en-US"/>
          </a:p>
        </p:txBody>
      </p:sp>
      <p:sp>
        <p:nvSpPr>
          <p:cNvPr id="5" name="Footer Placeholder 4">
            <a:extLst>
              <a:ext uri="{FF2B5EF4-FFF2-40B4-BE49-F238E27FC236}">
                <a16:creationId xmlns:a16="http://schemas.microsoft.com/office/drawing/2014/main" id="{D05A863D-9FBD-18DC-59F5-7E10AC9A3BC0}"/>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8910FFB5-7F4F-0508-50C5-E3D7634B936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C3700AA1-70D3-4B9A-AFC7-7572133AC168}" type="slidenum">
              <a:rPr lang="en-US" altLang="en-US"/>
              <a:pPr>
                <a:defRPr/>
              </a:pPr>
              <a:t>‹#›</a:t>
            </a:fld>
            <a:endParaRPr lang="en-US" altLang="en-US"/>
          </a:p>
        </p:txBody>
      </p:sp>
    </p:spTree>
    <p:extLst>
      <p:ext uri="{BB962C8B-B14F-4D97-AF65-F5344CB8AC3E}">
        <p14:creationId xmlns:p14="http://schemas.microsoft.com/office/powerpoint/2010/main" val="6908203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84939F09-96FA-07D3-7008-328D26FA10B2}"/>
              </a:ext>
            </a:extLst>
          </p:cNvPr>
          <p:cNvSpPr>
            <a:spLocks noGrp="1" noChangeArrowheads="1"/>
          </p:cNvSpPr>
          <p:nvPr>
            <p:ph type="title"/>
          </p:nvPr>
        </p:nvSpPr>
        <p:spPr bwMode="auto">
          <a:xfrm>
            <a:off x="609601" y="274638"/>
            <a:ext cx="10970684"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0F42A6A8-8EA6-1A0F-641B-3383F3488FA4}"/>
              </a:ext>
            </a:extLst>
          </p:cNvPr>
          <p:cNvSpPr>
            <a:spLocks noGrp="1" noChangeArrowheads="1"/>
          </p:cNvSpPr>
          <p:nvPr>
            <p:ph type="body" idx="1"/>
          </p:nvPr>
        </p:nvSpPr>
        <p:spPr bwMode="auto">
          <a:xfrm>
            <a:off x="609601" y="1600201"/>
            <a:ext cx="10970684"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3CF2DD61-CF10-3B94-7F47-50072EE40087}"/>
              </a:ext>
            </a:extLst>
          </p:cNvPr>
          <p:cNvSpPr>
            <a:spLocks noGrp="1" noChangeArrowheads="1"/>
          </p:cNvSpPr>
          <p:nvPr>
            <p:ph type="dt"/>
          </p:nvPr>
        </p:nvSpPr>
        <p:spPr bwMode="auto">
          <a:xfrm>
            <a:off x="609601" y="6356350"/>
            <a:ext cx="2842684"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n-ea"/>
                <a:cs typeface="Segoe UI" charset="0"/>
              </a:defRPr>
            </a:lvl1pPr>
          </a:lstStyle>
          <a:p>
            <a:pPr>
              <a:defRPr/>
            </a:pPr>
            <a:endParaRPr lang="en-US"/>
          </a:p>
        </p:txBody>
      </p:sp>
      <p:sp>
        <p:nvSpPr>
          <p:cNvPr id="1029" name="Text Box 4">
            <a:extLst>
              <a:ext uri="{FF2B5EF4-FFF2-40B4-BE49-F238E27FC236}">
                <a16:creationId xmlns:a16="http://schemas.microsoft.com/office/drawing/2014/main" id="{3F943FE6-1480-12A6-4B30-1B46A6F7676E}"/>
              </a:ext>
            </a:extLst>
          </p:cNvPr>
          <p:cNvSpPr txBox="1">
            <a:spLocks noChangeArrowheads="1"/>
          </p:cNvSpPr>
          <p:nvPr/>
        </p:nvSpPr>
        <p:spPr bwMode="auto">
          <a:xfrm>
            <a:off x="4165600" y="6356351"/>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sz="1800"/>
          </a:p>
        </p:txBody>
      </p:sp>
      <p:sp>
        <p:nvSpPr>
          <p:cNvPr id="3" name="Rectangle 5">
            <a:extLst>
              <a:ext uri="{FF2B5EF4-FFF2-40B4-BE49-F238E27FC236}">
                <a16:creationId xmlns:a16="http://schemas.microsoft.com/office/drawing/2014/main" id="{6E1B687E-8B62-31AA-97BA-13062476185C}"/>
              </a:ext>
            </a:extLst>
          </p:cNvPr>
          <p:cNvSpPr>
            <a:spLocks noGrp="1" noChangeArrowheads="1"/>
          </p:cNvSpPr>
          <p:nvPr>
            <p:ph type="sldNum"/>
          </p:nvPr>
        </p:nvSpPr>
        <p:spPr bwMode="auto">
          <a:xfrm>
            <a:off x="8737601" y="6356350"/>
            <a:ext cx="2842684"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defRPr smtClean="0">
                <a:solidFill>
                  <a:srgbClr val="000000"/>
                </a:solidFill>
                <a:cs typeface="Segoe UI" panose="020B0502040204020203" pitchFamily="34" charset="0"/>
              </a:defRPr>
            </a:lvl1pPr>
          </a:lstStyle>
          <a:p>
            <a:pPr>
              <a:defRPr/>
            </a:pPr>
            <a:fld id="{9F60CFB0-A5E1-4B52-94F6-D214F4190F4F}" type="slidenum">
              <a:rPr lang="en-US" altLang="en-US"/>
              <a:pPr>
                <a:defRPr/>
              </a:pPr>
              <a:t>‹#›</a:t>
            </a:fld>
            <a:endParaRPr lang="en-US" altLang="en-US"/>
          </a:p>
        </p:txBody>
      </p:sp>
    </p:spTree>
    <p:extLst>
      <p:ext uri="{BB962C8B-B14F-4D97-AF65-F5344CB8AC3E}">
        <p14:creationId xmlns:p14="http://schemas.microsoft.com/office/powerpoint/2010/main" val="2050582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Microsoft YaHei" charset="0"/>
          <a:cs typeface="Microsoft YaHei"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Microsoft YaHei" charset="0"/>
          <a:cs typeface="Microsoft YaHei"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Microsoft YaHei" charset="0"/>
          <a:cs typeface="Microsoft YaHei"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Microsoft YaHei" charset="0"/>
          <a:cs typeface="Microsoft YaHei"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0"/>
          <a:cs typeface="Microsoft YaHei"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0"/>
          <a:cs typeface="Microsoft YaHei"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0"/>
          <a:cs typeface="Microsoft YaHei"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Microsoft YaHei" charset="0"/>
          <a:cs typeface="Microsoft YaHei"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D4F6-F09D-5C14-567C-31824899792E}"/>
              </a:ext>
            </a:extLst>
          </p:cNvPr>
          <p:cNvSpPr>
            <a:spLocks noGrp="1"/>
          </p:cNvSpPr>
          <p:nvPr>
            <p:ph type="ctrTitle"/>
          </p:nvPr>
        </p:nvSpPr>
        <p:spPr>
          <a:xfrm>
            <a:off x="268942" y="919716"/>
            <a:ext cx="11430000" cy="3551275"/>
          </a:xfrm>
        </p:spPr>
        <p:txBody>
          <a:bodyPr/>
          <a:lstStyle/>
          <a:p>
            <a:pPr algn="ctr"/>
            <a:r>
              <a:rPr lang="en-IN" dirty="0"/>
              <a:t>CST 202 :Computer Organization</a:t>
            </a:r>
            <a:br>
              <a:rPr lang="en-IN" dirty="0"/>
            </a:br>
            <a:r>
              <a:rPr lang="en-IN" dirty="0"/>
              <a:t>and Architecture</a:t>
            </a:r>
          </a:p>
        </p:txBody>
      </p:sp>
      <p:sp>
        <p:nvSpPr>
          <p:cNvPr id="3" name="Footer Placeholder 2">
            <a:extLst>
              <a:ext uri="{FF2B5EF4-FFF2-40B4-BE49-F238E27FC236}">
                <a16:creationId xmlns:a16="http://schemas.microsoft.com/office/drawing/2014/main" id="{5A6C431E-1CD9-E5AA-1418-3CC6A56002F6}"/>
              </a:ext>
            </a:extLst>
          </p:cNvPr>
          <p:cNvSpPr>
            <a:spLocks noGrp="1"/>
          </p:cNvSpPr>
          <p:nvPr>
            <p:ph type="ftr" sz="quarter" idx="11"/>
          </p:nvPr>
        </p:nvSpPr>
        <p:spPr>
          <a:xfrm>
            <a:off x="175612" y="6434560"/>
            <a:ext cx="436949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4" name="Slide Number Placeholder 3">
            <a:extLst>
              <a:ext uri="{FF2B5EF4-FFF2-40B4-BE49-F238E27FC236}">
                <a16:creationId xmlns:a16="http://schemas.microsoft.com/office/drawing/2014/main" id="{BE603348-BF28-9385-343A-91107F8B875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FFFFF"/>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2000" b="0" i="0" u="none" strike="noStrike" kern="1200" cap="none" spc="0" normalizeH="0" baseline="0" noProof="0">
              <a:ln>
                <a:noFill/>
              </a:ln>
              <a:solidFill>
                <a:srgbClr val="FFFFFF"/>
              </a:solidFill>
              <a:effectLst/>
              <a:uLnTx/>
              <a:uFillTx/>
              <a:latin typeface="Elephant"/>
              <a:ea typeface="+mn-ea"/>
              <a:cs typeface="+mn-cs"/>
            </a:endParaRPr>
          </a:p>
        </p:txBody>
      </p:sp>
    </p:spTree>
    <p:extLst>
      <p:ext uri="{BB962C8B-B14F-4D97-AF65-F5344CB8AC3E}">
        <p14:creationId xmlns:p14="http://schemas.microsoft.com/office/powerpoint/2010/main" val="345583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of I/O devices</a:t>
            </a:r>
          </a:p>
        </p:txBody>
      </p:sp>
      <p:sp>
        <p:nvSpPr>
          <p:cNvPr id="3" name="Content Placeholder 2"/>
          <p:cNvSpPr>
            <a:spLocks noGrp="1"/>
          </p:cNvSpPr>
          <p:nvPr>
            <p:ph idx="1"/>
          </p:nvPr>
        </p:nvSpPr>
        <p:spPr>
          <a:xfrm>
            <a:off x="194215" y="2028825"/>
            <a:ext cx="6064917" cy="4531001"/>
          </a:xfrm>
        </p:spPr>
        <p:txBody>
          <a:bodyPr>
            <a:normAutofit/>
          </a:bodyPr>
          <a:lstStyle/>
          <a:p>
            <a:r>
              <a:rPr lang="en-US" sz="2400" dirty="0">
                <a:latin typeface="Comic Sans MS" panose="030F0702030302020204" pitchFamily="66" charset="0"/>
              </a:rPr>
              <a:t>The </a:t>
            </a:r>
            <a:r>
              <a:rPr lang="en-US" sz="2400" dirty="0">
                <a:solidFill>
                  <a:srgbClr val="FF0066"/>
                </a:solidFill>
                <a:latin typeface="Comic Sans MS" panose="030F0702030302020204" pitchFamily="66" charset="0"/>
              </a:rPr>
              <a:t>interconnection network </a:t>
            </a:r>
            <a:r>
              <a:rPr lang="en-US" sz="2400" dirty="0">
                <a:latin typeface="Comic Sans MS" panose="030F0702030302020204" pitchFamily="66" charset="0"/>
              </a:rPr>
              <a:t>consists of </a:t>
            </a:r>
            <a:r>
              <a:rPr lang="en-US" sz="2400" dirty="0">
                <a:solidFill>
                  <a:srgbClr val="FF0066"/>
                </a:solidFill>
                <a:latin typeface="Comic Sans MS" panose="030F0702030302020204" pitchFamily="66" charset="0"/>
              </a:rPr>
              <a:t>circuits</a:t>
            </a:r>
            <a:r>
              <a:rPr lang="en-US" sz="2400" dirty="0">
                <a:latin typeface="Comic Sans MS" panose="030F0702030302020204" pitchFamily="66" charset="0"/>
              </a:rPr>
              <a:t> needed to transfer information between the processor, the memory unit, and a number of I/O devices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1508" y="1404132"/>
            <a:ext cx="6020492" cy="4185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78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D448-BA30-01D7-60C7-D2C3C7CCFDB1}"/>
              </a:ext>
            </a:extLst>
          </p:cNvPr>
          <p:cNvSpPr>
            <a:spLocks noGrp="1"/>
          </p:cNvSpPr>
          <p:nvPr>
            <p:ph type="title"/>
          </p:nvPr>
        </p:nvSpPr>
        <p:spPr/>
        <p:txBody>
          <a:bodyPr/>
          <a:lstStyle/>
          <a:p>
            <a:r>
              <a:rPr lang="en-US" dirty="0"/>
              <a:t>Erasable Reprogrammable Read-Only Memory (EPROM):</a:t>
            </a:r>
            <a:endParaRPr lang="en-IN" dirty="0"/>
          </a:p>
        </p:txBody>
      </p:sp>
      <p:sp>
        <p:nvSpPr>
          <p:cNvPr id="3" name="Content Placeholder 2">
            <a:extLst>
              <a:ext uri="{FF2B5EF4-FFF2-40B4-BE49-F238E27FC236}">
                <a16:creationId xmlns:a16="http://schemas.microsoft.com/office/drawing/2014/main" id="{40F6A4F6-21E7-DC9E-B421-B1B4D0322FEC}"/>
              </a:ext>
            </a:extLst>
          </p:cNvPr>
          <p:cNvSpPr>
            <a:spLocks noGrp="1"/>
          </p:cNvSpPr>
          <p:nvPr>
            <p:ph idx="1"/>
          </p:nvPr>
        </p:nvSpPr>
        <p:spPr>
          <a:xfrm>
            <a:off x="914400" y="1919672"/>
            <a:ext cx="10476752" cy="4514851"/>
          </a:xfrm>
        </p:spPr>
        <p:txBody>
          <a:bodyPr>
            <a:normAutofit fontScale="92500" lnSpcReduction="10000"/>
          </a:bodyPr>
          <a:lstStyle/>
          <a:p>
            <a:r>
              <a:rPr lang="en-US" sz="2000" b="0" i="0" u="none" strike="noStrike" baseline="0" dirty="0">
                <a:solidFill>
                  <a:srgbClr val="000000"/>
                </a:solidFill>
                <a:latin typeface="Comic Sans MS" panose="030F0702030302020204" pitchFamily="66" charset="0"/>
              </a:rPr>
              <a:t>EPROM allows the stored data to be erased and new data to be loaded. </a:t>
            </a:r>
          </a:p>
          <a:p>
            <a:r>
              <a:rPr lang="en-US" sz="2000" b="0" i="0" u="none" strike="noStrike" baseline="0" dirty="0">
                <a:solidFill>
                  <a:srgbClr val="000000"/>
                </a:solidFill>
                <a:latin typeface="Comic Sans MS" panose="030F0702030302020204" pitchFamily="66" charset="0"/>
              </a:rPr>
              <a:t>In an EPROM cell, a connection to ground is always made at ‘P’ and a special transistor is used, which has the ability to function either as a normal transistor or as a disabled transistor that is always turned ‘off’. </a:t>
            </a:r>
          </a:p>
          <a:p>
            <a:r>
              <a:rPr lang="en-US" sz="2000" b="0" i="0" u="none" strike="noStrike" baseline="0" dirty="0">
                <a:solidFill>
                  <a:srgbClr val="000000"/>
                </a:solidFill>
                <a:latin typeface="Comic Sans MS" panose="030F0702030302020204" pitchFamily="66" charset="0"/>
              </a:rPr>
              <a:t>During programming, an electrical charge is trapped in an insulated gate region. </a:t>
            </a:r>
          </a:p>
          <a:p>
            <a:r>
              <a:rPr lang="en-US" sz="2000" b="0" i="0" u="none" strike="noStrike" baseline="0" dirty="0">
                <a:solidFill>
                  <a:srgbClr val="000000"/>
                </a:solidFill>
                <a:latin typeface="Comic Sans MS" panose="030F0702030302020204" pitchFamily="66" charset="0"/>
              </a:rPr>
              <a:t>The charge is retained for more than 10 years because the charge has no leakage path. For erasing this charge, ultra-violet light is passed through a quartz crystal window (lid). </a:t>
            </a:r>
          </a:p>
          <a:p>
            <a:r>
              <a:rPr lang="en-US" sz="2000" b="0" i="0" u="none" strike="noStrike" baseline="0" dirty="0">
                <a:solidFill>
                  <a:srgbClr val="000000"/>
                </a:solidFill>
                <a:latin typeface="Comic Sans MS" panose="030F0702030302020204" pitchFamily="66" charset="0"/>
              </a:rPr>
              <a:t>This exposure to ultra-violet light dissipates the charge. During normal use, the quartz lid is sealed with a sticker. </a:t>
            </a:r>
          </a:p>
          <a:p>
            <a:r>
              <a:rPr lang="en-US" sz="2000" b="0" i="0" u="none" strike="noStrike" baseline="0" dirty="0">
                <a:solidFill>
                  <a:srgbClr val="000000"/>
                </a:solidFill>
                <a:latin typeface="Comic Sans MS" panose="030F0702030302020204" pitchFamily="66" charset="0"/>
              </a:rPr>
              <a:t>EPROM can be erased by exposing it to ultra-violet light for duration of up to 40 minutes. Usually, an EPROM eraser achieves this function. </a:t>
            </a: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0A3CC3C1-28BE-862D-D12F-738E8BB8D4CC}"/>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2D2ADEAA-9CAE-A4A4-D019-7328A78D0AF3}"/>
              </a:ext>
            </a:extLst>
          </p:cNvPr>
          <p:cNvSpPr>
            <a:spLocks noGrp="1"/>
          </p:cNvSpPr>
          <p:nvPr>
            <p:ph type="sldNum" sz="quarter" idx="12"/>
          </p:nvPr>
        </p:nvSpPr>
        <p:spPr/>
        <p:txBody>
          <a:bodyPr/>
          <a:lstStyle/>
          <a:p>
            <a:fld id="{08AB70BE-1769-45B8-85A6-0C837432C7E6}" type="slidenum">
              <a:rPr lang="en-US" smtClean="0"/>
              <a:t>100</a:t>
            </a:fld>
            <a:endParaRPr lang="en-US"/>
          </a:p>
        </p:txBody>
      </p:sp>
    </p:spTree>
    <p:extLst>
      <p:ext uri="{BB962C8B-B14F-4D97-AF65-F5344CB8AC3E}">
        <p14:creationId xmlns:p14="http://schemas.microsoft.com/office/powerpoint/2010/main" val="27365786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76979-3A68-A45F-E27F-26C7EAA1C32E}"/>
              </a:ext>
            </a:extLst>
          </p:cNvPr>
          <p:cNvSpPr>
            <a:spLocks noGrp="1"/>
          </p:cNvSpPr>
          <p:nvPr>
            <p:ph idx="1"/>
          </p:nvPr>
        </p:nvSpPr>
        <p:spPr>
          <a:xfrm>
            <a:off x="914400" y="1300163"/>
            <a:ext cx="9914860" cy="4742828"/>
          </a:xfrm>
        </p:spPr>
        <p:txBody>
          <a:bodyPr/>
          <a:lstStyle/>
          <a:p>
            <a:pPr marL="0" indent="0">
              <a:buNone/>
            </a:pPr>
            <a:r>
              <a:rPr lang="en-US" sz="2400" b="1" i="1" u="sng" strike="noStrike" baseline="0" dirty="0">
                <a:solidFill>
                  <a:schemeClr val="accent3">
                    <a:lumMod val="60000"/>
                    <a:lumOff val="40000"/>
                  </a:schemeClr>
                </a:solidFill>
                <a:latin typeface="Comic Sans MS" panose="030F0702030302020204" pitchFamily="66" charset="0"/>
              </a:rPr>
              <a:t>Merits: </a:t>
            </a:r>
          </a:p>
          <a:p>
            <a:pPr marL="0" indent="0">
              <a:buNone/>
            </a:pPr>
            <a:r>
              <a:rPr lang="en-US" sz="2000" b="0" i="0" u="none" strike="noStrike" baseline="0" dirty="0">
                <a:solidFill>
                  <a:srgbClr val="000000"/>
                </a:solidFill>
                <a:latin typeface="Comic Sans MS" panose="030F0702030302020204" pitchFamily="66" charset="0"/>
              </a:rPr>
              <a:t>It provides flexibility during the development phase of digital system. </a:t>
            </a:r>
          </a:p>
          <a:p>
            <a:pPr marL="0" indent="0">
              <a:buNone/>
            </a:pPr>
            <a:r>
              <a:rPr lang="en-US" sz="2000" b="0" i="0" u="none" strike="noStrike" baseline="0" dirty="0">
                <a:solidFill>
                  <a:srgbClr val="000000"/>
                </a:solidFill>
                <a:latin typeface="Comic Sans MS" panose="030F0702030302020204" pitchFamily="66" charset="0"/>
              </a:rPr>
              <a:t>It is capable of retaining the stored information for a long time. </a:t>
            </a:r>
          </a:p>
          <a:p>
            <a:pPr marL="0" indent="0">
              <a:buNone/>
            </a:pPr>
            <a:endParaRPr lang="en-US" sz="2000" b="0" i="0" u="none" strike="noStrike" baseline="0" dirty="0">
              <a:solidFill>
                <a:srgbClr val="000000"/>
              </a:solidFill>
              <a:latin typeface="Comic Sans MS" panose="030F0702030302020204" pitchFamily="66" charset="0"/>
            </a:endParaRPr>
          </a:p>
          <a:p>
            <a:pPr marL="0" indent="0">
              <a:buNone/>
            </a:pPr>
            <a:r>
              <a:rPr lang="en-US" sz="2400" b="1" i="1" u="sng" strike="noStrike" baseline="0" dirty="0">
                <a:solidFill>
                  <a:schemeClr val="accent3">
                    <a:lumMod val="60000"/>
                    <a:lumOff val="40000"/>
                  </a:schemeClr>
                </a:solidFill>
                <a:latin typeface="Comic Sans MS" panose="030F0702030302020204" pitchFamily="66" charset="0"/>
              </a:rPr>
              <a:t>Demerits: </a:t>
            </a:r>
          </a:p>
          <a:p>
            <a:pPr marL="0" indent="0">
              <a:buNone/>
            </a:pPr>
            <a:r>
              <a:rPr lang="en-US" sz="2000" b="0" i="0" u="none" strike="noStrike" baseline="0" dirty="0">
                <a:solidFill>
                  <a:srgbClr val="000000"/>
                </a:solidFill>
                <a:latin typeface="Comic Sans MS" panose="030F0702030302020204" pitchFamily="66" charset="0"/>
              </a:rPr>
              <a:t>The chip must be physically removed from the circuit for reprogramming and its entire contents are erased by UV light. </a:t>
            </a: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232292FB-8B4A-CDDA-4D01-28D9E1E20460}"/>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84FDC12D-3138-A209-D5E4-BF8F95178632}"/>
              </a:ext>
            </a:extLst>
          </p:cNvPr>
          <p:cNvSpPr>
            <a:spLocks noGrp="1"/>
          </p:cNvSpPr>
          <p:nvPr>
            <p:ph type="sldNum" sz="quarter" idx="12"/>
          </p:nvPr>
        </p:nvSpPr>
        <p:spPr/>
        <p:txBody>
          <a:bodyPr/>
          <a:lstStyle/>
          <a:p>
            <a:fld id="{08AB70BE-1769-45B8-85A6-0C837432C7E6}" type="slidenum">
              <a:rPr lang="en-US" smtClean="0"/>
              <a:t>101</a:t>
            </a:fld>
            <a:endParaRPr lang="en-US"/>
          </a:p>
        </p:txBody>
      </p:sp>
    </p:spTree>
    <p:extLst>
      <p:ext uri="{BB962C8B-B14F-4D97-AF65-F5344CB8AC3E}">
        <p14:creationId xmlns:p14="http://schemas.microsoft.com/office/powerpoint/2010/main" val="771710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AC6A-6B57-9F26-04DF-19906BBDDC4B}"/>
              </a:ext>
            </a:extLst>
          </p:cNvPr>
          <p:cNvSpPr>
            <a:spLocks noGrp="1"/>
          </p:cNvSpPr>
          <p:nvPr>
            <p:ph type="title"/>
          </p:nvPr>
        </p:nvSpPr>
        <p:spPr/>
        <p:txBody>
          <a:bodyPr/>
          <a:lstStyle/>
          <a:p>
            <a:r>
              <a:rPr lang="en-US" dirty="0"/>
              <a:t>Electrically Erasable Programmable Read-Only Memory (EEPROM):</a:t>
            </a:r>
            <a:endParaRPr lang="en-IN" dirty="0"/>
          </a:p>
        </p:txBody>
      </p:sp>
      <p:sp>
        <p:nvSpPr>
          <p:cNvPr id="3" name="Content Placeholder 2">
            <a:extLst>
              <a:ext uri="{FF2B5EF4-FFF2-40B4-BE49-F238E27FC236}">
                <a16:creationId xmlns:a16="http://schemas.microsoft.com/office/drawing/2014/main" id="{E959D8D3-AEA9-243A-F911-F55D3353DDE1}"/>
              </a:ext>
            </a:extLst>
          </p:cNvPr>
          <p:cNvSpPr>
            <a:spLocks noGrp="1"/>
          </p:cNvSpPr>
          <p:nvPr>
            <p:ph idx="1"/>
          </p:nvPr>
        </p:nvSpPr>
        <p:spPr>
          <a:xfrm>
            <a:off x="914399" y="1919672"/>
            <a:ext cx="10215563" cy="4514851"/>
          </a:xfrm>
        </p:spPr>
        <p:txBody>
          <a:bodyPr>
            <a:noAutofit/>
          </a:bodyPr>
          <a:lstStyle/>
          <a:p>
            <a:r>
              <a:rPr lang="en-US" b="0" i="0" u="none" strike="noStrike" baseline="0" dirty="0">
                <a:solidFill>
                  <a:srgbClr val="000000"/>
                </a:solidFill>
                <a:latin typeface="Comic Sans MS" panose="030F0702030302020204" pitchFamily="66" charset="0"/>
              </a:rPr>
              <a:t>EEPROM is programmed and erased electrically. </a:t>
            </a:r>
          </a:p>
          <a:p>
            <a:r>
              <a:rPr lang="en-US" b="0" i="0" u="none" strike="noStrike" baseline="0" dirty="0">
                <a:solidFill>
                  <a:srgbClr val="000000"/>
                </a:solidFill>
                <a:latin typeface="Comic Sans MS" panose="030F0702030302020204" pitchFamily="66" charset="0"/>
              </a:rPr>
              <a:t>It can be erased and reprogrammed about ten thousand times. Both erasing and programming take about 4 to 10 </a:t>
            </a:r>
            <a:r>
              <a:rPr lang="en-US" b="0" i="0" u="none" strike="noStrike" baseline="0" dirty="0" err="1">
                <a:solidFill>
                  <a:srgbClr val="000000"/>
                </a:solidFill>
                <a:latin typeface="Comic Sans MS" panose="030F0702030302020204" pitchFamily="66" charset="0"/>
              </a:rPr>
              <a:t>ms</a:t>
            </a:r>
            <a:r>
              <a:rPr lang="en-US" b="0" i="0" u="none" strike="noStrike" baseline="0" dirty="0">
                <a:solidFill>
                  <a:srgbClr val="000000"/>
                </a:solidFill>
                <a:latin typeface="Comic Sans MS" panose="030F0702030302020204" pitchFamily="66" charset="0"/>
              </a:rPr>
              <a:t> (millisecond). In EEPROM, any location can be selectively erased and programmed.</a:t>
            </a:r>
          </a:p>
          <a:p>
            <a:r>
              <a:rPr lang="en-US" b="0" i="0" u="none" strike="noStrike" baseline="0" dirty="0">
                <a:solidFill>
                  <a:srgbClr val="000000"/>
                </a:solidFill>
                <a:latin typeface="Comic Sans MS" panose="030F0702030302020204" pitchFamily="66" charset="0"/>
              </a:rPr>
              <a:t>EEPROMs can be erased one byte at a time, rather than erasing the entire chip. Hence, the process of reprogramming is flexible but slow. </a:t>
            </a:r>
          </a:p>
          <a:p>
            <a:r>
              <a:rPr lang="en-US" b="1" i="1" u="none" strike="noStrike" baseline="0" dirty="0">
                <a:solidFill>
                  <a:srgbClr val="000000"/>
                </a:solidFill>
                <a:latin typeface="Comic Sans MS" panose="030F0702030302020204" pitchFamily="66" charset="0"/>
              </a:rPr>
              <a:t>Merits: </a:t>
            </a:r>
            <a:r>
              <a:rPr lang="en-US" b="0" i="0" u="none" strike="noStrike" baseline="0" dirty="0">
                <a:solidFill>
                  <a:srgbClr val="000000"/>
                </a:solidFill>
                <a:latin typeface="Comic Sans MS" panose="030F0702030302020204" pitchFamily="66" charset="0"/>
              </a:rPr>
              <a:t>It can be both programmed and erased electrically. It allows the erasing of all cell contents selectively.</a:t>
            </a:r>
          </a:p>
          <a:p>
            <a:r>
              <a:rPr lang="en-US" b="0" i="0" u="none" strike="noStrike" baseline="0" dirty="0">
                <a:solidFill>
                  <a:srgbClr val="000000"/>
                </a:solidFill>
                <a:latin typeface="Comic Sans MS" panose="030F0702030302020204" pitchFamily="66" charset="0"/>
              </a:rPr>
              <a:t> </a:t>
            </a:r>
            <a:r>
              <a:rPr lang="en-US" b="1" i="0" u="none" strike="noStrike" baseline="0" dirty="0">
                <a:solidFill>
                  <a:srgbClr val="000000"/>
                </a:solidFill>
                <a:latin typeface="Comic Sans MS" panose="030F0702030302020204" pitchFamily="66" charset="0"/>
              </a:rPr>
              <a:t>Demerits: </a:t>
            </a:r>
            <a:r>
              <a:rPr lang="en-US" b="0" i="0" u="none" strike="noStrike" baseline="0" dirty="0">
                <a:solidFill>
                  <a:srgbClr val="000000"/>
                </a:solidFill>
                <a:latin typeface="Comic Sans MS" panose="030F0702030302020204" pitchFamily="66" charset="0"/>
              </a:rPr>
              <a:t>It requires different voltage for erasing ,writing and reading the stored data. </a:t>
            </a: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8F76E7EE-896D-F677-83FC-E9DF4870B3E1}"/>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FA7E957C-E010-A28E-ACBF-DB57A0B54380}"/>
              </a:ext>
            </a:extLst>
          </p:cNvPr>
          <p:cNvSpPr>
            <a:spLocks noGrp="1"/>
          </p:cNvSpPr>
          <p:nvPr>
            <p:ph type="sldNum" sz="quarter" idx="12"/>
          </p:nvPr>
        </p:nvSpPr>
        <p:spPr/>
        <p:txBody>
          <a:bodyPr/>
          <a:lstStyle/>
          <a:p>
            <a:fld id="{08AB70BE-1769-45B8-85A6-0C837432C7E6}" type="slidenum">
              <a:rPr lang="en-US" smtClean="0"/>
              <a:t>102</a:t>
            </a:fld>
            <a:endParaRPr lang="en-US"/>
          </a:p>
        </p:txBody>
      </p:sp>
    </p:spTree>
    <p:extLst>
      <p:ext uri="{BB962C8B-B14F-4D97-AF65-F5344CB8AC3E}">
        <p14:creationId xmlns:p14="http://schemas.microsoft.com/office/powerpoint/2010/main" val="23402410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48BD-ADEC-F694-B168-D28E4DEE6D93}"/>
              </a:ext>
            </a:extLst>
          </p:cNvPr>
          <p:cNvSpPr>
            <a:spLocks noGrp="1"/>
          </p:cNvSpPr>
          <p:nvPr>
            <p:ph type="title"/>
          </p:nvPr>
        </p:nvSpPr>
        <p:spPr>
          <a:xfrm>
            <a:off x="1379075" y="671512"/>
            <a:ext cx="9914859" cy="1214437"/>
          </a:xfrm>
        </p:spPr>
        <p:txBody>
          <a:bodyPr>
            <a:normAutofit/>
          </a:bodyPr>
          <a:lstStyle/>
          <a:p>
            <a:r>
              <a:rPr lang="en-IN" dirty="0"/>
              <a:t>Flash memory:</a:t>
            </a:r>
          </a:p>
        </p:txBody>
      </p:sp>
      <p:sp>
        <p:nvSpPr>
          <p:cNvPr id="3" name="Content Placeholder 2">
            <a:extLst>
              <a:ext uri="{FF2B5EF4-FFF2-40B4-BE49-F238E27FC236}">
                <a16:creationId xmlns:a16="http://schemas.microsoft.com/office/drawing/2014/main" id="{CEC54A9A-B729-3F74-9FAE-2A7AA514E4B8}"/>
              </a:ext>
            </a:extLst>
          </p:cNvPr>
          <p:cNvSpPr>
            <a:spLocks noGrp="1"/>
          </p:cNvSpPr>
          <p:nvPr>
            <p:ph idx="1"/>
          </p:nvPr>
        </p:nvSpPr>
        <p:spPr>
          <a:xfrm>
            <a:off x="371475" y="1614488"/>
            <a:ext cx="11387137" cy="4428503"/>
          </a:xfrm>
        </p:spPr>
        <p:txBody>
          <a:bodyPr>
            <a:noAutofit/>
          </a:bodyPr>
          <a:lstStyle/>
          <a:p>
            <a:r>
              <a:rPr lang="en-US" sz="2400" b="0" i="0" u="none" strike="noStrike" baseline="0" dirty="0">
                <a:solidFill>
                  <a:srgbClr val="000000"/>
                </a:solidFill>
                <a:latin typeface="Comic Sans MS" panose="030F0702030302020204" pitchFamily="66" charset="0"/>
              </a:rPr>
              <a:t>Flash memory is a non-volatile memory chip used for storage and for transferring data between a personal computer (PC) and digital devices. </a:t>
            </a:r>
          </a:p>
          <a:p>
            <a:r>
              <a:rPr lang="en-US" sz="2400" b="0" i="0" u="none" strike="noStrike" baseline="0" dirty="0">
                <a:solidFill>
                  <a:srgbClr val="000000"/>
                </a:solidFill>
                <a:latin typeface="Comic Sans MS" panose="030F0702030302020204" pitchFamily="66" charset="0"/>
              </a:rPr>
              <a:t>It has the ability to be electronically reprogrammed and erased. It is often found in USB flash drives, MP3 players, digital cameras and solid-state drives. </a:t>
            </a:r>
          </a:p>
          <a:p>
            <a:r>
              <a:rPr lang="en-US" sz="2400" b="0" i="0" u="none" strike="noStrike" baseline="0" dirty="0">
                <a:solidFill>
                  <a:srgbClr val="000000"/>
                </a:solidFill>
                <a:latin typeface="Comic Sans MS" panose="030F0702030302020204" pitchFamily="66" charset="0"/>
              </a:rPr>
              <a:t>Flash memory is a type of electronically erasable programmable read only memory (EEPROM), but may also be a standalone memory storage device such as a USB drives. </a:t>
            </a:r>
          </a:p>
          <a:p>
            <a:r>
              <a:rPr lang="en-US" sz="2400" b="0" i="0" u="none" strike="noStrike" baseline="0" dirty="0">
                <a:solidFill>
                  <a:srgbClr val="000000"/>
                </a:solidFill>
                <a:latin typeface="Comic Sans MS" panose="030F0702030302020204" pitchFamily="66" charset="0"/>
              </a:rPr>
              <a:t>EEPROM is a type of data memory device using an electronic device to erase or write digital data.</a:t>
            </a:r>
          </a:p>
        </p:txBody>
      </p:sp>
      <p:sp>
        <p:nvSpPr>
          <p:cNvPr id="4" name="Footer Placeholder 3">
            <a:extLst>
              <a:ext uri="{FF2B5EF4-FFF2-40B4-BE49-F238E27FC236}">
                <a16:creationId xmlns:a16="http://schemas.microsoft.com/office/drawing/2014/main" id="{9913598D-E0F5-1485-ED9B-5B97DAC1AF93}"/>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52D02791-9D7A-F4D5-BFED-98B70775CA17}"/>
              </a:ext>
            </a:extLst>
          </p:cNvPr>
          <p:cNvSpPr>
            <a:spLocks noGrp="1"/>
          </p:cNvSpPr>
          <p:nvPr>
            <p:ph type="sldNum" sz="quarter" idx="12"/>
          </p:nvPr>
        </p:nvSpPr>
        <p:spPr/>
        <p:txBody>
          <a:bodyPr/>
          <a:lstStyle/>
          <a:p>
            <a:fld id="{08AB70BE-1769-45B8-85A6-0C837432C7E6}" type="slidenum">
              <a:rPr lang="en-US" smtClean="0"/>
              <a:t>103</a:t>
            </a:fld>
            <a:endParaRPr lang="en-US"/>
          </a:p>
        </p:txBody>
      </p:sp>
    </p:spTree>
    <p:extLst>
      <p:ext uri="{BB962C8B-B14F-4D97-AF65-F5344CB8AC3E}">
        <p14:creationId xmlns:p14="http://schemas.microsoft.com/office/powerpoint/2010/main" val="27184247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5A128-366D-DB40-A6A5-963EB0D7444D}"/>
              </a:ext>
            </a:extLst>
          </p:cNvPr>
          <p:cNvSpPr>
            <a:spLocks noGrp="1"/>
          </p:cNvSpPr>
          <p:nvPr>
            <p:ph idx="1"/>
          </p:nvPr>
        </p:nvSpPr>
        <p:spPr>
          <a:xfrm>
            <a:off x="914400" y="1000125"/>
            <a:ext cx="9914860" cy="5042866"/>
          </a:xfrm>
        </p:spPr>
        <p:txBody>
          <a:bodyPr/>
          <a:lstStyle/>
          <a:p>
            <a:r>
              <a:rPr lang="en-US" sz="2400" b="0" i="0" u="none" strike="noStrike" baseline="0" dirty="0">
                <a:solidFill>
                  <a:srgbClr val="000000"/>
                </a:solidFill>
                <a:latin typeface="Comic Sans MS" panose="030F0702030302020204" pitchFamily="66" charset="0"/>
              </a:rPr>
              <a:t>Flash memory is a distinct type of EEPROM, which is programmed and erased in large blocks. </a:t>
            </a:r>
          </a:p>
          <a:p>
            <a:r>
              <a:rPr lang="en-US" sz="2400" b="0" i="0" u="none" strike="noStrike" baseline="0" dirty="0">
                <a:solidFill>
                  <a:srgbClr val="000000"/>
                </a:solidFill>
                <a:latin typeface="Comic Sans MS" panose="030F0702030302020204" pitchFamily="66" charset="0"/>
              </a:rPr>
              <a:t>Flash memory incorporates the use of floating-gate transistors to store data. Floating-gate transistors, or floating gate MOSFET (FGMOS), is similar to MOSFET, which is a transistor used for amplifying or switching electronic signals. </a:t>
            </a:r>
          </a:p>
          <a:p>
            <a:r>
              <a:rPr lang="en-US" sz="2400" b="0" i="0" u="none" strike="noStrike" baseline="0" dirty="0">
                <a:solidFill>
                  <a:srgbClr val="000000"/>
                </a:solidFill>
                <a:latin typeface="Comic Sans MS" panose="030F0702030302020204" pitchFamily="66" charset="0"/>
              </a:rPr>
              <a:t>Floating-gate transistors are electrically isolated and use a floating node in direct current (DC). Flash memory is similar to the standard MOFSET, except the transistor has two gates instead of one. </a:t>
            </a:r>
            <a:endParaRPr lang="en-IN" sz="2400" dirty="0">
              <a:latin typeface="Comic Sans MS" panose="030F0702030302020204" pitchFamily="66" charset="0"/>
            </a:endParaRPr>
          </a:p>
          <a:p>
            <a:endParaRPr lang="en-IN" dirty="0"/>
          </a:p>
        </p:txBody>
      </p:sp>
      <p:sp>
        <p:nvSpPr>
          <p:cNvPr id="4" name="Footer Placeholder 3">
            <a:extLst>
              <a:ext uri="{FF2B5EF4-FFF2-40B4-BE49-F238E27FC236}">
                <a16:creationId xmlns:a16="http://schemas.microsoft.com/office/drawing/2014/main" id="{ADF1EFBA-EA47-BA27-731C-0B5195A639CC}"/>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691E3F66-2FC2-0EC2-D3C9-2385AFCC4E78}"/>
              </a:ext>
            </a:extLst>
          </p:cNvPr>
          <p:cNvSpPr>
            <a:spLocks noGrp="1"/>
          </p:cNvSpPr>
          <p:nvPr>
            <p:ph type="sldNum" sz="quarter" idx="12"/>
          </p:nvPr>
        </p:nvSpPr>
        <p:spPr/>
        <p:txBody>
          <a:bodyPr/>
          <a:lstStyle/>
          <a:p>
            <a:fld id="{08AB70BE-1769-45B8-85A6-0C837432C7E6}" type="slidenum">
              <a:rPr lang="en-US" smtClean="0"/>
              <a:t>104</a:t>
            </a:fld>
            <a:endParaRPr lang="en-US"/>
          </a:p>
        </p:txBody>
      </p:sp>
    </p:spTree>
    <p:extLst>
      <p:ext uri="{BB962C8B-B14F-4D97-AF65-F5344CB8AC3E}">
        <p14:creationId xmlns:p14="http://schemas.microsoft.com/office/powerpoint/2010/main" val="17519851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19143-4DC2-781B-6AE5-A99BD71B3AE8}"/>
              </a:ext>
            </a:extLst>
          </p:cNvPr>
          <p:cNvSpPr>
            <a:spLocks noGrp="1"/>
          </p:cNvSpPr>
          <p:nvPr>
            <p:ph type="title"/>
          </p:nvPr>
        </p:nvSpPr>
        <p:spPr/>
        <p:txBody>
          <a:bodyPr/>
          <a:lstStyle/>
          <a:p>
            <a:r>
              <a:rPr lang="en-IN" dirty="0"/>
              <a:t>SPEED, SIZE AND COST</a:t>
            </a:r>
          </a:p>
        </p:txBody>
      </p:sp>
      <p:sp>
        <p:nvSpPr>
          <p:cNvPr id="4" name="Footer Placeholder 3">
            <a:extLst>
              <a:ext uri="{FF2B5EF4-FFF2-40B4-BE49-F238E27FC236}">
                <a16:creationId xmlns:a16="http://schemas.microsoft.com/office/drawing/2014/main" id="{89D21717-002C-068F-D8E2-2CD9A5F34395}"/>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AC380C21-8C32-256E-6138-747FC63A9F0F}"/>
              </a:ext>
            </a:extLst>
          </p:cNvPr>
          <p:cNvSpPr>
            <a:spLocks noGrp="1"/>
          </p:cNvSpPr>
          <p:nvPr>
            <p:ph type="sldNum" sz="quarter" idx="12"/>
          </p:nvPr>
        </p:nvSpPr>
        <p:spPr/>
        <p:txBody>
          <a:bodyPr/>
          <a:lstStyle/>
          <a:p>
            <a:fld id="{08AB70BE-1769-45B8-85A6-0C837432C7E6}" type="slidenum">
              <a:rPr lang="en-US" smtClean="0"/>
              <a:t>105</a:t>
            </a:fld>
            <a:endParaRPr lang="en-US"/>
          </a:p>
        </p:txBody>
      </p:sp>
      <p:sp>
        <p:nvSpPr>
          <p:cNvPr id="9" name="Content Placeholder 8">
            <a:extLst>
              <a:ext uri="{FF2B5EF4-FFF2-40B4-BE49-F238E27FC236}">
                <a16:creationId xmlns:a16="http://schemas.microsoft.com/office/drawing/2014/main" id="{28082F10-60EC-E299-1423-DD646A6BB37B}"/>
              </a:ext>
            </a:extLst>
          </p:cNvPr>
          <p:cNvSpPr>
            <a:spLocks noGrp="1"/>
          </p:cNvSpPr>
          <p:nvPr>
            <p:ph idx="1"/>
          </p:nvPr>
        </p:nvSpPr>
        <p:spPr>
          <a:xfrm>
            <a:off x="442914" y="1585913"/>
            <a:ext cx="7715250" cy="4457078"/>
          </a:xfrm>
        </p:spPr>
        <p:txBody>
          <a:bodyPr>
            <a:noAutofit/>
          </a:bodyPr>
          <a:lstStyle/>
          <a:p>
            <a:r>
              <a:rPr lang="en-US" b="0" i="0" u="none" strike="noStrike" baseline="0" dirty="0">
                <a:solidFill>
                  <a:srgbClr val="000000"/>
                </a:solidFill>
                <a:latin typeface="Comic Sans MS" panose="030F0702030302020204" pitchFamily="66" charset="0"/>
              </a:rPr>
              <a:t>A big challenge in the design of a computer system is to </a:t>
            </a:r>
            <a:r>
              <a:rPr lang="en-US" b="0" i="0" u="none" strike="noStrike" baseline="0" dirty="0">
                <a:solidFill>
                  <a:schemeClr val="accent3">
                    <a:lumMod val="60000"/>
                    <a:lumOff val="40000"/>
                  </a:schemeClr>
                </a:solidFill>
                <a:latin typeface="Comic Sans MS" panose="030F0702030302020204" pitchFamily="66" charset="0"/>
              </a:rPr>
              <a:t>provide a sufficiently large memory, with a reasonable speed at an affordable cost. </a:t>
            </a:r>
          </a:p>
          <a:p>
            <a:r>
              <a:rPr lang="en-US" b="1" i="0" u="none" strike="noStrike" baseline="0" dirty="0">
                <a:solidFill>
                  <a:srgbClr val="000000"/>
                </a:solidFill>
                <a:latin typeface="Comic Sans MS" panose="030F0702030302020204" pitchFamily="66" charset="0"/>
              </a:rPr>
              <a:t>Static RAM: </a:t>
            </a:r>
            <a:r>
              <a:rPr lang="en-US" b="0" i="0" u="none" strike="noStrike" baseline="0" dirty="0">
                <a:solidFill>
                  <a:schemeClr val="accent3">
                    <a:lumMod val="60000"/>
                    <a:lumOff val="40000"/>
                  </a:schemeClr>
                </a:solidFill>
                <a:latin typeface="Comic Sans MS" panose="030F0702030302020204" pitchFamily="66" charset="0"/>
              </a:rPr>
              <a:t>Very fast, but expensive</a:t>
            </a:r>
            <a:r>
              <a:rPr lang="en-US" b="0" i="0" u="none" strike="noStrike" baseline="0" dirty="0">
                <a:solidFill>
                  <a:srgbClr val="000000"/>
                </a:solidFill>
                <a:latin typeface="Comic Sans MS" panose="030F0702030302020204" pitchFamily="66" charset="0"/>
              </a:rPr>
              <a:t>, because a basic SRAM cell has a complex circuit making it impossible to pack a large number of cells onto a single chip. </a:t>
            </a:r>
          </a:p>
          <a:p>
            <a:r>
              <a:rPr lang="en-US" b="1" i="0" u="none" strike="noStrike" baseline="0" dirty="0">
                <a:solidFill>
                  <a:srgbClr val="000000"/>
                </a:solidFill>
                <a:latin typeface="Comic Sans MS" panose="030F0702030302020204" pitchFamily="66" charset="0"/>
              </a:rPr>
              <a:t>Dynamic RAM: </a:t>
            </a:r>
            <a:r>
              <a:rPr lang="en-US" b="0" i="0" u="none" strike="noStrike" baseline="0" dirty="0">
                <a:solidFill>
                  <a:schemeClr val="tx1"/>
                </a:solidFill>
                <a:latin typeface="Comic Sans MS" panose="030F0702030302020204" pitchFamily="66" charset="0"/>
              </a:rPr>
              <a:t>Simpler basic cell circuit, </a:t>
            </a:r>
            <a:r>
              <a:rPr lang="en-US" b="0" i="0" u="none" strike="noStrike" baseline="0" dirty="0">
                <a:solidFill>
                  <a:schemeClr val="accent3">
                    <a:lumMod val="60000"/>
                    <a:lumOff val="40000"/>
                  </a:schemeClr>
                </a:solidFill>
                <a:latin typeface="Comic Sans MS" panose="030F0702030302020204" pitchFamily="66" charset="0"/>
              </a:rPr>
              <a:t>hence are much less expensive, but significantly slower than SRAMs. </a:t>
            </a:r>
          </a:p>
          <a:p>
            <a:r>
              <a:rPr lang="en-US" b="1" i="0" u="none" strike="noStrike" baseline="0" dirty="0">
                <a:solidFill>
                  <a:srgbClr val="000000"/>
                </a:solidFill>
                <a:latin typeface="Comic Sans MS" panose="030F0702030302020204" pitchFamily="66" charset="0"/>
              </a:rPr>
              <a:t>Magnetic disks: </a:t>
            </a:r>
            <a:r>
              <a:rPr lang="en-US" b="0" i="0" u="none" strike="noStrike" baseline="0" dirty="0">
                <a:solidFill>
                  <a:srgbClr val="000000"/>
                </a:solidFill>
                <a:latin typeface="Comic Sans MS" panose="030F0702030302020204" pitchFamily="66" charset="0"/>
              </a:rPr>
              <a:t>Storage provided by DRAMs is higher than SRAMs, but is still less than what is necessary. Secondary storage such as magnetic disks provides a large amount of storage, but is much slower than DRAMs. </a:t>
            </a:r>
            <a:endParaRPr lang="en-IN" dirty="0">
              <a:latin typeface="Comic Sans MS" panose="030F0702030302020204" pitchFamily="66" charset="0"/>
            </a:endParaRPr>
          </a:p>
        </p:txBody>
      </p:sp>
      <p:pic>
        <p:nvPicPr>
          <p:cNvPr id="11" name="Picture 10">
            <a:extLst>
              <a:ext uri="{FF2B5EF4-FFF2-40B4-BE49-F238E27FC236}">
                <a16:creationId xmlns:a16="http://schemas.microsoft.com/office/drawing/2014/main" id="{31F83E08-56E5-95EE-6ED7-33DF0D83DD93}"/>
              </a:ext>
            </a:extLst>
          </p:cNvPr>
          <p:cNvPicPr>
            <a:picLocks noChangeAspect="1"/>
          </p:cNvPicPr>
          <p:nvPr/>
        </p:nvPicPr>
        <p:blipFill>
          <a:blip r:embed="rId2"/>
          <a:stretch>
            <a:fillRect/>
          </a:stretch>
        </p:blipFill>
        <p:spPr>
          <a:xfrm>
            <a:off x="8272464" y="815009"/>
            <a:ext cx="3900486" cy="5452323"/>
          </a:xfrm>
          <a:prstGeom prst="rect">
            <a:avLst/>
          </a:prstGeom>
        </p:spPr>
      </p:pic>
    </p:spTree>
    <p:extLst>
      <p:ext uri="{BB962C8B-B14F-4D97-AF65-F5344CB8AC3E}">
        <p14:creationId xmlns:p14="http://schemas.microsoft.com/office/powerpoint/2010/main" val="23472805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5</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endParaRPr lang="en-US" sz="1400" b="1" dirty="0">
              <a:solidFill>
                <a:schemeClr val="tx1"/>
              </a:solidFill>
              <a:effectLst>
                <a:outerShdw blurRad="38100" dist="38100" dir="2700000" algn="tl">
                  <a:srgbClr val="000000">
                    <a:alpha val="43137"/>
                  </a:srgbClr>
                </a:outerShdw>
              </a:effectLst>
              <a:latin typeface="Cooper Std Black" panose="0208090304030B020404" pitchFamily="18" charset="0"/>
            </a:endParaRP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Content addressable memory</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67CBE21A-7155-4E12-E559-958F5BC96EDF}"/>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0ED5D9F1-C59A-5ED9-D5E9-9EFA2E1DFFE1}"/>
              </a:ext>
            </a:extLst>
          </p:cNvPr>
          <p:cNvSpPr>
            <a:spLocks noGrp="1"/>
          </p:cNvSpPr>
          <p:nvPr>
            <p:ph type="sldNum" sz="quarter" idx="12"/>
          </p:nvPr>
        </p:nvSpPr>
        <p:spPr/>
        <p:txBody>
          <a:bodyPr/>
          <a:lstStyle/>
          <a:p>
            <a:fld id="{08AB70BE-1769-45B8-85A6-0C837432C7E6}" type="slidenum">
              <a:rPr lang="en-US" smtClean="0"/>
              <a:t>106</a:t>
            </a:fld>
            <a:endParaRPr lang="en-US"/>
          </a:p>
        </p:txBody>
      </p:sp>
    </p:spTree>
    <p:extLst>
      <p:ext uri="{BB962C8B-B14F-4D97-AF65-F5344CB8AC3E}">
        <p14:creationId xmlns:p14="http://schemas.microsoft.com/office/powerpoint/2010/main" val="33903370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 ADDRESSABLE MEMORY (CAM)/ ASSOCIATIVE MEMORY</a:t>
            </a:r>
          </a:p>
        </p:txBody>
      </p:sp>
      <p:sp>
        <p:nvSpPr>
          <p:cNvPr id="3" name="Content Placeholder 2"/>
          <p:cNvSpPr>
            <a:spLocks noGrp="1"/>
          </p:cNvSpPr>
          <p:nvPr>
            <p:ph idx="1"/>
          </p:nvPr>
        </p:nvSpPr>
        <p:spPr/>
        <p:txBody>
          <a:bodyPr>
            <a:normAutofit fontScale="92500" lnSpcReduction="20000"/>
          </a:bodyPr>
          <a:lstStyle/>
          <a:p>
            <a:r>
              <a:rPr lang="en-US" dirty="0">
                <a:solidFill>
                  <a:srgbClr val="000000"/>
                </a:solidFill>
                <a:latin typeface="Comic Sans MS" panose="030F0702030302020204" pitchFamily="66" charset="0"/>
              </a:rPr>
              <a:t>Many data-processing applications require the search of items in a table stored in memory.</a:t>
            </a:r>
          </a:p>
          <a:p>
            <a:r>
              <a:rPr lang="en-US" dirty="0">
                <a:solidFill>
                  <a:srgbClr val="000000"/>
                </a:solidFill>
                <a:latin typeface="Comic Sans MS" panose="030F0702030302020204" pitchFamily="66" charset="0"/>
              </a:rPr>
              <a:t>An assembler program searches the symbol address table in order to extract the symbol’s binary equivalent. An account number may be searched in a file to determine the holder’s name and account status. </a:t>
            </a:r>
          </a:p>
          <a:p>
            <a:r>
              <a:rPr lang="en-US" dirty="0">
                <a:solidFill>
                  <a:srgbClr val="000000"/>
                </a:solidFill>
                <a:latin typeface="Comic Sans MS" panose="030F0702030302020204" pitchFamily="66" charset="0"/>
              </a:rPr>
              <a:t>The established way to search a table is to store all items where they can be addressed in sequence. </a:t>
            </a:r>
          </a:p>
          <a:p>
            <a:r>
              <a:rPr lang="en-US" dirty="0">
                <a:solidFill>
                  <a:srgbClr val="000000"/>
                </a:solidFill>
                <a:latin typeface="Comic Sans MS" panose="030F0702030302020204" pitchFamily="66" charset="0"/>
              </a:rPr>
              <a:t>The search procedure is a strategy for choosing a sequence of addresses, reading the content of memory at each address, and comparing the information read with the item being searched until a match occurs. </a:t>
            </a:r>
          </a:p>
          <a:p>
            <a:r>
              <a:rPr lang="en-US" dirty="0">
                <a:solidFill>
                  <a:srgbClr val="000000"/>
                </a:solidFill>
                <a:latin typeface="Comic Sans MS" panose="030F0702030302020204" pitchFamily="66" charset="0"/>
              </a:rPr>
              <a:t>The number of accesses to memory depends on the location of the item and the efficiency of the search algorithm. </a:t>
            </a:r>
          </a:p>
          <a:p>
            <a:pPr fontAlgn="base"/>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107</a:t>
            </a:fld>
            <a:endParaRPr lang="en-US" dirty="0"/>
          </a:p>
        </p:txBody>
      </p:sp>
    </p:spTree>
    <p:extLst>
      <p:ext uri="{BB962C8B-B14F-4D97-AF65-F5344CB8AC3E}">
        <p14:creationId xmlns:p14="http://schemas.microsoft.com/office/powerpoint/2010/main" val="152075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54B06-30C8-C826-C214-5A8B3147F668}"/>
              </a:ext>
            </a:extLst>
          </p:cNvPr>
          <p:cNvSpPr>
            <a:spLocks noGrp="1"/>
          </p:cNvSpPr>
          <p:nvPr>
            <p:ph idx="1"/>
          </p:nvPr>
        </p:nvSpPr>
        <p:spPr>
          <a:xfrm>
            <a:off x="728662" y="442912"/>
            <a:ext cx="10662489" cy="5991611"/>
          </a:xfrm>
        </p:spPr>
        <p:txBody>
          <a:bodyPr>
            <a:normAutofit/>
          </a:bodyPr>
          <a:lstStyle/>
          <a:p>
            <a:r>
              <a:rPr lang="en-US" sz="2400" b="0" i="0" u="none" strike="noStrike" baseline="0" dirty="0">
                <a:solidFill>
                  <a:srgbClr val="000000"/>
                </a:solidFill>
                <a:latin typeface="Comic Sans MS" panose="030F0702030302020204" pitchFamily="66" charset="0"/>
              </a:rPr>
              <a:t>The time required to find an item stored in memory can be reduced considerably if stored data can be identified for access by the content of the data itself rather than by an address</a:t>
            </a:r>
          </a:p>
          <a:p>
            <a:r>
              <a:rPr lang="en-US" sz="2400" b="0" i="0" u="none" strike="noStrike" baseline="0" dirty="0">
                <a:solidFill>
                  <a:srgbClr val="000000"/>
                </a:solidFill>
                <a:highlight>
                  <a:srgbClr val="FFFF00"/>
                </a:highlight>
                <a:latin typeface="Comic Sans MS" panose="030F0702030302020204" pitchFamily="66" charset="0"/>
              </a:rPr>
              <a:t>A memory unit accessed by content is called </a:t>
            </a:r>
            <a:r>
              <a:rPr lang="en-US" sz="2400" b="1" i="0" u="none" strike="noStrike" baseline="0" dirty="0">
                <a:solidFill>
                  <a:schemeClr val="accent3">
                    <a:lumMod val="60000"/>
                    <a:lumOff val="40000"/>
                  </a:schemeClr>
                </a:solidFill>
                <a:highlight>
                  <a:srgbClr val="FFFF00"/>
                </a:highlight>
                <a:latin typeface="Comic Sans MS" panose="030F0702030302020204" pitchFamily="66" charset="0"/>
              </a:rPr>
              <a:t>an associative memory or Content Addressable Memory (CAM). </a:t>
            </a:r>
          </a:p>
          <a:p>
            <a:r>
              <a:rPr lang="en-US" sz="2400" b="0" i="0" u="none" strike="noStrike" baseline="0" dirty="0">
                <a:solidFill>
                  <a:srgbClr val="000000"/>
                </a:solidFill>
                <a:latin typeface="Comic Sans MS" panose="030F0702030302020204" pitchFamily="66" charset="0"/>
              </a:rPr>
              <a:t>This type of memory is accessed simultaneously and in parallel on the basis of data content rather than by specific address or location. </a:t>
            </a:r>
          </a:p>
          <a:p>
            <a:r>
              <a:rPr lang="en-US" sz="2400" b="0" i="0" u="none" strike="noStrike" baseline="0" dirty="0">
                <a:solidFill>
                  <a:srgbClr val="000000"/>
                </a:solidFill>
                <a:latin typeface="Comic Sans MS" panose="030F0702030302020204" pitchFamily="66" charset="0"/>
              </a:rPr>
              <a:t>When a word is written in an associative memory, no address is given. The memory is capable of finding an empty unused location to store the word. </a:t>
            </a:r>
          </a:p>
          <a:p>
            <a:r>
              <a:rPr lang="en-US" sz="2400" b="0" i="0" u="none" strike="noStrike" baseline="0" dirty="0">
                <a:solidFill>
                  <a:srgbClr val="000000"/>
                </a:solidFill>
                <a:latin typeface="Comic Sans MS" panose="030F0702030302020204" pitchFamily="66" charset="0"/>
              </a:rPr>
              <a:t>When a word is to be read from an associative memory, the content of the word, or part of the word, is specified. </a:t>
            </a:r>
          </a:p>
        </p:txBody>
      </p:sp>
      <p:sp>
        <p:nvSpPr>
          <p:cNvPr id="4" name="Footer Placeholder 3">
            <a:extLst>
              <a:ext uri="{FF2B5EF4-FFF2-40B4-BE49-F238E27FC236}">
                <a16:creationId xmlns:a16="http://schemas.microsoft.com/office/drawing/2014/main" id="{02BD969C-3C1E-D1F0-C6D0-7A59A860D9F6}"/>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0E5220D6-4C59-F719-BA82-6B5DA9DEA57B}"/>
              </a:ext>
            </a:extLst>
          </p:cNvPr>
          <p:cNvSpPr>
            <a:spLocks noGrp="1"/>
          </p:cNvSpPr>
          <p:nvPr>
            <p:ph type="sldNum" sz="quarter" idx="12"/>
          </p:nvPr>
        </p:nvSpPr>
        <p:spPr/>
        <p:txBody>
          <a:bodyPr/>
          <a:lstStyle/>
          <a:p>
            <a:fld id="{08AB70BE-1769-45B8-85A6-0C837432C7E6}" type="slidenum">
              <a:rPr lang="en-US" smtClean="0"/>
              <a:t>108</a:t>
            </a:fld>
            <a:endParaRPr lang="en-US"/>
          </a:p>
        </p:txBody>
      </p:sp>
    </p:spTree>
    <p:extLst>
      <p:ext uri="{BB962C8B-B14F-4D97-AF65-F5344CB8AC3E}">
        <p14:creationId xmlns:p14="http://schemas.microsoft.com/office/powerpoint/2010/main" val="35636176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9DDF0-961C-F4D4-4BF1-331F696B08A3}"/>
              </a:ext>
            </a:extLst>
          </p:cNvPr>
          <p:cNvSpPr>
            <a:spLocks noGrp="1"/>
          </p:cNvSpPr>
          <p:nvPr>
            <p:ph idx="1"/>
          </p:nvPr>
        </p:nvSpPr>
        <p:spPr>
          <a:xfrm>
            <a:off x="914400" y="742950"/>
            <a:ext cx="9914860" cy="5300041"/>
          </a:xfrm>
        </p:spPr>
        <p:txBody>
          <a:bodyPr/>
          <a:lstStyle/>
          <a:p>
            <a:endParaRPr lang="en-US" sz="2000" b="0" i="0" u="none" strike="noStrike" baseline="0" dirty="0">
              <a:solidFill>
                <a:srgbClr val="000000"/>
              </a:solidFill>
              <a:latin typeface="Comic Sans MS" panose="030F0702030302020204" pitchFamily="66" charset="0"/>
            </a:endParaRPr>
          </a:p>
          <a:p>
            <a:r>
              <a:rPr lang="en-US" sz="2400" b="0" i="0" u="none" strike="noStrike" baseline="0" dirty="0">
                <a:solidFill>
                  <a:srgbClr val="000000"/>
                </a:solidFill>
                <a:latin typeface="Comic Sans MS" panose="030F0702030302020204" pitchFamily="66" charset="0"/>
              </a:rPr>
              <a:t>The memory locaters all words which match the specified content and marks them for reading. </a:t>
            </a:r>
          </a:p>
          <a:p>
            <a:r>
              <a:rPr lang="en-US" sz="2400" b="0" i="0" u="none" strike="noStrike" baseline="0" dirty="0">
                <a:solidFill>
                  <a:srgbClr val="000000"/>
                </a:solidFill>
                <a:latin typeface="Comic Sans MS" panose="030F0702030302020204" pitchFamily="66" charset="0"/>
              </a:rPr>
              <a:t>Because of its organization, the associative memory is uniquely suited to do parallel searches by data association.</a:t>
            </a:r>
          </a:p>
          <a:p>
            <a:r>
              <a:rPr lang="en-US" sz="2400" b="0" i="0" u="none" strike="noStrike" baseline="0" dirty="0">
                <a:solidFill>
                  <a:srgbClr val="000000"/>
                </a:solidFill>
                <a:latin typeface="Comic Sans MS" panose="030F0702030302020204" pitchFamily="66" charset="0"/>
              </a:rPr>
              <a:t>An associative memory is more expensive then a random access memory because each cell must have storage capability as well as logic circuits for matching its content with an external argument.</a:t>
            </a:r>
          </a:p>
          <a:p>
            <a:r>
              <a:rPr lang="en-US" sz="2400" b="0" i="0" u="none" strike="noStrike" baseline="0" dirty="0">
                <a:solidFill>
                  <a:srgbClr val="000000"/>
                </a:solidFill>
                <a:latin typeface="Comic Sans MS" panose="030F0702030302020204" pitchFamily="66" charset="0"/>
              </a:rPr>
              <a:t>For this reason, associative memories are used in applications where the search time is very critical and must be very short. </a:t>
            </a:r>
            <a:endParaRPr lang="en-IN" sz="2400" dirty="0">
              <a:latin typeface="Comic Sans MS" panose="030F0702030302020204" pitchFamily="66" charset="0"/>
            </a:endParaRPr>
          </a:p>
          <a:p>
            <a:endParaRPr lang="en-IN" dirty="0"/>
          </a:p>
        </p:txBody>
      </p:sp>
      <p:sp>
        <p:nvSpPr>
          <p:cNvPr id="4" name="Footer Placeholder 3">
            <a:extLst>
              <a:ext uri="{FF2B5EF4-FFF2-40B4-BE49-F238E27FC236}">
                <a16:creationId xmlns:a16="http://schemas.microsoft.com/office/drawing/2014/main" id="{3EFE6AF2-A7BB-B401-7E3F-69898B7E0235}"/>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BC9EF0F0-5F3F-D1CF-F0E2-E72B17DF05DB}"/>
              </a:ext>
            </a:extLst>
          </p:cNvPr>
          <p:cNvSpPr>
            <a:spLocks noGrp="1"/>
          </p:cNvSpPr>
          <p:nvPr>
            <p:ph type="sldNum" sz="quarter" idx="12"/>
          </p:nvPr>
        </p:nvSpPr>
        <p:spPr/>
        <p:txBody>
          <a:bodyPr/>
          <a:lstStyle/>
          <a:p>
            <a:fld id="{08AB70BE-1769-45B8-85A6-0C837432C7E6}" type="slidenum">
              <a:rPr lang="en-US" smtClean="0"/>
              <a:t>109</a:t>
            </a:fld>
            <a:endParaRPr lang="en-US"/>
          </a:p>
        </p:txBody>
      </p:sp>
    </p:spTree>
    <p:extLst>
      <p:ext uri="{BB962C8B-B14F-4D97-AF65-F5344CB8AC3E}">
        <p14:creationId xmlns:p14="http://schemas.microsoft.com/office/powerpoint/2010/main" val="333548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EB9E1-89A7-0D77-C05A-F60011434DE6}"/>
              </a:ext>
            </a:extLst>
          </p:cNvPr>
          <p:cNvSpPr>
            <a:spLocks noGrp="1"/>
          </p:cNvSpPr>
          <p:nvPr>
            <p:ph idx="1"/>
          </p:nvPr>
        </p:nvSpPr>
        <p:spPr>
          <a:xfrm>
            <a:off x="914400" y="0"/>
            <a:ext cx="10476752" cy="6042991"/>
          </a:xfrm>
        </p:spPr>
        <p:txBody>
          <a:bodyPr>
            <a:noAutofit/>
          </a:bodyPr>
          <a:lstStyle/>
          <a:p>
            <a:pPr algn="l"/>
            <a:endParaRPr lang="en-IN" b="0" i="0" u="none" strike="noStrike" baseline="0" dirty="0">
              <a:solidFill>
                <a:srgbClr val="000000"/>
              </a:solidFill>
              <a:latin typeface="Comic Sans MS" panose="030F0702030302020204" pitchFamily="66" charset="0"/>
            </a:endParaRPr>
          </a:p>
          <a:p>
            <a:r>
              <a:rPr lang="en-US" b="0" i="0" u="none" strike="noStrike" baseline="0" dirty="0">
                <a:solidFill>
                  <a:srgbClr val="000000"/>
                </a:solidFill>
                <a:latin typeface="Comic Sans MS" panose="030F0702030302020204" pitchFamily="66" charset="0"/>
              </a:rPr>
              <a:t> A simple arrangement to connect I/O devices to a computer is to use a single bus structure. It consists of three sets of lines to carry </a:t>
            </a:r>
          </a:p>
          <a:p>
            <a:pPr lvl="1"/>
            <a:r>
              <a:rPr lang="en-IN" b="0" i="0" u="none" strike="noStrike" baseline="0" dirty="0">
                <a:solidFill>
                  <a:srgbClr val="000000"/>
                </a:solidFill>
                <a:latin typeface="Comic Sans MS" panose="030F0702030302020204" pitchFamily="66" charset="0"/>
              </a:rPr>
              <a:t>Address </a:t>
            </a:r>
          </a:p>
          <a:p>
            <a:pPr lvl="1"/>
            <a:r>
              <a:rPr lang="en-IN" b="0" i="0" u="none" strike="noStrike" baseline="0" dirty="0">
                <a:solidFill>
                  <a:srgbClr val="000000"/>
                </a:solidFill>
                <a:latin typeface="Comic Sans MS" panose="030F0702030302020204" pitchFamily="66" charset="0"/>
              </a:rPr>
              <a:t>Data </a:t>
            </a:r>
          </a:p>
          <a:p>
            <a:pPr lvl="1"/>
            <a:r>
              <a:rPr lang="en-IN" b="0" i="0" u="none" strike="noStrike" baseline="0" dirty="0">
                <a:solidFill>
                  <a:srgbClr val="000000"/>
                </a:solidFill>
                <a:latin typeface="Comic Sans MS" panose="030F0702030302020204" pitchFamily="66" charset="0"/>
              </a:rPr>
              <a:t>Control Signals. </a:t>
            </a:r>
          </a:p>
          <a:p>
            <a:r>
              <a:rPr lang="en-US" b="0" i="0" u="none" strike="noStrike" baseline="0" dirty="0">
                <a:solidFill>
                  <a:srgbClr val="000000"/>
                </a:solidFill>
                <a:latin typeface="Comic Sans MS" panose="030F0702030302020204" pitchFamily="66" charset="0"/>
              </a:rPr>
              <a:t>When the processor places a particular address on address lines, the devices that recognize this address responds to the command issued on the control lines. </a:t>
            </a:r>
          </a:p>
          <a:p>
            <a:r>
              <a:rPr lang="en-US" b="0" i="0" u="none" strike="noStrike" baseline="0" dirty="0">
                <a:solidFill>
                  <a:srgbClr val="000000"/>
                </a:solidFill>
                <a:latin typeface="Comic Sans MS" panose="030F0702030302020204" pitchFamily="66" charset="0"/>
              </a:rPr>
              <a:t>The processor request either a read or write operation and the requested data are transferred over the data lines. </a:t>
            </a:r>
          </a:p>
          <a:p>
            <a:r>
              <a:rPr lang="en-US" b="0" i="0" u="none" strike="noStrike" baseline="0" dirty="0">
                <a:solidFill>
                  <a:srgbClr val="000000"/>
                </a:solidFill>
                <a:latin typeface="Comic Sans MS" panose="030F0702030302020204" pitchFamily="66" charset="0"/>
              </a:rPr>
              <a:t>When I/O devices &amp; memory share the same address space, the arrangement is called </a:t>
            </a:r>
            <a:r>
              <a:rPr lang="en-IN" b="1" i="0" u="none" strike="noStrike" baseline="0" dirty="0">
                <a:solidFill>
                  <a:srgbClr val="000000"/>
                </a:solidFill>
                <a:latin typeface="Comic Sans MS" panose="030F0702030302020204" pitchFamily="66" charset="0"/>
              </a:rPr>
              <a:t>memory mapped I/O. </a:t>
            </a: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60C9B038-245A-D7D5-F4C2-535BF9EB52A6}"/>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7E190C55-E86E-5980-3DFA-12485C626305}"/>
              </a:ext>
            </a:extLst>
          </p:cNvPr>
          <p:cNvSpPr>
            <a:spLocks noGrp="1"/>
          </p:cNvSpPr>
          <p:nvPr>
            <p:ph type="sldNum" sz="quarter" idx="12"/>
          </p:nvPr>
        </p:nvSpPr>
        <p:spPr/>
        <p:txBody>
          <a:bodyPr/>
          <a:lstStyle/>
          <a:p>
            <a:fld id="{08AB70BE-1769-45B8-85A6-0C837432C7E6}" type="slidenum">
              <a:rPr lang="en-US" smtClean="0"/>
              <a:t>11</a:t>
            </a:fld>
            <a:endParaRPr lang="en-US"/>
          </a:p>
        </p:txBody>
      </p:sp>
    </p:spTree>
    <p:extLst>
      <p:ext uri="{BB962C8B-B14F-4D97-AF65-F5344CB8AC3E}">
        <p14:creationId xmlns:p14="http://schemas.microsoft.com/office/powerpoint/2010/main" val="13974447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0326-3272-72F7-3808-BECA55DB5F6B}"/>
              </a:ext>
            </a:extLst>
          </p:cNvPr>
          <p:cNvSpPr>
            <a:spLocks noGrp="1"/>
          </p:cNvSpPr>
          <p:nvPr>
            <p:ph type="title"/>
          </p:nvPr>
        </p:nvSpPr>
        <p:spPr>
          <a:xfrm>
            <a:off x="914400" y="590668"/>
            <a:ext cx="9914860" cy="1329004"/>
          </a:xfrm>
        </p:spPr>
        <p:txBody>
          <a:bodyPr>
            <a:normAutofit/>
          </a:bodyPr>
          <a:lstStyle/>
          <a:p>
            <a:r>
              <a:rPr lang="en-IN" sz="2400" dirty="0"/>
              <a:t>HARDWARE ORGANIZATION</a:t>
            </a:r>
            <a:r>
              <a:rPr lang="en-IN" sz="1200" dirty="0"/>
              <a:t>(</a:t>
            </a:r>
            <a:r>
              <a:rPr lang="en-US" sz="1200" dirty="0"/>
              <a:t>CONTENT ADDRESSABLE MEMORY )</a:t>
            </a:r>
            <a:endParaRPr lang="en-IN" sz="1200" dirty="0"/>
          </a:p>
        </p:txBody>
      </p:sp>
      <p:sp>
        <p:nvSpPr>
          <p:cNvPr id="3" name="Content Placeholder 2">
            <a:extLst>
              <a:ext uri="{FF2B5EF4-FFF2-40B4-BE49-F238E27FC236}">
                <a16:creationId xmlns:a16="http://schemas.microsoft.com/office/drawing/2014/main" id="{8B9549CF-6E31-65D0-D52A-CFCCFCA82F55}"/>
              </a:ext>
            </a:extLst>
          </p:cNvPr>
          <p:cNvSpPr>
            <a:spLocks noGrp="1"/>
          </p:cNvSpPr>
          <p:nvPr>
            <p:ph idx="1"/>
          </p:nvPr>
        </p:nvSpPr>
        <p:spPr/>
        <p:txBody>
          <a:bodyPr/>
          <a:lstStyle/>
          <a:p>
            <a:r>
              <a:rPr lang="en-US" sz="1800" b="0" i="0" u="none" strike="noStrike" baseline="0" dirty="0">
                <a:solidFill>
                  <a:srgbClr val="000000"/>
                </a:solidFill>
                <a:latin typeface="Comic Sans MS" panose="030F0702030302020204" pitchFamily="66" charset="0"/>
              </a:rPr>
              <a:t>The block diagram of an associative memory consists of a memory array and logic from words with n bits per word. The argument register A and key register K each have n bits, one for each bit of a word.</a:t>
            </a: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7A09AA1F-4F99-B88B-E5F3-C11D87BCBA9B}"/>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497570DF-26DE-C4EA-492F-A800EEAC8F7F}"/>
              </a:ext>
            </a:extLst>
          </p:cNvPr>
          <p:cNvSpPr>
            <a:spLocks noGrp="1"/>
          </p:cNvSpPr>
          <p:nvPr>
            <p:ph type="sldNum" sz="quarter" idx="12"/>
          </p:nvPr>
        </p:nvSpPr>
        <p:spPr/>
        <p:txBody>
          <a:bodyPr/>
          <a:lstStyle/>
          <a:p>
            <a:fld id="{08AB70BE-1769-45B8-85A6-0C837432C7E6}" type="slidenum">
              <a:rPr lang="en-US" smtClean="0"/>
              <a:t>110</a:t>
            </a:fld>
            <a:endParaRPr lang="en-US"/>
          </a:p>
        </p:txBody>
      </p:sp>
      <p:pic>
        <p:nvPicPr>
          <p:cNvPr id="7" name="Picture 6">
            <a:extLst>
              <a:ext uri="{FF2B5EF4-FFF2-40B4-BE49-F238E27FC236}">
                <a16:creationId xmlns:a16="http://schemas.microsoft.com/office/drawing/2014/main" id="{3BFF6656-5DDE-F3CB-56BD-2CF105DA7B2E}"/>
              </a:ext>
            </a:extLst>
          </p:cNvPr>
          <p:cNvPicPr>
            <a:picLocks noChangeAspect="1"/>
          </p:cNvPicPr>
          <p:nvPr/>
        </p:nvPicPr>
        <p:blipFill>
          <a:blip r:embed="rId2"/>
          <a:stretch>
            <a:fillRect/>
          </a:stretch>
        </p:blipFill>
        <p:spPr>
          <a:xfrm>
            <a:off x="3429000" y="2986088"/>
            <a:ext cx="6172200" cy="3479642"/>
          </a:xfrm>
          <a:prstGeom prst="rect">
            <a:avLst/>
          </a:prstGeom>
        </p:spPr>
      </p:pic>
      <p:sp>
        <p:nvSpPr>
          <p:cNvPr id="9" name="TextBox 8">
            <a:extLst>
              <a:ext uri="{FF2B5EF4-FFF2-40B4-BE49-F238E27FC236}">
                <a16:creationId xmlns:a16="http://schemas.microsoft.com/office/drawing/2014/main" id="{FF14D14B-B7C6-A4D5-8988-2092CDD72C3C}"/>
              </a:ext>
            </a:extLst>
          </p:cNvPr>
          <p:cNvSpPr txBox="1"/>
          <p:nvPr/>
        </p:nvSpPr>
        <p:spPr>
          <a:xfrm>
            <a:off x="4395414" y="6488668"/>
            <a:ext cx="6100762" cy="369332"/>
          </a:xfrm>
          <a:prstGeom prst="rect">
            <a:avLst/>
          </a:prstGeom>
          <a:noFill/>
        </p:spPr>
        <p:txBody>
          <a:bodyPr wrap="square">
            <a:spAutoFit/>
          </a:bodyPr>
          <a:lstStyle/>
          <a:p>
            <a:r>
              <a:rPr lang="en-US" b="1" dirty="0">
                <a:solidFill>
                  <a:schemeClr val="accent3">
                    <a:lumMod val="60000"/>
                    <a:lumOff val="40000"/>
                  </a:schemeClr>
                </a:solidFill>
                <a:latin typeface="Comic Sans MS" panose="030F0702030302020204" pitchFamily="66" charset="0"/>
              </a:rPr>
              <a:t>Block Diagram of Associative Memory</a:t>
            </a:r>
            <a:endParaRPr lang="en-IN" b="1" dirty="0">
              <a:solidFill>
                <a:schemeClr val="accent3">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2007680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46FB3-809C-728D-1ABD-2DD3F5B86CB8}"/>
              </a:ext>
            </a:extLst>
          </p:cNvPr>
          <p:cNvSpPr>
            <a:spLocks noGrp="1"/>
          </p:cNvSpPr>
          <p:nvPr>
            <p:ph idx="1"/>
          </p:nvPr>
        </p:nvSpPr>
        <p:spPr>
          <a:xfrm>
            <a:off x="914400" y="514350"/>
            <a:ext cx="9914860" cy="5528641"/>
          </a:xfrm>
        </p:spPr>
        <p:txBody>
          <a:bodyPr>
            <a:normAutofit fontScale="92500" lnSpcReduction="10000"/>
          </a:bodyPr>
          <a:lstStyle/>
          <a:p>
            <a:r>
              <a:rPr lang="en-US" b="0" i="0" u="none" strike="noStrike" baseline="0" dirty="0">
                <a:solidFill>
                  <a:srgbClr val="000000"/>
                </a:solidFill>
                <a:latin typeface="Comic Sans MS" panose="030F0702030302020204" pitchFamily="66" charset="0"/>
              </a:rPr>
              <a:t>The match register M has m bits, one for each memory word. Each word in memory is compared in parallel with the content of the argument register. </a:t>
            </a:r>
          </a:p>
          <a:p>
            <a:r>
              <a:rPr lang="en-US" b="0" i="0" u="none" strike="noStrike" baseline="0" dirty="0">
                <a:solidFill>
                  <a:srgbClr val="000000"/>
                </a:solidFill>
                <a:latin typeface="Comic Sans MS" panose="030F0702030302020204" pitchFamily="66" charset="0"/>
              </a:rPr>
              <a:t>The words that match the bits of the argument register set a corresponding bit in the match register. </a:t>
            </a:r>
          </a:p>
          <a:p>
            <a:r>
              <a:rPr lang="en-US" b="0" i="0" u="none" strike="noStrike" baseline="0" dirty="0">
                <a:solidFill>
                  <a:srgbClr val="000000"/>
                </a:solidFill>
                <a:latin typeface="Comic Sans MS" panose="030F0702030302020204" pitchFamily="66" charset="0"/>
              </a:rPr>
              <a:t>After the matching process, those bits in the match register that have been set indicate the fact that their corresponding words have been matched.</a:t>
            </a:r>
          </a:p>
          <a:p>
            <a:r>
              <a:rPr lang="en-US" b="0" i="0" u="none" strike="noStrike" baseline="0" dirty="0">
                <a:solidFill>
                  <a:srgbClr val="000000"/>
                </a:solidFill>
                <a:latin typeface="Comic Sans MS" panose="030F0702030302020204" pitchFamily="66" charset="0"/>
              </a:rPr>
              <a:t>Reading is accomplished by a sequential access to memory for those words whose corresponding bits in the match register have been set. </a:t>
            </a:r>
          </a:p>
          <a:p>
            <a:r>
              <a:rPr lang="en-US" b="0" i="0" u="none" strike="noStrike" baseline="0" dirty="0">
                <a:solidFill>
                  <a:srgbClr val="000000"/>
                </a:solidFill>
                <a:latin typeface="Comic Sans MS" panose="030F0702030302020204" pitchFamily="66" charset="0"/>
              </a:rPr>
              <a:t>The key register provides a mask for choosing a particular field or key in the argument word. </a:t>
            </a:r>
          </a:p>
          <a:p>
            <a:r>
              <a:rPr lang="en-US" b="0" i="0" u="none" strike="noStrike" baseline="0" dirty="0">
                <a:solidFill>
                  <a:srgbClr val="000000"/>
                </a:solidFill>
                <a:latin typeface="Comic Sans MS" panose="030F0702030302020204" pitchFamily="66" charset="0"/>
              </a:rPr>
              <a:t>The entire argument is compared with each memory word if the key register contains all 1’s. Otherwise, only those bits in the argument that have 1’s in their corresponding position of the key register are compared. Thus the key provides a mask or identifying piece of information which specifies how the reference to memory is made. </a:t>
            </a: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A29CF4E6-7611-C687-A026-7A4FBF9EECC1}"/>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B642A62E-CE7A-2880-AF66-3FE3527B27D5}"/>
              </a:ext>
            </a:extLst>
          </p:cNvPr>
          <p:cNvSpPr>
            <a:spLocks noGrp="1"/>
          </p:cNvSpPr>
          <p:nvPr>
            <p:ph type="sldNum" sz="quarter" idx="12"/>
          </p:nvPr>
        </p:nvSpPr>
        <p:spPr/>
        <p:txBody>
          <a:bodyPr/>
          <a:lstStyle/>
          <a:p>
            <a:fld id="{08AB70BE-1769-45B8-85A6-0C837432C7E6}" type="slidenum">
              <a:rPr lang="en-US" smtClean="0"/>
              <a:t>111</a:t>
            </a:fld>
            <a:endParaRPr lang="en-US"/>
          </a:p>
        </p:txBody>
      </p:sp>
    </p:spTree>
    <p:extLst>
      <p:ext uri="{BB962C8B-B14F-4D97-AF65-F5344CB8AC3E}">
        <p14:creationId xmlns:p14="http://schemas.microsoft.com/office/powerpoint/2010/main" val="9077083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272B2-92AD-940E-E9A7-370701DFEBFC}"/>
              </a:ext>
            </a:extLst>
          </p:cNvPr>
          <p:cNvSpPr>
            <a:spLocks noGrp="1"/>
          </p:cNvSpPr>
          <p:nvPr>
            <p:ph idx="1"/>
          </p:nvPr>
        </p:nvSpPr>
        <p:spPr>
          <a:xfrm>
            <a:off x="914400" y="628650"/>
            <a:ext cx="9914860" cy="5414341"/>
          </a:xfrm>
        </p:spPr>
        <p:txBody>
          <a:bodyPr>
            <a:noAutofit/>
          </a:bodyPr>
          <a:lstStyle/>
          <a:p>
            <a:r>
              <a:rPr lang="en-US" sz="2400" b="0" i="0" u="none" strike="noStrike" baseline="0" dirty="0">
                <a:solidFill>
                  <a:srgbClr val="000000"/>
                </a:solidFill>
                <a:latin typeface="Comic Sans MS" panose="030F0702030302020204" pitchFamily="66" charset="0"/>
              </a:rPr>
              <a:t>To illustrate with a numerical example, suppose that the argument register A and the key register K have the bit configuration shown below. Only the three leftmost bits of A are compared with memory words because K has 1’s in these positions. </a:t>
            </a:r>
          </a:p>
          <a:p>
            <a:endParaRPr lang="en-US" sz="2400" dirty="0">
              <a:solidFill>
                <a:srgbClr val="000000"/>
              </a:solidFill>
              <a:latin typeface="Comic Sans MS" panose="030F0702030302020204" pitchFamily="66" charset="0"/>
            </a:endParaRPr>
          </a:p>
          <a:p>
            <a:pPr marL="0" indent="0">
              <a:buNone/>
            </a:pPr>
            <a:endParaRPr lang="en-US" sz="2400" b="0" i="0" u="none" strike="noStrike" baseline="0" dirty="0">
              <a:solidFill>
                <a:srgbClr val="000000"/>
              </a:solidFill>
              <a:latin typeface="Comic Sans MS" panose="030F0702030302020204" pitchFamily="66" charset="0"/>
            </a:endParaRPr>
          </a:p>
          <a:p>
            <a:endParaRPr lang="en-US" sz="2400" b="0" i="0" u="none" strike="noStrike" baseline="0" dirty="0">
              <a:solidFill>
                <a:srgbClr val="000000"/>
              </a:solidFill>
              <a:latin typeface="Comic Sans MS" panose="030F0702030302020204" pitchFamily="66" charset="0"/>
            </a:endParaRPr>
          </a:p>
          <a:p>
            <a:endParaRPr lang="en-US" sz="2400" dirty="0">
              <a:solidFill>
                <a:srgbClr val="000000"/>
              </a:solidFill>
              <a:latin typeface="Comic Sans MS" panose="030F0702030302020204" pitchFamily="66" charset="0"/>
            </a:endParaRPr>
          </a:p>
          <a:p>
            <a:r>
              <a:rPr lang="en-US" sz="2400" b="0" i="0" u="none" strike="noStrike" baseline="0" dirty="0">
                <a:solidFill>
                  <a:srgbClr val="000000"/>
                </a:solidFill>
                <a:latin typeface="Comic Sans MS" panose="030F0702030302020204" pitchFamily="66" charset="0"/>
              </a:rPr>
              <a:t>Word 2 matches the unmasked argument field because the three leftmost bits of the argument and the word are equal. </a:t>
            </a:r>
          </a:p>
        </p:txBody>
      </p:sp>
      <p:sp>
        <p:nvSpPr>
          <p:cNvPr id="4" name="Footer Placeholder 3">
            <a:extLst>
              <a:ext uri="{FF2B5EF4-FFF2-40B4-BE49-F238E27FC236}">
                <a16:creationId xmlns:a16="http://schemas.microsoft.com/office/drawing/2014/main" id="{A1E3349E-F492-9356-CAA5-93FB255341E9}"/>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2588260D-E5F7-9355-15AD-90B8EFF69CE3}"/>
              </a:ext>
            </a:extLst>
          </p:cNvPr>
          <p:cNvSpPr>
            <a:spLocks noGrp="1"/>
          </p:cNvSpPr>
          <p:nvPr>
            <p:ph type="sldNum" sz="quarter" idx="12"/>
          </p:nvPr>
        </p:nvSpPr>
        <p:spPr/>
        <p:txBody>
          <a:bodyPr/>
          <a:lstStyle/>
          <a:p>
            <a:fld id="{08AB70BE-1769-45B8-85A6-0C837432C7E6}" type="slidenum">
              <a:rPr lang="en-US" smtClean="0"/>
              <a:t>112</a:t>
            </a:fld>
            <a:endParaRPr lang="en-US"/>
          </a:p>
        </p:txBody>
      </p:sp>
      <p:pic>
        <p:nvPicPr>
          <p:cNvPr id="7" name="Picture 6">
            <a:extLst>
              <a:ext uri="{FF2B5EF4-FFF2-40B4-BE49-F238E27FC236}">
                <a16:creationId xmlns:a16="http://schemas.microsoft.com/office/drawing/2014/main" id="{5E054A3B-B131-47FB-5B58-4A44AF0721C4}"/>
              </a:ext>
            </a:extLst>
          </p:cNvPr>
          <p:cNvPicPr>
            <a:picLocks noChangeAspect="1"/>
          </p:cNvPicPr>
          <p:nvPr/>
        </p:nvPicPr>
        <p:blipFill>
          <a:blip r:embed="rId2"/>
          <a:stretch>
            <a:fillRect/>
          </a:stretch>
        </p:blipFill>
        <p:spPr>
          <a:xfrm>
            <a:off x="3949650" y="2657475"/>
            <a:ext cx="4579988" cy="1757363"/>
          </a:xfrm>
          <a:prstGeom prst="rect">
            <a:avLst/>
          </a:prstGeom>
        </p:spPr>
      </p:pic>
    </p:spTree>
    <p:extLst>
      <p:ext uri="{BB962C8B-B14F-4D97-AF65-F5344CB8AC3E}">
        <p14:creationId xmlns:p14="http://schemas.microsoft.com/office/powerpoint/2010/main" val="10954466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1CBC-44BD-31E1-A7F2-BC8A58112E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D62050-8272-D667-977E-AC1DEB6712C0}"/>
              </a:ext>
            </a:extLst>
          </p:cNvPr>
          <p:cNvSpPr>
            <a:spLocks noGrp="1"/>
          </p:cNvSpPr>
          <p:nvPr>
            <p:ph idx="1"/>
          </p:nvPr>
        </p:nvSpPr>
        <p:spPr/>
        <p:txBody>
          <a:bodyPr/>
          <a:lstStyle/>
          <a:p>
            <a:r>
              <a:rPr lang="en-US" sz="2000" b="0" i="0" u="none" strike="noStrike" baseline="0" dirty="0">
                <a:solidFill>
                  <a:srgbClr val="000000"/>
                </a:solidFill>
                <a:latin typeface="Comic Sans MS" panose="030F0702030302020204" pitchFamily="66" charset="0"/>
              </a:rPr>
              <a:t>The relation between the memory array and external registers in an associative memory is shown in below figure. </a:t>
            </a:r>
            <a:endParaRPr lang="en-IN" sz="2000" dirty="0">
              <a:latin typeface="Comic Sans MS" panose="030F0702030302020204" pitchFamily="66" charset="0"/>
            </a:endParaRPr>
          </a:p>
          <a:p>
            <a:endParaRPr lang="en-IN" dirty="0"/>
          </a:p>
        </p:txBody>
      </p:sp>
      <p:sp>
        <p:nvSpPr>
          <p:cNvPr id="4" name="Footer Placeholder 3">
            <a:extLst>
              <a:ext uri="{FF2B5EF4-FFF2-40B4-BE49-F238E27FC236}">
                <a16:creationId xmlns:a16="http://schemas.microsoft.com/office/drawing/2014/main" id="{6E0AC655-1FE3-956B-9FAC-7AE461E281F8}"/>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64543EC1-D67E-8898-EB22-D3CDB50D877F}"/>
              </a:ext>
            </a:extLst>
          </p:cNvPr>
          <p:cNvSpPr>
            <a:spLocks noGrp="1"/>
          </p:cNvSpPr>
          <p:nvPr>
            <p:ph type="sldNum" sz="quarter" idx="12"/>
          </p:nvPr>
        </p:nvSpPr>
        <p:spPr/>
        <p:txBody>
          <a:bodyPr/>
          <a:lstStyle/>
          <a:p>
            <a:fld id="{08AB70BE-1769-45B8-85A6-0C837432C7E6}" type="slidenum">
              <a:rPr lang="en-US" smtClean="0"/>
              <a:t>113</a:t>
            </a:fld>
            <a:endParaRPr lang="en-US"/>
          </a:p>
        </p:txBody>
      </p:sp>
      <p:pic>
        <p:nvPicPr>
          <p:cNvPr id="7" name="Picture 6">
            <a:extLst>
              <a:ext uri="{FF2B5EF4-FFF2-40B4-BE49-F238E27FC236}">
                <a16:creationId xmlns:a16="http://schemas.microsoft.com/office/drawing/2014/main" id="{2509E745-F20B-BCAF-D434-3459C64E3A79}"/>
              </a:ext>
            </a:extLst>
          </p:cNvPr>
          <p:cNvPicPr>
            <a:picLocks noChangeAspect="1"/>
          </p:cNvPicPr>
          <p:nvPr/>
        </p:nvPicPr>
        <p:blipFill>
          <a:blip r:embed="rId2"/>
          <a:stretch>
            <a:fillRect/>
          </a:stretch>
        </p:blipFill>
        <p:spPr>
          <a:xfrm>
            <a:off x="3093502" y="3037241"/>
            <a:ext cx="4490519" cy="3005750"/>
          </a:xfrm>
          <a:prstGeom prst="rect">
            <a:avLst/>
          </a:prstGeom>
        </p:spPr>
      </p:pic>
    </p:spTree>
    <p:extLst>
      <p:ext uri="{BB962C8B-B14F-4D97-AF65-F5344CB8AC3E}">
        <p14:creationId xmlns:p14="http://schemas.microsoft.com/office/powerpoint/2010/main" val="29648612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DD4BD5-563D-98B3-BC65-05BC7112E575}"/>
              </a:ext>
            </a:extLst>
          </p:cNvPr>
          <p:cNvSpPr>
            <a:spLocks noGrp="1"/>
          </p:cNvSpPr>
          <p:nvPr>
            <p:ph idx="1"/>
          </p:nvPr>
        </p:nvSpPr>
        <p:spPr>
          <a:xfrm>
            <a:off x="173736" y="357188"/>
            <a:ext cx="11684889" cy="5685804"/>
          </a:xfrm>
        </p:spPr>
        <p:txBody>
          <a:bodyPr>
            <a:noAutofit/>
          </a:bodyPr>
          <a:lstStyle/>
          <a:p>
            <a:r>
              <a:rPr lang="en-US" b="0" i="0" u="none" strike="noStrike" baseline="0" dirty="0">
                <a:solidFill>
                  <a:srgbClr val="000000"/>
                </a:solidFill>
                <a:latin typeface="Comic Sans MS" panose="030F0702030302020204" pitchFamily="66" charset="0"/>
              </a:rPr>
              <a:t>The cells in the array are marked by the letter C with two subscripts. </a:t>
            </a:r>
          </a:p>
          <a:p>
            <a:r>
              <a:rPr lang="en-US" b="0" i="0" u="none" strike="noStrike" baseline="0" dirty="0">
                <a:solidFill>
                  <a:srgbClr val="000000"/>
                </a:solidFill>
                <a:latin typeface="Comic Sans MS" panose="030F0702030302020204" pitchFamily="66" charset="0"/>
              </a:rPr>
              <a:t>The first subscript gives the word number and the second specifies the bit position in the word. </a:t>
            </a:r>
          </a:p>
          <a:p>
            <a:r>
              <a:rPr lang="en-US" b="0" i="0" u="none" strike="noStrike" baseline="0" dirty="0">
                <a:solidFill>
                  <a:srgbClr val="000000"/>
                </a:solidFill>
                <a:latin typeface="Comic Sans MS" panose="030F0702030302020204" pitchFamily="66" charset="0"/>
              </a:rPr>
              <a:t>Thus cell </a:t>
            </a:r>
            <a:r>
              <a:rPr lang="en-US" b="0" i="0" u="none" strike="noStrike" baseline="0" dirty="0" err="1">
                <a:solidFill>
                  <a:srgbClr val="000000"/>
                </a:solidFill>
                <a:latin typeface="Comic Sans MS" panose="030F0702030302020204" pitchFamily="66" charset="0"/>
              </a:rPr>
              <a:t>Cij</a:t>
            </a:r>
            <a:r>
              <a:rPr lang="en-US" b="0" i="0" u="none" strike="noStrike" baseline="0" dirty="0">
                <a:solidFill>
                  <a:srgbClr val="000000"/>
                </a:solidFill>
                <a:latin typeface="Comic Sans MS" panose="030F0702030302020204" pitchFamily="66" charset="0"/>
              </a:rPr>
              <a:t> is the cell for bit j in word </a:t>
            </a:r>
            <a:r>
              <a:rPr lang="en-US" b="0" i="0" u="none" strike="noStrike" baseline="0" dirty="0" err="1">
                <a:solidFill>
                  <a:srgbClr val="000000"/>
                </a:solidFill>
                <a:latin typeface="Comic Sans MS" panose="030F0702030302020204" pitchFamily="66" charset="0"/>
              </a:rPr>
              <a:t>i</a:t>
            </a:r>
            <a:r>
              <a:rPr lang="en-US" b="0" i="0" u="none" strike="noStrike" baseline="0" dirty="0">
                <a:solidFill>
                  <a:srgbClr val="000000"/>
                </a:solidFill>
                <a:latin typeface="Comic Sans MS" panose="030F0702030302020204" pitchFamily="66" charset="0"/>
              </a:rPr>
              <a:t>. A bit A j in the argument register is compared with all the bits in column j of the array provided that K j =1. </a:t>
            </a:r>
          </a:p>
          <a:p>
            <a:r>
              <a:rPr lang="en-US" b="0" i="0" u="none" strike="noStrike" baseline="0" dirty="0">
                <a:solidFill>
                  <a:srgbClr val="000000"/>
                </a:solidFill>
                <a:latin typeface="Comic Sans MS" panose="030F0702030302020204" pitchFamily="66" charset="0"/>
              </a:rPr>
              <a:t>This is done for all columns j = 1, 2,…,n. If a match occurs between all the unmasked bits of the argument and the bits in word </a:t>
            </a:r>
            <a:r>
              <a:rPr lang="en-US" b="0" i="0" u="none" strike="noStrike" baseline="0" dirty="0" err="1">
                <a:solidFill>
                  <a:srgbClr val="000000"/>
                </a:solidFill>
                <a:latin typeface="Comic Sans MS" panose="030F0702030302020204" pitchFamily="66" charset="0"/>
              </a:rPr>
              <a:t>i</a:t>
            </a:r>
            <a:r>
              <a:rPr lang="en-US" b="0" i="0" u="none" strike="noStrike" baseline="0" dirty="0">
                <a:solidFill>
                  <a:srgbClr val="000000"/>
                </a:solidFill>
                <a:latin typeface="Comic Sans MS" panose="030F0702030302020204" pitchFamily="66" charset="0"/>
              </a:rPr>
              <a:t>, the corresponding bit Mi in the match register is set to 1. </a:t>
            </a:r>
          </a:p>
          <a:p>
            <a:r>
              <a:rPr lang="en-US" b="0" i="0" u="none" strike="noStrike" baseline="0" dirty="0">
                <a:solidFill>
                  <a:srgbClr val="000000"/>
                </a:solidFill>
                <a:latin typeface="Comic Sans MS" panose="030F0702030302020204" pitchFamily="66" charset="0"/>
              </a:rPr>
              <a:t>If one or more unmasked bits of the argument and the word do not match, Mi is cleared to 0. </a:t>
            </a:r>
          </a:p>
          <a:p>
            <a:r>
              <a:rPr lang="en-US" b="0" i="0" u="none" strike="noStrike" baseline="0" dirty="0">
                <a:solidFill>
                  <a:srgbClr val="000000"/>
                </a:solidFill>
                <a:latin typeface="Comic Sans MS" panose="030F0702030302020204" pitchFamily="66" charset="0"/>
              </a:rPr>
              <a:t>Flop storage element </a:t>
            </a:r>
            <a:r>
              <a:rPr lang="en-US" b="0" i="0" u="none" strike="noStrike" baseline="0" dirty="0" err="1">
                <a:solidFill>
                  <a:srgbClr val="000000"/>
                </a:solidFill>
                <a:latin typeface="Comic Sans MS" panose="030F0702030302020204" pitchFamily="66" charset="0"/>
              </a:rPr>
              <a:t>Fij</a:t>
            </a:r>
            <a:r>
              <a:rPr lang="en-US" b="0" i="0" u="none" strike="noStrike" baseline="0" dirty="0">
                <a:solidFill>
                  <a:srgbClr val="000000"/>
                </a:solidFill>
                <a:latin typeface="Comic Sans MS" panose="030F0702030302020204" pitchFamily="66" charset="0"/>
              </a:rPr>
              <a:t> and the circuits for reading, writing, and matching the cell. The input bit is transferred into the storage cell during a write operation. </a:t>
            </a:r>
          </a:p>
          <a:p>
            <a:r>
              <a:rPr lang="en-US" b="0" i="0" u="none" strike="noStrike" baseline="0" dirty="0">
                <a:solidFill>
                  <a:srgbClr val="000000"/>
                </a:solidFill>
                <a:latin typeface="Comic Sans MS" panose="030F0702030302020204" pitchFamily="66" charset="0"/>
              </a:rPr>
              <a:t>The bit stored is read out during a read operation. </a:t>
            </a:r>
          </a:p>
          <a:p>
            <a:r>
              <a:rPr lang="en-US" b="0" i="0" u="none" strike="noStrike" baseline="0" dirty="0">
                <a:solidFill>
                  <a:srgbClr val="000000"/>
                </a:solidFill>
                <a:latin typeface="Comic Sans MS" panose="030F0702030302020204" pitchFamily="66" charset="0"/>
              </a:rPr>
              <a:t>The match logic compares the content of the storage cell with the corresponding unmasked bit of the argument and provides an output for the decision logic that sets the bit in Mi. </a:t>
            </a: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ADA4052D-0499-33D3-680C-2CF7550431E8}"/>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2C5AA3A4-AAC2-81FA-9E1E-84359733A003}"/>
              </a:ext>
            </a:extLst>
          </p:cNvPr>
          <p:cNvSpPr>
            <a:spLocks noGrp="1"/>
          </p:cNvSpPr>
          <p:nvPr>
            <p:ph type="sldNum" sz="quarter" idx="12"/>
          </p:nvPr>
        </p:nvSpPr>
        <p:spPr/>
        <p:txBody>
          <a:bodyPr/>
          <a:lstStyle/>
          <a:p>
            <a:fld id="{08AB70BE-1769-45B8-85A6-0C837432C7E6}" type="slidenum">
              <a:rPr lang="en-US" smtClean="0"/>
              <a:t>114</a:t>
            </a:fld>
            <a:endParaRPr lang="en-US"/>
          </a:p>
        </p:txBody>
      </p:sp>
    </p:spTree>
    <p:extLst>
      <p:ext uri="{BB962C8B-B14F-4D97-AF65-F5344CB8AC3E}">
        <p14:creationId xmlns:p14="http://schemas.microsoft.com/office/powerpoint/2010/main" val="8711460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6D0B96-6DA4-0A24-8A00-4CDD825B4A55}"/>
              </a:ext>
            </a:extLst>
          </p:cNvPr>
          <p:cNvSpPr>
            <a:spLocks noGrp="1"/>
          </p:cNvSpPr>
          <p:nvPr>
            <p:ph idx="1"/>
          </p:nvPr>
        </p:nvSpPr>
        <p:spPr>
          <a:xfrm>
            <a:off x="914400" y="342900"/>
            <a:ext cx="9914860" cy="5700091"/>
          </a:xfrm>
        </p:spPr>
        <p:txBody>
          <a:bodyPr>
            <a:normAutofit/>
          </a:bodyPr>
          <a:lstStyle/>
          <a:p>
            <a:pPr marL="0" indent="0">
              <a:buNone/>
            </a:pPr>
            <a:r>
              <a:rPr lang="en-IN" sz="1800" b="1" i="0" u="none" strike="noStrike" baseline="0" dirty="0">
                <a:solidFill>
                  <a:schemeClr val="accent3">
                    <a:lumMod val="60000"/>
                    <a:lumOff val="40000"/>
                  </a:schemeClr>
                </a:solidFill>
                <a:latin typeface="Comic Sans MS" panose="030F0702030302020204" pitchFamily="66" charset="0"/>
              </a:rPr>
              <a:t>READ OPERATION </a:t>
            </a:r>
          </a:p>
          <a:p>
            <a:r>
              <a:rPr lang="en-US" sz="1800" b="0" i="0" u="none" strike="noStrike" baseline="0" dirty="0">
                <a:solidFill>
                  <a:srgbClr val="000000"/>
                </a:solidFill>
                <a:latin typeface="Comic Sans MS" panose="030F0702030302020204" pitchFamily="66" charset="0"/>
              </a:rPr>
              <a:t>The matched words are read in sequence by applying a read signal to each word line whose corresponding Mi bit is a 1.</a:t>
            </a:r>
          </a:p>
          <a:p>
            <a:r>
              <a:rPr lang="en-US" sz="1800" b="0" i="0" u="none" strike="noStrike" baseline="0" dirty="0">
                <a:solidFill>
                  <a:srgbClr val="000000"/>
                </a:solidFill>
                <a:latin typeface="Comic Sans MS" panose="030F0702030302020204" pitchFamily="66" charset="0"/>
              </a:rPr>
              <a:t> In most applications, the associative memory stores a table with no two identical items under a given key. </a:t>
            </a:r>
          </a:p>
          <a:p>
            <a:r>
              <a:rPr lang="en-US" sz="1800" b="0" i="0" u="none" strike="noStrike" baseline="0" dirty="0">
                <a:solidFill>
                  <a:srgbClr val="000000"/>
                </a:solidFill>
                <a:latin typeface="Comic Sans MS" panose="030F0702030302020204" pitchFamily="66" charset="0"/>
              </a:rPr>
              <a:t>In this case, only one word may match the unmasked argument field. </a:t>
            </a:r>
          </a:p>
          <a:p>
            <a:r>
              <a:rPr lang="en-US" sz="1800" b="0" i="0" u="none" strike="noStrike" baseline="0" dirty="0">
                <a:solidFill>
                  <a:srgbClr val="000000"/>
                </a:solidFill>
                <a:latin typeface="Comic Sans MS" panose="030F0702030302020204" pitchFamily="66" charset="0"/>
              </a:rPr>
              <a:t>By connecting output Mi directly to the read line in the same word position (instead of the M register), the content of the matched word will be presented automatically at the output lines and no special read command signal is needed. </a:t>
            </a:r>
          </a:p>
          <a:p>
            <a:r>
              <a:rPr lang="en-US" sz="1800" b="0" i="0" u="none" strike="noStrike" baseline="0" dirty="0">
                <a:solidFill>
                  <a:srgbClr val="000000"/>
                </a:solidFill>
                <a:latin typeface="Comic Sans MS" panose="030F0702030302020204" pitchFamily="66" charset="0"/>
              </a:rPr>
              <a:t>Furthermore, if we exclude words having a zero content, an all-zero output will indicate that no match occurred and that the searched item is not available in memory. </a:t>
            </a:r>
          </a:p>
          <a:p>
            <a:pPr marL="0" indent="0">
              <a:buNone/>
            </a:pPr>
            <a:r>
              <a:rPr lang="en-IN" sz="1800" b="1" i="0" u="none" strike="noStrike" baseline="0" dirty="0">
                <a:solidFill>
                  <a:schemeClr val="accent3">
                    <a:lumMod val="60000"/>
                    <a:lumOff val="40000"/>
                  </a:schemeClr>
                </a:solidFill>
                <a:latin typeface="Comic Sans MS" panose="030F0702030302020204" pitchFamily="66" charset="0"/>
              </a:rPr>
              <a:t>WRITE OPERATION </a:t>
            </a:r>
          </a:p>
          <a:p>
            <a:r>
              <a:rPr lang="en-US" sz="1800" b="0" i="0" u="none" strike="noStrike" baseline="0" dirty="0">
                <a:solidFill>
                  <a:srgbClr val="000000"/>
                </a:solidFill>
                <a:latin typeface="Comic Sans MS" panose="030F0702030302020204" pitchFamily="66" charset="0"/>
              </a:rPr>
              <a:t>If the entire memory is loaded with new information at once prior to a search operation then the writing can be done by addressing each location in sequence. </a:t>
            </a:r>
          </a:p>
        </p:txBody>
      </p:sp>
      <p:sp>
        <p:nvSpPr>
          <p:cNvPr id="4" name="Footer Placeholder 3">
            <a:extLst>
              <a:ext uri="{FF2B5EF4-FFF2-40B4-BE49-F238E27FC236}">
                <a16:creationId xmlns:a16="http://schemas.microsoft.com/office/drawing/2014/main" id="{77A43747-857A-0971-F5B5-5B03E1C8A2CC}"/>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D88D8CF9-6EF2-0EF5-277D-5CC70CA1AD89}"/>
              </a:ext>
            </a:extLst>
          </p:cNvPr>
          <p:cNvSpPr>
            <a:spLocks noGrp="1"/>
          </p:cNvSpPr>
          <p:nvPr>
            <p:ph type="sldNum" sz="quarter" idx="12"/>
          </p:nvPr>
        </p:nvSpPr>
        <p:spPr/>
        <p:txBody>
          <a:bodyPr/>
          <a:lstStyle/>
          <a:p>
            <a:fld id="{08AB70BE-1769-45B8-85A6-0C837432C7E6}" type="slidenum">
              <a:rPr lang="en-US" smtClean="0"/>
              <a:t>115</a:t>
            </a:fld>
            <a:endParaRPr lang="en-US"/>
          </a:p>
        </p:txBody>
      </p:sp>
    </p:spTree>
    <p:extLst>
      <p:ext uri="{BB962C8B-B14F-4D97-AF65-F5344CB8AC3E}">
        <p14:creationId xmlns:p14="http://schemas.microsoft.com/office/powerpoint/2010/main" val="36038866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7BD85-1672-00AD-0779-320C079F4265}"/>
              </a:ext>
            </a:extLst>
          </p:cNvPr>
          <p:cNvSpPr>
            <a:spLocks noGrp="1"/>
          </p:cNvSpPr>
          <p:nvPr>
            <p:ph idx="1"/>
          </p:nvPr>
        </p:nvSpPr>
        <p:spPr>
          <a:xfrm>
            <a:off x="173736" y="300038"/>
            <a:ext cx="11627739" cy="6257925"/>
          </a:xfrm>
        </p:spPr>
        <p:txBody>
          <a:bodyPr>
            <a:normAutofit fontScale="85000" lnSpcReduction="10000"/>
          </a:bodyPr>
          <a:lstStyle/>
          <a:p>
            <a:r>
              <a:rPr lang="en-US" sz="2400" b="0" i="0" u="none" strike="noStrike" baseline="0" dirty="0">
                <a:solidFill>
                  <a:srgbClr val="000000"/>
                </a:solidFill>
                <a:latin typeface="Comic Sans MS" panose="030F0702030302020204" pitchFamily="66" charset="0"/>
              </a:rPr>
              <a:t>This will make the device a random-access memory for writing and a content addressable memory for reading. </a:t>
            </a:r>
          </a:p>
          <a:p>
            <a:r>
              <a:rPr lang="en-US" sz="2400" b="0" i="0" u="none" strike="noStrike" baseline="0" dirty="0">
                <a:solidFill>
                  <a:srgbClr val="000000"/>
                </a:solidFill>
                <a:latin typeface="Comic Sans MS" panose="030F0702030302020204" pitchFamily="66" charset="0"/>
              </a:rPr>
              <a:t>The advantage here is that the address for input can be decoded as in a random-access memory. Thus instead of having m address lines, one for each word in memory, the number of address lines can be reduced by the decoder to d lines, where m = 2d. </a:t>
            </a:r>
          </a:p>
          <a:p>
            <a:r>
              <a:rPr lang="en-US" sz="2400" b="0" i="0" u="none" strike="noStrike" baseline="0" dirty="0">
                <a:solidFill>
                  <a:srgbClr val="000000"/>
                </a:solidFill>
                <a:latin typeface="Comic Sans MS" panose="030F0702030302020204" pitchFamily="66" charset="0"/>
              </a:rPr>
              <a:t>If unwanted words have to be deleted and new words inserted one at a time, there is a need for a special register to distinguish between active and inactive words. </a:t>
            </a:r>
          </a:p>
          <a:p>
            <a:r>
              <a:rPr lang="en-US" sz="2400" b="0" i="0" u="none" strike="noStrike" baseline="0" dirty="0">
                <a:solidFill>
                  <a:srgbClr val="000000"/>
                </a:solidFill>
                <a:latin typeface="Comic Sans MS" panose="030F0702030302020204" pitchFamily="66" charset="0"/>
              </a:rPr>
              <a:t>This register, sometimes called a tag register, would have as many bits as there are words in the memory. </a:t>
            </a:r>
          </a:p>
          <a:p>
            <a:r>
              <a:rPr lang="en-US" sz="2400" b="0" i="0" u="none" strike="noStrike" baseline="0" dirty="0">
                <a:solidFill>
                  <a:srgbClr val="000000"/>
                </a:solidFill>
                <a:latin typeface="Comic Sans MS" panose="030F0702030302020204" pitchFamily="66" charset="0"/>
              </a:rPr>
              <a:t>For every active word stored in memory, the corresponding bit in the tag register is set to 1. A word is deleted from memory by clearing its tag bit to 0.</a:t>
            </a:r>
          </a:p>
          <a:p>
            <a:r>
              <a:rPr lang="en-US" sz="2400" b="0" i="0" u="none" strike="noStrike" baseline="0" dirty="0">
                <a:solidFill>
                  <a:srgbClr val="000000"/>
                </a:solidFill>
                <a:latin typeface="Comic Sans MS" panose="030F0702030302020204" pitchFamily="66" charset="0"/>
              </a:rPr>
              <a:t>Words are stored in memory by scanning the tag register until the first 0 bit is encountered. </a:t>
            </a:r>
          </a:p>
          <a:p>
            <a:r>
              <a:rPr lang="en-US" sz="2400" b="0" i="0" u="none" strike="noStrike" baseline="0" dirty="0">
                <a:solidFill>
                  <a:srgbClr val="000000"/>
                </a:solidFill>
                <a:latin typeface="Comic Sans MS" panose="030F0702030302020204" pitchFamily="66" charset="0"/>
              </a:rPr>
              <a:t>This gives the first available inactive word and a position for writing a new word. After the new word is stored in memory it is made active by setting its tag bit to 1. An unwanted word when deleted from memory can be cleared to all 0’s if this value is used to specify an empty location. </a:t>
            </a:r>
            <a:endParaRPr lang="en-IN" sz="2400" dirty="0">
              <a:latin typeface="Comic Sans MS" panose="030F0702030302020204" pitchFamily="66" charset="0"/>
            </a:endParaRPr>
          </a:p>
          <a:p>
            <a:endParaRPr lang="en-IN" dirty="0"/>
          </a:p>
        </p:txBody>
      </p:sp>
      <p:sp>
        <p:nvSpPr>
          <p:cNvPr id="4" name="Footer Placeholder 3">
            <a:extLst>
              <a:ext uri="{FF2B5EF4-FFF2-40B4-BE49-F238E27FC236}">
                <a16:creationId xmlns:a16="http://schemas.microsoft.com/office/drawing/2014/main" id="{27D9DD36-BDC8-D114-12D8-50B54A6ECD13}"/>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F0334545-CD18-3C95-18E9-BB18CA6B04B4}"/>
              </a:ext>
            </a:extLst>
          </p:cNvPr>
          <p:cNvSpPr>
            <a:spLocks noGrp="1"/>
          </p:cNvSpPr>
          <p:nvPr>
            <p:ph type="sldNum" sz="quarter" idx="12"/>
          </p:nvPr>
        </p:nvSpPr>
        <p:spPr/>
        <p:txBody>
          <a:bodyPr/>
          <a:lstStyle/>
          <a:p>
            <a:fld id="{08AB70BE-1769-45B8-85A6-0C837432C7E6}" type="slidenum">
              <a:rPr lang="en-US" smtClean="0"/>
              <a:t>116</a:t>
            </a:fld>
            <a:endParaRPr lang="en-US"/>
          </a:p>
        </p:txBody>
      </p:sp>
    </p:spTree>
    <p:extLst>
      <p:ext uri="{BB962C8B-B14F-4D97-AF65-F5344CB8AC3E}">
        <p14:creationId xmlns:p14="http://schemas.microsoft.com/office/powerpoint/2010/main" val="3997374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5</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endParaRPr lang="en-US" sz="2400" b="1" dirty="0">
              <a:solidFill>
                <a:schemeClr val="tx1"/>
              </a:solidFill>
              <a:effectLst>
                <a:outerShdw blurRad="38100" dist="38100" dir="2700000" algn="tl">
                  <a:srgbClr val="000000">
                    <a:alpha val="43137"/>
                  </a:srgbClr>
                </a:outerShdw>
              </a:effectLst>
              <a:latin typeface="Cooper Std Black" panose="0208090304030B020404" pitchFamily="18" charset="0"/>
            </a:endParaRP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Cache memories</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C45E4C3A-30FE-E8AA-FEC3-80CBD9C53A21}"/>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9FDF315F-AF56-EE5D-D42A-233ABC4A3ABD}"/>
              </a:ext>
            </a:extLst>
          </p:cNvPr>
          <p:cNvSpPr>
            <a:spLocks noGrp="1"/>
          </p:cNvSpPr>
          <p:nvPr>
            <p:ph type="sldNum" sz="quarter" idx="12"/>
          </p:nvPr>
        </p:nvSpPr>
        <p:spPr/>
        <p:txBody>
          <a:bodyPr/>
          <a:lstStyle/>
          <a:p>
            <a:fld id="{08AB70BE-1769-45B8-85A6-0C837432C7E6}" type="slidenum">
              <a:rPr lang="en-US" smtClean="0"/>
              <a:t>117</a:t>
            </a:fld>
            <a:endParaRPr lang="en-US"/>
          </a:p>
        </p:txBody>
      </p:sp>
    </p:spTree>
    <p:extLst>
      <p:ext uri="{BB962C8B-B14F-4D97-AF65-F5344CB8AC3E}">
        <p14:creationId xmlns:p14="http://schemas.microsoft.com/office/powerpoint/2010/main" val="16583774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a:t>
            </a:r>
          </a:p>
        </p:txBody>
      </p:sp>
      <p:sp>
        <p:nvSpPr>
          <p:cNvPr id="3" name="Content Placeholder 2"/>
          <p:cNvSpPr>
            <a:spLocks noGrp="1"/>
          </p:cNvSpPr>
          <p:nvPr>
            <p:ph idx="1"/>
          </p:nvPr>
        </p:nvSpPr>
        <p:spPr>
          <a:xfrm>
            <a:off x="914400" y="1614488"/>
            <a:ext cx="10476752" cy="4652843"/>
          </a:xfrm>
        </p:spPr>
        <p:txBody>
          <a:bodyPr>
            <a:normAutofit/>
          </a:bodyPr>
          <a:lstStyle/>
          <a:p>
            <a:r>
              <a:rPr lang="en-US" dirty="0">
                <a:latin typeface="Comic Sans MS" panose="030F0702030302020204" pitchFamily="66" charset="0"/>
              </a:rPr>
              <a:t>The processor of a computer can usually process instructions and data faster than they can be fetched from the main memory. </a:t>
            </a:r>
          </a:p>
          <a:p>
            <a:r>
              <a:rPr lang="en-US" dirty="0">
                <a:latin typeface="Comic Sans MS" panose="030F0702030302020204" pitchFamily="66" charset="0"/>
              </a:rPr>
              <a:t>The </a:t>
            </a:r>
            <a:r>
              <a:rPr lang="en-US" dirty="0">
                <a:solidFill>
                  <a:srgbClr val="FF0066"/>
                </a:solidFill>
                <a:latin typeface="Comic Sans MS" panose="030F0702030302020204" pitchFamily="66" charset="0"/>
              </a:rPr>
              <a:t>memory access time </a:t>
            </a:r>
            <a:r>
              <a:rPr lang="en-US" dirty="0">
                <a:latin typeface="Comic Sans MS" panose="030F0702030302020204" pitchFamily="66" charset="0"/>
              </a:rPr>
              <a:t>is the bottleneck in the system. </a:t>
            </a:r>
          </a:p>
          <a:p>
            <a:r>
              <a:rPr lang="en-US" dirty="0">
                <a:latin typeface="Comic Sans MS" panose="030F0702030302020204" pitchFamily="66" charset="0"/>
              </a:rPr>
              <a:t>One way to reduce the memory access time is to use a </a:t>
            </a:r>
            <a:r>
              <a:rPr lang="en-US" i="1" dirty="0">
                <a:latin typeface="Comic Sans MS" panose="030F0702030302020204" pitchFamily="66" charset="0"/>
              </a:rPr>
              <a:t>cache memory. </a:t>
            </a:r>
          </a:p>
          <a:p>
            <a:r>
              <a:rPr lang="en-US" dirty="0">
                <a:latin typeface="Comic Sans MS" panose="030F0702030302020204" pitchFamily="66" charset="0"/>
              </a:rPr>
              <a:t>This is a small, </a:t>
            </a:r>
            <a:r>
              <a:rPr lang="en-US" dirty="0">
                <a:solidFill>
                  <a:srgbClr val="FF0066"/>
                </a:solidFill>
                <a:latin typeface="Comic Sans MS" panose="030F0702030302020204" pitchFamily="66" charset="0"/>
              </a:rPr>
              <a:t>fast memory </a:t>
            </a:r>
            <a:r>
              <a:rPr lang="en-US" dirty="0">
                <a:latin typeface="Comic Sans MS" panose="030F0702030302020204" pitchFamily="66" charset="0"/>
              </a:rPr>
              <a:t>inserted between the larger, slower main memory and the processor.</a:t>
            </a:r>
          </a:p>
          <a:p>
            <a:r>
              <a:rPr lang="en-US" dirty="0">
                <a:latin typeface="Comic Sans MS" panose="030F0702030302020204" pitchFamily="66" charset="0"/>
              </a:rPr>
              <a:t>It </a:t>
            </a:r>
            <a:r>
              <a:rPr lang="en-US" dirty="0">
                <a:solidFill>
                  <a:srgbClr val="FF0066"/>
                </a:solidFill>
                <a:latin typeface="Comic Sans MS" panose="030F0702030302020204" pitchFamily="66" charset="0"/>
              </a:rPr>
              <a:t>holds</a:t>
            </a:r>
            <a:r>
              <a:rPr lang="en-US" dirty="0">
                <a:latin typeface="Comic Sans MS" panose="030F0702030302020204" pitchFamily="66" charset="0"/>
              </a:rPr>
              <a:t> the </a:t>
            </a:r>
            <a:r>
              <a:rPr lang="en-US" dirty="0">
                <a:solidFill>
                  <a:srgbClr val="FF0066"/>
                </a:solidFill>
                <a:latin typeface="Comic Sans MS" panose="030F0702030302020204" pitchFamily="66" charset="0"/>
              </a:rPr>
              <a:t>currently active portions </a:t>
            </a:r>
            <a:r>
              <a:rPr lang="en-US" dirty="0">
                <a:latin typeface="Comic Sans MS" panose="030F0702030302020204" pitchFamily="66" charset="0"/>
              </a:rPr>
              <a:t>of a program and their data.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118</a:t>
            </a:fld>
            <a:endParaRPr lang="en-US" dirty="0"/>
          </a:p>
        </p:txBody>
      </p:sp>
      <p:pic>
        <p:nvPicPr>
          <p:cNvPr id="7" name="Picture 6">
            <a:extLst>
              <a:ext uri="{FF2B5EF4-FFF2-40B4-BE49-F238E27FC236}">
                <a16:creationId xmlns:a16="http://schemas.microsoft.com/office/drawing/2014/main" id="{C92AC8A1-CCA4-2F6C-0244-E5CC24D775EA}"/>
              </a:ext>
            </a:extLst>
          </p:cNvPr>
          <p:cNvPicPr>
            <a:picLocks noChangeAspect="1"/>
          </p:cNvPicPr>
          <p:nvPr/>
        </p:nvPicPr>
        <p:blipFill>
          <a:blip r:embed="rId2"/>
          <a:stretch>
            <a:fillRect/>
          </a:stretch>
        </p:blipFill>
        <p:spPr>
          <a:xfrm>
            <a:off x="3423863" y="4717352"/>
            <a:ext cx="6024894" cy="2082297"/>
          </a:xfrm>
          <a:prstGeom prst="rect">
            <a:avLst/>
          </a:prstGeom>
        </p:spPr>
      </p:pic>
    </p:spTree>
    <p:extLst>
      <p:ext uri="{BB962C8B-B14F-4D97-AF65-F5344CB8AC3E}">
        <p14:creationId xmlns:p14="http://schemas.microsoft.com/office/powerpoint/2010/main" val="332173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3F99-F7C2-7735-1C0E-D9BF8C9C4344}"/>
              </a:ext>
            </a:extLst>
          </p:cNvPr>
          <p:cNvSpPr>
            <a:spLocks noGrp="1"/>
          </p:cNvSpPr>
          <p:nvPr>
            <p:ph type="title"/>
          </p:nvPr>
        </p:nvSpPr>
        <p:spPr/>
        <p:txBody>
          <a:bodyPr/>
          <a:lstStyle/>
          <a:p>
            <a:r>
              <a:rPr lang="en-US" b="1" i="0" dirty="0">
                <a:solidFill>
                  <a:srgbClr val="04647C"/>
                </a:solidFill>
                <a:effectLst/>
                <a:latin typeface="futura-pt"/>
              </a:rPr>
              <a:t>2 Types of Cache Memory</a:t>
            </a:r>
            <a:br>
              <a:rPr lang="en-US" b="0" i="0" dirty="0">
                <a:solidFill>
                  <a:srgbClr val="04647C"/>
                </a:solidFill>
                <a:effectLst/>
                <a:latin typeface="futura-pt"/>
              </a:rPr>
            </a:br>
            <a:endParaRPr lang="en-IN" dirty="0"/>
          </a:p>
        </p:txBody>
      </p:sp>
      <p:sp>
        <p:nvSpPr>
          <p:cNvPr id="3" name="Content Placeholder 2">
            <a:extLst>
              <a:ext uri="{FF2B5EF4-FFF2-40B4-BE49-F238E27FC236}">
                <a16:creationId xmlns:a16="http://schemas.microsoft.com/office/drawing/2014/main" id="{EF33B2C9-B3A7-7E39-3733-24ED8FEE9255}"/>
              </a:ext>
            </a:extLst>
          </p:cNvPr>
          <p:cNvSpPr>
            <a:spLocks noGrp="1"/>
          </p:cNvSpPr>
          <p:nvPr>
            <p:ph idx="1"/>
          </p:nvPr>
        </p:nvSpPr>
        <p:spPr/>
        <p:txBody>
          <a:bodyPr>
            <a:normAutofit/>
          </a:bodyPr>
          <a:lstStyle/>
          <a:p>
            <a:pPr algn="l"/>
            <a:r>
              <a:rPr lang="en-US" b="0" i="0" dirty="0">
                <a:solidFill>
                  <a:srgbClr val="555555"/>
                </a:solidFill>
                <a:effectLst/>
                <a:latin typeface="Comic Sans MS" panose="030F0702030302020204" pitchFamily="66" charset="0"/>
              </a:rPr>
              <a:t>Cache memory is divided into two categories depending on its physical location and proximity to the device’s CPU.</a:t>
            </a:r>
          </a:p>
          <a:p>
            <a:pPr marL="0" indent="0" algn="l">
              <a:buNone/>
            </a:pPr>
            <a:r>
              <a:rPr lang="en-US" b="1" i="0" dirty="0">
                <a:solidFill>
                  <a:srgbClr val="555555"/>
                </a:solidFill>
                <a:effectLst/>
                <a:latin typeface="Comic Sans MS" panose="030F0702030302020204" pitchFamily="66" charset="0"/>
              </a:rPr>
              <a:t>Primary Cache Memory:</a:t>
            </a:r>
            <a:r>
              <a:rPr lang="en-US" b="0" i="0" dirty="0">
                <a:solidFill>
                  <a:srgbClr val="555555"/>
                </a:solidFill>
                <a:effectLst/>
                <a:latin typeface="Comic Sans MS" panose="030F0702030302020204" pitchFamily="66" charset="0"/>
              </a:rPr>
              <a:t> The primary cache memory, also known as the main cache memory, is the SRAM located on the same die as the CPU, which is as close as it can be installed. This is the type generally used in the storage and retrieval of information between the CPU and the RAM.</a:t>
            </a:r>
          </a:p>
          <a:p>
            <a:pPr marL="0" indent="0" algn="l">
              <a:buNone/>
            </a:pPr>
            <a:r>
              <a:rPr lang="en-US" b="1" i="0" dirty="0">
                <a:solidFill>
                  <a:srgbClr val="555555"/>
                </a:solidFill>
                <a:effectLst/>
                <a:latin typeface="Comic Sans MS" panose="030F0702030302020204" pitchFamily="66" charset="0"/>
              </a:rPr>
              <a:t>Secondary Cache Memory:</a:t>
            </a:r>
            <a:r>
              <a:rPr lang="en-US" b="0" i="0" dirty="0">
                <a:solidFill>
                  <a:srgbClr val="555555"/>
                </a:solidFill>
                <a:effectLst/>
                <a:latin typeface="Comic Sans MS" panose="030F0702030302020204" pitchFamily="66" charset="0"/>
              </a:rPr>
              <a:t> The secondary cache memory is the same hardware as the primary cache memory. However, it’s placed further away from the CPU, ensuring the existence of a backup SRAM that can be reached by the CPU whenever needed.</a:t>
            </a:r>
          </a:p>
          <a:p>
            <a:endParaRPr lang="en-IN" dirty="0"/>
          </a:p>
        </p:txBody>
      </p:sp>
      <p:sp>
        <p:nvSpPr>
          <p:cNvPr id="4" name="Footer Placeholder 3">
            <a:extLst>
              <a:ext uri="{FF2B5EF4-FFF2-40B4-BE49-F238E27FC236}">
                <a16:creationId xmlns:a16="http://schemas.microsoft.com/office/drawing/2014/main" id="{64737EB2-6429-A4FF-A319-0AB79824A730}"/>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62A3FA02-530A-5695-4266-B0DB8CC6FD0B}"/>
              </a:ext>
            </a:extLst>
          </p:cNvPr>
          <p:cNvSpPr>
            <a:spLocks noGrp="1"/>
          </p:cNvSpPr>
          <p:nvPr>
            <p:ph type="sldNum" sz="quarter" idx="12"/>
          </p:nvPr>
        </p:nvSpPr>
        <p:spPr/>
        <p:txBody>
          <a:bodyPr/>
          <a:lstStyle/>
          <a:p>
            <a:fld id="{08AB70BE-1769-45B8-85A6-0C837432C7E6}" type="slidenum">
              <a:rPr lang="en-US" smtClean="0"/>
              <a:t>119</a:t>
            </a:fld>
            <a:endParaRPr lang="en-US"/>
          </a:p>
        </p:txBody>
      </p:sp>
    </p:spTree>
    <p:extLst>
      <p:ext uri="{BB962C8B-B14F-4D97-AF65-F5344CB8AC3E}">
        <p14:creationId xmlns:p14="http://schemas.microsoft.com/office/powerpoint/2010/main" val="299127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of I/O devices</a:t>
            </a:r>
          </a:p>
        </p:txBody>
      </p:sp>
      <p:sp>
        <p:nvSpPr>
          <p:cNvPr id="3" name="Content Placeholder 2"/>
          <p:cNvSpPr>
            <a:spLocks noGrp="1"/>
          </p:cNvSpPr>
          <p:nvPr>
            <p:ph idx="1"/>
          </p:nvPr>
        </p:nvSpPr>
        <p:spPr/>
        <p:txBody>
          <a:bodyPr>
            <a:normAutofit/>
          </a:bodyPr>
          <a:lstStyle/>
          <a:p>
            <a:r>
              <a:rPr lang="en-US" sz="2400" dirty="0">
                <a:latin typeface="Comic Sans MS" panose="030F0702030302020204" pitchFamily="66" charset="0"/>
              </a:rPr>
              <a:t>Recall the concept of an </a:t>
            </a:r>
            <a:r>
              <a:rPr lang="en-US" sz="2400" dirty="0">
                <a:solidFill>
                  <a:srgbClr val="FF0066"/>
                </a:solidFill>
                <a:latin typeface="Comic Sans MS" panose="030F0702030302020204" pitchFamily="66" charset="0"/>
              </a:rPr>
              <a:t>address space </a:t>
            </a:r>
            <a:r>
              <a:rPr lang="en-US" sz="2400" dirty="0">
                <a:latin typeface="Comic Sans MS" panose="030F0702030302020204" pitchFamily="66" charset="0"/>
              </a:rPr>
              <a:t>and how the processor may access </a:t>
            </a:r>
            <a:r>
              <a:rPr lang="en-US" sz="2400" dirty="0">
                <a:solidFill>
                  <a:srgbClr val="FF0066"/>
                </a:solidFill>
                <a:latin typeface="Comic Sans MS" panose="030F0702030302020204" pitchFamily="66" charset="0"/>
              </a:rPr>
              <a:t>individual memory locations </a:t>
            </a:r>
            <a:r>
              <a:rPr lang="en-US" sz="2400" dirty="0">
                <a:latin typeface="Comic Sans MS" panose="030F0702030302020204" pitchFamily="66" charset="0"/>
              </a:rPr>
              <a:t>within such an address space. </a:t>
            </a:r>
          </a:p>
          <a:p>
            <a:pPr lvl="1"/>
            <a:r>
              <a:rPr lang="en-US" sz="2400" dirty="0">
                <a:solidFill>
                  <a:srgbClr val="FF0066"/>
                </a:solidFill>
                <a:latin typeface="Comic Sans MS" panose="030F0702030302020204" pitchFamily="66" charset="0"/>
              </a:rPr>
              <a:t>Load </a:t>
            </a:r>
            <a:r>
              <a:rPr lang="en-US" sz="2400" dirty="0">
                <a:latin typeface="Comic Sans MS" panose="030F0702030302020204" pitchFamily="66" charset="0"/>
              </a:rPr>
              <a:t>and </a:t>
            </a:r>
            <a:r>
              <a:rPr lang="en-US" sz="2400" dirty="0">
                <a:solidFill>
                  <a:srgbClr val="FF0066"/>
                </a:solidFill>
                <a:latin typeface="Comic Sans MS" panose="030F0702030302020204" pitchFamily="66" charset="0"/>
              </a:rPr>
              <a:t>Store</a:t>
            </a:r>
            <a:r>
              <a:rPr lang="en-US" sz="2400" dirty="0">
                <a:latin typeface="Comic Sans MS" panose="030F0702030302020204" pitchFamily="66" charset="0"/>
              </a:rPr>
              <a:t> instructions use addressing modes to generate </a:t>
            </a:r>
            <a:r>
              <a:rPr lang="en-US" sz="2400" dirty="0">
                <a:solidFill>
                  <a:srgbClr val="FF0066"/>
                </a:solidFill>
                <a:latin typeface="Comic Sans MS" panose="030F0702030302020204" pitchFamily="66" charset="0"/>
              </a:rPr>
              <a:t>effective addresses </a:t>
            </a:r>
            <a:r>
              <a:rPr lang="en-US" sz="2400" dirty="0">
                <a:latin typeface="Comic Sans MS" panose="030F0702030302020204" pitchFamily="66" charset="0"/>
              </a:rPr>
              <a:t>that </a:t>
            </a:r>
            <a:r>
              <a:rPr lang="en-US" sz="2400" dirty="0">
                <a:solidFill>
                  <a:srgbClr val="FF0066"/>
                </a:solidFill>
                <a:latin typeface="Comic Sans MS" panose="030F0702030302020204" pitchFamily="66" charset="0"/>
              </a:rPr>
              <a:t>identify the desired locations</a:t>
            </a:r>
            <a:r>
              <a:rPr lang="en-US" sz="2400" dirty="0">
                <a:latin typeface="Comic Sans MS" panose="030F0702030302020204" pitchFamily="66" charset="0"/>
              </a:rPr>
              <a:t>. </a:t>
            </a:r>
          </a:p>
          <a:p>
            <a:r>
              <a:rPr lang="en-US" sz="2400" dirty="0">
                <a:latin typeface="Comic Sans MS" panose="030F0702030302020204" pitchFamily="66" charset="0"/>
              </a:rPr>
              <a:t>This idea of using addresses to access various locations in the memory can be extended to deal with the I/O devices as well. </a:t>
            </a:r>
          </a:p>
          <a:p>
            <a:r>
              <a:rPr lang="en-US" sz="2400" dirty="0">
                <a:latin typeface="Comic Sans MS" panose="030F0702030302020204" pitchFamily="66" charset="0"/>
              </a:rPr>
              <a:t>For this purpose, </a:t>
            </a:r>
            <a:r>
              <a:rPr lang="en-US" sz="2400" dirty="0">
                <a:solidFill>
                  <a:srgbClr val="FF0066"/>
                </a:solidFill>
                <a:latin typeface="Comic Sans MS" panose="030F0702030302020204" pitchFamily="66" charset="0"/>
              </a:rPr>
              <a:t>each I/O device </a:t>
            </a:r>
            <a:r>
              <a:rPr lang="en-US" sz="2400" dirty="0">
                <a:latin typeface="Comic Sans MS" panose="030F0702030302020204" pitchFamily="66" charset="0"/>
              </a:rPr>
              <a:t>must appear to the processor as consisting of </a:t>
            </a:r>
            <a:r>
              <a:rPr lang="en-US" sz="2400" dirty="0">
                <a:solidFill>
                  <a:srgbClr val="FF0066"/>
                </a:solidFill>
                <a:latin typeface="Comic Sans MS" panose="030F0702030302020204" pitchFamily="66" charset="0"/>
              </a:rPr>
              <a:t>some addressable locations</a:t>
            </a:r>
            <a:r>
              <a:rPr lang="en-US" sz="2400" dirty="0">
                <a:latin typeface="Comic Sans MS" panose="030F0702030302020204" pitchFamily="66" charset="0"/>
              </a:rPr>
              <a:t>, just like the memory.</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08863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293DB6D-01EE-D904-8D0A-2DBF88C60E41}"/>
              </a:ext>
            </a:extLst>
          </p:cNvPr>
          <p:cNvSpPr>
            <a:spLocks noGrp="1"/>
          </p:cNvSpPr>
          <p:nvPr>
            <p:ph type="title"/>
          </p:nvPr>
        </p:nvSpPr>
        <p:spPr>
          <a:xfrm>
            <a:off x="905256" y="55500"/>
            <a:ext cx="9914859" cy="900294"/>
          </a:xfrm>
        </p:spPr>
        <p:txBody>
          <a:bodyPr>
            <a:normAutofit/>
          </a:bodyPr>
          <a:lstStyle/>
          <a:p>
            <a:r>
              <a:rPr lang="en-US" dirty="0"/>
              <a:t>Cache Memory</a:t>
            </a:r>
            <a:endParaRPr lang="en-IN" dirty="0"/>
          </a:p>
        </p:txBody>
      </p:sp>
      <p:sp>
        <p:nvSpPr>
          <p:cNvPr id="4" name="Footer Placeholder 3">
            <a:extLst>
              <a:ext uri="{FF2B5EF4-FFF2-40B4-BE49-F238E27FC236}">
                <a16:creationId xmlns:a16="http://schemas.microsoft.com/office/drawing/2014/main" id="{18CDECA5-BFF5-C702-B5A2-A9D1879FC76C}"/>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3D81B4E9-D1F3-4533-6487-9063BA78E497}"/>
              </a:ext>
            </a:extLst>
          </p:cNvPr>
          <p:cNvSpPr>
            <a:spLocks noGrp="1"/>
          </p:cNvSpPr>
          <p:nvPr>
            <p:ph type="sldNum" sz="quarter" idx="12"/>
          </p:nvPr>
        </p:nvSpPr>
        <p:spPr/>
        <p:txBody>
          <a:bodyPr/>
          <a:lstStyle/>
          <a:p>
            <a:fld id="{08AB70BE-1769-45B8-85A6-0C837432C7E6}" type="slidenum">
              <a:rPr lang="en-US" smtClean="0"/>
              <a:t>120</a:t>
            </a:fld>
            <a:endParaRPr lang="en-US"/>
          </a:p>
        </p:txBody>
      </p:sp>
      <p:sp>
        <p:nvSpPr>
          <p:cNvPr id="10" name="Content Placeholder 9">
            <a:extLst>
              <a:ext uri="{FF2B5EF4-FFF2-40B4-BE49-F238E27FC236}">
                <a16:creationId xmlns:a16="http://schemas.microsoft.com/office/drawing/2014/main" id="{27F66ED8-8ABA-5150-26BA-0B5F6CDBAB1E}"/>
              </a:ext>
            </a:extLst>
          </p:cNvPr>
          <p:cNvSpPr>
            <a:spLocks noGrp="1"/>
          </p:cNvSpPr>
          <p:nvPr>
            <p:ph idx="1"/>
          </p:nvPr>
        </p:nvSpPr>
        <p:spPr>
          <a:xfrm>
            <a:off x="457199" y="955794"/>
            <a:ext cx="11401425" cy="5087197"/>
          </a:xfrm>
        </p:spPr>
        <p:txBody>
          <a:bodyPr>
            <a:noAutofit/>
          </a:bodyPr>
          <a:lstStyle/>
          <a:p>
            <a:r>
              <a:rPr lang="en-US" b="0" i="0" u="none" strike="noStrike" baseline="0" dirty="0">
                <a:solidFill>
                  <a:srgbClr val="000000"/>
                </a:solidFill>
                <a:latin typeface="Comic Sans MS" panose="030F0702030302020204" pitchFamily="66" charset="0"/>
              </a:rPr>
              <a:t>Cache memory is </a:t>
            </a:r>
            <a:r>
              <a:rPr lang="en-US" b="0" i="0" u="none" strike="noStrike" baseline="0" dirty="0">
                <a:solidFill>
                  <a:schemeClr val="accent3">
                    <a:lumMod val="60000"/>
                    <a:lumOff val="40000"/>
                  </a:schemeClr>
                </a:solidFill>
                <a:latin typeface="Comic Sans MS" panose="030F0702030302020204" pitchFamily="66" charset="0"/>
              </a:rPr>
              <a:t>used to reduce the average time to access data from the Main memory</a:t>
            </a:r>
            <a:r>
              <a:rPr lang="en-US" b="0" i="0" u="none" strike="noStrike" baseline="0" dirty="0">
                <a:solidFill>
                  <a:srgbClr val="000000"/>
                </a:solidFill>
                <a:latin typeface="Comic Sans MS" panose="030F0702030302020204" pitchFamily="66" charset="0"/>
              </a:rPr>
              <a:t>. </a:t>
            </a:r>
          </a:p>
          <a:p>
            <a:r>
              <a:rPr lang="en-US" b="0" i="0" u="none" strike="noStrike" baseline="0" dirty="0">
                <a:solidFill>
                  <a:srgbClr val="000000"/>
                </a:solidFill>
                <a:latin typeface="Comic Sans MS" panose="030F0702030302020204" pitchFamily="66" charset="0"/>
              </a:rPr>
              <a:t>The cache is a smaller and faster memory which stores copies of the data from frequently used main memory locations. </a:t>
            </a:r>
          </a:p>
          <a:p>
            <a:r>
              <a:rPr lang="en-US" b="0" i="0" u="none" strike="noStrike" baseline="0" dirty="0">
                <a:solidFill>
                  <a:srgbClr val="000000"/>
                </a:solidFill>
                <a:latin typeface="Comic Sans MS" panose="030F0702030302020204" pitchFamily="66" charset="0"/>
              </a:rPr>
              <a:t>There are various different independent caches in a CPU, which store instructions and data. </a:t>
            </a:r>
          </a:p>
          <a:p>
            <a:pPr marL="0" indent="0">
              <a:buNone/>
            </a:pPr>
            <a:r>
              <a:rPr lang="en-IN" b="1" i="0" u="none" strike="noStrike" baseline="0" dirty="0">
                <a:solidFill>
                  <a:srgbClr val="000000"/>
                </a:solidFill>
                <a:highlight>
                  <a:srgbClr val="FFFF00"/>
                </a:highlight>
                <a:latin typeface="Comic Sans MS" panose="030F0702030302020204" pitchFamily="66" charset="0"/>
              </a:rPr>
              <a:t>Locality of Reference </a:t>
            </a:r>
            <a:endParaRPr lang="en-IN" b="0" i="0" u="none" strike="noStrike" baseline="0" dirty="0">
              <a:solidFill>
                <a:srgbClr val="000000"/>
              </a:solidFill>
              <a:highlight>
                <a:srgbClr val="FFFF00"/>
              </a:highlight>
              <a:latin typeface="Comic Sans MS" panose="030F0702030302020204" pitchFamily="66" charset="0"/>
            </a:endParaRPr>
          </a:p>
          <a:p>
            <a:r>
              <a:rPr lang="en-US" b="0" i="0" u="none" strike="noStrike" baseline="0" dirty="0">
                <a:solidFill>
                  <a:srgbClr val="000000"/>
                </a:solidFill>
                <a:latin typeface="Comic Sans MS" panose="030F0702030302020204" pitchFamily="66" charset="0"/>
              </a:rPr>
              <a:t>Analysis of programs indicates that many instructions in localized areas of a program are executed repeatedly during some period of time, while the others are accessed relatively less frequently. These instructions may be the ones in a loop, nested loop or few procedures calling each other repeatedly. This is called “locality of reference”. </a:t>
            </a:r>
          </a:p>
          <a:p>
            <a:pPr lvl="1">
              <a:buFont typeface="Wingdings" panose="05000000000000000000" pitchFamily="2" charset="2"/>
              <a:buChar char="q"/>
            </a:pPr>
            <a:r>
              <a:rPr lang="en-IN" sz="2000" b="1" i="1" u="none" strike="noStrike" baseline="0" dirty="0">
                <a:solidFill>
                  <a:srgbClr val="000000"/>
                </a:solidFill>
                <a:latin typeface="Comic Sans MS" panose="030F0702030302020204" pitchFamily="66" charset="0"/>
              </a:rPr>
              <a:t>Temporal locality of reference: </a:t>
            </a:r>
            <a:r>
              <a:rPr lang="en-US" sz="2000" b="0" i="0" u="none" strike="noStrike" baseline="0" dirty="0">
                <a:solidFill>
                  <a:srgbClr val="000000"/>
                </a:solidFill>
                <a:latin typeface="Comic Sans MS" panose="030F0702030302020204" pitchFamily="66" charset="0"/>
              </a:rPr>
              <a:t>Recently executed instruction is likely to be executed again very soon. </a:t>
            </a:r>
          </a:p>
          <a:p>
            <a:pPr lvl="1">
              <a:buFont typeface="Wingdings" panose="05000000000000000000" pitchFamily="2" charset="2"/>
              <a:buChar char="q"/>
            </a:pPr>
            <a:r>
              <a:rPr lang="en-IN" sz="2000" b="1" i="1" u="none" strike="noStrike" baseline="0" dirty="0">
                <a:solidFill>
                  <a:srgbClr val="000000"/>
                </a:solidFill>
                <a:latin typeface="Comic Sans MS" panose="030F0702030302020204" pitchFamily="66" charset="0"/>
              </a:rPr>
              <a:t>Spatial locality of reference: </a:t>
            </a:r>
            <a:r>
              <a:rPr lang="en-US" sz="2000" b="0" i="0" u="none" strike="noStrike" baseline="0" dirty="0">
                <a:solidFill>
                  <a:srgbClr val="000000"/>
                </a:solidFill>
                <a:latin typeface="Comic Sans MS" panose="030F0702030302020204" pitchFamily="66" charset="0"/>
              </a:rPr>
              <a:t>Instructions with addresses close to a recently instruction are likely to be executed soon. </a:t>
            </a:r>
            <a:endParaRPr lang="en-IN" sz="2000" dirty="0">
              <a:latin typeface="Comic Sans MS" panose="030F0702030302020204" pitchFamily="66" charset="0"/>
            </a:endParaRPr>
          </a:p>
        </p:txBody>
      </p:sp>
    </p:spTree>
    <p:extLst>
      <p:ext uri="{BB962C8B-B14F-4D97-AF65-F5344CB8AC3E}">
        <p14:creationId xmlns:p14="http://schemas.microsoft.com/office/powerpoint/2010/main" val="36488634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5694-E1E0-3987-F7CC-5CCBA3F2A309}"/>
              </a:ext>
            </a:extLst>
          </p:cNvPr>
          <p:cNvSpPr>
            <a:spLocks noGrp="1"/>
          </p:cNvSpPr>
          <p:nvPr>
            <p:ph type="title"/>
          </p:nvPr>
        </p:nvSpPr>
        <p:spPr/>
        <p:txBody>
          <a:bodyPr/>
          <a:lstStyle/>
          <a:p>
            <a:r>
              <a:rPr lang="en-IN" dirty="0"/>
              <a:t>Basic Cache Operations</a:t>
            </a:r>
          </a:p>
        </p:txBody>
      </p:sp>
      <p:sp>
        <p:nvSpPr>
          <p:cNvPr id="3" name="Content Placeholder 2">
            <a:extLst>
              <a:ext uri="{FF2B5EF4-FFF2-40B4-BE49-F238E27FC236}">
                <a16:creationId xmlns:a16="http://schemas.microsoft.com/office/drawing/2014/main" id="{9ACCEA70-C68B-ACF1-57E7-25A1A75ABEC5}"/>
              </a:ext>
            </a:extLst>
          </p:cNvPr>
          <p:cNvSpPr>
            <a:spLocks noGrp="1"/>
          </p:cNvSpPr>
          <p:nvPr>
            <p:ph idx="1"/>
          </p:nvPr>
        </p:nvSpPr>
        <p:spPr>
          <a:xfrm>
            <a:off x="414338" y="1919672"/>
            <a:ext cx="11358562" cy="4514851"/>
          </a:xfrm>
        </p:spPr>
        <p:txBody>
          <a:bodyPr>
            <a:normAutofit/>
          </a:bodyPr>
          <a:lstStyle/>
          <a:p>
            <a:r>
              <a:rPr lang="en-US" sz="1800" b="0" i="0" u="none" strike="noStrike" baseline="0" dirty="0">
                <a:solidFill>
                  <a:srgbClr val="000000"/>
                </a:solidFill>
                <a:latin typeface="Comic Sans MS" panose="030F0702030302020204" pitchFamily="66" charset="0"/>
              </a:rPr>
              <a:t>Processor issues a Read request; a block of words is transferred from the main memory to the cache, one word at a time. </a:t>
            </a:r>
          </a:p>
          <a:p>
            <a:r>
              <a:rPr lang="en-US" sz="1800" b="0" i="0" u="none" strike="noStrike" baseline="0" dirty="0">
                <a:solidFill>
                  <a:srgbClr val="000000"/>
                </a:solidFill>
                <a:latin typeface="Comic Sans MS" panose="030F0702030302020204" pitchFamily="66" charset="0"/>
              </a:rPr>
              <a:t>Subsequent references to the data in this block of words are found in the cache. </a:t>
            </a:r>
          </a:p>
          <a:p>
            <a:r>
              <a:rPr lang="en-US" sz="1800" b="0" i="0" u="none" strike="noStrike" baseline="0" dirty="0">
                <a:solidFill>
                  <a:srgbClr val="000000"/>
                </a:solidFill>
                <a:latin typeface="Comic Sans MS" panose="030F0702030302020204" pitchFamily="66" charset="0"/>
              </a:rPr>
              <a:t>At any given time, only some blocks in the main memory are held in the cache, which blocks in the main memory in the cache is determined by a </a:t>
            </a:r>
            <a:r>
              <a:rPr lang="en-US" sz="1800" b="0" i="0" u="none" strike="noStrike" baseline="0" dirty="0">
                <a:solidFill>
                  <a:schemeClr val="accent3">
                    <a:lumMod val="60000"/>
                    <a:lumOff val="40000"/>
                  </a:schemeClr>
                </a:solidFill>
                <a:latin typeface="Comic Sans MS" panose="030F0702030302020204" pitchFamily="66" charset="0"/>
              </a:rPr>
              <a:t>“</a:t>
            </a:r>
            <a:r>
              <a:rPr lang="en-US" sz="1800" b="1" i="0" u="none" strike="noStrike" baseline="0" dirty="0">
                <a:solidFill>
                  <a:schemeClr val="accent3">
                    <a:lumMod val="60000"/>
                    <a:lumOff val="40000"/>
                  </a:schemeClr>
                </a:solidFill>
                <a:latin typeface="Comic Sans MS" panose="030F0702030302020204" pitchFamily="66" charset="0"/>
              </a:rPr>
              <a:t>mapping function</a:t>
            </a:r>
            <a:r>
              <a:rPr lang="en-US" sz="1800" b="0" i="0" u="none" strike="noStrike" baseline="0" dirty="0">
                <a:solidFill>
                  <a:schemeClr val="accent3">
                    <a:lumMod val="60000"/>
                    <a:lumOff val="40000"/>
                  </a:schemeClr>
                </a:solidFill>
                <a:latin typeface="Comic Sans MS" panose="030F0702030302020204" pitchFamily="66" charset="0"/>
              </a:rPr>
              <a:t>”. </a:t>
            </a:r>
          </a:p>
          <a:p>
            <a:r>
              <a:rPr lang="en-US" sz="1800" b="0" i="0" u="none" strike="noStrike" baseline="0" dirty="0">
                <a:solidFill>
                  <a:srgbClr val="000000"/>
                </a:solidFill>
                <a:latin typeface="Comic Sans MS" panose="030F0702030302020204" pitchFamily="66" charset="0"/>
              </a:rPr>
              <a:t>When the cache is full, and a block of words needs to be transferred from the main memory, some block of words in the cache must be replaced. This is determined by a </a:t>
            </a:r>
            <a:r>
              <a:rPr lang="en-US" sz="1800" b="0" i="0" u="none" strike="noStrike" baseline="0" dirty="0">
                <a:solidFill>
                  <a:schemeClr val="accent3">
                    <a:lumMod val="60000"/>
                    <a:lumOff val="40000"/>
                  </a:schemeClr>
                </a:solidFill>
                <a:latin typeface="Comic Sans MS" panose="030F0702030302020204" pitchFamily="66" charset="0"/>
              </a:rPr>
              <a:t>“</a:t>
            </a:r>
            <a:r>
              <a:rPr lang="en-US" sz="1800" b="1" i="0" u="none" strike="noStrike" baseline="0" dirty="0">
                <a:solidFill>
                  <a:schemeClr val="accent3">
                    <a:lumMod val="60000"/>
                    <a:lumOff val="40000"/>
                  </a:schemeClr>
                </a:solidFill>
                <a:latin typeface="Comic Sans MS" panose="030F0702030302020204" pitchFamily="66" charset="0"/>
              </a:rPr>
              <a:t>replacement algorithm</a:t>
            </a:r>
            <a:r>
              <a:rPr lang="en-US" sz="1800" b="0" i="0" u="none" strike="noStrike" baseline="0" dirty="0">
                <a:solidFill>
                  <a:schemeClr val="accent3">
                    <a:lumMod val="60000"/>
                    <a:lumOff val="40000"/>
                  </a:schemeClr>
                </a:solidFill>
                <a:latin typeface="Comic Sans MS" panose="030F0702030302020204" pitchFamily="66" charset="0"/>
              </a:rPr>
              <a:t>”.</a:t>
            </a:r>
            <a:r>
              <a:rPr lang="en-US" sz="1800" b="0" i="0" u="none" strike="noStrike" baseline="0" dirty="0">
                <a:solidFill>
                  <a:srgbClr val="000000"/>
                </a:solidFill>
                <a:latin typeface="Comic Sans MS" panose="030F0702030302020204" pitchFamily="66" charset="0"/>
              </a:rPr>
              <a:t> </a:t>
            </a:r>
          </a:p>
          <a:p>
            <a:pPr marL="0" indent="0">
              <a:buNone/>
            </a:pPr>
            <a:r>
              <a:rPr lang="en-IN" sz="1800" b="1" i="1" u="none" strike="noStrike" baseline="0" dirty="0">
                <a:solidFill>
                  <a:schemeClr val="accent3">
                    <a:lumMod val="60000"/>
                    <a:lumOff val="40000"/>
                  </a:schemeClr>
                </a:solidFill>
                <a:highlight>
                  <a:srgbClr val="FFFF00"/>
                </a:highlight>
                <a:latin typeface="Comic Sans MS" panose="030F0702030302020204" pitchFamily="66" charset="0"/>
              </a:rPr>
              <a:t>Cache hit :</a:t>
            </a:r>
          </a:p>
          <a:p>
            <a:r>
              <a:rPr lang="en-US" sz="1800" b="0" i="0" u="none" strike="noStrike" baseline="0" dirty="0">
                <a:solidFill>
                  <a:srgbClr val="000000"/>
                </a:solidFill>
                <a:latin typeface="Comic Sans MS" panose="030F0702030302020204" pitchFamily="66" charset="0"/>
              </a:rPr>
              <a:t>Existence of a cache is transparent to the processor. The processor issues Read and Write requests in the same manner</a:t>
            </a:r>
            <a:r>
              <a:rPr lang="en-US" sz="1800" b="0" i="0" u="none" strike="noStrike" baseline="0" dirty="0">
                <a:solidFill>
                  <a:schemeClr val="accent3">
                    <a:lumMod val="60000"/>
                    <a:lumOff val="40000"/>
                  </a:schemeClr>
                </a:solidFill>
                <a:latin typeface="Comic Sans MS" panose="030F0702030302020204" pitchFamily="66" charset="0"/>
              </a:rPr>
              <a:t>. If the data is in the cache, it is called a Read or Write hit. </a:t>
            </a:r>
          </a:p>
          <a:p>
            <a:pPr marL="0" indent="0">
              <a:buNone/>
            </a:pPr>
            <a:endParaRPr lang="en-IN" dirty="0">
              <a:solidFill>
                <a:schemeClr val="accent3">
                  <a:lumMod val="60000"/>
                  <a:lumOff val="40000"/>
                </a:schemeClr>
              </a:solidFill>
              <a:highlight>
                <a:srgbClr val="FFFF00"/>
              </a:highlight>
            </a:endParaRPr>
          </a:p>
        </p:txBody>
      </p:sp>
      <p:sp>
        <p:nvSpPr>
          <p:cNvPr id="4" name="Footer Placeholder 3">
            <a:extLst>
              <a:ext uri="{FF2B5EF4-FFF2-40B4-BE49-F238E27FC236}">
                <a16:creationId xmlns:a16="http://schemas.microsoft.com/office/drawing/2014/main" id="{00CCE304-B1A3-50A2-6CA2-BDA330CD685D}"/>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A7ABF3E2-23F5-95B5-38A1-B1DAA4FA2C83}"/>
              </a:ext>
            </a:extLst>
          </p:cNvPr>
          <p:cNvSpPr>
            <a:spLocks noGrp="1"/>
          </p:cNvSpPr>
          <p:nvPr>
            <p:ph type="sldNum" sz="quarter" idx="12"/>
          </p:nvPr>
        </p:nvSpPr>
        <p:spPr/>
        <p:txBody>
          <a:bodyPr/>
          <a:lstStyle/>
          <a:p>
            <a:fld id="{08AB70BE-1769-45B8-85A6-0C837432C7E6}" type="slidenum">
              <a:rPr lang="en-US" smtClean="0"/>
              <a:t>121</a:t>
            </a:fld>
            <a:endParaRPr lang="en-US"/>
          </a:p>
        </p:txBody>
      </p:sp>
      <p:pic>
        <p:nvPicPr>
          <p:cNvPr id="7" name="Picture 6">
            <a:extLst>
              <a:ext uri="{FF2B5EF4-FFF2-40B4-BE49-F238E27FC236}">
                <a16:creationId xmlns:a16="http://schemas.microsoft.com/office/drawing/2014/main" id="{017B7190-B15F-97B7-6CC5-BC91B54AB18E}"/>
              </a:ext>
            </a:extLst>
          </p:cNvPr>
          <p:cNvPicPr>
            <a:picLocks noChangeAspect="1"/>
          </p:cNvPicPr>
          <p:nvPr/>
        </p:nvPicPr>
        <p:blipFill>
          <a:blip r:embed="rId2"/>
          <a:stretch>
            <a:fillRect/>
          </a:stretch>
        </p:blipFill>
        <p:spPr>
          <a:xfrm>
            <a:off x="9186339" y="148022"/>
            <a:ext cx="2443685" cy="1874067"/>
          </a:xfrm>
          <a:prstGeom prst="rect">
            <a:avLst/>
          </a:prstGeom>
        </p:spPr>
      </p:pic>
    </p:spTree>
    <p:extLst>
      <p:ext uri="{BB962C8B-B14F-4D97-AF65-F5344CB8AC3E}">
        <p14:creationId xmlns:p14="http://schemas.microsoft.com/office/powerpoint/2010/main" val="42479689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41202-C8AE-12F2-A2BA-CD155136535A}"/>
              </a:ext>
            </a:extLst>
          </p:cNvPr>
          <p:cNvSpPr>
            <a:spLocks noGrp="1"/>
          </p:cNvSpPr>
          <p:nvPr>
            <p:ph idx="1"/>
          </p:nvPr>
        </p:nvSpPr>
        <p:spPr>
          <a:xfrm>
            <a:off x="914400" y="685800"/>
            <a:ext cx="9914860" cy="5357191"/>
          </a:xfrm>
        </p:spPr>
        <p:txBody>
          <a:bodyPr>
            <a:normAutofit fontScale="92500" lnSpcReduction="20000"/>
          </a:bodyPr>
          <a:lstStyle/>
          <a:p>
            <a:pPr marL="0" indent="0">
              <a:buNone/>
            </a:pPr>
            <a:r>
              <a:rPr lang="en-US" sz="2400" b="1" i="1" u="none" strike="noStrike" baseline="0" dirty="0">
                <a:solidFill>
                  <a:srgbClr val="000000"/>
                </a:solidFill>
                <a:latin typeface="Comic Sans MS" panose="030F0702030302020204" pitchFamily="66" charset="0"/>
              </a:rPr>
              <a:t>Read hit: </a:t>
            </a:r>
            <a:r>
              <a:rPr lang="en-US" sz="2400" b="0" i="0" u="none" strike="noStrike" baseline="0" dirty="0">
                <a:solidFill>
                  <a:srgbClr val="000000"/>
                </a:solidFill>
                <a:latin typeface="Comic Sans MS" panose="030F0702030302020204" pitchFamily="66" charset="0"/>
              </a:rPr>
              <a:t>The data is obtained from the cache. </a:t>
            </a:r>
          </a:p>
          <a:p>
            <a:pPr marL="0" indent="0">
              <a:buNone/>
            </a:pPr>
            <a:r>
              <a:rPr lang="en-US" sz="2400" b="1" i="1" u="none" strike="noStrike" baseline="0" dirty="0">
                <a:solidFill>
                  <a:srgbClr val="000000"/>
                </a:solidFill>
                <a:latin typeface="Comic Sans MS" panose="030F0702030302020204" pitchFamily="66" charset="0"/>
              </a:rPr>
              <a:t>Write hit:</a:t>
            </a:r>
          </a:p>
          <a:p>
            <a:pPr>
              <a:buFont typeface="Wingdings" panose="05000000000000000000" pitchFamily="2" charset="2"/>
              <a:buChar char="Ø"/>
            </a:pPr>
            <a:r>
              <a:rPr lang="en-US" sz="2400" b="0" i="0" u="none" strike="noStrike" baseline="0" dirty="0">
                <a:solidFill>
                  <a:srgbClr val="000000"/>
                </a:solidFill>
                <a:latin typeface="Comic Sans MS" panose="030F0702030302020204" pitchFamily="66" charset="0"/>
              </a:rPr>
              <a:t>Cache has a replica of the contents of the main memory. Contents of the cache and the main memory may be updated simultaneously.</a:t>
            </a:r>
          </a:p>
          <a:p>
            <a:pPr>
              <a:buFont typeface="Wingdings" panose="05000000000000000000" pitchFamily="2" charset="2"/>
              <a:buChar char="Ø"/>
            </a:pPr>
            <a:r>
              <a:rPr lang="en-US" sz="2400" b="0" i="0" u="none" strike="noStrike" baseline="0" dirty="0">
                <a:solidFill>
                  <a:srgbClr val="000000"/>
                </a:solidFill>
                <a:latin typeface="Comic Sans MS" panose="030F0702030302020204" pitchFamily="66" charset="0"/>
              </a:rPr>
              <a:t>This is the </a:t>
            </a:r>
            <a:r>
              <a:rPr lang="en-US" sz="2400" b="1" i="0" u="none" strike="noStrike" baseline="0" dirty="0">
                <a:solidFill>
                  <a:srgbClr val="000000"/>
                </a:solidFill>
                <a:latin typeface="Comic Sans MS" panose="030F0702030302020204" pitchFamily="66" charset="0"/>
              </a:rPr>
              <a:t>write-through protocol</a:t>
            </a:r>
            <a:r>
              <a:rPr lang="en-US" sz="2400" b="0" i="0" u="none" strike="noStrike" baseline="0" dirty="0">
                <a:solidFill>
                  <a:srgbClr val="000000"/>
                </a:solidFill>
                <a:latin typeface="Comic Sans MS" panose="030F0702030302020204" pitchFamily="66" charset="0"/>
              </a:rPr>
              <a:t>. Update the contents of the cache, and mark it as updated by setting a bit </a:t>
            </a:r>
            <a:r>
              <a:rPr lang="en-US" sz="2400" b="0" i="0" u="none" strike="noStrike" baseline="0" dirty="0" err="1">
                <a:solidFill>
                  <a:srgbClr val="000000"/>
                </a:solidFill>
                <a:latin typeface="Comic Sans MS" panose="030F0702030302020204" pitchFamily="66" charset="0"/>
              </a:rPr>
              <a:t>knownas</a:t>
            </a:r>
            <a:r>
              <a:rPr lang="en-US" sz="2400" b="0" i="0" u="none" strike="noStrike" baseline="0" dirty="0">
                <a:solidFill>
                  <a:srgbClr val="000000"/>
                </a:solidFill>
                <a:latin typeface="Comic Sans MS" panose="030F0702030302020204" pitchFamily="66" charset="0"/>
              </a:rPr>
              <a:t> the </a:t>
            </a:r>
            <a:r>
              <a:rPr lang="en-US" sz="2400" b="1" i="0" u="none" strike="noStrike" baseline="0" dirty="0">
                <a:solidFill>
                  <a:srgbClr val="000000"/>
                </a:solidFill>
                <a:latin typeface="Comic Sans MS" panose="030F0702030302020204" pitchFamily="66" charset="0"/>
              </a:rPr>
              <a:t>dirty bit </a:t>
            </a:r>
            <a:r>
              <a:rPr lang="en-US" sz="2400" b="0" i="0" u="none" strike="noStrike" baseline="0" dirty="0">
                <a:solidFill>
                  <a:srgbClr val="000000"/>
                </a:solidFill>
                <a:latin typeface="Comic Sans MS" panose="030F0702030302020204" pitchFamily="66" charset="0"/>
              </a:rPr>
              <a:t>or modified bit. </a:t>
            </a:r>
          </a:p>
          <a:p>
            <a:pPr>
              <a:buFont typeface="Wingdings" panose="05000000000000000000" pitchFamily="2" charset="2"/>
              <a:buChar char="Ø"/>
            </a:pPr>
            <a:r>
              <a:rPr lang="en-US" sz="2400" b="0" i="0" u="none" strike="noStrike" baseline="0" dirty="0">
                <a:solidFill>
                  <a:srgbClr val="000000"/>
                </a:solidFill>
                <a:latin typeface="Comic Sans MS" panose="030F0702030302020204" pitchFamily="66" charset="0"/>
              </a:rPr>
              <a:t>The contents of the main memory are </a:t>
            </a:r>
            <a:r>
              <a:rPr lang="en-US" sz="2400" b="0" i="0" u="none" strike="noStrike" baseline="0" dirty="0" err="1">
                <a:solidFill>
                  <a:srgbClr val="000000"/>
                </a:solidFill>
                <a:latin typeface="Comic Sans MS" panose="030F0702030302020204" pitchFamily="66" charset="0"/>
              </a:rPr>
              <a:t>updatedwhen</a:t>
            </a:r>
            <a:r>
              <a:rPr lang="en-US" sz="2400" b="0" i="0" u="none" strike="noStrike" baseline="0" dirty="0">
                <a:solidFill>
                  <a:srgbClr val="000000"/>
                </a:solidFill>
                <a:latin typeface="Comic Sans MS" panose="030F0702030302020204" pitchFamily="66" charset="0"/>
              </a:rPr>
              <a:t> this block is replaced. This is write-back or copy-back protocol. </a:t>
            </a:r>
          </a:p>
          <a:p>
            <a:pPr>
              <a:buFont typeface="Wingdings" panose="05000000000000000000" pitchFamily="2" charset="2"/>
              <a:buChar char="Ø"/>
            </a:pPr>
            <a:endParaRPr lang="en-US" sz="1800" dirty="0">
              <a:solidFill>
                <a:srgbClr val="000000"/>
              </a:solidFill>
              <a:latin typeface="Comic Sans MS" panose="030F0702030302020204" pitchFamily="66" charset="0"/>
            </a:endParaRPr>
          </a:p>
          <a:p>
            <a:pPr marL="0" indent="0">
              <a:buNone/>
            </a:pPr>
            <a:endParaRPr lang="en-US" sz="1800" dirty="0">
              <a:solidFill>
                <a:srgbClr val="000000"/>
              </a:solidFill>
              <a:latin typeface="Comic Sans MS" panose="030F0702030302020204" pitchFamily="66" charset="0"/>
            </a:endParaRPr>
          </a:p>
          <a:p>
            <a:pPr marL="0" indent="0">
              <a:buNone/>
            </a:pPr>
            <a:r>
              <a:rPr lang="en-US" sz="2400" b="0" i="0" u="none" strike="noStrike" baseline="0" dirty="0">
                <a:solidFill>
                  <a:schemeClr val="accent3">
                    <a:lumMod val="60000"/>
                    <a:lumOff val="40000"/>
                  </a:schemeClr>
                </a:solidFill>
                <a:highlight>
                  <a:srgbClr val="FFFF00"/>
                </a:highlight>
                <a:latin typeface="Comic Sans MS" panose="030F0702030302020204" pitchFamily="66" charset="0"/>
              </a:rPr>
              <a:t>If the data is not present in the cache, then a Read miss or Write miss occurs</a:t>
            </a:r>
            <a:r>
              <a:rPr lang="en-US" sz="2400" b="0" i="0" u="none" strike="noStrike" baseline="0" dirty="0">
                <a:solidFill>
                  <a:srgbClr val="000000"/>
                </a:solidFill>
                <a:highlight>
                  <a:srgbClr val="FFFF00"/>
                </a:highlight>
                <a:latin typeface="Comic Sans MS" panose="030F0702030302020204" pitchFamily="66" charset="0"/>
              </a:rPr>
              <a:t>. </a:t>
            </a:r>
          </a:p>
          <a:p>
            <a:pPr marL="0" indent="0">
              <a:buNone/>
            </a:pP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1FDFFB2E-DF39-F3EC-2B69-D4561F64CA48}"/>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72FCDECE-73A0-C714-2706-2B3D9A2B599D}"/>
              </a:ext>
            </a:extLst>
          </p:cNvPr>
          <p:cNvSpPr>
            <a:spLocks noGrp="1"/>
          </p:cNvSpPr>
          <p:nvPr>
            <p:ph type="sldNum" sz="quarter" idx="12"/>
          </p:nvPr>
        </p:nvSpPr>
        <p:spPr/>
        <p:txBody>
          <a:bodyPr/>
          <a:lstStyle/>
          <a:p>
            <a:fld id="{08AB70BE-1769-45B8-85A6-0C837432C7E6}" type="slidenum">
              <a:rPr lang="en-US" smtClean="0"/>
              <a:t>122</a:t>
            </a:fld>
            <a:endParaRPr lang="en-US"/>
          </a:p>
        </p:txBody>
      </p:sp>
    </p:spTree>
    <p:extLst>
      <p:ext uri="{BB962C8B-B14F-4D97-AF65-F5344CB8AC3E}">
        <p14:creationId xmlns:p14="http://schemas.microsoft.com/office/powerpoint/2010/main" val="14837184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23FC-E09D-6F94-B651-3F6B7B05F065}"/>
              </a:ext>
            </a:extLst>
          </p:cNvPr>
          <p:cNvSpPr>
            <a:spLocks noGrp="1"/>
          </p:cNvSpPr>
          <p:nvPr>
            <p:ph type="title"/>
          </p:nvPr>
        </p:nvSpPr>
        <p:spPr/>
        <p:txBody>
          <a:bodyPr/>
          <a:lstStyle/>
          <a:p>
            <a:r>
              <a:rPr lang="en-IN" dirty="0"/>
              <a:t>Basic Cache Operations</a:t>
            </a:r>
          </a:p>
        </p:txBody>
      </p:sp>
      <p:sp>
        <p:nvSpPr>
          <p:cNvPr id="3" name="Content Placeholder 2">
            <a:extLst>
              <a:ext uri="{FF2B5EF4-FFF2-40B4-BE49-F238E27FC236}">
                <a16:creationId xmlns:a16="http://schemas.microsoft.com/office/drawing/2014/main" id="{F4EA279F-1232-00FF-DB96-D2CF8E95FD1E}"/>
              </a:ext>
            </a:extLst>
          </p:cNvPr>
          <p:cNvSpPr>
            <a:spLocks noGrp="1"/>
          </p:cNvSpPr>
          <p:nvPr>
            <p:ph idx="1"/>
          </p:nvPr>
        </p:nvSpPr>
        <p:spPr/>
        <p:txBody>
          <a:bodyPr>
            <a:noAutofit/>
          </a:bodyPr>
          <a:lstStyle/>
          <a:p>
            <a:r>
              <a:rPr lang="en-US" b="1" i="1" u="none" strike="noStrike" baseline="0" dirty="0">
                <a:solidFill>
                  <a:srgbClr val="000000"/>
                </a:solidFill>
                <a:latin typeface="Comic Sans MS" panose="030F0702030302020204" pitchFamily="66" charset="0"/>
              </a:rPr>
              <a:t>Read miss: </a:t>
            </a:r>
            <a:r>
              <a:rPr lang="en-US" b="0" i="0" u="none" strike="noStrike" baseline="0" dirty="0">
                <a:solidFill>
                  <a:srgbClr val="000000"/>
                </a:solidFill>
                <a:latin typeface="Comic Sans MS" panose="030F0702030302020204" pitchFamily="66" charset="0"/>
              </a:rPr>
              <a:t>Block of words containing this requested word is transferred from the memory. After the block is transferred, the desired word is forwarded to the processor. The desired word may also be forwarded to the processor as soon as it is transferred without waiting for the entire block to be transferred. This is called load-through or early restart. </a:t>
            </a:r>
          </a:p>
          <a:p>
            <a:r>
              <a:rPr lang="en-US" b="1" i="1" u="none" strike="noStrike" baseline="0" dirty="0">
                <a:solidFill>
                  <a:srgbClr val="000000"/>
                </a:solidFill>
                <a:latin typeface="Comic Sans MS" panose="030F0702030302020204" pitchFamily="66" charset="0"/>
              </a:rPr>
              <a:t>Write-miss: </a:t>
            </a:r>
            <a:r>
              <a:rPr lang="en-US" b="0" i="0" u="none" strike="noStrike" baseline="0" dirty="0">
                <a:solidFill>
                  <a:srgbClr val="000000"/>
                </a:solidFill>
                <a:latin typeface="Comic Sans MS" panose="030F0702030302020204" pitchFamily="66" charset="0"/>
              </a:rPr>
              <a:t>Write-through protocol is used, and then the contents of the main memory are updated directly. If write-back protocol is used, the block containing the addressed word is first brought into the cache. The desired word is overwritten with new information.</a:t>
            </a: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3BCC0340-7C20-9E9D-708A-21FD15B167A6}"/>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D46B5928-75C8-DEE2-3C75-777E45F6D2AC}"/>
              </a:ext>
            </a:extLst>
          </p:cNvPr>
          <p:cNvSpPr>
            <a:spLocks noGrp="1"/>
          </p:cNvSpPr>
          <p:nvPr>
            <p:ph type="sldNum" sz="quarter" idx="12"/>
          </p:nvPr>
        </p:nvSpPr>
        <p:spPr/>
        <p:txBody>
          <a:bodyPr/>
          <a:lstStyle/>
          <a:p>
            <a:fld id="{08AB70BE-1769-45B8-85A6-0C837432C7E6}" type="slidenum">
              <a:rPr lang="en-US" smtClean="0"/>
              <a:t>123</a:t>
            </a:fld>
            <a:endParaRPr lang="en-US"/>
          </a:p>
        </p:txBody>
      </p:sp>
    </p:spTree>
    <p:extLst>
      <p:ext uri="{BB962C8B-B14F-4D97-AF65-F5344CB8AC3E}">
        <p14:creationId xmlns:p14="http://schemas.microsoft.com/office/powerpoint/2010/main" val="6774747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5</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endParaRPr lang="en-US" sz="1400" b="1" dirty="0">
              <a:solidFill>
                <a:schemeClr val="tx1"/>
              </a:solidFill>
              <a:effectLst>
                <a:outerShdw blurRad="38100" dist="38100" dir="2700000" algn="tl">
                  <a:srgbClr val="000000">
                    <a:alpha val="43137"/>
                  </a:srgbClr>
                </a:outerShdw>
              </a:effectLst>
              <a:latin typeface="Cooper Std Black" panose="0208090304030B020404" pitchFamily="18" charset="0"/>
            </a:endParaRP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Mapping functions</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E83E6F47-D0AB-7BCD-61D0-05F6CE933F04}"/>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FE2805A7-B5E8-A0E5-AD2C-4819E953A9EE}"/>
              </a:ext>
            </a:extLst>
          </p:cNvPr>
          <p:cNvSpPr>
            <a:spLocks noGrp="1"/>
          </p:cNvSpPr>
          <p:nvPr>
            <p:ph type="sldNum" sz="quarter" idx="12"/>
          </p:nvPr>
        </p:nvSpPr>
        <p:spPr/>
        <p:txBody>
          <a:bodyPr/>
          <a:lstStyle/>
          <a:p>
            <a:fld id="{08AB70BE-1769-45B8-85A6-0C837432C7E6}" type="slidenum">
              <a:rPr lang="en-US" smtClean="0"/>
              <a:t>124</a:t>
            </a:fld>
            <a:endParaRPr lang="en-US"/>
          </a:p>
        </p:txBody>
      </p:sp>
    </p:spTree>
    <p:extLst>
      <p:ext uri="{BB962C8B-B14F-4D97-AF65-F5344CB8AC3E}">
        <p14:creationId xmlns:p14="http://schemas.microsoft.com/office/powerpoint/2010/main" val="21263291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D45615-15D7-9AE0-1390-2219DF0196A4}"/>
              </a:ext>
            </a:extLst>
          </p:cNvPr>
          <p:cNvPicPr>
            <a:picLocks noChangeAspect="1"/>
          </p:cNvPicPr>
          <p:nvPr/>
        </p:nvPicPr>
        <p:blipFill>
          <a:blip r:embed="rId3"/>
          <a:stretch>
            <a:fillRect/>
          </a:stretch>
        </p:blipFill>
        <p:spPr>
          <a:xfrm>
            <a:off x="2461604" y="1414463"/>
            <a:ext cx="7382484" cy="4857750"/>
          </a:xfrm>
          <a:prstGeom prst="rect">
            <a:avLst/>
          </a:prstGeom>
        </p:spPr>
      </p:pic>
      <p:sp>
        <p:nvSpPr>
          <p:cNvPr id="7" name="Title 6">
            <a:extLst>
              <a:ext uri="{FF2B5EF4-FFF2-40B4-BE49-F238E27FC236}">
                <a16:creationId xmlns:a16="http://schemas.microsoft.com/office/drawing/2014/main" id="{407B082E-2DBE-FF67-1587-8C83D6C8C71F}"/>
              </a:ext>
            </a:extLst>
          </p:cNvPr>
          <p:cNvSpPr>
            <a:spLocks noGrp="1"/>
          </p:cNvSpPr>
          <p:nvPr>
            <p:ph type="title"/>
          </p:nvPr>
        </p:nvSpPr>
        <p:spPr/>
        <p:txBody>
          <a:bodyPr/>
          <a:lstStyle/>
          <a:p>
            <a:r>
              <a:rPr lang="en-GB" altLang="en-US" dirty="0">
                <a:solidFill>
                  <a:srgbClr val="1F497D"/>
                </a:solidFill>
              </a:rPr>
              <a:t>Cache/ Main Memory Structure</a:t>
            </a:r>
            <a:br>
              <a:rPr lang="en-GB" altLang="en-US" dirty="0">
                <a:solidFill>
                  <a:srgbClr val="1F497D"/>
                </a:solidFill>
              </a:rPr>
            </a:br>
            <a:endParaRPr lang="en-I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a:extLst>
              <a:ext uri="{FF2B5EF4-FFF2-40B4-BE49-F238E27FC236}">
                <a16:creationId xmlns:a16="http://schemas.microsoft.com/office/drawing/2014/main" id="{092C29D2-B528-0E5F-2022-BE59610C78D7}"/>
              </a:ext>
            </a:extLst>
          </p:cNvPr>
          <p:cNvSpPr txBox="1">
            <a:spLocks noChangeArrowheads="1"/>
          </p:cNvSpPr>
          <p:nvPr/>
        </p:nvSpPr>
        <p:spPr bwMode="auto">
          <a:xfrm>
            <a:off x="642938" y="1319213"/>
            <a:ext cx="10025062" cy="2438399"/>
          </a:xfrm>
          <a:prstGeom prst="rect">
            <a:avLst/>
          </a:prstGeom>
          <a:noFill/>
          <a:ln w="9525" cap="flat">
            <a:noFill/>
            <a:round/>
            <a:headEnd/>
            <a:tailEnd/>
          </a:ln>
          <a:effectLst/>
        </p:spPr>
        <p:txBody>
          <a:bodyPr/>
          <a:lstStyle/>
          <a:p>
            <a:pPr marL="169863" indent="-169863">
              <a:lnSpc>
                <a:spcPct val="90000"/>
              </a:lnSpc>
              <a:spcBef>
                <a:spcPts val="600"/>
              </a:spcBef>
              <a:buClr>
                <a:srgbClr val="000000"/>
              </a:buClr>
              <a:buSzPct val="100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solidFill>
                  <a:srgbClr val="000000"/>
                </a:solidFill>
                <a:latin typeface="Calibri" pitchFamily="32" charset="0"/>
              </a:rPr>
              <a:t>If  </a:t>
            </a:r>
            <a:r>
              <a:rPr lang="en-GB" sz="2600" dirty="0">
                <a:solidFill>
                  <a:srgbClr val="D60093"/>
                </a:solidFill>
                <a:latin typeface="Calibri" pitchFamily="32" charset="0"/>
              </a:rPr>
              <a:t>memory contains 2</a:t>
            </a:r>
            <a:r>
              <a:rPr lang="en-GB" sz="2600" baseline="30000" dirty="0">
                <a:solidFill>
                  <a:srgbClr val="D60093"/>
                </a:solidFill>
                <a:latin typeface="Calibri" pitchFamily="32" charset="0"/>
              </a:rPr>
              <a:t>n</a:t>
            </a:r>
            <a:r>
              <a:rPr lang="en-GB" sz="2600" dirty="0">
                <a:solidFill>
                  <a:srgbClr val="D60093"/>
                </a:solidFill>
                <a:latin typeface="Calibri" pitchFamily="32" charset="0"/>
              </a:rPr>
              <a:t> addressable words</a:t>
            </a:r>
          </a:p>
          <a:p>
            <a:pPr marL="169863" lvl="1" indent="-169863">
              <a:lnSpc>
                <a:spcPct val="90000"/>
              </a:lnSpc>
              <a:spcBef>
                <a:spcPts val="5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solidFill>
                  <a:srgbClr val="000000"/>
                </a:solidFill>
                <a:latin typeface="Calibri" pitchFamily="32" charset="0"/>
              </a:rPr>
              <a:t>Memory can be broken up into </a:t>
            </a:r>
            <a:r>
              <a:rPr lang="en-GB" sz="2600" dirty="0">
                <a:solidFill>
                  <a:srgbClr val="C00000"/>
                </a:solidFill>
                <a:latin typeface="Calibri" pitchFamily="32" charset="0"/>
              </a:rPr>
              <a:t>blocks with W words per block.  </a:t>
            </a:r>
          </a:p>
          <a:p>
            <a:pPr marL="169863" lvl="1" indent="-169863">
              <a:lnSpc>
                <a:spcPct val="90000"/>
              </a:lnSpc>
              <a:spcBef>
                <a:spcPts val="5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solidFill>
                  <a:srgbClr val="C00000"/>
                </a:solidFill>
                <a:latin typeface="Calibri" pitchFamily="32" charset="0"/>
              </a:rPr>
              <a:t>Number of blocks M = 2</a:t>
            </a:r>
            <a:r>
              <a:rPr lang="en-GB" sz="2600" baseline="30000" dirty="0">
                <a:solidFill>
                  <a:srgbClr val="C00000"/>
                </a:solidFill>
                <a:latin typeface="Calibri" pitchFamily="32" charset="0"/>
              </a:rPr>
              <a:t>n</a:t>
            </a:r>
            <a:r>
              <a:rPr lang="en-GB" sz="2600" dirty="0">
                <a:solidFill>
                  <a:srgbClr val="C00000"/>
                </a:solidFill>
                <a:latin typeface="Calibri" pitchFamily="32" charset="0"/>
              </a:rPr>
              <a:t> / W </a:t>
            </a:r>
          </a:p>
          <a:p>
            <a:pPr marL="169863" lvl="1" indent="-169863">
              <a:lnSpc>
                <a:spcPct val="90000"/>
              </a:lnSpc>
              <a:spcBef>
                <a:spcPts val="5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solidFill>
                  <a:schemeClr val="accent2"/>
                </a:solidFill>
                <a:latin typeface="Calibri" pitchFamily="32" charset="0"/>
              </a:rPr>
              <a:t>Cache consists of C </a:t>
            </a:r>
            <a:r>
              <a:rPr lang="en-GB" sz="2600" b="1" dirty="0">
                <a:solidFill>
                  <a:schemeClr val="accent2"/>
                </a:solidFill>
                <a:latin typeface="Calibri" pitchFamily="32" charset="0"/>
              </a:rPr>
              <a:t>lines</a:t>
            </a:r>
            <a:r>
              <a:rPr lang="en-GB" sz="2600" dirty="0">
                <a:solidFill>
                  <a:schemeClr val="accent2"/>
                </a:solidFill>
                <a:latin typeface="Calibri" pitchFamily="32" charset="0"/>
              </a:rPr>
              <a:t> or </a:t>
            </a:r>
            <a:r>
              <a:rPr lang="en-GB" sz="2600" b="1" dirty="0">
                <a:solidFill>
                  <a:schemeClr val="accent2"/>
                </a:solidFill>
                <a:latin typeface="Calibri" pitchFamily="32" charset="0"/>
              </a:rPr>
              <a:t>slots</a:t>
            </a:r>
            <a:r>
              <a:rPr lang="en-GB" sz="2600" dirty="0">
                <a:solidFill>
                  <a:srgbClr val="000000"/>
                </a:solidFill>
                <a:latin typeface="Calibri" pitchFamily="32" charset="0"/>
              </a:rPr>
              <a:t>, </a:t>
            </a:r>
            <a:r>
              <a:rPr lang="en-GB" sz="2600" dirty="0">
                <a:solidFill>
                  <a:schemeClr val="accent2"/>
                </a:solidFill>
                <a:latin typeface="Calibri" pitchFamily="32" charset="0"/>
              </a:rPr>
              <a:t>each consisting of W words</a:t>
            </a:r>
          </a:p>
          <a:p>
            <a:pPr marL="169863" lvl="1" indent="-169863">
              <a:lnSpc>
                <a:spcPct val="90000"/>
              </a:lnSpc>
              <a:spcBef>
                <a:spcPts val="5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solidFill>
                  <a:srgbClr val="C00000"/>
                </a:solidFill>
                <a:latin typeface="Calibri" pitchFamily="32" charset="0"/>
              </a:rPr>
              <a:t>C &lt;&lt; M</a:t>
            </a:r>
          </a:p>
          <a:p>
            <a:pPr marL="169863" lvl="1" indent="-169863">
              <a:lnSpc>
                <a:spcPct val="90000"/>
              </a:lnSpc>
              <a:spcBef>
                <a:spcPts val="5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solidFill>
                  <a:srgbClr val="000000"/>
                </a:solidFill>
                <a:latin typeface="Calibri" pitchFamily="32" charset="0"/>
              </a:rPr>
              <a:t>How to map blocks of memory to lines in the cache?</a:t>
            </a:r>
          </a:p>
          <a:p>
            <a:pPr marL="741363" lvl="1" indent="-282575">
              <a:lnSpc>
                <a:spcPct val="90000"/>
              </a:lnSpc>
              <a:spcBef>
                <a:spcPts val="500"/>
              </a:spcBef>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Calibri" pitchFamily="32" charset="0"/>
            </a:endParaRPr>
          </a:p>
          <a:p>
            <a:pPr marL="341313" indent="-341313">
              <a:lnSpc>
                <a:spcPct val="90000"/>
              </a:lnSpc>
              <a:spcBef>
                <a:spcPts val="6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Calibri" pitchFamily="32" charset="0"/>
            </a:endParaRPr>
          </a:p>
          <a:p>
            <a:pPr marL="342900" indent="-341313">
              <a:lnSpc>
                <a:spcPct val="90000"/>
              </a:lnSpc>
              <a:spcBef>
                <a:spcPts val="600"/>
              </a:spcBef>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400" dirty="0">
              <a:solidFill>
                <a:srgbClr val="000000"/>
              </a:solidFill>
              <a:latin typeface="Calibri" pitchFamily="32" charset="0"/>
            </a:endParaRPr>
          </a:p>
        </p:txBody>
      </p:sp>
      <p:pic>
        <p:nvPicPr>
          <p:cNvPr id="25604" name="Picture 5">
            <a:extLst>
              <a:ext uri="{FF2B5EF4-FFF2-40B4-BE49-F238E27FC236}">
                <a16:creationId xmlns:a16="http://schemas.microsoft.com/office/drawing/2014/main" id="{769685E1-7CD4-12C3-1793-DC906740E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4038600"/>
            <a:ext cx="5805488" cy="2438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02109015-94FE-FA6A-E29A-64FFBAD3337E}"/>
              </a:ext>
            </a:extLst>
          </p:cNvPr>
          <p:cNvSpPr>
            <a:spLocks noGrp="1"/>
          </p:cNvSpPr>
          <p:nvPr>
            <p:ph type="title"/>
          </p:nvPr>
        </p:nvSpPr>
        <p:spPr/>
        <p:txBody>
          <a:bodyPr/>
          <a:lstStyle/>
          <a:p>
            <a:r>
              <a:rPr lang="en-US" altLang="en-US" dirty="0">
                <a:solidFill>
                  <a:schemeClr val="accent2"/>
                </a:solidFill>
              </a:rPr>
              <a:t>Cache Design</a:t>
            </a:r>
            <a:br>
              <a:rPr lang="en-US" altLang="en-US" dirty="0">
                <a:solidFill>
                  <a:schemeClr val="accent2"/>
                </a:solidFill>
              </a:rPr>
            </a:br>
            <a:endParaRPr lang="en-I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EB50-4C29-37A6-9585-BE55BF4B5C8B}"/>
              </a:ext>
            </a:extLst>
          </p:cNvPr>
          <p:cNvSpPr>
            <a:spLocks noGrp="1"/>
          </p:cNvSpPr>
          <p:nvPr>
            <p:ph type="title"/>
          </p:nvPr>
        </p:nvSpPr>
        <p:spPr/>
        <p:txBody>
          <a:bodyPr/>
          <a:lstStyle/>
          <a:p>
            <a:r>
              <a:rPr lang="en-IN" dirty="0"/>
              <a:t>Mapping functions</a:t>
            </a:r>
          </a:p>
        </p:txBody>
      </p:sp>
      <p:sp>
        <p:nvSpPr>
          <p:cNvPr id="3" name="Content Placeholder 2">
            <a:extLst>
              <a:ext uri="{FF2B5EF4-FFF2-40B4-BE49-F238E27FC236}">
                <a16:creationId xmlns:a16="http://schemas.microsoft.com/office/drawing/2014/main" id="{DAFCE02B-BFC7-BE9D-CC38-58CF3BC2ED7A}"/>
              </a:ext>
            </a:extLst>
          </p:cNvPr>
          <p:cNvSpPr>
            <a:spLocks noGrp="1"/>
          </p:cNvSpPr>
          <p:nvPr>
            <p:ph idx="1"/>
          </p:nvPr>
        </p:nvSpPr>
        <p:spPr/>
        <p:txBody>
          <a:bodyPr>
            <a:normAutofit fontScale="92500" lnSpcReduction="20000"/>
          </a:bodyPr>
          <a:lstStyle/>
          <a:p>
            <a:r>
              <a:rPr lang="en-US" sz="2400" b="0" i="0" u="none" strike="noStrike" baseline="0" dirty="0">
                <a:solidFill>
                  <a:srgbClr val="000000"/>
                </a:solidFill>
                <a:latin typeface="Comic Sans MS" panose="030F0702030302020204" pitchFamily="66" charset="0"/>
              </a:rPr>
              <a:t>The mapping functions are used to map a particular block of main memory to a particular block of cache. </a:t>
            </a:r>
          </a:p>
          <a:p>
            <a:r>
              <a:rPr lang="en-US" sz="2400" b="0" i="0" u="none" strike="noStrike" baseline="0" dirty="0">
                <a:solidFill>
                  <a:srgbClr val="000000"/>
                </a:solidFill>
                <a:latin typeface="Comic Sans MS" panose="030F0702030302020204" pitchFamily="66" charset="0"/>
              </a:rPr>
              <a:t>This mapping function is used to transfer the block from main memory to cache memory. </a:t>
            </a:r>
          </a:p>
          <a:p>
            <a:r>
              <a:rPr lang="en-US" sz="2400" b="0" i="0" u="none" strike="noStrike" baseline="0" dirty="0">
                <a:solidFill>
                  <a:srgbClr val="000000"/>
                </a:solidFill>
                <a:latin typeface="Comic Sans MS" panose="030F0702030302020204" pitchFamily="66" charset="0"/>
              </a:rPr>
              <a:t>Mapping functions determine how memory blocks are placed in the cache. </a:t>
            </a:r>
          </a:p>
          <a:p>
            <a:r>
              <a:rPr lang="en-IN" sz="2400" b="1" i="1" u="none" strike="noStrike" baseline="0" dirty="0">
                <a:solidFill>
                  <a:srgbClr val="000000"/>
                </a:solidFill>
                <a:latin typeface="Comic Sans MS" panose="030F0702030302020204" pitchFamily="66" charset="0"/>
              </a:rPr>
              <a:t>Three mapping functions: </a:t>
            </a:r>
            <a:endParaRPr lang="en-IN" sz="2400" b="0" i="0" u="none" strike="noStrike" baseline="0" dirty="0">
              <a:solidFill>
                <a:srgbClr val="000000"/>
              </a:solidFill>
              <a:latin typeface="Comic Sans MS" panose="030F0702030302020204" pitchFamily="66" charset="0"/>
            </a:endParaRPr>
          </a:p>
          <a:p>
            <a:pPr marL="457200" lvl="1" indent="0">
              <a:buNone/>
            </a:pPr>
            <a:r>
              <a:rPr lang="en-IN" sz="2400" b="0" i="0" u="none" strike="noStrike" baseline="0" dirty="0">
                <a:solidFill>
                  <a:srgbClr val="000000"/>
                </a:solidFill>
                <a:latin typeface="Comic Sans MS" panose="030F0702030302020204" pitchFamily="66" charset="0"/>
              </a:rPr>
              <a:t>• </a:t>
            </a:r>
            <a:r>
              <a:rPr lang="en-IN" sz="2400" b="0" i="0" u="none" strike="noStrike" baseline="0" dirty="0">
                <a:solidFill>
                  <a:schemeClr val="accent3">
                    <a:lumMod val="60000"/>
                    <a:lumOff val="40000"/>
                  </a:schemeClr>
                </a:solidFill>
                <a:latin typeface="Comic Sans MS" panose="030F0702030302020204" pitchFamily="66" charset="0"/>
              </a:rPr>
              <a:t>Direct mapping. </a:t>
            </a:r>
          </a:p>
          <a:p>
            <a:pPr marL="457200" lvl="1" indent="0">
              <a:buNone/>
            </a:pPr>
            <a:r>
              <a:rPr lang="en-IN" sz="2400" b="0" i="0" u="none" strike="noStrike" baseline="0" dirty="0">
                <a:solidFill>
                  <a:schemeClr val="accent3">
                    <a:lumMod val="60000"/>
                    <a:lumOff val="40000"/>
                  </a:schemeClr>
                </a:solidFill>
                <a:latin typeface="Comic Sans MS" panose="030F0702030302020204" pitchFamily="66" charset="0"/>
              </a:rPr>
              <a:t>• Associative mapping. </a:t>
            </a:r>
          </a:p>
          <a:p>
            <a:pPr marL="457200" lvl="1" indent="0">
              <a:buNone/>
            </a:pPr>
            <a:r>
              <a:rPr lang="en-IN" sz="2400" b="0" i="0" u="none" strike="noStrike" baseline="0" dirty="0">
                <a:solidFill>
                  <a:schemeClr val="accent3">
                    <a:lumMod val="60000"/>
                    <a:lumOff val="40000"/>
                  </a:schemeClr>
                </a:solidFill>
                <a:latin typeface="Comic Sans MS" panose="030F0702030302020204" pitchFamily="66" charset="0"/>
              </a:rPr>
              <a:t>• Set-associative mapping</a:t>
            </a:r>
            <a:r>
              <a:rPr lang="en-IN" sz="2400" b="0" i="0" u="none" strike="noStrike" baseline="0" dirty="0">
                <a:solidFill>
                  <a:srgbClr val="000000"/>
                </a:solidFill>
                <a:latin typeface="Comic Sans MS" panose="030F0702030302020204" pitchFamily="66" charset="0"/>
              </a:rPr>
              <a:t>. </a:t>
            </a:r>
          </a:p>
          <a:p>
            <a:endParaRPr lang="en-IN" dirty="0"/>
          </a:p>
        </p:txBody>
      </p:sp>
      <p:sp>
        <p:nvSpPr>
          <p:cNvPr id="4" name="Footer Placeholder 3">
            <a:extLst>
              <a:ext uri="{FF2B5EF4-FFF2-40B4-BE49-F238E27FC236}">
                <a16:creationId xmlns:a16="http://schemas.microsoft.com/office/drawing/2014/main" id="{91E489A9-DFA3-F6A5-1A70-CD4BA99DE01E}"/>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499D3514-0F80-0754-692F-D2235F7581D2}"/>
              </a:ext>
            </a:extLst>
          </p:cNvPr>
          <p:cNvSpPr>
            <a:spLocks noGrp="1"/>
          </p:cNvSpPr>
          <p:nvPr>
            <p:ph type="sldNum" sz="quarter" idx="12"/>
          </p:nvPr>
        </p:nvSpPr>
        <p:spPr/>
        <p:txBody>
          <a:bodyPr/>
          <a:lstStyle/>
          <a:p>
            <a:fld id="{08AB70BE-1769-45B8-85A6-0C837432C7E6}" type="slidenum">
              <a:rPr lang="en-US" smtClean="0"/>
              <a:t>127</a:t>
            </a:fld>
            <a:endParaRPr lang="en-US"/>
          </a:p>
        </p:txBody>
      </p:sp>
    </p:spTree>
    <p:extLst>
      <p:ext uri="{BB962C8B-B14F-4D97-AF65-F5344CB8AC3E}">
        <p14:creationId xmlns:p14="http://schemas.microsoft.com/office/powerpoint/2010/main" val="4868606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a:extLst>
              <a:ext uri="{FF2B5EF4-FFF2-40B4-BE49-F238E27FC236}">
                <a16:creationId xmlns:a16="http://schemas.microsoft.com/office/drawing/2014/main" id="{EF46EB11-DB30-4104-3B8C-132520371A61}"/>
              </a:ext>
            </a:extLst>
          </p:cNvPr>
          <p:cNvSpPr txBox="1">
            <a:spLocks noChangeArrowheads="1"/>
          </p:cNvSpPr>
          <p:nvPr/>
        </p:nvSpPr>
        <p:spPr bwMode="auto">
          <a:xfrm>
            <a:off x="571501" y="1919672"/>
            <a:ext cx="10401300" cy="4481127"/>
          </a:xfrm>
          <a:prstGeom prst="rect">
            <a:avLst/>
          </a:prstGeom>
          <a:noFill/>
          <a:ln w="9525">
            <a:noFill/>
            <a:round/>
            <a:headEnd/>
            <a:tailEnd/>
          </a:ln>
        </p:spPr>
        <p:txBody>
          <a:bodyPr/>
          <a:lstStyle/>
          <a:p>
            <a:pPr marL="222250" indent="-222250">
              <a:buClr>
                <a:srgbClr val="C00000"/>
              </a:buClr>
              <a:buSzPct val="100000"/>
              <a:tabLst>
                <a:tab pos="792163" algn="l"/>
                <a:tab pos="1706563" algn="l"/>
                <a:tab pos="2620963" algn="l"/>
                <a:tab pos="3535363" algn="l"/>
                <a:tab pos="4449763" algn="l"/>
                <a:tab pos="5364163" algn="l"/>
                <a:tab pos="6278563" algn="l"/>
                <a:tab pos="7192963" algn="l"/>
                <a:tab pos="8107363" algn="l"/>
                <a:tab pos="9021763" algn="l"/>
                <a:tab pos="9936163" algn="l"/>
              </a:tabLst>
              <a:defRPr/>
            </a:pPr>
            <a:endParaRPr lang="en-US" sz="2200" dirty="0">
              <a:solidFill>
                <a:srgbClr val="C00000"/>
              </a:solidFill>
              <a:latin typeface="Calibri" pitchFamily="34" charset="0"/>
            </a:endParaRPr>
          </a:p>
        </p:txBody>
      </p:sp>
      <p:sp>
        <p:nvSpPr>
          <p:cNvPr id="2" name="Title 1">
            <a:extLst>
              <a:ext uri="{FF2B5EF4-FFF2-40B4-BE49-F238E27FC236}">
                <a16:creationId xmlns:a16="http://schemas.microsoft.com/office/drawing/2014/main" id="{DCD3A946-5284-CECB-99CC-CFD406B64A67}"/>
              </a:ext>
            </a:extLst>
          </p:cNvPr>
          <p:cNvSpPr>
            <a:spLocks noGrp="1"/>
          </p:cNvSpPr>
          <p:nvPr>
            <p:ph type="title"/>
          </p:nvPr>
        </p:nvSpPr>
        <p:spPr/>
        <p:txBody>
          <a:bodyPr/>
          <a:lstStyle/>
          <a:p>
            <a:r>
              <a:rPr lang="en-IN" dirty="0"/>
              <a:t>Mapping functions</a:t>
            </a:r>
            <a:br>
              <a:rPr lang="en-IN" dirty="0"/>
            </a:br>
            <a:endParaRPr lang="en-IN" dirty="0"/>
          </a:p>
        </p:txBody>
      </p:sp>
      <p:sp>
        <p:nvSpPr>
          <p:cNvPr id="4" name="Content Placeholder 3">
            <a:extLst>
              <a:ext uri="{FF2B5EF4-FFF2-40B4-BE49-F238E27FC236}">
                <a16:creationId xmlns:a16="http://schemas.microsoft.com/office/drawing/2014/main" id="{8E5A8F95-B1E0-4F1A-406E-2C1F1706FB2B}"/>
              </a:ext>
            </a:extLst>
          </p:cNvPr>
          <p:cNvSpPr>
            <a:spLocks noGrp="1"/>
          </p:cNvSpPr>
          <p:nvPr>
            <p:ph idx="1"/>
          </p:nvPr>
        </p:nvSpPr>
        <p:spPr/>
        <p:txBody>
          <a:bodyPr>
            <a:normAutofit fontScale="92500" lnSpcReduction="10000"/>
          </a:bodyPr>
          <a:lstStyle/>
          <a:p>
            <a:pPr marL="0" indent="0">
              <a:spcBef>
                <a:spcPts val="300"/>
              </a:spcBef>
              <a:buClr>
                <a:srgbClr val="7030A0"/>
              </a:buClr>
              <a:buSzPct val="100000"/>
              <a:buNone/>
              <a:tabLst>
                <a:tab pos="792163" algn="l"/>
                <a:tab pos="1706563" algn="l"/>
                <a:tab pos="2620963" algn="l"/>
                <a:tab pos="3535363" algn="l"/>
                <a:tab pos="4449763" algn="l"/>
                <a:tab pos="5364163" algn="l"/>
                <a:tab pos="6278563" algn="l"/>
                <a:tab pos="7192963" algn="l"/>
                <a:tab pos="8107363" algn="l"/>
                <a:tab pos="9021763" algn="l"/>
                <a:tab pos="9936163" algn="l"/>
              </a:tabLst>
              <a:defRPr/>
            </a:pPr>
            <a:r>
              <a:rPr lang="en-US" sz="2400" dirty="0" err="1">
                <a:solidFill>
                  <a:srgbClr val="C00000"/>
                </a:solidFill>
                <a:highlight>
                  <a:srgbClr val="FFFF00"/>
                </a:highlight>
                <a:latin typeface="Comic Sans MS" panose="030F0702030302020204" pitchFamily="66" charset="0"/>
              </a:rPr>
              <a:t>Eg</a:t>
            </a:r>
            <a:r>
              <a:rPr lang="en-US" sz="2400" dirty="0">
                <a:solidFill>
                  <a:srgbClr val="C00000"/>
                </a:solidFill>
                <a:highlight>
                  <a:srgbClr val="FFFF00"/>
                </a:highlight>
                <a:latin typeface="Comic Sans MS" panose="030F0702030302020204" pitchFamily="66" charset="0"/>
              </a:rPr>
              <a:t>: A processor with main memory addressable by a 16-bit address and a cache of size 2048 words and block size of 16 words</a:t>
            </a:r>
          </a:p>
          <a:p>
            <a:pPr marL="800100" lvl="1" indent="-342900">
              <a:spcBef>
                <a:spcPts val="300"/>
              </a:spcBef>
              <a:buClr>
                <a:srgbClr val="002060"/>
              </a:buClr>
              <a:buSzPct val="100000"/>
              <a:buFont typeface="Arial" panose="020B0604020202020204" pitchFamily="34" charset="0"/>
              <a:buChar char="•"/>
              <a:tabLst>
                <a:tab pos="792163" algn="l"/>
                <a:tab pos="1706563" algn="l"/>
                <a:tab pos="2620963" algn="l"/>
                <a:tab pos="3535363" algn="l"/>
                <a:tab pos="4449763" algn="l"/>
                <a:tab pos="5364163" algn="l"/>
                <a:tab pos="6278563" algn="l"/>
                <a:tab pos="7192963" algn="l"/>
                <a:tab pos="8107363" algn="l"/>
                <a:tab pos="9021763" algn="l"/>
                <a:tab pos="9936163" algn="l"/>
              </a:tabLst>
              <a:defRPr/>
            </a:pPr>
            <a:r>
              <a:rPr lang="en-US" sz="2200" dirty="0">
                <a:solidFill>
                  <a:srgbClr val="002060"/>
                </a:solidFill>
                <a:latin typeface="Comic Sans MS" panose="030F0702030302020204" pitchFamily="66" charset="0"/>
              </a:rPr>
              <a:t>Main memory addressable by a </a:t>
            </a:r>
            <a:r>
              <a:rPr lang="en-US" sz="2200" dirty="0">
                <a:solidFill>
                  <a:srgbClr val="C00000"/>
                </a:solidFill>
                <a:latin typeface="Comic Sans MS" panose="030F0702030302020204" pitchFamily="66" charset="0"/>
              </a:rPr>
              <a:t>16-bit address</a:t>
            </a:r>
          </a:p>
          <a:p>
            <a:pPr marL="800100" lvl="2" indent="-342900">
              <a:spcBef>
                <a:spcPts val="300"/>
              </a:spcBef>
              <a:buClr>
                <a:srgbClr val="002060"/>
              </a:buClr>
              <a:buSzPct val="100000"/>
              <a:buFont typeface="Arial" panose="020B0604020202020204" pitchFamily="34" charset="0"/>
              <a:buChar char="•"/>
              <a:tabLst>
                <a:tab pos="792163" algn="l"/>
                <a:tab pos="1706563" algn="l"/>
                <a:tab pos="2620963" algn="l"/>
                <a:tab pos="3535363" algn="l"/>
                <a:tab pos="4449763" algn="l"/>
                <a:tab pos="5364163" algn="l"/>
                <a:tab pos="6278563" algn="l"/>
                <a:tab pos="7192963" algn="l"/>
                <a:tab pos="8107363" algn="l"/>
                <a:tab pos="9021763" algn="l"/>
                <a:tab pos="9936163" algn="l"/>
              </a:tabLst>
              <a:defRPr/>
            </a:pPr>
            <a:r>
              <a:rPr lang="en-US" sz="2200" dirty="0">
                <a:solidFill>
                  <a:srgbClr val="002060"/>
                </a:solidFill>
                <a:latin typeface="Comic Sans MS" panose="030F0702030302020204" pitchFamily="66" charset="0"/>
              </a:rPr>
              <a:t>Size of Main memory </a:t>
            </a:r>
            <a:r>
              <a:rPr lang="en-US" sz="2200" dirty="0">
                <a:solidFill>
                  <a:srgbClr val="C00000"/>
                </a:solidFill>
                <a:latin typeface="Comic Sans MS" panose="030F0702030302020204" pitchFamily="66" charset="0"/>
              </a:rPr>
              <a:t>=  2</a:t>
            </a:r>
            <a:r>
              <a:rPr lang="en-US" sz="2200" baseline="40000" dirty="0">
                <a:solidFill>
                  <a:srgbClr val="C00000"/>
                </a:solidFill>
                <a:latin typeface="Comic Sans MS" panose="030F0702030302020204" pitchFamily="66" charset="0"/>
              </a:rPr>
              <a:t>16</a:t>
            </a:r>
            <a:r>
              <a:rPr lang="en-US" sz="2200" dirty="0">
                <a:solidFill>
                  <a:srgbClr val="C00000"/>
                </a:solidFill>
                <a:latin typeface="Comic Sans MS" panose="030F0702030302020204" pitchFamily="66" charset="0"/>
              </a:rPr>
              <a:t> = 64K words</a:t>
            </a:r>
          </a:p>
          <a:p>
            <a:pPr marL="800100" lvl="2" indent="-342900">
              <a:spcBef>
                <a:spcPts val="300"/>
              </a:spcBef>
              <a:buClr>
                <a:srgbClr val="002060"/>
              </a:buClr>
              <a:buSzPct val="100000"/>
              <a:buFont typeface="Arial" panose="020B0604020202020204" pitchFamily="34" charset="0"/>
              <a:buChar char="•"/>
              <a:tabLst>
                <a:tab pos="792163" algn="l"/>
                <a:tab pos="1706563" algn="l"/>
                <a:tab pos="2620963" algn="l"/>
                <a:tab pos="3535363" algn="l"/>
                <a:tab pos="4449763" algn="l"/>
                <a:tab pos="5364163" algn="l"/>
                <a:tab pos="6278563" algn="l"/>
                <a:tab pos="7192963" algn="l"/>
                <a:tab pos="8107363" algn="l"/>
                <a:tab pos="9021763" algn="l"/>
                <a:tab pos="9936163" algn="l"/>
              </a:tabLst>
              <a:defRPr/>
            </a:pPr>
            <a:r>
              <a:rPr lang="en-US" sz="2200" dirty="0">
                <a:solidFill>
                  <a:srgbClr val="002060"/>
                </a:solidFill>
                <a:latin typeface="Comic Sans MS" panose="030F0702030302020204" pitchFamily="66" charset="0"/>
              </a:rPr>
              <a:t>Size of a block = </a:t>
            </a:r>
            <a:r>
              <a:rPr lang="en-US" sz="2200" dirty="0">
                <a:solidFill>
                  <a:srgbClr val="C00000"/>
                </a:solidFill>
                <a:latin typeface="Comic Sans MS" panose="030F0702030302020204" pitchFamily="66" charset="0"/>
              </a:rPr>
              <a:t>2</a:t>
            </a:r>
            <a:r>
              <a:rPr lang="en-US" sz="2200" baseline="40000" dirty="0">
                <a:solidFill>
                  <a:srgbClr val="C00000"/>
                </a:solidFill>
                <a:latin typeface="Comic Sans MS" panose="030F0702030302020204" pitchFamily="66" charset="0"/>
              </a:rPr>
              <a:t>4</a:t>
            </a:r>
            <a:r>
              <a:rPr lang="en-US" sz="2200" dirty="0">
                <a:solidFill>
                  <a:srgbClr val="C00000"/>
                </a:solidFill>
                <a:latin typeface="Comic Sans MS" panose="030F0702030302020204" pitchFamily="66" charset="0"/>
              </a:rPr>
              <a:t> = 16 words</a:t>
            </a:r>
          </a:p>
          <a:p>
            <a:pPr marL="800100" lvl="2" indent="-342900">
              <a:spcBef>
                <a:spcPts val="300"/>
              </a:spcBef>
              <a:buClr>
                <a:srgbClr val="002060"/>
              </a:buClr>
              <a:buSzPct val="100000"/>
              <a:buFont typeface="Arial" panose="020B0604020202020204" pitchFamily="34" charset="0"/>
              <a:buChar char="•"/>
              <a:tabLst>
                <a:tab pos="792163" algn="l"/>
                <a:tab pos="1706563" algn="l"/>
                <a:tab pos="2620963" algn="l"/>
                <a:tab pos="3535363" algn="l"/>
                <a:tab pos="4449763" algn="l"/>
                <a:tab pos="5364163" algn="l"/>
                <a:tab pos="6278563" algn="l"/>
                <a:tab pos="7192963" algn="l"/>
                <a:tab pos="8107363" algn="l"/>
                <a:tab pos="9021763" algn="l"/>
                <a:tab pos="9936163" algn="l"/>
              </a:tabLst>
              <a:defRPr/>
            </a:pPr>
            <a:r>
              <a:rPr lang="en-US" sz="2200" dirty="0">
                <a:solidFill>
                  <a:srgbClr val="002060"/>
                </a:solidFill>
                <a:latin typeface="Comic Sans MS" panose="030F0702030302020204" pitchFamily="66" charset="0"/>
              </a:rPr>
              <a:t>No of blocks in Main memory </a:t>
            </a:r>
          </a:p>
          <a:p>
            <a:pPr marL="800100" lvl="2" indent="-342900">
              <a:spcBef>
                <a:spcPts val="300"/>
              </a:spcBef>
              <a:buClr>
                <a:srgbClr val="002060"/>
              </a:buClr>
              <a:buSzPct val="100000"/>
              <a:buFont typeface="Arial" panose="020B0604020202020204" pitchFamily="34" charset="0"/>
              <a:buChar char="•"/>
              <a:tabLst>
                <a:tab pos="792163" algn="l"/>
                <a:tab pos="1706563" algn="l"/>
                <a:tab pos="2620963" algn="l"/>
                <a:tab pos="3535363" algn="l"/>
                <a:tab pos="4449763" algn="l"/>
                <a:tab pos="5364163" algn="l"/>
                <a:tab pos="6278563" algn="l"/>
                <a:tab pos="7192963" algn="l"/>
                <a:tab pos="8107363" algn="l"/>
                <a:tab pos="9021763" algn="l"/>
                <a:tab pos="9936163" algn="l"/>
              </a:tabLst>
              <a:defRPr/>
            </a:pPr>
            <a:r>
              <a:rPr lang="en-US" sz="2200" dirty="0">
                <a:solidFill>
                  <a:srgbClr val="002060"/>
                </a:solidFill>
                <a:latin typeface="Comic Sans MS" panose="030F0702030302020204" pitchFamily="66" charset="0"/>
              </a:rPr>
              <a:t>            = (2</a:t>
            </a:r>
            <a:r>
              <a:rPr lang="en-US" sz="2200" baseline="40000" dirty="0">
                <a:solidFill>
                  <a:srgbClr val="002060"/>
                </a:solidFill>
                <a:latin typeface="Comic Sans MS" panose="030F0702030302020204" pitchFamily="66" charset="0"/>
              </a:rPr>
              <a:t>16</a:t>
            </a:r>
            <a:r>
              <a:rPr lang="en-US" sz="2200" dirty="0">
                <a:solidFill>
                  <a:srgbClr val="002060"/>
                </a:solidFill>
                <a:latin typeface="Comic Sans MS" panose="030F0702030302020204" pitchFamily="66" charset="0"/>
              </a:rPr>
              <a:t> / 2</a:t>
            </a:r>
            <a:r>
              <a:rPr lang="en-US" sz="2200" baseline="40000" dirty="0">
                <a:solidFill>
                  <a:srgbClr val="002060"/>
                </a:solidFill>
                <a:latin typeface="Comic Sans MS" panose="030F0702030302020204" pitchFamily="66" charset="0"/>
              </a:rPr>
              <a:t>4 </a:t>
            </a:r>
            <a:r>
              <a:rPr lang="en-US" sz="2200" dirty="0">
                <a:solidFill>
                  <a:srgbClr val="002060"/>
                </a:solidFill>
                <a:latin typeface="Comic Sans MS" panose="030F0702030302020204" pitchFamily="66" charset="0"/>
              </a:rPr>
              <a:t>) =    </a:t>
            </a:r>
            <a:r>
              <a:rPr lang="en-US" sz="2200" dirty="0">
                <a:solidFill>
                  <a:srgbClr val="C00000"/>
                </a:solidFill>
                <a:latin typeface="Comic Sans MS" panose="030F0702030302020204" pitchFamily="66" charset="0"/>
              </a:rPr>
              <a:t>2</a:t>
            </a:r>
            <a:r>
              <a:rPr lang="en-US" sz="2200" baseline="40000" dirty="0">
                <a:solidFill>
                  <a:srgbClr val="C00000"/>
                </a:solidFill>
                <a:latin typeface="Comic Sans MS" panose="030F0702030302020204" pitchFamily="66" charset="0"/>
              </a:rPr>
              <a:t>12  </a:t>
            </a:r>
            <a:r>
              <a:rPr lang="en-US" sz="2200" dirty="0">
                <a:solidFill>
                  <a:srgbClr val="C00000"/>
                </a:solidFill>
                <a:latin typeface="Comic Sans MS" panose="030F0702030302020204" pitchFamily="66" charset="0"/>
              </a:rPr>
              <a:t>=  4096 blocks of 16 words each. </a:t>
            </a:r>
          </a:p>
          <a:p>
            <a:pPr marL="800100" lvl="2" indent="-342900">
              <a:spcBef>
                <a:spcPts val="300"/>
              </a:spcBef>
              <a:buClr>
                <a:srgbClr val="002060"/>
              </a:buClr>
              <a:buSzPct val="100000"/>
              <a:buFont typeface="Arial" panose="020B0604020202020204" pitchFamily="34" charset="0"/>
              <a:buChar char="•"/>
              <a:tabLst>
                <a:tab pos="792163" algn="l"/>
                <a:tab pos="1706563" algn="l"/>
                <a:tab pos="2620963" algn="l"/>
                <a:tab pos="3535363" algn="l"/>
                <a:tab pos="4449763" algn="l"/>
                <a:tab pos="5364163" algn="l"/>
                <a:tab pos="6278563" algn="l"/>
                <a:tab pos="7192963" algn="l"/>
                <a:tab pos="8107363" algn="l"/>
                <a:tab pos="9021763" algn="l"/>
                <a:tab pos="9936163" algn="l"/>
              </a:tabLst>
              <a:defRPr/>
            </a:pPr>
            <a:r>
              <a:rPr lang="en-US" sz="2200" dirty="0">
                <a:solidFill>
                  <a:srgbClr val="002060"/>
                </a:solidFill>
                <a:latin typeface="Comic Sans MS" panose="030F0702030302020204" pitchFamily="66" charset="0"/>
              </a:rPr>
              <a:t>Size of cache is 2048 (= 2K = 2</a:t>
            </a:r>
            <a:r>
              <a:rPr lang="en-US" sz="2200" baseline="40000" dirty="0">
                <a:solidFill>
                  <a:srgbClr val="002060"/>
                </a:solidFill>
                <a:latin typeface="Comic Sans MS" panose="030F0702030302020204" pitchFamily="66" charset="0"/>
              </a:rPr>
              <a:t>11</a:t>
            </a:r>
            <a:r>
              <a:rPr lang="en-US" sz="2200" dirty="0">
                <a:solidFill>
                  <a:srgbClr val="002060"/>
                </a:solidFill>
                <a:latin typeface="Comic Sans MS" panose="030F0702030302020204" pitchFamily="66" charset="0"/>
              </a:rPr>
              <a:t>) words</a:t>
            </a:r>
          </a:p>
          <a:p>
            <a:pPr marL="800100" lvl="2" indent="-342900">
              <a:spcBef>
                <a:spcPts val="300"/>
              </a:spcBef>
              <a:buClr>
                <a:srgbClr val="002060"/>
              </a:buClr>
              <a:buSzPct val="100000"/>
              <a:buFont typeface="Arial" panose="020B0604020202020204" pitchFamily="34" charset="0"/>
              <a:buChar char="•"/>
              <a:tabLst>
                <a:tab pos="792163" algn="l"/>
                <a:tab pos="1706563" algn="l"/>
                <a:tab pos="2620963" algn="l"/>
                <a:tab pos="3535363" algn="l"/>
                <a:tab pos="4449763" algn="l"/>
                <a:tab pos="5364163" algn="l"/>
                <a:tab pos="6278563" algn="l"/>
                <a:tab pos="7192963" algn="l"/>
                <a:tab pos="8107363" algn="l"/>
                <a:tab pos="9021763" algn="l"/>
                <a:tab pos="9936163" algn="l"/>
              </a:tabLst>
              <a:defRPr/>
            </a:pPr>
            <a:r>
              <a:rPr lang="en-US" sz="2200" dirty="0">
                <a:solidFill>
                  <a:srgbClr val="002060"/>
                </a:solidFill>
                <a:latin typeface="Comic Sans MS" panose="030F0702030302020204" pitchFamily="66" charset="0"/>
              </a:rPr>
              <a:t>No of blocks in Cache </a:t>
            </a:r>
          </a:p>
          <a:p>
            <a:pPr marL="457200" lvl="2" indent="0">
              <a:spcBef>
                <a:spcPts val="300"/>
              </a:spcBef>
              <a:buClr>
                <a:srgbClr val="002060"/>
              </a:buClr>
              <a:buSzPct val="100000"/>
              <a:buNone/>
              <a:tabLst>
                <a:tab pos="792163" algn="l"/>
                <a:tab pos="1706563" algn="l"/>
                <a:tab pos="2620963" algn="l"/>
                <a:tab pos="3535363" algn="l"/>
                <a:tab pos="4449763" algn="l"/>
                <a:tab pos="5364163" algn="l"/>
                <a:tab pos="6278563" algn="l"/>
                <a:tab pos="7192963" algn="l"/>
                <a:tab pos="8107363" algn="l"/>
                <a:tab pos="9021763" algn="l"/>
                <a:tab pos="9936163" algn="l"/>
              </a:tabLst>
              <a:defRPr/>
            </a:pPr>
            <a:r>
              <a:rPr lang="en-US" sz="2200" dirty="0">
                <a:solidFill>
                  <a:srgbClr val="002060"/>
                </a:solidFill>
                <a:latin typeface="Comic Sans MS" panose="030F0702030302020204" pitchFamily="66" charset="0"/>
              </a:rPr>
              <a:t>		 = (2</a:t>
            </a:r>
            <a:r>
              <a:rPr lang="en-US" sz="2200" baseline="40000" dirty="0">
                <a:solidFill>
                  <a:srgbClr val="002060"/>
                </a:solidFill>
                <a:latin typeface="Comic Sans MS" panose="030F0702030302020204" pitchFamily="66" charset="0"/>
              </a:rPr>
              <a:t>11</a:t>
            </a:r>
            <a:r>
              <a:rPr lang="en-US" sz="2200" dirty="0">
                <a:solidFill>
                  <a:srgbClr val="002060"/>
                </a:solidFill>
                <a:latin typeface="Comic Sans MS" panose="030F0702030302020204" pitchFamily="66" charset="0"/>
              </a:rPr>
              <a:t> / 2</a:t>
            </a:r>
            <a:r>
              <a:rPr lang="en-US" sz="2200" baseline="40000" dirty="0">
                <a:solidFill>
                  <a:srgbClr val="002060"/>
                </a:solidFill>
                <a:latin typeface="Comic Sans MS" panose="030F0702030302020204" pitchFamily="66" charset="0"/>
              </a:rPr>
              <a:t>4 </a:t>
            </a:r>
            <a:r>
              <a:rPr lang="en-US" sz="2200" dirty="0">
                <a:solidFill>
                  <a:srgbClr val="002060"/>
                </a:solidFill>
                <a:latin typeface="Comic Sans MS" panose="030F0702030302020204" pitchFamily="66" charset="0"/>
              </a:rPr>
              <a:t>) = </a:t>
            </a:r>
            <a:r>
              <a:rPr lang="en-US" sz="2200" dirty="0">
                <a:solidFill>
                  <a:srgbClr val="C00000"/>
                </a:solidFill>
                <a:latin typeface="Comic Sans MS" panose="030F0702030302020204" pitchFamily="66" charset="0"/>
              </a:rPr>
              <a:t>2</a:t>
            </a:r>
            <a:r>
              <a:rPr lang="en-US" sz="2200" baseline="40000" dirty="0">
                <a:solidFill>
                  <a:srgbClr val="C00000"/>
                </a:solidFill>
                <a:latin typeface="Comic Sans MS" panose="030F0702030302020204" pitchFamily="66" charset="0"/>
              </a:rPr>
              <a:t>7</a:t>
            </a:r>
            <a:r>
              <a:rPr lang="en-US" sz="2200" dirty="0">
                <a:solidFill>
                  <a:srgbClr val="C00000"/>
                </a:solidFill>
                <a:latin typeface="Comic Sans MS" panose="030F0702030302020204" pitchFamily="66" charset="0"/>
              </a:rPr>
              <a:t> = 128 blocks of 16 words each</a:t>
            </a:r>
          </a:p>
          <a:p>
            <a:endParaRPr lang="en-I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696B-E48E-836F-C0AD-C6D1DD92E184}"/>
              </a:ext>
            </a:extLst>
          </p:cNvPr>
          <p:cNvSpPr>
            <a:spLocks noGrp="1"/>
          </p:cNvSpPr>
          <p:nvPr>
            <p:ph type="title"/>
          </p:nvPr>
        </p:nvSpPr>
        <p:spPr/>
        <p:txBody>
          <a:bodyPr/>
          <a:lstStyle/>
          <a:p>
            <a:r>
              <a:rPr lang="en-IN" dirty="0"/>
              <a:t>Direct mapping. </a:t>
            </a:r>
          </a:p>
        </p:txBody>
      </p:sp>
      <p:sp>
        <p:nvSpPr>
          <p:cNvPr id="4" name="Footer Placeholder 3">
            <a:extLst>
              <a:ext uri="{FF2B5EF4-FFF2-40B4-BE49-F238E27FC236}">
                <a16:creationId xmlns:a16="http://schemas.microsoft.com/office/drawing/2014/main" id="{6D885FDB-9890-F00D-40E3-F2A8236DA9AB}"/>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68777A99-1B96-8678-C8E8-BEAF89CEBBB0}"/>
              </a:ext>
            </a:extLst>
          </p:cNvPr>
          <p:cNvSpPr>
            <a:spLocks noGrp="1"/>
          </p:cNvSpPr>
          <p:nvPr>
            <p:ph type="sldNum" sz="quarter" idx="12"/>
          </p:nvPr>
        </p:nvSpPr>
        <p:spPr/>
        <p:txBody>
          <a:bodyPr/>
          <a:lstStyle/>
          <a:p>
            <a:fld id="{08AB70BE-1769-45B8-85A6-0C837432C7E6}" type="slidenum">
              <a:rPr lang="en-US" smtClean="0"/>
              <a:t>129</a:t>
            </a:fld>
            <a:endParaRPr lang="en-US"/>
          </a:p>
        </p:txBody>
      </p:sp>
      <p:sp>
        <p:nvSpPr>
          <p:cNvPr id="9" name="Content Placeholder 8">
            <a:extLst>
              <a:ext uri="{FF2B5EF4-FFF2-40B4-BE49-F238E27FC236}">
                <a16:creationId xmlns:a16="http://schemas.microsoft.com/office/drawing/2014/main" id="{9C88DE33-E5F6-13E3-D266-6334C3E5C0C4}"/>
              </a:ext>
            </a:extLst>
          </p:cNvPr>
          <p:cNvSpPr>
            <a:spLocks noGrp="1"/>
          </p:cNvSpPr>
          <p:nvPr>
            <p:ph idx="1"/>
          </p:nvPr>
        </p:nvSpPr>
        <p:spPr>
          <a:xfrm>
            <a:off x="914400" y="1919673"/>
            <a:ext cx="6215063" cy="4123318"/>
          </a:xfrm>
        </p:spPr>
        <p:txBody>
          <a:bodyPr>
            <a:normAutofit/>
          </a:bodyPr>
          <a:lstStyle/>
          <a:p>
            <a:r>
              <a:rPr lang="en-GB" sz="2000" dirty="0">
                <a:solidFill>
                  <a:srgbClr val="002060"/>
                </a:solidFill>
                <a:latin typeface="Comic Sans MS" panose="030F0702030302020204" pitchFamily="66" charset="0"/>
              </a:rPr>
              <a:t>Simplest mapping technique - each block of main memory maps to only one cache line </a:t>
            </a:r>
            <a:r>
              <a:rPr lang="en-GB" sz="2000" dirty="0">
                <a:solidFill>
                  <a:srgbClr val="000000"/>
                </a:solidFill>
                <a:latin typeface="Comic Sans MS" panose="030F0702030302020204" pitchFamily="66" charset="0"/>
              </a:rPr>
              <a:t>- i.e. if a block is in cache, it must be in one specific place</a:t>
            </a:r>
          </a:p>
          <a:p>
            <a:pPr marL="169863" indent="-169863">
              <a:lnSpc>
                <a:spcPct val="90000"/>
              </a:lnSpc>
              <a:spcBef>
                <a:spcPts val="500"/>
              </a:spcBef>
              <a:buClr>
                <a:srgbClr val="000000"/>
              </a:buClr>
              <a:buSzPct val="100000"/>
              <a:buFont typeface="Arial"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GB" sz="2000" dirty="0">
                <a:solidFill>
                  <a:srgbClr val="000000"/>
                </a:solidFill>
                <a:latin typeface="Comic Sans MS" panose="030F0702030302020204" pitchFamily="66" charset="0"/>
              </a:rPr>
              <a:t>Formula to map a memory block to a cache line or cache block:</a:t>
            </a:r>
          </a:p>
          <a:p>
            <a:pPr marL="0" indent="0" algn="ctr">
              <a:lnSpc>
                <a:spcPct val="90000"/>
              </a:lnSpc>
              <a:spcBef>
                <a:spcPts val="500"/>
              </a:spcBef>
              <a:buClr>
                <a:srgbClr val="C00000"/>
              </a:buClr>
              <a:buSzPct val="100000"/>
              <a:buNone/>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GB" sz="2000" b="1" dirty="0">
                <a:solidFill>
                  <a:srgbClr val="C00000"/>
                </a:solidFill>
                <a:latin typeface="Comic Sans MS" panose="030F0702030302020204" pitchFamily="66" charset="0"/>
              </a:rPr>
              <a:t>Cache block no = </a:t>
            </a:r>
            <a:r>
              <a:rPr lang="en-GB" sz="2000" dirty="0">
                <a:solidFill>
                  <a:srgbClr val="000000"/>
                </a:solidFill>
                <a:latin typeface="Comic Sans MS" panose="030F0702030302020204" pitchFamily="66" charset="0"/>
              </a:rPr>
              <a:t> </a:t>
            </a:r>
            <a:r>
              <a:rPr lang="en-GB" sz="2000" dirty="0">
                <a:solidFill>
                  <a:srgbClr val="C00000"/>
                </a:solidFill>
                <a:latin typeface="Comic Sans MS" panose="030F0702030302020204" pitchFamily="66" charset="0"/>
              </a:rPr>
              <a:t>memory block no  % number of cache lines or blocks    </a:t>
            </a:r>
            <a:r>
              <a:rPr lang="en-GB" sz="2000" dirty="0">
                <a:solidFill>
                  <a:srgbClr val="002060"/>
                </a:solidFill>
                <a:highlight>
                  <a:srgbClr val="00FFFF"/>
                </a:highlight>
                <a:latin typeface="Comic Sans MS" panose="030F0702030302020204" pitchFamily="66" charset="0"/>
              </a:rPr>
              <a:t>(remainder)  </a:t>
            </a:r>
          </a:p>
          <a:p>
            <a:pPr marL="0" indent="0" algn="ctr">
              <a:lnSpc>
                <a:spcPct val="90000"/>
              </a:lnSpc>
              <a:spcBef>
                <a:spcPts val="500"/>
              </a:spcBef>
              <a:buClr>
                <a:srgbClr val="C00000"/>
              </a:buClr>
              <a:buSzPct val="100000"/>
              <a:buNone/>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GB" sz="2000" b="1" dirty="0">
                <a:solidFill>
                  <a:srgbClr val="002060"/>
                </a:solidFill>
                <a:latin typeface="Comic Sans MS" panose="030F0702030302020204" pitchFamily="66" charset="0"/>
              </a:rPr>
              <a:t> </a:t>
            </a:r>
            <a:r>
              <a:rPr lang="en-GB" sz="2000" b="1" dirty="0">
                <a:solidFill>
                  <a:srgbClr val="C00000"/>
                </a:solidFill>
                <a:latin typeface="Comic Sans MS" panose="030F0702030302020204" pitchFamily="66" charset="0"/>
              </a:rPr>
              <a:t>b = j mod c</a:t>
            </a:r>
          </a:p>
          <a:p>
            <a:pPr marL="169863" indent="-169863">
              <a:spcBef>
                <a:spcPts val="500"/>
              </a:spcBef>
              <a:buClr>
                <a:srgbClr val="1F497D"/>
              </a:buClr>
              <a:buSzPct val="100000"/>
              <a:buFont typeface="Calibri"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US" sz="2000" dirty="0">
                <a:solidFill>
                  <a:srgbClr val="1F497D"/>
                </a:solidFill>
                <a:latin typeface="Comic Sans MS" panose="030F0702030302020204" pitchFamily="66" charset="0"/>
              </a:rPr>
              <a:t>More than one memory block is mapped onto  the same position in the cache</a:t>
            </a:r>
            <a:r>
              <a:rPr lang="en-US" sz="2000" dirty="0">
                <a:solidFill>
                  <a:srgbClr val="000000"/>
                </a:solidFill>
                <a:latin typeface="Comic Sans MS" panose="030F0702030302020204" pitchFamily="66" charset="0"/>
              </a:rPr>
              <a:t>.</a:t>
            </a:r>
          </a:p>
          <a:p>
            <a:pPr marL="0" indent="0">
              <a:spcBef>
                <a:spcPts val="500"/>
              </a:spcBef>
              <a:buClr>
                <a:srgbClr val="000000"/>
              </a:buClr>
              <a:buSzPct val="100000"/>
              <a:buNone/>
              <a:tabLst>
                <a:tab pos="739775" algn="l"/>
                <a:tab pos="1654175" algn="l"/>
                <a:tab pos="2568575" algn="l"/>
                <a:tab pos="3482975" algn="l"/>
                <a:tab pos="4397375" algn="l"/>
                <a:tab pos="5311775" algn="l"/>
                <a:tab pos="6226175" algn="l"/>
                <a:tab pos="7140575" algn="l"/>
                <a:tab pos="8054975" algn="l"/>
                <a:tab pos="8969375" algn="l"/>
                <a:tab pos="9883775" algn="l"/>
              </a:tabLst>
              <a:defRPr/>
            </a:pPr>
            <a:endParaRPr lang="en-IN" dirty="0"/>
          </a:p>
        </p:txBody>
      </p:sp>
      <p:pic>
        <p:nvPicPr>
          <p:cNvPr id="11" name="Picture 10">
            <a:extLst>
              <a:ext uri="{FF2B5EF4-FFF2-40B4-BE49-F238E27FC236}">
                <a16:creationId xmlns:a16="http://schemas.microsoft.com/office/drawing/2014/main" id="{75641942-75EC-4FB4-225F-DCAD2CD04CBB}"/>
              </a:ext>
            </a:extLst>
          </p:cNvPr>
          <p:cNvPicPr>
            <a:picLocks noChangeAspect="1"/>
          </p:cNvPicPr>
          <p:nvPr/>
        </p:nvPicPr>
        <p:blipFill>
          <a:blip r:embed="rId2"/>
          <a:stretch>
            <a:fillRect/>
          </a:stretch>
        </p:blipFill>
        <p:spPr>
          <a:xfrm>
            <a:off x="7801069" y="1233605"/>
            <a:ext cx="3476531" cy="5033727"/>
          </a:xfrm>
          <a:prstGeom prst="rect">
            <a:avLst/>
          </a:prstGeom>
        </p:spPr>
      </p:pic>
    </p:spTree>
    <p:extLst>
      <p:ext uri="{BB962C8B-B14F-4D97-AF65-F5344CB8AC3E}">
        <p14:creationId xmlns:p14="http://schemas.microsoft.com/office/powerpoint/2010/main" val="205470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of I/O devices</a:t>
            </a:r>
          </a:p>
        </p:txBody>
      </p:sp>
      <p:sp>
        <p:nvSpPr>
          <p:cNvPr id="3" name="Content Placeholder 2"/>
          <p:cNvSpPr>
            <a:spLocks noGrp="1"/>
          </p:cNvSpPr>
          <p:nvPr>
            <p:ph idx="1"/>
          </p:nvPr>
        </p:nvSpPr>
        <p:spPr>
          <a:xfrm>
            <a:off x="514350" y="1919673"/>
            <a:ext cx="10758488" cy="4123318"/>
          </a:xfrm>
        </p:spPr>
        <p:txBody>
          <a:bodyPr>
            <a:noAutofit/>
          </a:bodyPr>
          <a:lstStyle/>
          <a:p>
            <a:r>
              <a:rPr lang="en-US" sz="2400" dirty="0">
                <a:solidFill>
                  <a:srgbClr val="FF0066"/>
                </a:solidFill>
                <a:latin typeface="Comic Sans MS" panose="030F0702030302020204" pitchFamily="66" charset="0"/>
              </a:rPr>
              <a:t>Some addresses </a:t>
            </a:r>
            <a:r>
              <a:rPr lang="en-US" sz="2400" dirty="0">
                <a:latin typeface="Comic Sans MS" panose="030F0702030302020204" pitchFamily="66" charset="0"/>
              </a:rPr>
              <a:t>in the address space of the processor are assigned to these </a:t>
            </a:r>
            <a:r>
              <a:rPr lang="en-US" sz="2400" dirty="0">
                <a:solidFill>
                  <a:srgbClr val="FF0066"/>
                </a:solidFill>
                <a:latin typeface="Comic Sans MS" panose="030F0702030302020204" pitchFamily="66" charset="0"/>
              </a:rPr>
              <a:t>I/O locations</a:t>
            </a:r>
            <a:r>
              <a:rPr lang="en-US" sz="2400" dirty="0">
                <a:latin typeface="Comic Sans MS" panose="030F0702030302020204" pitchFamily="66" charset="0"/>
              </a:rPr>
              <a:t>, rather than to the main memory. </a:t>
            </a:r>
          </a:p>
          <a:p>
            <a:r>
              <a:rPr lang="en-US" sz="2400" dirty="0">
                <a:latin typeface="Comic Sans MS" panose="030F0702030302020204" pitchFamily="66" charset="0"/>
              </a:rPr>
              <a:t>These locations are usually implemented as </a:t>
            </a:r>
            <a:r>
              <a:rPr lang="en-US" sz="2400" dirty="0">
                <a:solidFill>
                  <a:srgbClr val="FF0066"/>
                </a:solidFill>
                <a:latin typeface="Comic Sans MS" panose="030F0702030302020204" pitchFamily="66" charset="0"/>
              </a:rPr>
              <a:t>bit storage circuits </a:t>
            </a:r>
            <a:r>
              <a:rPr lang="en-US" sz="2400" dirty="0">
                <a:latin typeface="Comic Sans MS" panose="030F0702030302020204" pitchFamily="66" charset="0"/>
              </a:rPr>
              <a:t>(flip-flops) organized in the form of registers refer to as </a:t>
            </a:r>
            <a:r>
              <a:rPr lang="en-US" sz="2400" i="1" dirty="0">
                <a:solidFill>
                  <a:srgbClr val="FF0066"/>
                </a:solidFill>
                <a:latin typeface="Comic Sans MS" panose="030F0702030302020204" pitchFamily="66" charset="0"/>
              </a:rPr>
              <a:t>I/O registers</a:t>
            </a:r>
            <a:r>
              <a:rPr lang="en-US" sz="2400" dirty="0">
                <a:latin typeface="Comic Sans MS" panose="030F0702030302020204" pitchFamily="66" charset="0"/>
              </a:rPr>
              <a:t>. </a:t>
            </a:r>
          </a:p>
          <a:p>
            <a:r>
              <a:rPr lang="en-US" sz="2400" dirty="0">
                <a:latin typeface="Comic Sans MS" panose="030F0702030302020204" pitchFamily="66" charset="0"/>
              </a:rPr>
              <a:t>Since the </a:t>
            </a:r>
            <a:r>
              <a:rPr lang="en-US" sz="2400" u="sng" dirty="0">
                <a:latin typeface="Comic Sans MS" panose="030F0702030302020204" pitchFamily="66" charset="0"/>
              </a:rPr>
              <a:t>I/O devices and the memory share the same address space</a:t>
            </a:r>
            <a:r>
              <a:rPr lang="en-US" sz="2400" dirty="0">
                <a:latin typeface="Comic Sans MS" panose="030F0702030302020204" pitchFamily="66" charset="0"/>
              </a:rPr>
              <a:t>, this arrangement is called </a:t>
            </a:r>
            <a:r>
              <a:rPr lang="en-US" sz="2400" b="1" i="1" dirty="0">
                <a:solidFill>
                  <a:srgbClr val="FF0066"/>
                </a:solidFill>
                <a:latin typeface="Comic Sans MS" panose="030F0702030302020204" pitchFamily="66" charset="0"/>
              </a:rPr>
              <a:t>Memory-Mapped I/O</a:t>
            </a:r>
            <a:r>
              <a:rPr lang="en-US" sz="2400" i="1" dirty="0">
                <a:latin typeface="Comic Sans MS" panose="030F0702030302020204" pitchFamily="66" charset="0"/>
              </a:rPr>
              <a:t>. </a:t>
            </a:r>
            <a:r>
              <a:rPr lang="en-US" sz="2400" dirty="0">
                <a:latin typeface="Comic Sans MS" panose="030F0702030302020204" pitchFamily="66" charset="0"/>
              </a:rPr>
              <a:t>It is used in most computers.</a:t>
            </a:r>
          </a:p>
          <a:p>
            <a:pPr lvl="1"/>
            <a:r>
              <a:rPr lang="en-US" sz="2400" dirty="0">
                <a:latin typeface="Comic Sans MS" panose="030F0702030302020204" pitchFamily="66" charset="0"/>
              </a:rPr>
              <a:t>With memory-mapped I/O, </a:t>
            </a:r>
            <a:r>
              <a:rPr lang="en-US" sz="2400" dirty="0">
                <a:solidFill>
                  <a:srgbClr val="FF0066"/>
                </a:solidFill>
                <a:latin typeface="Comic Sans MS" panose="030F0702030302020204" pitchFamily="66" charset="0"/>
              </a:rPr>
              <a:t>any machine instruction </a:t>
            </a:r>
            <a:r>
              <a:rPr lang="en-US" sz="2400" dirty="0">
                <a:latin typeface="Comic Sans MS" panose="030F0702030302020204" pitchFamily="66" charset="0"/>
              </a:rPr>
              <a:t>that can access memory can be used to </a:t>
            </a:r>
            <a:r>
              <a:rPr lang="en-US" sz="2400" dirty="0">
                <a:solidFill>
                  <a:srgbClr val="FF0066"/>
                </a:solidFill>
                <a:latin typeface="Comic Sans MS" panose="030F0702030302020204" pitchFamily="66" charset="0"/>
              </a:rPr>
              <a:t>transfer data to or from an I/O device</a:t>
            </a:r>
            <a:r>
              <a:rPr lang="en-US" sz="2400" dirty="0">
                <a:latin typeface="Comic Sans MS" panose="030F0702030302020204" pitchFamily="66" charset="0"/>
              </a:rPr>
              <a:t>.</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39056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a:extLst>
              <a:ext uri="{FF2B5EF4-FFF2-40B4-BE49-F238E27FC236}">
                <a16:creationId xmlns:a16="http://schemas.microsoft.com/office/drawing/2014/main" id="{8F761F3E-8B39-ED84-F4AA-1B93B0527A61}"/>
              </a:ext>
            </a:extLst>
          </p:cNvPr>
          <p:cNvSpPr txBox="1">
            <a:spLocks noChangeArrowheads="1"/>
          </p:cNvSpPr>
          <p:nvPr/>
        </p:nvSpPr>
        <p:spPr bwMode="auto">
          <a:xfrm>
            <a:off x="585787" y="457200"/>
            <a:ext cx="11144251" cy="5972175"/>
          </a:xfrm>
          <a:prstGeom prst="rect">
            <a:avLst/>
          </a:prstGeom>
          <a:noFill/>
          <a:ln w="9525">
            <a:noFill/>
            <a:round/>
            <a:headEnd/>
            <a:tailEnd/>
          </a:ln>
        </p:spPr>
        <p:txBody>
          <a:bodyPr/>
          <a:lstStyle/>
          <a:p>
            <a:pPr marL="627063" lvl="1" indent="-169863">
              <a:spcBef>
                <a:spcPts val="500"/>
              </a:spcBef>
              <a:buClr>
                <a:srgbClr val="000000"/>
              </a:buClr>
              <a:buSzPct val="100000"/>
              <a:buFont typeface="Calibri"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US" sz="2400" dirty="0">
                <a:solidFill>
                  <a:srgbClr val="000000"/>
                </a:solidFill>
                <a:latin typeface="Comic Sans MS" panose="030F0702030302020204" pitchFamily="66" charset="0"/>
                <a:cs typeface="Arial" pitchFamily="34" charset="0"/>
              </a:rPr>
              <a:t>mem blocks - 0,128,256… 3968 maps to cache block 0, </a:t>
            </a:r>
          </a:p>
          <a:p>
            <a:pPr marL="627063" lvl="1" indent="-169863">
              <a:spcBef>
                <a:spcPts val="500"/>
              </a:spcBef>
              <a:buClr>
                <a:srgbClr val="000000"/>
              </a:buClr>
              <a:buSzPct val="100000"/>
              <a:buFont typeface="Calibri"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US" sz="2400" dirty="0">
                <a:solidFill>
                  <a:srgbClr val="000000"/>
                </a:solidFill>
                <a:latin typeface="Comic Sans MS" panose="030F0702030302020204" pitchFamily="66" charset="0"/>
                <a:cs typeface="Arial" pitchFamily="34" charset="0"/>
              </a:rPr>
              <a:t>mem blocks- 1, 129,257… 3969 maps to cache block 1,</a:t>
            </a:r>
          </a:p>
          <a:p>
            <a:pPr marL="627063" lvl="1" indent="-169863">
              <a:spcBef>
                <a:spcPts val="500"/>
              </a:spcBef>
              <a:buClr>
                <a:srgbClr val="000000"/>
              </a:buClr>
              <a:buSzPct val="100000"/>
              <a:buFont typeface="Calibri"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US" sz="2400" dirty="0">
                <a:solidFill>
                  <a:srgbClr val="000000"/>
                </a:solidFill>
                <a:latin typeface="Comic Sans MS" panose="030F0702030302020204" pitchFamily="66" charset="0"/>
                <a:cs typeface="Arial" pitchFamily="34" charset="0"/>
              </a:rPr>
              <a:t> mem blocks - 127,255….4095 maps to cache block 31.</a:t>
            </a:r>
            <a:endParaRPr lang="en-US" sz="2400" dirty="0">
              <a:solidFill>
                <a:srgbClr val="C00000"/>
              </a:solidFill>
              <a:latin typeface="Comic Sans MS" panose="030F0702030302020204" pitchFamily="66" charset="0"/>
            </a:endParaRPr>
          </a:p>
          <a:p>
            <a:pPr marL="169863" indent="-169863">
              <a:spcBef>
                <a:spcPts val="500"/>
              </a:spcBef>
              <a:buClr>
                <a:srgbClr val="000000"/>
              </a:buClr>
              <a:buSzPct val="100000"/>
              <a:buFont typeface="Arial"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US" sz="2400" dirty="0">
                <a:solidFill>
                  <a:srgbClr val="C00000"/>
                </a:solidFill>
                <a:latin typeface="Comic Sans MS" panose="030F0702030302020204" pitchFamily="66" charset="0"/>
              </a:rPr>
              <a:t>4096/128 =&gt; 32 memory blocks map to one cache block (tags)</a:t>
            </a:r>
          </a:p>
          <a:p>
            <a:pPr marL="169863" indent="-169863">
              <a:spcBef>
                <a:spcPts val="500"/>
              </a:spcBef>
              <a:buClr>
                <a:srgbClr val="000000"/>
              </a:buClr>
              <a:buSzPct val="100000"/>
              <a:buFont typeface="Calibri"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US" sz="2400" dirty="0">
                <a:solidFill>
                  <a:srgbClr val="000000"/>
                </a:solidFill>
                <a:latin typeface="Comic Sans MS" panose="030F0702030302020204" pitchFamily="66" charset="0"/>
              </a:rPr>
              <a:t>To identify currently which memory block is in cache block, tag bits are attached to each block, </a:t>
            </a:r>
          </a:p>
          <a:p>
            <a:pPr>
              <a:spcBef>
                <a:spcPts val="500"/>
              </a:spcBef>
              <a:buClr>
                <a:srgbClr val="000000"/>
              </a:buClr>
              <a:buSzPct val="100000"/>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US" sz="2400" b="1" dirty="0">
                <a:solidFill>
                  <a:srgbClr val="C00000"/>
                </a:solidFill>
                <a:highlight>
                  <a:srgbClr val="00FFFF"/>
                </a:highlight>
                <a:latin typeface="Comic Sans MS" panose="030F0702030302020204" pitchFamily="66" charset="0"/>
              </a:rPr>
              <a:t>  Tag no= </a:t>
            </a:r>
            <a:r>
              <a:rPr lang="en-GB" sz="2400" dirty="0">
                <a:solidFill>
                  <a:srgbClr val="C00000"/>
                </a:solidFill>
                <a:highlight>
                  <a:srgbClr val="00FFFF"/>
                </a:highlight>
                <a:latin typeface="Comic Sans MS" panose="030F0702030302020204" pitchFamily="66" charset="0"/>
              </a:rPr>
              <a:t>memory block no/ number of cache lines or blocks </a:t>
            </a:r>
            <a:r>
              <a:rPr lang="en-GB" sz="2400" dirty="0">
                <a:solidFill>
                  <a:srgbClr val="002060"/>
                </a:solidFill>
                <a:highlight>
                  <a:srgbClr val="00FFFF"/>
                </a:highlight>
                <a:latin typeface="Comic Sans MS" panose="030F0702030302020204" pitchFamily="66" charset="0"/>
              </a:rPr>
              <a:t>(quotient)</a:t>
            </a:r>
          </a:p>
          <a:p>
            <a:pPr marL="169863" indent="-169863">
              <a:spcBef>
                <a:spcPts val="500"/>
              </a:spcBef>
              <a:buClr>
                <a:srgbClr val="000000"/>
              </a:buClr>
              <a:buSzPct val="100000"/>
              <a:buFont typeface="Calibri"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US" sz="2400" dirty="0">
                <a:solidFill>
                  <a:srgbClr val="000000"/>
                </a:solidFill>
                <a:latin typeface="Comic Sans MS" panose="030F0702030302020204" pitchFamily="66" charset="0"/>
              </a:rPr>
              <a:t>May lead to </a:t>
            </a:r>
            <a:r>
              <a:rPr lang="en-US" sz="2400" dirty="0">
                <a:solidFill>
                  <a:srgbClr val="1F497D"/>
                </a:solidFill>
                <a:latin typeface="Comic Sans MS" panose="030F0702030302020204" pitchFamily="66" charset="0"/>
              </a:rPr>
              <a:t>contention for cache blocks even if the cache is not full. </a:t>
            </a:r>
          </a:p>
          <a:p>
            <a:pPr marL="115888" lvl="1" indent="-115888">
              <a:spcBef>
                <a:spcPts val="500"/>
              </a:spcBef>
              <a:buClr>
                <a:srgbClr val="000000"/>
              </a:buClr>
              <a:buSzPct val="100000"/>
              <a:buFont typeface="Calibri"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GB" sz="2400" dirty="0">
                <a:solidFill>
                  <a:srgbClr val="000000"/>
                </a:solidFill>
                <a:latin typeface="Comic Sans MS" panose="030F0702030302020204" pitchFamily="66" charset="0"/>
              </a:rPr>
              <a:t>If a program accesses 2 blocks that map to the same line repeatedly, </a:t>
            </a:r>
            <a:r>
              <a:rPr lang="en-GB" sz="2400" dirty="0">
                <a:solidFill>
                  <a:srgbClr val="1F497D"/>
                </a:solidFill>
                <a:latin typeface="Comic Sans MS" panose="030F0702030302020204" pitchFamily="66" charset="0"/>
              </a:rPr>
              <a:t>cache misses are very high </a:t>
            </a:r>
            <a:r>
              <a:rPr lang="en-GB" sz="2400" dirty="0">
                <a:solidFill>
                  <a:srgbClr val="C00000"/>
                </a:solidFill>
                <a:latin typeface="Comic Sans MS" panose="030F0702030302020204" pitchFamily="66" charset="0"/>
              </a:rPr>
              <a:t>(thrashing)</a:t>
            </a:r>
          </a:p>
          <a:p>
            <a:pPr marL="169863" indent="-169863">
              <a:spcBef>
                <a:spcPts val="500"/>
              </a:spcBef>
              <a:buClr>
                <a:srgbClr val="000000"/>
              </a:buClr>
              <a:buSzPct val="100000"/>
              <a:buFont typeface="Calibri"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US" sz="2400" dirty="0">
                <a:solidFill>
                  <a:srgbClr val="000000"/>
                </a:solidFill>
                <a:latin typeface="Comic Sans MS" panose="030F0702030302020204" pitchFamily="66" charset="0"/>
              </a:rPr>
              <a:t>Resolve the contention by allowing </a:t>
            </a:r>
            <a:r>
              <a:rPr lang="en-US" sz="2400" dirty="0">
                <a:solidFill>
                  <a:srgbClr val="1F497D"/>
                </a:solidFill>
                <a:latin typeface="Comic Sans MS" panose="030F0702030302020204" pitchFamily="66" charset="0"/>
              </a:rPr>
              <a:t>new block to replace the old block</a:t>
            </a:r>
            <a:r>
              <a:rPr lang="en-US" sz="2400" dirty="0">
                <a:solidFill>
                  <a:srgbClr val="000000"/>
                </a:solidFill>
                <a:latin typeface="Comic Sans MS" panose="030F0702030302020204" pitchFamily="66" charset="0"/>
              </a:rPr>
              <a:t>, leading to a trivial </a:t>
            </a:r>
            <a:r>
              <a:rPr lang="en-US" sz="2400" dirty="0">
                <a:solidFill>
                  <a:srgbClr val="1F497D"/>
                </a:solidFill>
                <a:latin typeface="Comic Sans MS" panose="030F0702030302020204" pitchFamily="66" charset="0"/>
              </a:rPr>
              <a:t>replacement algorithm</a:t>
            </a:r>
            <a:r>
              <a:rPr lang="en-US" sz="2400" dirty="0">
                <a:solidFill>
                  <a:srgbClr val="000000"/>
                </a:solidFill>
                <a:latin typeface="Comic Sans MS" panose="030F0702030302020204" pitchFamily="66" charset="0"/>
              </a:rPr>
              <a:t>. </a:t>
            </a:r>
          </a:p>
          <a:p>
            <a:pPr marL="169863" indent="-169863">
              <a:spcBef>
                <a:spcPts val="500"/>
              </a:spcBef>
              <a:buClr>
                <a:srgbClr val="C00000"/>
              </a:buClr>
              <a:buSzPct val="100000"/>
              <a:buFont typeface="Calibri" pitchFamily="34" charset="0"/>
              <a:buChar char="•"/>
              <a:tabLst>
                <a:tab pos="739775" algn="l"/>
                <a:tab pos="1654175" algn="l"/>
                <a:tab pos="2568575" algn="l"/>
                <a:tab pos="3482975" algn="l"/>
                <a:tab pos="4397375" algn="l"/>
                <a:tab pos="5311775" algn="l"/>
                <a:tab pos="6226175" algn="l"/>
                <a:tab pos="7140575" algn="l"/>
                <a:tab pos="8054975" algn="l"/>
                <a:tab pos="8969375" algn="l"/>
                <a:tab pos="9883775" algn="l"/>
              </a:tabLst>
              <a:defRPr/>
            </a:pPr>
            <a:r>
              <a:rPr lang="en-US" sz="2400" dirty="0">
                <a:solidFill>
                  <a:srgbClr val="C00000"/>
                </a:solidFill>
                <a:latin typeface="Comic Sans MS" panose="030F0702030302020204" pitchFamily="66" charset="0"/>
              </a:rPr>
              <a:t>Simple to implement , Inexpensive ,but not very flexible</a:t>
            </a:r>
          </a:p>
          <a:p>
            <a:pPr marL="514350" lvl="2" indent="-176213">
              <a:lnSpc>
                <a:spcPct val="90000"/>
              </a:lnSpc>
              <a:spcBef>
                <a:spcPts val="500"/>
              </a:spcBef>
              <a:buClr>
                <a:srgbClr val="000000"/>
              </a:buClr>
              <a:buSzPct val="100000"/>
              <a:tabLst>
                <a:tab pos="739775" algn="l"/>
                <a:tab pos="1654175" algn="l"/>
                <a:tab pos="2568575" algn="l"/>
                <a:tab pos="3482975" algn="l"/>
                <a:tab pos="4397375" algn="l"/>
                <a:tab pos="5311775" algn="l"/>
                <a:tab pos="6226175" algn="l"/>
                <a:tab pos="7140575" algn="l"/>
                <a:tab pos="8054975" algn="l"/>
                <a:tab pos="8969375" algn="l"/>
                <a:tab pos="9883775" algn="l"/>
              </a:tabLst>
              <a:defRPr/>
            </a:pPr>
            <a:endParaRPr lang="en-GB" sz="2050" dirty="0">
              <a:solidFill>
                <a:srgbClr val="000000"/>
              </a:solidFill>
              <a:latin typeface="Calibri" pitchFamily="34" charset="0"/>
            </a:endParaRPr>
          </a:p>
          <a:p>
            <a:pPr marL="115888" lvl="1" indent="-115888">
              <a:lnSpc>
                <a:spcPct val="90000"/>
              </a:lnSpc>
              <a:spcBef>
                <a:spcPts val="500"/>
              </a:spcBef>
              <a:buClr>
                <a:srgbClr val="000000"/>
              </a:buClr>
              <a:buSzPct val="100000"/>
              <a:tabLst>
                <a:tab pos="739775" algn="l"/>
                <a:tab pos="1654175" algn="l"/>
                <a:tab pos="2568575" algn="l"/>
                <a:tab pos="3482975" algn="l"/>
                <a:tab pos="4397375" algn="l"/>
                <a:tab pos="5311775" algn="l"/>
                <a:tab pos="6226175" algn="l"/>
                <a:tab pos="7140575" algn="l"/>
                <a:tab pos="8054975" algn="l"/>
                <a:tab pos="8969375" algn="l"/>
                <a:tab pos="9883775" algn="l"/>
              </a:tabLst>
              <a:defRPr/>
            </a:pPr>
            <a:endParaRPr lang="en-GB" sz="2000" dirty="0">
              <a:solidFill>
                <a:srgbClr val="00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A26855A4-FEBA-9225-5312-667868F11469}"/>
              </a:ext>
            </a:extLst>
          </p:cNvPr>
          <p:cNvSpPr txBox="1">
            <a:spLocks noChangeArrowheads="1"/>
          </p:cNvSpPr>
          <p:nvPr/>
        </p:nvSpPr>
        <p:spPr bwMode="auto">
          <a:xfrm>
            <a:off x="1981200" y="1"/>
            <a:ext cx="8229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a:t>Eg: Direct Mapping with C=4</a:t>
            </a:r>
          </a:p>
        </p:txBody>
      </p:sp>
      <p:sp>
        <p:nvSpPr>
          <p:cNvPr id="72741" name="Text Box 36">
            <a:extLst>
              <a:ext uri="{FF2B5EF4-FFF2-40B4-BE49-F238E27FC236}">
                <a16:creationId xmlns:a16="http://schemas.microsoft.com/office/drawing/2014/main" id="{E6CA3E8E-048F-0D5C-FFB6-9831B5331C09}"/>
              </a:ext>
            </a:extLst>
          </p:cNvPr>
          <p:cNvSpPr txBox="1">
            <a:spLocks noChangeArrowheads="1"/>
          </p:cNvSpPr>
          <p:nvPr/>
        </p:nvSpPr>
        <p:spPr bwMode="auto">
          <a:xfrm>
            <a:off x="1676400" y="5303838"/>
            <a:ext cx="9144000" cy="1325562"/>
          </a:xfrm>
          <a:prstGeom prst="rect">
            <a:avLst/>
          </a:prstGeom>
          <a:noFill/>
          <a:ln w="9525">
            <a:noFill/>
            <a:round/>
            <a:headEnd/>
            <a:tailEnd/>
          </a:ln>
        </p:spPr>
        <p:txBody>
          <a:bodyPr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C00000"/>
                </a:solidFill>
                <a:cs typeface="Arial" pitchFamily="34" charset="0"/>
              </a:rPr>
              <a:t>Each slot </a:t>
            </a:r>
            <a:r>
              <a:rPr lang="en-US" sz="2000" dirty="0">
                <a:solidFill>
                  <a:srgbClr val="000000"/>
                </a:solidFill>
                <a:cs typeface="Arial" pitchFamily="34" charset="0"/>
              </a:rPr>
              <a:t>contains </a:t>
            </a:r>
            <a:r>
              <a:rPr lang="en-US" sz="2000" dirty="0">
                <a:solidFill>
                  <a:srgbClr val="C00000"/>
                </a:solidFill>
                <a:cs typeface="Arial" pitchFamily="34" charset="0"/>
              </a:rPr>
              <a:t>W words</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C00000"/>
                </a:solidFill>
                <a:cs typeface="Arial" pitchFamily="34" charset="0"/>
              </a:rPr>
              <a:t>Tag :</a:t>
            </a:r>
            <a:r>
              <a:rPr lang="en-US" sz="2000" dirty="0">
                <a:solidFill>
                  <a:srgbClr val="000000"/>
                </a:solidFill>
                <a:cs typeface="Arial" pitchFamily="34" charset="0"/>
              </a:rPr>
              <a:t> Identifies which memory block is in the slot</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C00000"/>
                </a:solidFill>
                <a:cs typeface="Arial" pitchFamily="34" charset="0"/>
              </a:rPr>
              <a:t>Valid :</a:t>
            </a:r>
            <a:r>
              <a:rPr lang="en-US" sz="2000" dirty="0">
                <a:solidFill>
                  <a:srgbClr val="000000"/>
                </a:solidFill>
                <a:cs typeface="Arial" pitchFamily="34" charset="0"/>
              </a:rPr>
              <a:t> Set after block copied from memory to indicate the cache line has valid data</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C00000"/>
                </a:solidFill>
                <a:cs typeface="Arial" pitchFamily="34" charset="0"/>
              </a:rPr>
              <a:t>Dirty :</a:t>
            </a:r>
            <a:r>
              <a:rPr lang="en-US" sz="2000" dirty="0">
                <a:solidFill>
                  <a:srgbClr val="000000"/>
                </a:solidFill>
                <a:cs typeface="Arial" pitchFamily="34" charset="0"/>
              </a:rPr>
              <a:t> Set if block is modified </a:t>
            </a:r>
          </a:p>
        </p:txBody>
      </p:sp>
      <p:pic>
        <p:nvPicPr>
          <p:cNvPr id="53252" name="Picture 55">
            <a:extLst>
              <a:ext uri="{FF2B5EF4-FFF2-40B4-BE49-F238E27FC236}">
                <a16:creationId xmlns:a16="http://schemas.microsoft.com/office/drawing/2014/main" id="{63B372B8-2BFC-E2E3-B7DA-50D644254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457200"/>
            <a:ext cx="6781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84094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78" name="Text Box 114">
            <a:extLst>
              <a:ext uri="{FF2B5EF4-FFF2-40B4-BE49-F238E27FC236}">
                <a16:creationId xmlns:a16="http://schemas.microsoft.com/office/drawing/2014/main" id="{92A3AD8E-9EAF-A951-FD89-E3B4329B360E}"/>
              </a:ext>
            </a:extLst>
          </p:cNvPr>
          <p:cNvSpPr txBox="1">
            <a:spLocks noChangeArrowheads="1"/>
          </p:cNvSpPr>
          <p:nvPr/>
        </p:nvSpPr>
        <p:spPr bwMode="auto">
          <a:xfrm>
            <a:off x="4872039" y="523876"/>
            <a:ext cx="6986586" cy="5265160"/>
          </a:xfrm>
          <a:prstGeom prst="rect">
            <a:avLst/>
          </a:prstGeom>
          <a:noFill/>
          <a:ln w="9525" cap="flat">
            <a:noFill/>
            <a:round/>
            <a:headEnd/>
            <a:tailEnd/>
          </a:ln>
          <a:effectLst/>
        </p:spPr>
        <p:txBody>
          <a:bodyPr wrap="square" lIns="90000" tIns="46800" rIns="90000" bIns="46800">
            <a:spAutoFit/>
          </a:bodyPr>
          <a:lstStyle/>
          <a:p>
            <a:pPr marL="169863" indent="-168275">
              <a:spcBef>
                <a:spcPts val="300"/>
              </a:spcBef>
              <a:buClr>
                <a:srgbClr val="C00000"/>
              </a:buClr>
              <a:buSzPct val="100000"/>
              <a:buFont typeface="Arial" charset="0"/>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b="1" dirty="0">
                <a:solidFill>
                  <a:schemeClr val="accent2"/>
                </a:solidFill>
                <a:latin typeface="Comic Sans MS" panose="030F0702030302020204" pitchFamily="66" charset="0"/>
                <a:cs typeface="Arial" charset="0"/>
              </a:rPr>
              <a:t>Block j of the main memory </a:t>
            </a:r>
            <a:r>
              <a:rPr lang="en-US" dirty="0">
                <a:solidFill>
                  <a:srgbClr val="1F497D"/>
                </a:solidFill>
                <a:latin typeface="Comic Sans MS" panose="030F0702030302020204" pitchFamily="66" charset="0"/>
                <a:cs typeface="Arial" charset="0"/>
              </a:rPr>
              <a:t>maps </a:t>
            </a:r>
            <a:r>
              <a:rPr lang="en-US" dirty="0">
                <a:solidFill>
                  <a:srgbClr val="000000"/>
                </a:solidFill>
                <a:latin typeface="Comic Sans MS" panose="030F0702030302020204" pitchFamily="66" charset="0"/>
                <a:cs typeface="Arial" charset="0"/>
              </a:rPr>
              <a:t>to</a:t>
            </a:r>
          </a:p>
          <a:p>
            <a:pPr marL="169863" indent="-168275">
              <a:spcBef>
                <a:spcPts val="300"/>
              </a:spcBef>
              <a:buClr>
                <a:srgbClr val="C00000"/>
              </a:buClr>
              <a:buSzPct val="100000"/>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dirty="0">
                <a:solidFill>
                  <a:schemeClr val="accent2"/>
                </a:solidFill>
                <a:latin typeface="Comic Sans MS" panose="030F0702030302020204" pitchFamily="66" charset="0"/>
                <a:cs typeface="Arial" charset="0"/>
              </a:rPr>
              <a:t> </a:t>
            </a:r>
            <a:r>
              <a:rPr lang="en-US" b="1" dirty="0">
                <a:solidFill>
                  <a:schemeClr val="accent2"/>
                </a:solidFill>
                <a:latin typeface="Comic Sans MS" panose="030F0702030302020204" pitchFamily="66" charset="0"/>
                <a:cs typeface="Arial" charset="0"/>
              </a:rPr>
              <a:t> ( j modulo 128 )  block of cache</a:t>
            </a:r>
            <a:r>
              <a:rPr lang="en-US" dirty="0">
                <a:solidFill>
                  <a:schemeClr val="accent2"/>
                </a:solidFill>
                <a:latin typeface="Comic Sans MS" panose="030F0702030302020204" pitchFamily="66" charset="0"/>
                <a:cs typeface="Arial" charset="0"/>
              </a:rPr>
              <a:t>. </a:t>
            </a:r>
          </a:p>
          <a:p>
            <a:pPr marL="169863" indent="-168275">
              <a:spcBef>
                <a:spcPts val="300"/>
              </a:spcBef>
              <a:buClr>
                <a:srgbClr val="C00000"/>
              </a:buClr>
              <a:buSzPct val="100000"/>
              <a:buFont typeface="Arial" charset="0"/>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dirty="0">
                <a:solidFill>
                  <a:srgbClr val="C00000"/>
                </a:solidFill>
                <a:latin typeface="Comic Sans MS" panose="030F0702030302020204" pitchFamily="66" charset="0"/>
                <a:cs typeface="Arial" charset="0"/>
              </a:rPr>
              <a:t>Memory address </a:t>
            </a:r>
            <a:r>
              <a:rPr lang="en-US" dirty="0">
                <a:solidFill>
                  <a:srgbClr val="000000"/>
                </a:solidFill>
                <a:latin typeface="Comic Sans MS" panose="030F0702030302020204" pitchFamily="66" charset="0"/>
                <a:cs typeface="Arial" charset="0"/>
              </a:rPr>
              <a:t>divided into </a:t>
            </a:r>
            <a:r>
              <a:rPr lang="en-US" dirty="0">
                <a:solidFill>
                  <a:srgbClr val="C00000"/>
                </a:solidFill>
                <a:latin typeface="Comic Sans MS" panose="030F0702030302020204" pitchFamily="66" charset="0"/>
                <a:cs typeface="Arial" charset="0"/>
              </a:rPr>
              <a:t>three fields</a:t>
            </a:r>
            <a:r>
              <a:rPr lang="en-US" dirty="0">
                <a:solidFill>
                  <a:srgbClr val="000000"/>
                </a:solidFill>
                <a:latin typeface="Comic Sans MS" panose="030F0702030302020204" pitchFamily="66" charset="0"/>
                <a:cs typeface="Arial" charset="0"/>
              </a:rPr>
              <a:t>:</a:t>
            </a:r>
          </a:p>
          <a:p>
            <a:pPr marL="627063" lvl="1" indent="-168275">
              <a:spcBef>
                <a:spcPts val="300"/>
              </a:spcBef>
              <a:buSzPct val="100000"/>
              <a:buFont typeface="Wingdings" pitchFamily="2" charset="2"/>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b="1" dirty="0">
                <a:solidFill>
                  <a:schemeClr val="accent2"/>
                </a:solidFill>
                <a:latin typeface="Comic Sans MS" panose="030F0702030302020204" pitchFamily="66" charset="0"/>
                <a:cs typeface="Arial" charset="0"/>
              </a:rPr>
              <a:t>4 word bits </a:t>
            </a:r>
            <a:r>
              <a:rPr lang="en-US" dirty="0">
                <a:solidFill>
                  <a:srgbClr val="000000"/>
                </a:solidFill>
                <a:latin typeface="Comic Sans MS" panose="030F0702030302020204" pitchFamily="66" charset="0"/>
                <a:cs typeface="Arial" charset="0"/>
              </a:rPr>
              <a:t>– which one of 16 words (each block has </a:t>
            </a:r>
            <a:r>
              <a:rPr lang="en-US" dirty="0">
                <a:solidFill>
                  <a:srgbClr val="C00000"/>
                </a:solidFill>
                <a:latin typeface="Comic Sans MS" panose="030F0702030302020204" pitchFamily="66" charset="0"/>
                <a:cs typeface="Arial" charset="0"/>
              </a:rPr>
              <a:t>16=2</a:t>
            </a:r>
            <a:r>
              <a:rPr lang="en-US" baseline="30000" dirty="0">
                <a:solidFill>
                  <a:srgbClr val="C00000"/>
                </a:solidFill>
                <a:latin typeface="Comic Sans MS" panose="030F0702030302020204" pitchFamily="66" charset="0"/>
                <a:cs typeface="Arial" charset="0"/>
              </a:rPr>
              <a:t>4</a:t>
            </a:r>
            <a:r>
              <a:rPr lang="en-US" dirty="0">
                <a:solidFill>
                  <a:srgbClr val="C00000"/>
                </a:solidFill>
                <a:latin typeface="Comic Sans MS" panose="030F0702030302020204" pitchFamily="66" charset="0"/>
                <a:cs typeface="Arial" charset="0"/>
              </a:rPr>
              <a:t> words</a:t>
            </a:r>
            <a:r>
              <a:rPr lang="en-US" dirty="0">
                <a:solidFill>
                  <a:srgbClr val="000000"/>
                </a:solidFill>
                <a:latin typeface="Comic Sans MS" panose="030F0702030302020204" pitchFamily="66" charset="0"/>
                <a:cs typeface="Arial" charset="0"/>
              </a:rPr>
              <a:t>) </a:t>
            </a:r>
          </a:p>
          <a:p>
            <a:pPr marL="627063" lvl="1" indent="-168275">
              <a:spcBef>
                <a:spcPts val="300"/>
              </a:spcBef>
              <a:buSzPct val="100000"/>
              <a:buFont typeface="Wingdings" pitchFamily="2" charset="2"/>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b="1" dirty="0">
                <a:solidFill>
                  <a:schemeClr val="accent2"/>
                </a:solidFill>
                <a:latin typeface="Comic Sans MS" panose="030F0702030302020204" pitchFamily="66" charset="0"/>
                <a:cs typeface="Arial" charset="0"/>
              </a:rPr>
              <a:t>7 block bits </a:t>
            </a:r>
            <a:r>
              <a:rPr lang="en-US" dirty="0">
                <a:solidFill>
                  <a:srgbClr val="000000"/>
                </a:solidFill>
                <a:latin typeface="Comic Sans MS" panose="030F0702030302020204" pitchFamily="66" charset="0"/>
                <a:cs typeface="Arial" charset="0"/>
              </a:rPr>
              <a:t>– to which </a:t>
            </a:r>
            <a:r>
              <a:rPr lang="en-US" dirty="0">
                <a:solidFill>
                  <a:srgbClr val="C00000"/>
                </a:solidFill>
                <a:latin typeface="Comic Sans MS" panose="030F0702030302020204" pitchFamily="66" charset="0"/>
                <a:cs typeface="Arial" charset="0"/>
              </a:rPr>
              <a:t>cache line or block</a:t>
            </a:r>
          </a:p>
          <a:p>
            <a:pPr marL="627063" lvl="1" indent="-168275">
              <a:spcBef>
                <a:spcPts val="300"/>
              </a:spcBef>
              <a:buSzPct val="100000"/>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dirty="0">
                <a:solidFill>
                  <a:srgbClr val="C00000"/>
                </a:solidFill>
                <a:latin typeface="Comic Sans MS" panose="030F0702030302020204" pitchFamily="66" charset="0"/>
                <a:cs typeface="Arial" charset="0"/>
              </a:rPr>
              <a:t> </a:t>
            </a:r>
            <a:r>
              <a:rPr lang="en-US" dirty="0">
                <a:solidFill>
                  <a:srgbClr val="000000"/>
                </a:solidFill>
                <a:latin typeface="Comic Sans MS" panose="030F0702030302020204" pitchFamily="66" charset="0"/>
                <a:cs typeface="Arial" charset="0"/>
              </a:rPr>
              <a:t> to place this memory block </a:t>
            </a:r>
            <a:r>
              <a:rPr lang="en-US" dirty="0">
                <a:solidFill>
                  <a:srgbClr val="C00000"/>
                </a:solidFill>
                <a:latin typeface="Comic Sans MS" panose="030F0702030302020204" pitchFamily="66" charset="0"/>
                <a:cs typeface="Arial" charset="0"/>
              </a:rPr>
              <a:t>(128=2</a:t>
            </a:r>
            <a:r>
              <a:rPr lang="en-US" baseline="30000" dirty="0">
                <a:solidFill>
                  <a:srgbClr val="C00000"/>
                </a:solidFill>
                <a:latin typeface="Comic Sans MS" panose="030F0702030302020204" pitchFamily="66" charset="0"/>
                <a:cs typeface="Arial" charset="0"/>
              </a:rPr>
              <a:t>7</a:t>
            </a:r>
            <a:r>
              <a:rPr lang="en-US" dirty="0">
                <a:solidFill>
                  <a:srgbClr val="C00000"/>
                </a:solidFill>
                <a:latin typeface="Comic Sans MS" panose="030F0702030302020204" pitchFamily="66" charset="0"/>
                <a:cs typeface="Arial" charset="0"/>
              </a:rPr>
              <a:t>) </a:t>
            </a:r>
          </a:p>
          <a:p>
            <a:pPr marL="458788" lvl="1">
              <a:spcBef>
                <a:spcPts val="300"/>
              </a:spcBef>
              <a:buSzPct val="100000"/>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GB" b="1" dirty="0">
                <a:solidFill>
                  <a:srgbClr val="C00000"/>
                </a:solidFill>
                <a:latin typeface="Comic Sans MS" panose="030F0702030302020204" pitchFamily="66" charset="0"/>
              </a:rPr>
              <a:t>	b = j mod c</a:t>
            </a:r>
          </a:p>
          <a:p>
            <a:pPr marL="627063" lvl="1" indent="-168275">
              <a:spcBef>
                <a:spcPts val="300"/>
              </a:spcBef>
              <a:buSzPct val="100000"/>
              <a:buFont typeface="Wingdings" pitchFamily="2" charset="2"/>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b="1" dirty="0">
                <a:solidFill>
                  <a:schemeClr val="accent2"/>
                </a:solidFill>
                <a:latin typeface="Comic Sans MS" panose="030F0702030302020204" pitchFamily="66" charset="0"/>
                <a:cs typeface="Arial" charset="0"/>
              </a:rPr>
              <a:t>5 tag bits </a:t>
            </a:r>
            <a:r>
              <a:rPr lang="en-US" dirty="0">
                <a:solidFill>
                  <a:srgbClr val="000000"/>
                </a:solidFill>
                <a:latin typeface="Comic Sans MS" panose="030F0702030302020204" pitchFamily="66" charset="0"/>
                <a:cs typeface="Arial" charset="0"/>
              </a:rPr>
              <a:t>- compared with the tag bits associated with its location in the cache. Identify </a:t>
            </a:r>
            <a:r>
              <a:rPr lang="en-US" dirty="0">
                <a:solidFill>
                  <a:srgbClr val="C00000"/>
                </a:solidFill>
                <a:latin typeface="Comic Sans MS" panose="030F0702030302020204" pitchFamily="66" charset="0"/>
                <a:cs typeface="Arial" charset="0"/>
              </a:rPr>
              <a:t>which one of 32 blocks (32 =2</a:t>
            </a:r>
            <a:r>
              <a:rPr lang="en-US" baseline="30000" dirty="0">
                <a:solidFill>
                  <a:srgbClr val="C00000"/>
                </a:solidFill>
                <a:latin typeface="Comic Sans MS" panose="030F0702030302020204" pitchFamily="66" charset="0"/>
                <a:cs typeface="Arial" charset="0"/>
              </a:rPr>
              <a:t>5</a:t>
            </a:r>
            <a:r>
              <a:rPr lang="en-US" dirty="0">
                <a:solidFill>
                  <a:srgbClr val="C00000"/>
                </a:solidFill>
                <a:latin typeface="Comic Sans MS" panose="030F0702030302020204" pitchFamily="66" charset="0"/>
                <a:cs typeface="Arial" charset="0"/>
              </a:rPr>
              <a:t>) </a:t>
            </a:r>
            <a:r>
              <a:rPr lang="en-US" dirty="0">
                <a:solidFill>
                  <a:srgbClr val="000000"/>
                </a:solidFill>
                <a:latin typeface="Comic Sans MS" panose="030F0702030302020204" pitchFamily="66" charset="0"/>
                <a:cs typeface="Arial" charset="0"/>
              </a:rPr>
              <a:t>is currently resident in the cache</a:t>
            </a:r>
          </a:p>
          <a:p>
            <a:pPr marL="1588">
              <a:spcBef>
                <a:spcPts val="300"/>
              </a:spcBef>
              <a:buSzPct val="100000"/>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b="1" dirty="0">
                <a:solidFill>
                  <a:srgbClr val="C00000"/>
                </a:solidFill>
                <a:latin typeface="Comic Sans MS" panose="030F0702030302020204" pitchFamily="66" charset="0"/>
              </a:rPr>
              <a:t>          t = j / c</a:t>
            </a:r>
          </a:p>
          <a:p>
            <a:pPr marL="169863" indent="-168275">
              <a:spcBef>
                <a:spcPts val="300"/>
              </a:spcBef>
              <a:buSzPct val="100000"/>
              <a:buFont typeface="Wingdings" pitchFamily="2" charset="2"/>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b="1" dirty="0">
                <a:solidFill>
                  <a:schemeClr val="accent2"/>
                </a:solidFill>
                <a:latin typeface="Comic Sans MS" panose="030F0702030302020204" pitchFamily="66" charset="0"/>
                <a:cs typeface="Arial" pitchFamily="34" charset="0"/>
              </a:rPr>
              <a:t>Tag no =  </a:t>
            </a:r>
            <a:r>
              <a:rPr lang="en-US" b="1" dirty="0" err="1">
                <a:solidFill>
                  <a:schemeClr val="accent2"/>
                </a:solidFill>
                <a:latin typeface="Comic Sans MS" panose="030F0702030302020204" pitchFamily="66" charset="0"/>
                <a:cs typeface="Arial" pitchFamily="34" charset="0"/>
              </a:rPr>
              <a:t>Mem</a:t>
            </a:r>
            <a:r>
              <a:rPr lang="en-US" b="1" dirty="0">
                <a:solidFill>
                  <a:schemeClr val="accent2"/>
                </a:solidFill>
                <a:latin typeface="Comic Sans MS" panose="030F0702030302020204" pitchFamily="66" charset="0"/>
                <a:cs typeface="Arial" pitchFamily="34" charset="0"/>
              </a:rPr>
              <a:t> block No / Total No of   cache blocks</a:t>
            </a:r>
          </a:p>
          <a:p>
            <a:pPr marL="169863" indent="-168275">
              <a:spcBef>
                <a:spcPts val="300"/>
              </a:spcBef>
              <a:buSzPct val="100000"/>
              <a:buFont typeface="Wingdings" pitchFamily="2" charset="2"/>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b="1" dirty="0">
                <a:solidFill>
                  <a:schemeClr val="accent2"/>
                </a:solidFill>
                <a:latin typeface="Comic Sans MS" panose="030F0702030302020204" pitchFamily="66" charset="0"/>
                <a:cs typeface="Arial" pitchFamily="34" charset="0"/>
              </a:rPr>
              <a:t> No of tags in a block (tag bits)</a:t>
            </a:r>
          </a:p>
          <a:p>
            <a:pPr marL="169863" indent="-168275">
              <a:spcBef>
                <a:spcPts val="300"/>
              </a:spcBef>
              <a:buSzPct val="100000"/>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b="1" dirty="0">
                <a:solidFill>
                  <a:schemeClr val="accent2"/>
                </a:solidFill>
                <a:latin typeface="Comic Sans MS" panose="030F0702030302020204" pitchFamily="66" charset="0"/>
                <a:cs typeface="Arial" pitchFamily="34" charset="0"/>
              </a:rPr>
              <a:t>   =Total No of </a:t>
            </a:r>
            <a:r>
              <a:rPr lang="en-US" b="1" dirty="0" err="1">
                <a:solidFill>
                  <a:schemeClr val="accent2"/>
                </a:solidFill>
                <a:latin typeface="Comic Sans MS" panose="030F0702030302020204" pitchFamily="66" charset="0"/>
                <a:cs typeface="Arial" pitchFamily="34" charset="0"/>
              </a:rPr>
              <a:t>mem</a:t>
            </a:r>
            <a:r>
              <a:rPr lang="en-US" b="1" dirty="0">
                <a:solidFill>
                  <a:schemeClr val="accent2"/>
                </a:solidFill>
                <a:latin typeface="Comic Sans MS" panose="030F0702030302020204" pitchFamily="66" charset="0"/>
                <a:cs typeface="Arial" pitchFamily="34" charset="0"/>
              </a:rPr>
              <a:t> blocks / Total No of Cache blocks</a:t>
            </a:r>
          </a:p>
          <a:p>
            <a:pPr marL="169863" indent="-168275">
              <a:spcBef>
                <a:spcPts val="300"/>
              </a:spcBef>
              <a:buSzPct val="100000"/>
              <a:buFont typeface="Wingdings" pitchFamily="2" charset="2"/>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GB" b="1" dirty="0">
                <a:solidFill>
                  <a:schemeClr val="accent2"/>
                </a:solidFill>
                <a:latin typeface="Comic Sans MS" panose="030F0702030302020204" pitchFamily="66" charset="0"/>
              </a:rPr>
              <a:t>Cache block no =  </a:t>
            </a:r>
            <a:r>
              <a:rPr lang="en-US" b="1" dirty="0" err="1">
                <a:solidFill>
                  <a:schemeClr val="accent2"/>
                </a:solidFill>
                <a:latin typeface="Comic Sans MS" panose="030F0702030302020204" pitchFamily="66" charset="0"/>
                <a:cs typeface="Arial" pitchFamily="34" charset="0"/>
              </a:rPr>
              <a:t>Mem</a:t>
            </a:r>
            <a:r>
              <a:rPr lang="en-US" b="1" dirty="0">
                <a:solidFill>
                  <a:schemeClr val="accent2"/>
                </a:solidFill>
                <a:latin typeface="Comic Sans MS" panose="030F0702030302020204" pitchFamily="66" charset="0"/>
                <a:cs typeface="Arial" pitchFamily="34" charset="0"/>
              </a:rPr>
              <a:t> block No % Total No of cache blocks</a:t>
            </a:r>
            <a:endParaRPr lang="en-US" sz="1900" b="1" dirty="0">
              <a:solidFill>
                <a:srgbClr val="C00000"/>
              </a:solidFill>
              <a:latin typeface="Comic Sans MS" panose="030F0702030302020204" pitchFamily="66" charset="0"/>
              <a:cs typeface="Arial" charset="0"/>
            </a:endParaRPr>
          </a:p>
        </p:txBody>
      </p:sp>
      <p:sp>
        <p:nvSpPr>
          <p:cNvPr id="31748" name="Text Box 115">
            <a:extLst>
              <a:ext uri="{FF2B5EF4-FFF2-40B4-BE49-F238E27FC236}">
                <a16:creationId xmlns:a16="http://schemas.microsoft.com/office/drawing/2014/main" id="{0E62B78F-5654-BCF9-EA79-E04E3B753755}"/>
              </a:ext>
            </a:extLst>
          </p:cNvPr>
          <p:cNvSpPr txBox="1">
            <a:spLocks noChangeArrowheads="1"/>
          </p:cNvSpPr>
          <p:nvPr/>
        </p:nvSpPr>
        <p:spPr bwMode="auto">
          <a:xfrm>
            <a:off x="6324600" y="3810000"/>
            <a:ext cx="411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pic>
        <p:nvPicPr>
          <p:cNvPr id="31749" name="Picture 117">
            <a:extLst>
              <a:ext uri="{FF2B5EF4-FFF2-40B4-BE49-F238E27FC236}">
                <a16:creationId xmlns:a16="http://schemas.microsoft.com/office/drawing/2014/main" id="{F19D7929-4249-C501-20FC-0480A650C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6" y="533400"/>
            <a:ext cx="4381499"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a:extLst>
              <a:ext uri="{FF2B5EF4-FFF2-40B4-BE49-F238E27FC236}">
                <a16:creationId xmlns:a16="http://schemas.microsoft.com/office/drawing/2014/main" id="{FDB05A48-9B14-F8B7-AE8E-6651BFE49341}"/>
              </a:ext>
            </a:extLst>
          </p:cNvPr>
          <p:cNvGraphicFramePr>
            <a:graphicFrameLocks noChangeAspect="1"/>
          </p:cNvGraphicFramePr>
          <p:nvPr>
            <p:extLst>
              <p:ext uri="{D42A27DB-BD31-4B8C-83A1-F6EECF244321}">
                <p14:modId xmlns:p14="http://schemas.microsoft.com/office/powerpoint/2010/main" val="2995302199"/>
              </p:ext>
            </p:extLst>
          </p:nvPr>
        </p:nvGraphicFramePr>
        <p:xfrm>
          <a:off x="771525" y="838201"/>
          <a:ext cx="10315575" cy="3470275"/>
        </p:xfrm>
        <a:graphic>
          <a:graphicData uri="http://schemas.openxmlformats.org/presentationml/2006/ole">
            <mc:AlternateContent xmlns:mc="http://schemas.openxmlformats.org/markup-compatibility/2006">
              <mc:Choice xmlns:v="urn:schemas-microsoft-com:vml" Requires="v">
                <p:oleObj name="Worksheet" r:id="rId2" imgW="7629423" imgH="2457450" progId="Excel.Sheet.12">
                  <p:embed/>
                </p:oleObj>
              </mc:Choice>
              <mc:Fallback>
                <p:oleObj name="Worksheet" r:id="rId2" imgW="7629423" imgH="2457450" progId="Excel.Sheet.12">
                  <p:embed/>
                  <p:pic>
                    <p:nvPicPr>
                      <p:cNvPr id="33794" name="Object 2">
                        <a:extLst>
                          <a:ext uri="{FF2B5EF4-FFF2-40B4-BE49-F238E27FC236}">
                            <a16:creationId xmlns:a16="http://schemas.microsoft.com/office/drawing/2014/main" id="{FDB05A48-9B14-F8B7-AE8E-6651BFE49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838201"/>
                        <a:ext cx="10315575" cy="3470275"/>
                      </a:xfrm>
                      <a:prstGeom prst="rect">
                        <a:avLst/>
                      </a:prstGeom>
                      <a:noFill/>
                      <a:ln>
                        <a:noFill/>
                      </a:ln>
                    </p:spPr>
                  </p:pic>
                </p:oleObj>
              </mc:Fallback>
            </mc:AlternateContent>
          </a:graphicData>
        </a:graphic>
      </p:graphicFrame>
      <p:sp>
        <p:nvSpPr>
          <p:cNvPr id="33795" name="Text Box 1">
            <a:extLst>
              <a:ext uri="{FF2B5EF4-FFF2-40B4-BE49-F238E27FC236}">
                <a16:creationId xmlns:a16="http://schemas.microsoft.com/office/drawing/2014/main" id="{7B523AF8-BA0F-82F8-290B-F51A6D5A2C90}"/>
              </a:ext>
            </a:extLst>
          </p:cNvPr>
          <p:cNvSpPr txBox="1">
            <a:spLocks noChangeArrowheads="1"/>
          </p:cNvSpPr>
          <p:nvPr/>
        </p:nvSpPr>
        <p:spPr bwMode="auto">
          <a:xfrm>
            <a:off x="1981200" y="76201"/>
            <a:ext cx="8229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3600">
                <a:solidFill>
                  <a:schemeClr val="accent2"/>
                </a:solidFill>
                <a:ea typeface="SimSun" panose="02010600030101010101" pitchFamily="2" charset="-122"/>
              </a:rPr>
              <a:t>Direct Mapping</a:t>
            </a:r>
          </a:p>
        </p:txBody>
      </p:sp>
      <p:sp>
        <p:nvSpPr>
          <p:cNvPr id="1028" name="Rectangle 3">
            <a:extLst>
              <a:ext uri="{FF2B5EF4-FFF2-40B4-BE49-F238E27FC236}">
                <a16:creationId xmlns:a16="http://schemas.microsoft.com/office/drawing/2014/main" id="{CA99625C-B8C0-30E9-41F1-1C0FC90917D4}"/>
              </a:ext>
            </a:extLst>
          </p:cNvPr>
          <p:cNvSpPr>
            <a:spLocks noChangeArrowheads="1"/>
          </p:cNvSpPr>
          <p:nvPr/>
        </p:nvSpPr>
        <p:spPr bwMode="auto">
          <a:xfrm>
            <a:off x="900113" y="4876801"/>
            <a:ext cx="9767887" cy="1846263"/>
          </a:xfrm>
          <a:prstGeom prst="rect">
            <a:avLst/>
          </a:prstGeom>
          <a:noFill/>
          <a:ln w="9525">
            <a:noFill/>
            <a:miter lim="800000"/>
            <a:headEnd/>
            <a:tailEnd/>
          </a:ln>
        </p:spPr>
        <p:txBody>
          <a:bodyPr wrap="square">
            <a:spAutoFit/>
          </a:bodyPr>
          <a:lstStyle/>
          <a:p>
            <a:pPr marL="117475" indent="-115888">
              <a:spcBef>
                <a:spcPts val="1188"/>
              </a:spcBef>
              <a:buSzPct val="1000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GB" sz="2000" b="1" dirty="0">
                <a:solidFill>
                  <a:srgbClr val="C00000"/>
                </a:solidFill>
                <a:latin typeface="Comic Sans MS" panose="030F0702030302020204" pitchFamily="66" charset="0"/>
              </a:rPr>
              <a:t>b = Cache block no </a:t>
            </a:r>
            <a:r>
              <a:rPr lang="en-GB" sz="2000" b="1" dirty="0">
                <a:solidFill>
                  <a:schemeClr val="accent2">
                    <a:lumMod val="75000"/>
                  </a:schemeClr>
                </a:solidFill>
                <a:latin typeface="Comic Sans MS" panose="030F0702030302020204" pitchFamily="66" charset="0"/>
              </a:rPr>
              <a:t>=  </a:t>
            </a:r>
            <a:r>
              <a:rPr lang="en-US" sz="2000" b="1" dirty="0" err="1">
                <a:solidFill>
                  <a:schemeClr val="accent2">
                    <a:lumMod val="75000"/>
                  </a:schemeClr>
                </a:solidFill>
                <a:latin typeface="Comic Sans MS" panose="030F0702030302020204" pitchFamily="66" charset="0"/>
                <a:cs typeface="Arial" pitchFamily="34" charset="0"/>
              </a:rPr>
              <a:t>Mem</a:t>
            </a:r>
            <a:r>
              <a:rPr lang="en-US" sz="2000" b="1" dirty="0">
                <a:solidFill>
                  <a:schemeClr val="accent2">
                    <a:lumMod val="75000"/>
                  </a:schemeClr>
                </a:solidFill>
                <a:latin typeface="Comic Sans MS" panose="030F0702030302020204" pitchFamily="66" charset="0"/>
                <a:cs typeface="Arial" pitchFamily="34" charset="0"/>
              </a:rPr>
              <a:t> block No % Total No of cache blocks</a:t>
            </a:r>
          </a:p>
          <a:p>
            <a:pPr marL="117475" indent="-115888">
              <a:spcBef>
                <a:spcPts val="1188"/>
              </a:spcBef>
              <a:buSzPct val="1000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000" b="1" dirty="0">
                <a:solidFill>
                  <a:srgbClr val="C00000"/>
                </a:solidFill>
                <a:latin typeface="Comic Sans MS" panose="030F0702030302020204" pitchFamily="66" charset="0"/>
                <a:cs typeface="Arial" pitchFamily="34" charset="0"/>
              </a:rPr>
              <a:t>t = Tag no =  </a:t>
            </a:r>
            <a:r>
              <a:rPr lang="en-US" sz="2000" b="1" dirty="0" err="1">
                <a:solidFill>
                  <a:schemeClr val="accent2">
                    <a:lumMod val="75000"/>
                  </a:schemeClr>
                </a:solidFill>
                <a:latin typeface="Comic Sans MS" panose="030F0702030302020204" pitchFamily="66" charset="0"/>
                <a:cs typeface="Arial" pitchFamily="34" charset="0"/>
              </a:rPr>
              <a:t>Mem</a:t>
            </a:r>
            <a:r>
              <a:rPr lang="en-US" sz="2000" b="1" dirty="0">
                <a:solidFill>
                  <a:schemeClr val="accent2">
                    <a:lumMod val="75000"/>
                  </a:schemeClr>
                </a:solidFill>
                <a:latin typeface="Comic Sans MS" panose="030F0702030302020204" pitchFamily="66" charset="0"/>
                <a:cs typeface="Arial" pitchFamily="34" charset="0"/>
              </a:rPr>
              <a:t> block No /  Total No of cache blocks</a:t>
            </a:r>
          </a:p>
          <a:p>
            <a:pPr marL="117475" indent="-115888">
              <a:spcBef>
                <a:spcPts val="1188"/>
              </a:spcBef>
              <a:buSzPct val="1000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000" b="1" dirty="0">
                <a:solidFill>
                  <a:srgbClr val="C00000"/>
                </a:solidFill>
                <a:latin typeface="Comic Sans MS" panose="030F0702030302020204" pitchFamily="66" charset="0"/>
                <a:cs typeface="Arial" pitchFamily="34" charset="0"/>
              </a:rPr>
              <a:t>No of tags in a block = </a:t>
            </a:r>
            <a:r>
              <a:rPr lang="en-US" sz="2000" b="1" dirty="0">
                <a:solidFill>
                  <a:schemeClr val="accent2">
                    <a:lumMod val="75000"/>
                  </a:schemeClr>
                </a:solidFill>
                <a:latin typeface="Comic Sans MS" panose="030F0702030302020204" pitchFamily="66" charset="0"/>
                <a:cs typeface="Arial" pitchFamily="34" charset="0"/>
              </a:rPr>
              <a:t>Total No of </a:t>
            </a:r>
            <a:r>
              <a:rPr lang="en-US" sz="2000" b="1" dirty="0" err="1">
                <a:solidFill>
                  <a:schemeClr val="accent2">
                    <a:lumMod val="75000"/>
                  </a:schemeClr>
                </a:solidFill>
                <a:latin typeface="Comic Sans MS" panose="030F0702030302020204" pitchFamily="66" charset="0"/>
                <a:cs typeface="Arial" pitchFamily="34" charset="0"/>
              </a:rPr>
              <a:t>mem</a:t>
            </a:r>
            <a:r>
              <a:rPr lang="en-US" sz="2000" b="1" dirty="0">
                <a:solidFill>
                  <a:schemeClr val="accent2">
                    <a:lumMod val="75000"/>
                  </a:schemeClr>
                </a:solidFill>
                <a:latin typeface="Comic Sans MS" panose="030F0702030302020204" pitchFamily="66" charset="0"/>
                <a:cs typeface="Arial" pitchFamily="34" charset="0"/>
              </a:rPr>
              <a:t> blocks/Total No of Cache blocks</a:t>
            </a:r>
          </a:p>
          <a:p>
            <a:pPr marL="117475" indent="-115888">
              <a:spcBef>
                <a:spcPts val="1188"/>
              </a:spcBef>
              <a:buSzPct val="1000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a:pPr>
            <a:endParaRPr lang="en-US" sz="2400" b="1" dirty="0">
              <a:solidFill>
                <a:srgbClr val="C00000"/>
              </a:solidFill>
              <a:cs typeface="Arial"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14">
            <a:extLst>
              <a:ext uri="{FF2B5EF4-FFF2-40B4-BE49-F238E27FC236}">
                <a16:creationId xmlns:a16="http://schemas.microsoft.com/office/drawing/2014/main" id="{FDBC75D6-8D4B-36C7-29D3-249D5D389C90}"/>
              </a:ext>
            </a:extLst>
          </p:cNvPr>
          <p:cNvSpPr txBox="1">
            <a:spLocks noChangeArrowheads="1"/>
          </p:cNvSpPr>
          <p:nvPr/>
        </p:nvSpPr>
        <p:spPr bwMode="auto">
          <a:xfrm>
            <a:off x="557213" y="2286000"/>
            <a:ext cx="10110787" cy="4495800"/>
          </a:xfrm>
          <a:prstGeom prst="rect">
            <a:avLst/>
          </a:prstGeom>
          <a:noFill/>
          <a:ln w="9525">
            <a:noFill/>
            <a:round/>
            <a:headEnd/>
            <a:tailEnd/>
          </a:ln>
        </p:spPr>
        <p:txBody>
          <a:bodyPr/>
          <a:lstStyle/>
          <a:p>
            <a:pPr marL="341313" indent="-341313">
              <a:spcBef>
                <a:spcPts val="3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err="1">
                <a:solidFill>
                  <a:srgbClr val="000000"/>
                </a:solidFill>
                <a:latin typeface="Calibri" pitchFamily="34" charset="0"/>
              </a:rPr>
              <a:t>Eg</a:t>
            </a:r>
            <a:r>
              <a:rPr lang="en-US" sz="2400" dirty="0">
                <a:solidFill>
                  <a:srgbClr val="000000"/>
                </a:solidFill>
                <a:latin typeface="Calibri" pitchFamily="34" charset="0"/>
              </a:rPr>
              <a:t>: Given a memory address, in Direct mapping how to find which word it is , to which cache block it will be allocated and its tag no.</a:t>
            </a:r>
          </a:p>
          <a:p>
            <a:pPr marL="341313" indent="-341313">
              <a:spcBef>
                <a:spcPts val="3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alibri" pitchFamily="34" charset="0"/>
              </a:rPr>
              <a:t>a. Find division of memory address</a:t>
            </a:r>
            <a:r>
              <a:rPr lang="en-US" sz="2400" dirty="0">
                <a:solidFill>
                  <a:srgbClr val="C00000"/>
                </a:solidFill>
                <a:latin typeface="Calibri" pitchFamily="34" charset="0"/>
              </a:rPr>
              <a:t> </a:t>
            </a:r>
            <a:r>
              <a:rPr lang="en-US" sz="2400" dirty="0">
                <a:solidFill>
                  <a:srgbClr val="000000"/>
                </a:solidFill>
                <a:latin typeface="Calibri" pitchFamily="34" charset="0"/>
              </a:rPr>
              <a:t>based on Mapping </a:t>
            </a:r>
            <a:r>
              <a:rPr lang="en-US" sz="2400" dirty="0">
                <a:solidFill>
                  <a:srgbClr val="C00000"/>
                </a:solidFill>
                <a:latin typeface="Calibri" pitchFamily="34" charset="0"/>
              </a:rPr>
              <a:t>(Direct)</a:t>
            </a:r>
          </a:p>
          <a:p>
            <a:pPr marL="341313" indent="-341313">
              <a:spcBef>
                <a:spcPts val="3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alibri" pitchFamily="34" charset="0"/>
              </a:rPr>
              <a:t>b. </a:t>
            </a:r>
            <a:r>
              <a:rPr lang="en-US" sz="2400" dirty="0">
                <a:solidFill>
                  <a:srgbClr val="C00000"/>
                </a:solidFill>
                <a:latin typeface="Calibri" pitchFamily="34" charset="0"/>
              </a:rPr>
              <a:t>No of word bits  </a:t>
            </a:r>
            <a:r>
              <a:rPr lang="el-GR" sz="2400" dirty="0">
                <a:latin typeface="Calibri" pitchFamily="34" charset="0"/>
              </a:rPr>
              <a:t>α</a:t>
            </a:r>
            <a:r>
              <a:rPr lang="en-US" sz="2400" dirty="0">
                <a:latin typeface="Calibri" pitchFamily="34" charset="0"/>
              </a:rPr>
              <a:t> </a:t>
            </a:r>
            <a:r>
              <a:rPr lang="en-US" sz="2400" dirty="0">
                <a:solidFill>
                  <a:srgbClr val="C00000"/>
                </a:solidFill>
                <a:latin typeface="Calibri" pitchFamily="34" charset="0"/>
              </a:rPr>
              <a:t> </a:t>
            </a:r>
            <a:r>
              <a:rPr lang="en-US" sz="2400" dirty="0">
                <a:solidFill>
                  <a:schemeClr val="accent2"/>
                </a:solidFill>
                <a:latin typeface="Calibri" pitchFamily="34" charset="0"/>
              </a:rPr>
              <a:t>No of words in a block (block size) </a:t>
            </a:r>
            <a:r>
              <a:rPr lang="en-US" sz="2000" dirty="0">
                <a:solidFill>
                  <a:srgbClr val="D60093"/>
                </a:solidFill>
                <a:latin typeface="Calibri" pitchFamily="34" charset="0"/>
              </a:rPr>
              <a:t>(</a:t>
            </a:r>
            <a:r>
              <a:rPr lang="en-US" sz="2000" dirty="0">
                <a:solidFill>
                  <a:srgbClr val="D60093"/>
                </a:solidFill>
                <a:latin typeface="Arial" charset="0"/>
                <a:cs typeface="Arial" charset="0"/>
              </a:rPr>
              <a:t>16=2</a:t>
            </a:r>
            <a:r>
              <a:rPr lang="en-US" sz="2000" baseline="30000" dirty="0">
                <a:solidFill>
                  <a:srgbClr val="D60093"/>
                </a:solidFill>
                <a:latin typeface="Arial" charset="0"/>
                <a:cs typeface="Arial" charset="0"/>
              </a:rPr>
              <a:t>4</a:t>
            </a:r>
            <a:r>
              <a:rPr lang="en-US" sz="2000" dirty="0">
                <a:solidFill>
                  <a:srgbClr val="D60093"/>
                </a:solidFill>
                <a:latin typeface="Arial" charset="0"/>
                <a:cs typeface="Arial" charset="0"/>
              </a:rPr>
              <a:t> words)</a:t>
            </a:r>
            <a:endParaRPr lang="en-US" sz="2000" dirty="0">
              <a:solidFill>
                <a:srgbClr val="D60093"/>
              </a:solidFill>
              <a:latin typeface="Calibri" pitchFamily="34" charset="0"/>
            </a:endParaRPr>
          </a:p>
          <a:p>
            <a:pPr marL="341313" indent="-341313">
              <a:spcBef>
                <a:spcPts val="3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libri" pitchFamily="34" charset="0"/>
              </a:rPr>
              <a:t>c. </a:t>
            </a:r>
            <a:r>
              <a:rPr lang="en-US" sz="2400" dirty="0">
                <a:solidFill>
                  <a:srgbClr val="C00000"/>
                </a:solidFill>
                <a:latin typeface="Calibri" pitchFamily="34" charset="0"/>
              </a:rPr>
              <a:t>No of block  bits  </a:t>
            </a:r>
            <a:r>
              <a:rPr lang="el-GR" sz="2400" dirty="0">
                <a:latin typeface="Calibri" pitchFamily="34" charset="0"/>
              </a:rPr>
              <a:t>α</a:t>
            </a:r>
            <a:r>
              <a:rPr lang="en-US" sz="2400" dirty="0">
                <a:latin typeface="Calibri" pitchFamily="34" charset="0"/>
              </a:rPr>
              <a:t> </a:t>
            </a:r>
            <a:r>
              <a:rPr lang="en-US" sz="2400" dirty="0">
                <a:solidFill>
                  <a:srgbClr val="C00000"/>
                </a:solidFill>
                <a:latin typeface="Calibri" pitchFamily="34" charset="0"/>
              </a:rPr>
              <a:t> </a:t>
            </a:r>
            <a:r>
              <a:rPr lang="en-US" sz="2400" dirty="0">
                <a:solidFill>
                  <a:schemeClr val="accent2"/>
                </a:solidFill>
                <a:latin typeface="Calibri" pitchFamily="34" charset="0"/>
              </a:rPr>
              <a:t>No of  blocks in a cache </a:t>
            </a:r>
            <a:r>
              <a:rPr lang="en-US" sz="2000" dirty="0">
                <a:solidFill>
                  <a:srgbClr val="D60093"/>
                </a:solidFill>
                <a:latin typeface="Arial" charset="0"/>
                <a:cs typeface="Arial" charset="0"/>
              </a:rPr>
              <a:t>(128=2</a:t>
            </a:r>
            <a:r>
              <a:rPr lang="en-US" sz="2000" baseline="30000" dirty="0">
                <a:solidFill>
                  <a:srgbClr val="D60093"/>
                </a:solidFill>
                <a:latin typeface="Arial" charset="0"/>
                <a:cs typeface="Arial" charset="0"/>
              </a:rPr>
              <a:t>7</a:t>
            </a:r>
            <a:r>
              <a:rPr lang="en-US" sz="2000" dirty="0">
                <a:solidFill>
                  <a:srgbClr val="D60093"/>
                </a:solidFill>
                <a:latin typeface="Arial" charset="0"/>
                <a:cs typeface="Arial" charset="0"/>
              </a:rPr>
              <a:t> cache blocks) </a:t>
            </a:r>
            <a:endParaRPr lang="en-US" sz="2000" dirty="0">
              <a:solidFill>
                <a:srgbClr val="D60093"/>
              </a:solidFill>
              <a:latin typeface="Calibri" pitchFamily="34" charset="0"/>
            </a:endParaRPr>
          </a:p>
          <a:p>
            <a:pPr marL="341313" indent="-341313">
              <a:spcBef>
                <a:spcPts val="3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libri" pitchFamily="34" charset="0"/>
              </a:rPr>
              <a:t>d. </a:t>
            </a:r>
            <a:r>
              <a:rPr lang="en-US" sz="2400" dirty="0">
                <a:solidFill>
                  <a:srgbClr val="C00000"/>
                </a:solidFill>
                <a:latin typeface="Calibri" pitchFamily="34" charset="0"/>
              </a:rPr>
              <a:t>No of tag  bits </a:t>
            </a:r>
            <a:r>
              <a:rPr lang="el-GR" sz="2400" dirty="0">
                <a:latin typeface="Calibri" pitchFamily="34" charset="0"/>
              </a:rPr>
              <a:t>α</a:t>
            </a:r>
            <a:r>
              <a:rPr lang="en-US" sz="2400" dirty="0">
                <a:latin typeface="Calibri" pitchFamily="34" charset="0"/>
              </a:rPr>
              <a:t> </a:t>
            </a:r>
            <a:r>
              <a:rPr lang="en-US" sz="2400" dirty="0">
                <a:solidFill>
                  <a:schemeClr val="accent2"/>
                </a:solidFill>
                <a:latin typeface="Calibri" pitchFamily="34" charset="0"/>
              </a:rPr>
              <a:t>No of  blocks mapped into a cache block </a:t>
            </a:r>
            <a:r>
              <a:rPr lang="en-US" sz="2000" dirty="0">
                <a:solidFill>
                  <a:srgbClr val="D60093"/>
                </a:solidFill>
                <a:latin typeface="Arial" charset="0"/>
                <a:cs typeface="Arial" charset="0"/>
              </a:rPr>
              <a:t>(32 =2</a:t>
            </a:r>
            <a:r>
              <a:rPr lang="en-US" sz="2000" baseline="30000" dirty="0">
                <a:solidFill>
                  <a:srgbClr val="D60093"/>
                </a:solidFill>
                <a:latin typeface="Arial" charset="0"/>
                <a:cs typeface="Arial" charset="0"/>
              </a:rPr>
              <a:t>5</a:t>
            </a:r>
            <a:r>
              <a:rPr lang="en-US" sz="2000" dirty="0">
                <a:solidFill>
                  <a:srgbClr val="D60093"/>
                </a:solidFill>
                <a:latin typeface="Arial" charset="0"/>
                <a:cs typeface="Arial" charset="0"/>
              </a:rPr>
              <a:t> tags)</a:t>
            </a:r>
          </a:p>
          <a:p>
            <a:pPr marL="341313" indent="-341313">
              <a:spcBef>
                <a:spcPts val="3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alibri" pitchFamily="34" charset="0"/>
              </a:rPr>
              <a:t>e. Now </a:t>
            </a:r>
            <a:r>
              <a:rPr lang="en-US" sz="2400" dirty="0">
                <a:solidFill>
                  <a:srgbClr val="C00000"/>
                </a:solidFill>
                <a:latin typeface="Calibri" pitchFamily="34" charset="0"/>
              </a:rPr>
              <a:t>divide given memory address as per TBW and convert to binary</a:t>
            </a:r>
          </a:p>
          <a:p>
            <a:pPr marL="169863" indent="-169863">
              <a:spcBef>
                <a:spcPts val="3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alibri" pitchFamily="34" charset="0"/>
              </a:rPr>
              <a:t>Tag: </a:t>
            </a:r>
            <a:r>
              <a:rPr lang="en-US" sz="2400" dirty="0">
                <a:solidFill>
                  <a:srgbClr val="D60093"/>
                </a:solidFill>
                <a:latin typeface="Calibri" pitchFamily="34" charset="0"/>
              </a:rPr>
              <a:t>11101</a:t>
            </a:r>
            <a:r>
              <a:rPr lang="en-US" sz="2400" dirty="0">
                <a:solidFill>
                  <a:srgbClr val="000000"/>
                </a:solidFill>
                <a:latin typeface="Calibri" pitchFamily="34" charset="0"/>
              </a:rPr>
              <a:t> = 29 (</a:t>
            </a:r>
            <a:r>
              <a:rPr lang="en-US" sz="2400" dirty="0" err="1">
                <a:solidFill>
                  <a:srgbClr val="000000"/>
                </a:solidFill>
                <a:latin typeface="Calibri" pitchFamily="34" charset="0"/>
              </a:rPr>
              <a:t>mem</a:t>
            </a:r>
            <a:r>
              <a:rPr lang="en-US" sz="2400" dirty="0">
                <a:solidFill>
                  <a:srgbClr val="000000"/>
                </a:solidFill>
                <a:latin typeface="Calibri" pitchFamily="34" charset="0"/>
              </a:rPr>
              <a:t> block with tag  29 to same cache block)</a:t>
            </a:r>
          </a:p>
          <a:p>
            <a:pPr marL="169863" indent="-169863">
              <a:spcBef>
                <a:spcPts val="3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alibri" pitchFamily="34" charset="0"/>
              </a:rPr>
              <a:t>Block: </a:t>
            </a:r>
            <a:r>
              <a:rPr lang="en-US" sz="2400" dirty="0">
                <a:solidFill>
                  <a:srgbClr val="D60093"/>
                </a:solidFill>
                <a:latin typeface="Calibri" pitchFamily="34" charset="0"/>
              </a:rPr>
              <a:t>1111111</a:t>
            </a:r>
            <a:r>
              <a:rPr lang="en-US" sz="2400" dirty="0">
                <a:solidFill>
                  <a:srgbClr val="C00000"/>
                </a:solidFill>
                <a:latin typeface="Calibri" pitchFamily="34" charset="0"/>
              </a:rPr>
              <a:t> </a:t>
            </a:r>
            <a:r>
              <a:rPr lang="en-US" sz="2400" dirty="0">
                <a:solidFill>
                  <a:srgbClr val="000000"/>
                </a:solidFill>
                <a:latin typeface="Calibri" pitchFamily="34" charset="0"/>
              </a:rPr>
              <a:t>=127, cache block No:127</a:t>
            </a:r>
          </a:p>
          <a:p>
            <a:pPr marL="169863" indent="-169863">
              <a:spcBef>
                <a:spcPts val="3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alibri" pitchFamily="34" charset="0"/>
              </a:rPr>
              <a:t>Word:</a:t>
            </a:r>
            <a:r>
              <a:rPr lang="en-US" sz="2400" dirty="0">
                <a:solidFill>
                  <a:srgbClr val="D60093"/>
                </a:solidFill>
                <a:latin typeface="Calibri" pitchFamily="34" charset="0"/>
              </a:rPr>
              <a:t>1100</a:t>
            </a:r>
            <a:r>
              <a:rPr lang="en-US" sz="2400" dirty="0">
                <a:solidFill>
                  <a:srgbClr val="000000"/>
                </a:solidFill>
                <a:latin typeface="Calibri" pitchFamily="34" charset="0"/>
              </a:rPr>
              <a:t>=12, word no:12,</a:t>
            </a:r>
          </a:p>
          <a:p>
            <a:pPr marL="169863" indent="-169863">
              <a:spcBef>
                <a:spcPts val="3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alibri" pitchFamily="34" charset="0"/>
              </a:rPr>
              <a:t>So </a:t>
            </a:r>
            <a:r>
              <a:rPr lang="en-US" sz="2400" dirty="0">
                <a:solidFill>
                  <a:schemeClr val="accent2"/>
                </a:solidFill>
                <a:latin typeface="Calibri" pitchFamily="34" charset="0"/>
              </a:rPr>
              <a:t>Word: 12 of block with tag no: 29 allotted to cache block: 127</a:t>
            </a:r>
          </a:p>
        </p:txBody>
      </p:sp>
      <p:pic>
        <p:nvPicPr>
          <p:cNvPr id="34820" name="Picture 17">
            <a:extLst>
              <a:ext uri="{FF2B5EF4-FFF2-40B4-BE49-F238E27FC236}">
                <a16:creationId xmlns:a16="http://schemas.microsoft.com/office/drawing/2014/main" id="{9F19F4C0-F063-BAD1-75A7-E0DD9B8FA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57200"/>
            <a:ext cx="4495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149454-727B-2E90-1C35-656FFEC3CE78}"/>
              </a:ext>
            </a:extLst>
          </p:cNvPr>
          <p:cNvSpPr>
            <a:spLocks noGrp="1" noChangeArrowheads="1"/>
          </p:cNvSpPr>
          <p:nvPr>
            <p:ph type="title"/>
          </p:nvPr>
        </p:nvSpPr>
        <p:spPr/>
        <p:txBody>
          <a:bodyPr>
            <a:normAutofit/>
          </a:bodyPr>
          <a:lstStyle/>
          <a:p>
            <a:pPr eaLnBrk="1" hangingPunct="1"/>
            <a:r>
              <a:rPr lang="en-GB" altLang="en-US" sz="3200" dirty="0"/>
              <a:t>Fully Associative Mapping</a:t>
            </a:r>
          </a:p>
        </p:txBody>
      </p:sp>
      <p:sp>
        <p:nvSpPr>
          <p:cNvPr id="30723" name="Rectangle 3">
            <a:extLst>
              <a:ext uri="{FF2B5EF4-FFF2-40B4-BE49-F238E27FC236}">
                <a16:creationId xmlns:a16="http://schemas.microsoft.com/office/drawing/2014/main" id="{6DA553C0-776B-8788-DBE1-5DDB692B4C24}"/>
              </a:ext>
            </a:extLst>
          </p:cNvPr>
          <p:cNvSpPr>
            <a:spLocks noGrp="1" noChangeArrowheads="1"/>
          </p:cNvSpPr>
          <p:nvPr>
            <p:ph idx="1"/>
          </p:nvPr>
        </p:nvSpPr>
        <p:spPr/>
        <p:txBody>
          <a:bodyPr>
            <a:normAutofit fontScale="85000" lnSpcReduction="20000"/>
          </a:bodyPr>
          <a:lstStyle/>
          <a:p>
            <a:pPr marL="236538" indent="-236538">
              <a:lnSpc>
                <a:spcPct val="90000"/>
              </a:lnSpc>
              <a:defRPr/>
            </a:pPr>
            <a:r>
              <a:rPr lang="en-GB" sz="2400" dirty="0">
                <a:latin typeface="Comic Sans MS" panose="030F0702030302020204" pitchFamily="66" charset="0"/>
              </a:rPr>
              <a:t>A fully associative mapping scheme can overcome the problems of the direct mapping scheme </a:t>
            </a:r>
          </a:p>
          <a:p>
            <a:pPr marL="236538" lvl="1" indent="-236538">
              <a:lnSpc>
                <a:spcPct val="90000"/>
              </a:lnSpc>
              <a:defRPr/>
            </a:pPr>
            <a:r>
              <a:rPr lang="en-GB" sz="2400" dirty="0">
                <a:latin typeface="Comic Sans MS" panose="030F0702030302020204" pitchFamily="66" charset="0"/>
              </a:rPr>
              <a:t>A main </a:t>
            </a:r>
            <a:r>
              <a:rPr lang="en-GB" sz="2400" dirty="0">
                <a:solidFill>
                  <a:srgbClr val="C00000"/>
                </a:solidFill>
                <a:latin typeface="Comic Sans MS" panose="030F0702030302020204" pitchFamily="66" charset="0"/>
              </a:rPr>
              <a:t>memory block can load into any line of cache</a:t>
            </a:r>
          </a:p>
          <a:p>
            <a:pPr marL="236538" lvl="1" indent="-236538">
              <a:lnSpc>
                <a:spcPct val="90000"/>
              </a:lnSpc>
              <a:defRPr/>
            </a:pPr>
            <a:r>
              <a:rPr lang="en-GB" sz="2400" dirty="0">
                <a:solidFill>
                  <a:srgbClr val="C00000"/>
                </a:solidFill>
                <a:latin typeface="Comic Sans MS" panose="030F0702030302020204" pitchFamily="66" charset="0"/>
              </a:rPr>
              <a:t>Memory address </a:t>
            </a:r>
            <a:r>
              <a:rPr lang="en-GB" sz="2400" dirty="0">
                <a:latin typeface="Comic Sans MS" panose="030F0702030302020204" pitchFamily="66" charset="0"/>
              </a:rPr>
              <a:t>is interpreted as </a:t>
            </a:r>
            <a:r>
              <a:rPr lang="en-GB" sz="2400" dirty="0">
                <a:solidFill>
                  <a:srgbClr val="C00000"/>
                </a:solidFill>
                <a:latin typeface="Comic Sans MS" panose="030F0702030302020204" pitchFamily="66" charset="0"/>
              </a:rPr>
              <a:t>tag and word</a:t>
            </a:r>
          </a:p>
          <a:p>
            <a:pPr marL="236538" lvl="1" indent="-236538">
              <a:lnSpc>
                <a:spcPct val="90000"/>
              </a:lnSpc>
              <a:defRPr/>
            </a:pPr>
            <a:r>
              <a:rPr lang="en-GB" sz="2400" dirty="0">
                <a:solidFill>
                  <a:srgbClr val="C00000"/>
                </a:solidFill>
                <a:latin typeface="Comic Sans MS" panose="030F0702030302020204" pitchFamily="66" charset="0"/>
              </a:rPr>
              <a:t>Tag </a:t>
            </a:r>
            <a:r>
              <a:rPr lang="en-GB" sz="2400" dirty="0">
                <a:latin typeface="Comic Sans MS" panose="030F0702030302020204" pitchFamily="66" charset="0"/>
              </a:rPr>
              <a:t>uniquely </a:t>
            </a:r>
            <a:r>
              <a:rPr lang="en-GB" sz="2400" dirty="0">
                <a:solidFill>
                  <a:srgbClr val="C00000"/>
                </a:solidFill>
                <a:latin typeface="Comic Sans MS" panose="030F0702030302020204" pitchFamily="66" charset="0"/>
              </a:rPr>
              <a:t>identifies block of memory</a:t>
            </a:r>
          </a:p>
          <a:p>
            <a:pPr marL="236538" lvl="1" indent="-236538">
              <a:lnSpc>
                <a:spcPct val="90000"/>
              </a:lnSpc>
              <a:defRPr/>
            </a:pPr>
            <a:r>
              <a:rPr lang="en-GB" sz="2400" dirty="0">
                <a:latin typeface="Comic Sans MS" panose="030F0702030302020204" pitchFamily="66" charset="0"/>
              </a:rPr>
              <a:t>Every line’s tag is examined for a match</a:t>
            </a:r>
          </a:p>
          <a:p>
            <a:pPr marL="236538" lvl="1" indent="-236538">
              <a:lnSpc>
                <a:spcPct val="90000"/>
              </a:lnSpc>
              <a:defRPr/>
            </a:pPr>
            <a:r>
              <a:rPr lang="en-GB" sz="2400" dirty="0">
                <a:latin typeface="Comic Sans MS" panose="030F0702030302020204" pitchFamily="66" charset="0"/>
              </a:rPr>
              <a:t>Also need a </a:t>
            </a:r>
            <a:r>
              <a:rPr lang="en-GB" sz="2400" dirty="0">
                <a:solidFill>
                  <a:srgbClr val="C00000"/>
                </a:solidFill>
                <a:latin typeface="Comic Sans MS" panose="030F0702030302020204" pitchFamily="66" charset="0"/>
              </a:rPr>
              <a:t>Dirty and Valid bit </a:t>
            </a:r>
          </a:p>
          <a:p>
            <a:pPr marL="236538" indent="-236538">
              <a:lnSpc>
                <a:spcPct val="90000"/>
              </a:lnSpc>
              <a:defRPr/>
            </a:pPr>
            <a:r>
              <a:rPr lang="en-US" sz="2400" dirty="0">
                <a:solidFill>
                  <a:srgbClr val="C00000"/>
                </a:solidFill>
                <a:latin typeface="Comic Sans MS" panose="030F0702030302020204" pitchFamily="66" charset="0"/>
              </a:rPr>
              <a:t>Flexible</a:t>
            </a:r>
            <a:r>
              <a:rPr lang="en-US" sz="2400" dirty="0">
                <a:solidFill>
                  <a:srgbClr val="1F497D"/>
                </a:solidFill>
                <a:latin typeface="Comic Sans MS" panose="030F0702030302020204" pitchFamily="66" charset="0"/>
              </a:rPr>
              <a:t>,</a:t>
            </a:r>
            <a:r>
              <a:rPr lang="en-US" sz="2400" dirty="0">
                <a:latin typeface="Comic Sans MS" panose="030F0702030302020204" pitchFamily="66" charset="0"/>
              </a:rPr>
              <a:t> and uses cache space efficiently. </a:t>
            </a:r>
          </a:p>
          <a:p>
            <a:pPr marL="236538" indent="-236538">
              <a:lnSpc>
                <a:spcPct val="90000"/>
              </a:lnSpc>
              <a:defRPr/>
            </a:pPr>
            <a:r>
              <a:rPr lang="en-US" sz="2400" dirty="0">
                <a:solidFill>
                  <a:srgbClr val="C00000"/>
                </a:solidFill>
                <a:latin typeface="Comic Sans MS" panose="030F0702030302020204" pitchFamily="66" charset="0"/>
              </a:rPr>
              <a:t>All slots searched in parallel </a:t>
            </a:r>
            <a:r>
              <a:rPr lang="en-US" sz="2400" dirty="0">
                <a:latin typeface="Comic Sans MS" panose="030F0702030302020204" pitchFamily="66" charset="0"/>
              </a:rPr>
              <a:t>for target</a:t>
            </a:r>
          </a:p>
          <a:p>
            <a:pPr marL="236538" indent="-236538">
              <a:lnSpc>
                <a:spcPct val="90000"/>
              </a:lnSpc>
              <a:defRPr/>
            </a:pPr>
            <a:r>
              <a:rPr lang="en-GB" sz="2400" dirty="0">
                <a:latin typeface="Comic Sans MS" panose="030F0702030302020204" pitchFamily="66" charset="0"/>
              </a:rPr>
              <a:t>But </a:t>
            </a:r>
            <a:r>
              <a:rPr lang="en-GB" sz="2400" dirty="0">
                <a:solidFill>
                  <a:srgbClr val="C00000"/>
                </a:solidFill>
                <a:latin typeface="Comic Sans MS" panose="030F0702030302020204" pitchFamily="66" charset="0"/>
              </a:rPr>
              <a:t>Cache searching gets expensive</a:t>
            </a:r>
            <a:r>
              <a:rPr lang="en-GB" sz="2400" dirty="0">
                <a:latin typeface="Comic Sans MS" panose="030F0702030302020204" pitchFamily="66" charset="0"/>
              </a:rPr>
              <a:t>!</a:t>
            </a:r>
          </a:p>
          <a:p>
            <a:pPr marL="236538" lvl="1" indent="-236538">
              <a:lnSpc>
                <a:spcPct val="90000"/>
              </a:lnSpc>
              <a:defRPr/>
            </a:pPr>
            <a:r>
              <a:rPr lang="en-GB" sz="2400" dirty="0">
                <a:latin typeface="Comic Sans MS" panose="030F0702030302020204" pitchFamily="66" charset="0"/>
              </a:rPr>
              <a:t>Ideally need circuitry that can simultaneously examine all tags for a match</a:t>
            </a:r>
          </a:p>
          <a:p>
            <a:pPr marL="236538" lvl="1" indent="-236538">
              <a:lnSpc>
                <a:spcPct val="90000"/>
              </a:lnSpc>
              <a:defRPr/>
            </a:pPr>
            <a:r>
              <a:rPr lang="en-GB" sz="2400" dirty="0">
                <a:latin typeface="Comic Sans MS" panose="030F0702030302020204" pitchFamily="66" charset="0"/>
              </a:rPr>
              <a:t>Lots of circuitry needed, </a:t>
            </a:r>
            <a:r>
              <a:rPr lang="en-GB" sz="2400" dirty="0">
                <a:solidFill>
                  <a:srgbClr val="C00000"/>
                </a:solidFill>
                <a:latin typeface="Comic Sans MS" panose="030F0702030302020204" pitchFamily="66" charset="0"/>
              </a:rPr>
              <a:t>high cost</a:t>
            </a:r>
          </a:p>
          <a:p>
            <a:pPr marL="236538" indent="-236538">
              <a:lnSpc>
                <a:spcPct val="90000"/>
              </a:lnSpc>
              <a:defRPr/>
            </a:pPr>
            <a:r>
              <a:rPr lang="en-GB" sz="2400" dirty="0">
                <a:latin typeface="Comic Sans MS" panose="030F0702030302020204" pitchFamily="66" charset="0"/>
              </a:rPr>
              <a:t>Need </a:t>
            </a:r>
            <a:r>
              <a:rPr lang="en-GB" sz="2400" dirty="0">
                <a:solidFill>
                  <a:srgbClr val="C00000"/>
                </a:solidFill>
                <a:latin typeface="Comic Sans MS" panose="030F0702030302020204" pitchFamily="66" charset="0"/>
              </a:rPr>
              <a:t>replacement policies </a:t>
            </a:r>
            <a:r>
              <a:rPr lang="en-GB" sz="2400" dirty="0">
                <a:latin typeface="Comic Sans MS" panose="030F0702030302020204" pitchFamily="66" charset="0"/>
              </a:rPr>
              <a:t>now that anything can get thrown out of the cache</a:t>
            </a:r>
          </a:p>
          <a:p>
            <a:pPr eaLnBrk="1" hangingPunct="1">
              <a:lnSpc>
                <a:spcPct val="90000"/>
              </a:lnSpc>
              <a:defRPr/>
            </a:pPr>
            <a:endParaRPr lang="en-GB" sz="24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8019A9BF-1E8F-8B1A-9981-591E0358B130}"/>
              </a:ext>
            </a:extLst>
          </p:cNvPr>
          <p:cNvSpPr txBox="1">
            <a:spLocks noChangeArrowheads="1"/>
          </p:cNvSpPr>
          <p:nvPr/>
        </p:nvSpPr>
        <p:spPr bwMode="auto">
          <a:xfrm>
            <a:off x="1981200" y="76200"/>
            <a:ext cx="8229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endParaRPr lang="en-US" altLang="en-US" sz="2800" dirty="0"/>
          </a:p>
        </p:txBody>
      </p:sp>
      <p:sp>
        <p:nvSpPr>
          <p:cNvPr id="73777" name="Text Box 48">
            <a:extLst>
              <a:ext uri="{FF2B5EF4-FFF2-40B4-BE49-F238E27FC236}">
                <a16:creationId xmlns:a16="http://schemas.microsoft.com/office/drawing/2014/main" id="{A731422A-7099-5022-50C9-D64FEC8AB278}"/>
              </a:ext>
            </a:extLst>
          </p:cNvPr>
          <p:cNvSpPr txBox="1">
            <a:spLocks noChangeArrowheads="1"/>
          </p:cNvSpPr>
          <p:nvPr/>
        </p:nvSpPr>
        <p:spPr bwMode="auto">
          <a:xfrm>
            <a:off x="1828800" y="5672138"/>
            <a:ext cx="8153400" cy="1109662"/>
          </a:xfrm>
          <a:prstGeom prst="rect">
            <a:avLst/>
          </a:prstGeom>
          <a:noFill/>
          <a:ln w="9525">
            <a:noFill/>
            <a:round/>
            <a:headEnd/>
            <a:tailEnd/>
          </a:ln>
        </p:spPr>
        <p:txBody>
          <a:bodyPr lIns="90000" tIns="46800" rIns="90000" bIns="4680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rgbClr val="000000"/>
                </a:solidFill>
                <a:latin typeface="Comic Sans MS" panose="030F0702030302020204" pitchFamily="66" charset="0"/>
              </a:rPr>
              <a:t>Any memory block can </a:t>
            </a:r>
            <a:r>
              <a:rPr lang="en-US" sz="2200" dirty="0">
                <a:solidFill>
                  <a:srgbClr val="C00000"/>
                </a:solidFill>
                <a:latin typeface="Comic Sans MS" panose="030F0702030302020204" pitchFamily="66" charset="0"/>
              </a:rPr>
              <a:t>map to any cache slot</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rgbClr val="C00000"/>
                </a:solidFill>
                <a:latin typeface="Comic Sans MS" panose="030F0702030302020204" pitchFamily="66" charset="0"/>
              </a:rPr>
              <a:t>Tag :</a:t>
            </a:r>
            <a:r>
              <a:rPr lang="en-US" sz="2200" dirty="0">
                <a:solidFill>
                  <a:srgbClr val="000000"/>
                </a:solidFill>
                <a:latin typeface="Comic Sans MS" panose="030F0702030302020204" pitchFamily="66" charset="0"/>
              </a:rPr>
              <a:t> Identify which block is in which slot</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dirty="0">
                <a:solidFill>
                  <a:srgbClr val="000000"/>
                </a:solidFill>
                <a:latin typeface="Comic Sans MS" panose="030F0702030302020204" pitchFamily="66" charset="0"/>
              </a:rPr>
              <a:t>All </a:t>
            </a:r>
            <a:r>
              <a:rPr lang="en-US" sz="2200" dirty="0">
                <a:solidFill>
                  <a:srgbClr val="C00000"/>
                </a:solidFill>
                <a:latin typeface="Comic Sans MS" panose="030F0702030302020204" pitchFamily="66" charset="0"/>
              </a:rPr>
              <a:t>slots searched in parallel </a:t>
            </a:r>
            <a:r>
              <a:rPr lang="en-US" sz="2200" dirty="0">
                <a:solidFill>
                  <a:srgbClr val="000000"/>
                </a:solidFill>
                <a:latin typeface="Comic Sans MS" panose="030F0702030302020204" pitchFamily="66" charset="0"/>
              </a:rPr>
              <a:t>for target block</a:t>
            </a:r>
          </a:p>
        </p:txBody>
      </p:sp>
      <p:pic>
        <p:nvPicPr>
          <p:cNvPr id="55300" name="Picture 50">
            <a:extLst>
              <a:ext uri="{FF2B5EF4-FFF2-40B4-BE49-F238E27FC236}">
                <a16:creationId xmlns:a16="http://schemas.microsoft.com/office/drawing/2014/main" id="{71012F47-BD28-F26A-CAC6-E893E4F6F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57363"/>
            <a:ext cx="7653339"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D389812-7515-19E8-401F-81FB2F8ECEC9}"/>
              </a:ext>
            </a:extLst>
          </p:cNvPr>
          <p:cNvSpPr>
            <a:spLocks noGrp="1"/>
          </p:cNvSpPr>
          <p:nvPr>
            <p:ph type="title"/>
          </p:nvPr>
        </p:nvSpPr>
        <p:spPr>
          <a:xfrm>
            <a:off x="905256" y="590668"/>
            <a:ext cx="9914859" cy="895232"/>
          </a:xfrm>
        </p:spPr>
        <p:txBody>
          <a:bodyPr>
            <a:normAutofit fontScale="90000"/>
          </a:bodyPr>
          <a:lstStyle/>
          <a:p>
            <a:r>
              <a:rPr lang="en-US" altLang="en-US" sz="4000" dirty="0" err="1"/>
              <a:t>Eg</a:t>
            </a:r>
            <a:r>
              <a:rPr lang="en-US" altLang="en-US" sz="4000" dirty="0"/>
              <a:t>: Associative Mapping</a:t>
            </a:r>
            <a:br>
              <a:rPr lang="en-US" altLang="en-US" sz="4000" dirty="0"/>
            </a:br>
            <a:endParaRPr lang="en-IN" dirty="0"/>
          </a:p>
        </p:txBody>
      </p:sp>
    </p:spTree>
    <p:extLst>
      <p:ext uri="{BB962C8B-B14F-4D97-AF65-F5344CB8AC3E}">
        <p14:creationId xmlns:p14="http://schemas.microsoft.com/office/powerpoint/2010/main" val="5630467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8E42674E-55C5-4225-0D03-C8B83E7E8DB8}"/>
              </a:ext>
            </a:extLst>
          </p:cNvPr>
          <p:cNvSpPr txBox="1">
            <a:spLocks noChangeArrowheads="1"/>
          </p:cNvSpPr>
          <p:nvPr/>
        </p:nvSpPr>
        <p:spPr bwMode="auto">
          <a:xfrm>
            <a:off x="1981200" y="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4000">
                <a:solidFill>
                  <a:srgbClr val="347FD8"/>
                </a:solidFill>
              </a:rPr>
              <a:t>Associative mapping</a:t>
            </a:r>
          </a:p>
        </p:txBody>
      </p:sp>
      <p:sp>
        <p:nvSpPr>
          <p:cNvPr id="38915" name="Text Box 109">
            <a:extLst>
              <a:ext uri="{FF2B5EF4-FFF2-40B4-BE49-F238E27FC236}">
                <a16:creationId xmlns:a16="http://schemas.microsoft.com/office/drawing/2014/main" id="{7C91E75F-269C-FA5F-842F-595A87DB7FEC}"/>
              </a:ext>
            </a:extLst>
          </p:cNvPr>
          <p:cNvSpPr txBox="1">
            <a:spLocks noChangeArrowheads="1"/>
          </p:cNvSpPr>
          <p:nvPr/>
        </p:nvSpPr>
        <p:spPr bwMode="auto">
          <a:xfrm>
            <a:off x="5638800" y="914401"/>
            <a:ext cx="5029200"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spcBef>
                <a:spcPts val="1125"/>
              </a:spcBef>
              <a:buClrTx/>
              <a:buNone/>
            </a:pPr>
            <a:r>
              <a:rPr lang="en-US" altLang="en-US" sz="2000">
                <a:solidFill>
                  <a:srgbClr val="C00000"/>
                </a:solidFill>
                <a:latin typeface="Arial" panose="020B0604020202020204" pitchFamily="34" charset="0"/>
              </a:rPr>
              <a:t>Associative</a:t>
            </a:r>
            <a:r>
              <a:rPr lang="en-US" altLang="en-US" sz="2000">
                <a:solidFill>
                  <a:schemeClr val="accent2"/>
                </a:solidFill>
                <a:latin typeface="Arial" panose="020B0604020202020204" pitchFamily="34" charset="0"/>
              </a:rPr>
              <a:t> - Any memory block can map to any cache block</a:t>
            </a:r>
          </a:p>
          <a:p>
            <a:pPr>
              <a:spcBef>
                <a:spcPts val="1125"/>
              </a:spcBef>
              <a:buClrTx/>
              <a:buNone/>
            </a:pPr>
            <a:r>
              <a:rPr lang="en-US" altLang="en-US" sz="2000" b="1">
                <a:solidFill>
                  <a:schemeClr val="accent2"/>
                </a:solidFill>
                <a:latin typeface="Arial" panose="020B0604020202020204" pitchFamily="34" charset="0"/>
              </a:rPr>
              <a:t>Tag No = Memory block No</a:t>
            </a:r>
          </a:p>
          <a:p>
            <a:pPr>
              <a:spcBef>
                <a:spcPts val="1125"/>
              </a:spcBef>
              <a:buClrTx/>
              <a:buNone/>
            </a:pPr>
            <a:r>
              <a:rPr lang="en-US" altLang="en-US" sz="2000" b="1">
                <a:solidFill>
                  <a:schemeClr val="accent2"/>
                </a:solidFill>
                <a:latin typeface="Arial" panose="020B0604020202020204" pitchFamily="34" charset="0"/>
              </a:rPr>
              <a:t> No of tags = No of Memory blocks</a:t>
            </a:r>
          </a:p>
          <a:p>
            <a:pPr>
              <a:spcBef>
                <a:spcPts val="1125"/>
              </a:spcBef>
              <a:buClrTx/>
              <a:buNone/>
            </a:pPr>
            <a:r>
              <a:rPr lang="en-US" altLang="en-US" sz="2000">
                <a:latin typeface="Arial" panose="020B0604020202020204" pitchFamily="34" charset="0"/>
              </a:rPr>
              <a:t>Memory address divided into </a:t>
            </a:r>
            <a:r>
              <a:rPr lang="en-US" altLang="en-US" sz="2000">
                <a:solidFill>
                  <a:srgbClr val="C00000"/>
                </a:solidFill>
                <a:latin typeface="Arial" panose="020B0604020202020204" pitchFamily="34" charset="0"/>
              </a:rPr>
              <a:t>two fields:</a:t>
            </a:r>
          </a:p>
          <a:p>
            <a:pPr>
              <a:spcBef>
                <a:spcPts val="1125"/>
              </a:spcBef>
              <a:buClrTx/>
              <a:buNone/>
            </a:pPr>
            <a:r>
              <a:rPr lang="en-US" altLang="en-US" sz="2000" b="1">
                <a:solidFill>
                  <a:schemeClr val="accent2"/>
                </a:solidFill>
                <a:latin typeface="Arial" panose="020B0604020202020204" pitchFamily="34" charset="0"/>
              </a:rPr>
              <a:t>4 word bits </a:t>
            </a:r>
            <a:r>
              <a:rPr lang="en-US" altLang="en-US" sz="2000">
                <a:solidFill>
                  <a:srgbClr val="C00000"/>
                </a:solidFill>
                <a:latin typeface="Arial" panose="020B0604020202020204" pitchFamily="34" charset="0"/>
              </a:rPr>
              <a:t>- </a:t>
            </a:r>
            <a:r>
              <a:rPr lang="en-US" altLang="en-US" sz="2000">
                <a:latin typeface="Arial" panose="020B0604020202020204" pitchFamily="34" charset="0"/>
                <a:cs typeface="Arial" panose="020B0604020202020204" pitchFamily="34" charset="0"/>
              </a:rPr>
              <a:t> </a:t>
            </a:r>
            <a:r>
              <a:rPr lang="en-US" altLang="en-US" sz="2000">
                <a:solidFill>
                  <a:srgbClr val="C00000"/>
                </a:solidFill>
                <a:latin typeface="Arial" panose="020B0604020202020204" pitchFamily="34" charset="0"/>
                <a:cs typeface="Arial" panose="020B0604020202020204" pitchFamily="34" charset="0"/>
              </a:rPr>
              <a:t>which one of 16 words </a:t>
            </a:r>
            <a:r>
              <a:rPr lang="en-US" altLang="en-US" sz="2000">
                <a:latin typeface="Arial" panose="020B0604020202020204" pitchFamily="34" charset="0"/>
                <a:cs typeface="Arial" panose="020B0604020202020204" pitchFamily="34" charset="0"/>
              </a:rPr>
              <a:t>(each block has </a:t>
            </a:r>
            <a:r>
              <a:rPr lang="en-US" altLang="en-US" sz="2000">
                <a:solidFill>
                  <a:srgbClr val="C00000"/>
                </a:solidFill>
                <a:latin typeface="Arial" panose="020B0604020202020204" pitchFamily="34" charset="0"/>
                <a:cs typeface="Arial" panose="020B0604020202020204" pitchFamily="34" charset="0"/>
              </a:rPr>
              <a:t>16=2</a:t>
            </a:r>
            <a:r>
              <a:rPr lang="en-US" altLang="en-US" sz="2000" baseline="30000">
                <a:solidFill>
                  <a:srgbClr val="C00000"/>
                </a:solidFill>
                <a:latin typeface="Arial" panose="020B0604020202020204" pitchFamily="34" charset="0"/>
                <a:cs typeface="Arial" panose="020B0604020202020204" pitchFamily="34" charset="0"/>
              </a:rPr>
              <a:t>4</a:t>
            </a:r>
            <a:r>
              <a:rPr lang="en-US" altLang="en-US" sz="2000">
                <a:solidFill>
                  <a:srgbClr val="C00000"/>
                </a:solidFill>
                <a:latin typeface="Arial" panose="020B0604020202020204" pitchFamily="34" charset="0"/>
                <a:cs typeface="Arial" panose="020B0604020202020204" pitchFamily="34" charset="0"/>
              </a:rPr>
              <a:t> words</a:t>
            </a:r>
            <a:r>
              <a:rPr lang="en-US" altLang="en-US" sz="2000">
                <a:latin typeface="Arial" panose="020B0604020202020204" pitchFamily="34" charset="0"/>
                <a:cs typeface="Arial" panose="020B0604020202020204" pitchFamily="34" charset="0"/>
              </a:rPr>
              <a:t>) </a:t>
            </a:r>
          </a:p>
          <a:p>
            <a:pPr>
              <a:spcBef>
                <a:spcPts val="1125"/>
              </a:spcBef>
              <a:buClrTx/>
              <a:buNone/>
            </a:pPr>
            <a:r>
              <a:rPr lang="en-US" altLang="en-US" sz="2000" b="1">
                <a:solidFill>
                  <a:schemeClr val="accent2"/>
                </a:solidFill>
                <a:latin typeface="Arial" panose="020B0604020202020204" pitchFamily="34" charset="0"/>
              </a:rPr>
              <a:t>12 tag bits </a:t>
            </a:r>
            <a:r>
              <a:rPr lang="en-US" altLang="en-US" sz="2000">
                <a:latin typeface="Arial" panose="020B0604020202020204" pitchFamily="34" charset="0"/>
              </a:rPr>
              <a:t>- Identify </a:t>
            </a:r>
            <a:r>
              <a:rPr lang="en-US" altLang="en-US" sz="2000">
                <a:solidFill>
                  <a:srgbClr val="C00000"/>
                </a:solidFill>
                <a:latin typeface="Arial" panose="020B0604020202020204" pitchFamily="34" charset="0"/>
              </a:rPr>
              <a:t>which one of the 4096 blocks</a:t>
            </a:r>
            <a:r>
              <a:rPr lang="en-US" altLang="en-US" sz="2000">
                <a:latin typeface="Arial" panose="020B0604020202020204" pitchFamily="34" charset="0"/>
              </a:rPr>
              <a:t> (4096=2</a:t>
            </a:r>
            <a:r>
              <a:rPr lang="en-US" altLang="en-US" sz="2000" baseline="30000">
                <a:latin typeface="Arial" panose="020B0604020202020204" pitchFamily="34" charset="0"/>
              </a:rPr>
              <a:t>12</a:t>
            </a:r>
            <a:r>
              <a:rPr lang="en-US" altLang="en-US" sz="2000">
                <a:latin typeface="Arial" panose="020B0604020202020204" pitchFamily="34" charset="0"/>
              </a:rPr>
              <a:t>) is currently resident in the cache block.</a:t>
            </a:r>
          </a:p>
        </p:txBody>
      </p:sp>
      <p:pic>
        <p:nvPicPr>
          <p:cNvPr id="38916" name="Picture 111">
            <a:extLst>
              <a:ext uri="{FF2B5EF4-FFF2-40B4-BE49-F238E27FC236}">
                <a16:creationId xmlns:a16="http://schemas.microsoft.com/office/drawing/2014/main" id="{A64871F9-D0CA-BD9A-A0FC-32D96C0E7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09600"/>
            <a:ext cx="3810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462A9CA4-1751-38D1-86FC-6E9688E1C30B}"/>
              </a:ext>
            </a:extLst>
          </p:cNvPr>
          <p:cNvSpPr txBox="1">
            <a:spLocks noChangeArrowheads="1"/>
          </p:cNvSpPr>
          <p:nvPr/>
        </p:nvSpPr>
        <p:spPr bwMode="auto">
          <a:xfrm>
            <a:off x="1981200" y="762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a:ea typeface="SimSun" panose="02010600030101010101" pitchFamily="2" charset="-122"/>
              </a:rPr>
              <a:t>Associative Mapping</a:t>
            </a:r>
          </a:p>
        </p:txBody>
      </p:sp>
      <p:sp>
        <p:nvSpPr>
          <p:cNvPr id="66563" name="Text Box 2">
            <a:extLst>
              <a:ext uri="{FF2B5EF4-FFF2-40B4-BE49-F238E27FC236}">
                <a16:creationId xmlns:a16="http://schemas.microsoft.com/office/drawing/2014/main" id="{BC2C436D-D8D8-7B12-1CF1-D59568315446}"/>
              </a:ext>
            </a:extLst>
          </p:cNvPr>
          <p:cNvSpPr txBox="1">
            <a:spLocks noChangeArrowheads="1"/>
          </p:cNvSpPr>
          <p:nvPr/>
        </p:nvSpPr>
        <p:spPr bwMode="auto">
          <a:xfrm>
            <a:off x="800100" y="2362200"/>
            <a:ext cx="9791700" cy="4419600"/>
          </a:xfrm>
          <a:prstGeom prst="rect">
            <a:avLst/>
          </a:prstGeom>
          <a:noFill/>
          <a:ln w="9525">
            <a:noFill/>
            <a:round/>
            <a:headEnd/>
            <a:tailEnd/>
          </a:ln>
        </p:spPr>
        <p:txBody>
          <a:bodyPr/>
          <a:lstStyle/>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100" dirty="0" err="1">
                <a:solidFill>
                  <a:srgbClr val="000000"/>
                </a:solidFill>
                <a:latin typeface="Comic Sans MS" panose="030F0702030302020204" pitchFamily="66" charset="0"/>
                <a:cs typeface="Arial" pitchFamily="34" charset="0"/>
              </a:rPr>
              <a:t>Eg</a:t>
            </a:r>
            <a:r>
              <a:rPr lang="en-US" sz="2100" dirty="0">
                <a:solidFill>
                  <a:srgbClr val="000000"/>
                </a:solidFill>
                <a:latin typeface="Comic Sans MS" panose="030F0702030302020204" pitchFamily="66" charset="0"/>
                <a:cs typeface="Arial" pitchFamily="34" charset="0"/>
              </a:rPr>
              <a:t>: Given a memory address, in  Associative mapping how to find which word it is , to which cache block it will be allocated and its tag no.</a:t>
            </a:r>
          </a:p>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100" dirty="0">
                <a:solidFill>
                  <a:srgbClr val="000000"/>
                </a:solidFill>
                <a:latin typeface="Comic Sans MS" panose="030F0702030302020204" pitchFamily="66" charset="0"/>
                <a:cs typeface="Arial" pitchFamily="34" charset="0"/>
              </a:rPr>
              <a:t>a. Find division of memory address </a:t>
            </a:r>
            <a:r>
              <a:rPr lang="en-US" sz="2100" dirty="0">
                <a:solidFill>
                  <a:srgbClr val="C00000"/>
                </a:solidFill>
                <a:latin typeface="Comic Sans MS" panose="030F0702030302020204" pitchFamily="66" charset="0"/>
                <a:cs typeface="Arial" pitchFamily="34" charset="0"/>
              </a:rPr>
              <a:t>(TW) </a:t>
            </a:r>
            <a:r>
              <a:rPr lang="en-US" sz="2100" dirty="0">
                <a:solidFill>
                  <a:srgbClr val="000000"/>
                </a:solidFill>
                <a:latin typeface="Comic Sans MS" panose="030F0702030302020204" pitchFamily="66" charset="0"/>
                <a:cs typeface="Arial" pitchFamily="34" charset="0"/>
              </a:rPr>
              <a:t>based on Mapping </a:t>
            </a:r>
            <a:r>
              <a:rPr lang="en-US" sz="2100" dirty="0">
                <a:solidFill>
                  <a:srgbClr val="C00000"/>
                </a:solidFill>
                <a:latin typeface="Comic Sans MS" panose="030F0702030302020204" pitchFamily="66" charset="0"/>
                <a:cs typeface="Arial" pitchFamily="34" charset="0"/>
              </a:rPr>
              <a:t>(Associative)</a:t>
            </a:r>
          </a:p>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100" dirty="0">
                <a:solidFill>
                  <a:srgbClr val="000000"/>
                </a:solidFill>
                <a:latin typeface="Comic Sans MS" panose="030F0702030302020204" pitchFamily="66" charset="0"/>
                <a:cs typeface="Arial" pitchFamily="34" charset="0"/>
              </a:rPr>
              <a:t>b. </a:t>
            </a:r>
            <a:r>
              <a:rPr lang="en-US" sz="2100" dirty="0">
                <a:solidFill>
                  <a:srgbClr val="C00000"/>
                </a:solidFill>
                <a:latin typeface="Comic Sans MS" panose="030F0702030302020204" pitchFamily="66" charset="0"/>
                <a:cs typeface="Arial" pitchFamily="34" charset="0"/>
              </a:rPr>
              <a:t>No of word bits </a:t>
            </a:r>
            <a:r>
              <a:rPr lang="el-GR" sz="2100" dirty="0">
                <a:latin typeface="Comic Sans MS" panose="030F0702030302020204" pitchFamily="66" charset="0"/>
                <a:cs typeface="Arial" pitchFamily="34" charset="0"/>
              </a:rPr>
              <a:t>α</a:t>
            </a:r>
            <a:r>
              <a:rPr lang="en-US" sz="2100" dirty="0">
                <a:solidFill>
                  <a:srgbClr val="C00000"/>
                </a:solidFill>
                <a:latin typeface="Comic Sans MS" panose="030F0702030302020204" pitchFamily="66" charset="0"/>
                <a:cs typeface="Arial" pitchFamily="34" charset="0"/>
              </a:rPr>
              <a:t> </a:t>
            </a:r>
            <a:r>
              <a:rPr lang="en-US" sz="2100" dirty="0">
                <a:solidFill>
                  <a:schemeClr val="accent2"/>
                </a:solidFill>
                <a:latin typeface="Comic Sans MS" panose="030F0702030302020204" pitchFamily="66" charset="0"/>
                <a:cs typeface="Arial" pitchFamily="34" charset="0"/>
              </a:rPr>
              <a:t>No of words in a block (block size) </a:t>
            </a:r>
            <a:r>
              <a:rPr lang="en-US" sz="2100" dirty="0">
                <a:solidFill>
                  <a:srgbClr val="D60093"/>
                </a:solidFill>
                <a:latin typeface="Comic Sans MS" panose="030F0702030302020204" pitchFamily="66" charset="0"/>
                <a:cs typeface="Arial" pitchFamily="34" charset="0"/>
              </a:rPr>
              <a:t>(16=2</a:t>
            </a:r>
            <a:r>
              <a:rPr lang="en-US" sz="2100" baseline="30000" dirty="0">
                <a:solidFill>
                  <a:srgbClr val="D60093"/>
                </a:solidFill>
                <a:latin typeface="Comic Sans MS" panose="030F0702030302020204" pitchFamily="66" charset="0"/>
                <a:cs typeface="Arial" pitchFamily="34" charset="0"/>
              </a:rPr>
              <a:t>4</a:t>
            </a:r>
            <a:r>
              <a:rPr lang="en-US" sz="2100" dirty="0">
                <a:solidFill>
                  <a:srgbClr val="D60093"/>
                </a:solidFill>
                <a:latin typeface="Comic Sans MS" panose="030F0702030302020204" pitchFamily="66" charset="0"/>
                <a:cs typeface="Arial" pitchFamily="34" charset="0"/>
              </a:rPr>
              <a:t> words)</a:t>
            </a:r>
          </a:p>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100" dirty="0">
                <a:latin typeface="Comic Sans MS" panose="030F0702030302020204" pitchFamily="66" charset="0"/>
                <a:cs typeface="Arial" pitchFamily="34" charset="0"/>
              </a:rPr>
              <a:t>c. </a:t>
            </a:r>
            <a:r>
              <a:rPr lang="en-US" sz="2100" dirty="0">
                <a:solidFill>
                  <a:srgbClr val="C00000"/>
                </a:solidFill>
                <a:latin typeface="Comic Sans MS" panose="030F0702030302020204" pitchFamily="66" charset="0"/>
                <a:cs typeface="Arial" pitchFamily="34" charset="0"/>
              </a:rPr>
              <a:t>No of tag bits </a:t>
            </a:r>
            <a:r>
              <a:rPr lang="el-GR" sz="2100" dirty="0">
                <a:latin typeface="Comic Sans MS" panose="030F0702030302020204" pitchFamily="66" charset="0"/>
                <a:cs typeface="Arial" pitchFamily="34" charset="0"/>
              </a:rPr>
              <a:t>α</a:t>
            </a:r>
            <a:r>
              <a:rPr lang="en-US" sz="2100" dirty="0">
                <a:latin typeface="Comic Sans MS" panose="030F0702030302020204" pitchFamily="66" charset="0"/>
                <a:cs typeface="Arial" pitchFamily="34" charset="0"/>
              </a:rPr>
              <a:t> </a:t>
            </a:r>
            <a:r>
              <a:rPr lang="en-US" sz="2100" dirty="0">
                <a:solidFill>
                  <a:schemeClr val="accent2"/>
                </a:solidFill>
                <a:latin typeface="Comic Sans MS" panose="030F0702030302020204" pitchFamily="66" charset="0"/>
                <a:cs typeface="Arial" pitchFamily="34" charset="0"/>
              </a:rPr>
              <a:t>No of memory blocks </a:t>
            </a:r>
            <a:r>
              <a:rPr lang="en-US" sz="2100" dirty="0">
                <a:solidFill>
                  <a:srgbClr val="D60093"/>
                </a:solidFill>
                <a:latin typeface="Comic Sans MS" panose="030F0702030302020204" pitchFamily="66" charset="0"/>
                <a:cs typeface="Arial" pitchFamily="34" charset="0"/>
              </a:rPr>
              <a:t>( 4096 =2</a:t>
            </a:r>
            <a:r>
              <a:rPr lang="en-US" sz="2100" baseline="30000" dirty="0">
                <a:solidFill>
                  <a:srgbClr val="D60093"/>
                </a:solidFill>
                <a:latin typeface="Comic Sans MS" panose="030F0702030302020204" pitchFamily="66" charset="0"/>
                <a:cs typeface="Arial" pitchFamily="34" charset="0"/>
              </a:rPr>
              <a:t>12</a:t>
            </a:r>
            <a:r>
              <a:rPr lang="en-US" sz="2100" dirty="0">
                <a:solidFill>
                  <a:srgbClr val="D60093"/>
                </a:solidFill>
                <a:latin typeface="Comic Sans MS" panose="030F0702030302020204" pitchFamily="66" charset="0"/>
                <a:cs typeface="Arial" pitchFamily="34" charset="0"/>
              </a:rPr>
              <a:t> tags)</a:t>
            </a:r>
          </a:p>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100" dirty="0">
                <a:solidFill>
                  <a:srgbClr val="000000"/>
                </a:solidFill>
                <a:latin typeface="Comic Sans MS" panose="030F0702030302020204" pitchFamily="66" charset="0"/>
                <a:cs typeface="Arial" pitchFamily="34" charset="0"/>
              </a:rPr>
              <a:t>d. Now </a:t>
            </a:r>
            <a:r>
              <a:rPr lang="en-US" sz="2100" dirty="0">
                <a:solidFill>
                  <a:srgbClr val="C00000"/>
                </a:solidFill>
                <a:latin typeface="Comic Sans MS" panose="030F0702030302020204" pitchFamily="66" charset="0"/>
                <a:cs typeface="Arial" pitchFamily="34" charset="0"/>
              </a:rPr>
              <a:t>divide given memory address as per TW and convert to binary</a:t>
            </a:r>
          </a:p>
          <a:p>
            <a:pPr marL="169863" indent="-169863">
              <a:spcBef>
                <a:spcPts val="8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100" dirty="0">
                <a:solidFill>
                  <a:srgbClr val="000000"/>
                </a:solidFill>
                <a:latin typeface="Comic Sans MS" panose="030F0702030302020204" pitchFamily="66" charset="0"/>
                <a:cs typeface="Arial" pitchFamily="34" charset="0"/>
              </a:rPr>
              <a:t>Tag: </a:t>
            </a:r>
            <a:r>
              <a:rPr lang="en-US" sz="2100" dirty="0">
                <a:solidFill>
                  <a:srgbClr val="D60093"/>
                </a:solidFill>
                <a:latin typeface="Comic Sans MS" panose="030F0702030302020204" pitchFamily="66" charset="0"/>
                <a:cs typeface="Arial" pitchFamily="34" charset="0"/>
              </a:rPr>
              <a:t>100000000001</a:t>
            </a:r>
            <a:r>
              <a:rPr lang="en-US" sz="2100" dirty="0">
                <a:solidFill>
                  <a:srgbClr val="000000"/>
                </a:solidFill>
                <a:latin typeface="Comic Sans MS" panose="030F0702030302020204" pitchFamily="66" charset="0"/>
                <a:cs typeface="Arial" pitchFamily="34" charset="0"/>
              </a:rPr>
              <a:t> = 2049</a:t>
            </a:r>
          </a:p>
          <a:p>
            <a:pPr marL="169863" indent="-169863">
              <a:spcBef>
                <a:spcPts val="8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100" dirty="0">
                <a:solidFill>
                  <a:srgbClr val="000000"/>
                </a:solidFill>
                <a:latin typeface="Comic Sans MS" panose="030F0702030302020204" pitchFamily="66" charset="0"/>
                <a:cs typeface="Arial" pitchFamily="34" charset="0"/>
              </a:rPr>
              <a:t>Word: </a:t>
            </a:r>
            <a:r>
              <a:rPr lang="en-US" sz="2100" dirty="0">
                <a:solidFill>
                  <a:srgbClr val="D60093"/>
                </a:solidFill>
                <a:latin typeface="Comic Sans MS" panose="030F0702030302020204" pitchFamily="66" charset="0"/>
                <a:cs typeface="Arial" pitchFamily="34" charset="0"/>
              </a:rPr>
              <a:t>1100 </a:t>
            </a:r>
            <a:r>
              <a:rPr lang="en-US" sz="2100" dirty="0">
                <a:solidFill>
                  <a:srgbClr val="000000"/>
                </a:solidFill>
                <a:latin typeface="Comic Sans MS" panose="030F0702030302020204" pitchFamily="66" charset="0"/>
                <a:cs typeface="Arial" pitchFamily="34" charset="0"/>
              </a:rPr>
              <a:t>= 12</a:t>
            </a:r>
          </a:p>
          <a:p>
            <a:pPr marL="169863" indent="-169863">
              <a:spcBef>
                <a:spcPts val="8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100" dirty="0">
                <a:solidFill>
                  <a:schemeClr val="accent2"/>
                </a:solidFill>
                <a:latin typeface="Comic Sans MS" panose="030F0702030302020204" pitchFamily="66" charset="0"/>
                <a:cs typeface="Arial" pitchFamily="34" charset="0"/>
              </a:rPr>
              <a:t>Word:12 of  memory block: 2049 residing in the cache</a:t>
            </a:r>
          </a:p>
          <a:p>
            <a:pPr marL="169863" indent="-169863">
              <a:spcBef>
                <a:spcPts val="8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100" dirty="0">
                <a:solidFill>
                  <a:srgbClr val="000000"/>
                </a:solidFill>
                <a:latin typeface="Comic Sans MS" panose="030F0702030302020204" pitchFamily="66" charset="0"/>
                <a:cs typeface="Arial" pitchFamily="34" charset="0"/>
              </a:rPr>
              <a:t>Can be anywhere in cache. No specific position.</a:t>
            </a:r>
          </a:p>
          <a:p>
            <a:pPr marL="169863" indent="-169863">
              <a:spcBef>
                <a:spcPts val="8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100" dirty="0">
                <a:solidFill>
                  <a:srgbClr val="000000"/>
                </a:solidFill>
                <a:latin typeface="Comic Sans MS" panose="030F0702030302020204" pitchFamily="66" charset="0"/>
                <a:cs typeface="Arial" pitchFamily="34" charset="0"/>
              </a:rPr>
              <a:t>Searching needs to match all tags in parallel</a:t>
            </a:r>
          </a:p>
        </p:txBody>
      </p:sp>
      <p:pic>
        <p:nvPicPr>
          <p:cNvPr id="40964" name="Picture 15">
            <a:extLst>
              <a:ext uri="{FF2B5EF4-FFF2-40B4-BE49-F238E27FC236}">
                <a16:creationId xmlns:a16="http://schemas.microsoft.com/office/drawing/2014/main" id="{90903DFD-1631-E011-1399-53E132420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57200"/>
            <a:ext cx="4114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2">
            <a:extLst>
              <a:ext uri="{FF2B5EF4-FFF2-40B4-BE49-F238E27FC236}">
                <a16:creationId xmlns:a16="http://schemas.microsoft.com/office/drawing/2014/main" id="{9754C2BD-C9B6-5910-CFDB-BCB25B8DB146}"/>
              </a:ext>
            </a:extLst>
          </p:cNvPr>
          <p:cNvSpPr txBox="1">
            <a:spLocks noChangeArrowheads="1"/>
          </p:cNvSpPr>
          <p:nvPr/>
        </p:nvSpPr>
        <p:spPr bwMode="auto">
          <a:xfrm>
            <a:off x="1185863" y="1228724"/>
            <a:ext cx="9482137"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171450" indent="-171450">
              <a:spcBef>
                <a:spcPts val="800"/>
              </a:spcBef>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3200">
                <a:solidFill>
                  <a:srgbClr val="000000"/>
                </a:solidFill>
                <a:latin typeface="Calibri" panose="020F0502020204030204" pitchFamily="34" charset="0"/>
                <a:ea typeface="Microsoft YaHei" panose="020B0503020204020204" pitchFamily="34" charset="-122"/>
              </a:defRPr>
            </a:lvl1pPr>
            <a:lvl2pPr marL="463550" indent="-292100">
              <a:spcBef>
                <a:spcPts val="700"/>
              </a:spcBef>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800">
                <a:solidFill>
                  <a:srgbClr val="000000"/>
                </a:solidFill>
                <a:latin typeface="Calibri" panose="020F0502020204030204" pitchFamily="34" charset="0"/>
                <a:ea typeface="Microsoft YaHei" panose="020B0503020204020204" pitchFamily="34" charset="-122"/>
              </a:defRPr>
            </a:lvl2pPr>
            <a:lvl3pPr marL="463550" indent="-292100">
              <a:spcBef>
                <a:spcPts val="600"/>
              </a:spcBef>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9pPr>
          </a:lstStyle>
          <a:p>
            <a:pPr>
              <a:lnSpc>
                <a:spcPct val="90000"/>
              </a:lnSpc>
              <a:spcBef>
                <a:spcPts val="600"/>
              </a:spcBef>
              <a:buFont typeface="Arial" panose="020B0604020202020204" pitchFamily="34" charset="0"/>
              <a:buChar char="•"/>
            </a:pPr>
            <a:r>
              <a:rPr lang="en-US" altLang="en-US" sz="2400" dirty="0">
                <a:latin typeface="Comic Sans MS" panose="030F0702030302020204" pitchFamily="66" charset="0"/>
                <a:cs typeface="Arial" panose="020B0604020202020204" pitchFamily="34" charset="0"/>
              </a:rPr>
              <a:t>Compromise between fully-associative and direct-mapped cache</a:t>
            </a:r>
          </a:p>
          <a:p>
            <a:pPr lvl="1">
              <a:lnSpc>
                <a:spcPct val="90000"/>
              </a:lnSpc>
              <a:spcBef>
                <a:spcPts val="550"/>
              </a:spcBef>
              <a:buClr>
                <a:srgbClr val="002060"/>
              </a:buClr>
              <a:buFont typeface="Arial" panose="020B0604020202020204" pitchFamily="34" charset="0"/>
              <a:buChar char="–"/>
            </a:pPr>
            <a:r>
              <a:rPr lang="en-US" altLang="en-US" sz="2400" dirty="0">
                <a:solidFill>
                  <a:srgbClr val="C00000"/>
                </a:solidFill>
                <a:latin typeface="Comic Sans MS" panose="030F0702030302020204" pitchFamily="66" charset="0"/>
                <a:cs typeface="Arial" panose="020B0604020202020204" pitchFamily="34" charset="0"/>
              </a:rPr>
              <a:t>Cache is divided into a number of sets</a:t>
            </a:r>
          </a:p>
          <a:p>
            <a:pPr lvl="1">
              <a:lnSpc>
                <a:spcPct val="90000"/>
              </a:lnSpc>
              <a:spcBef>
                <a:spcPts val="550"/>
              </a:spcBef>
              <a:buClr>
                <a:srgbClr val="002060"/>
              </a:buClr>
              <a:buFont typeface="Arial" panose="020B0604020202020204" pitchFamily="34" charset="0"/>
              <a:buChar char="–"/>
            </a:pPr>
            <a:r>
              <a:rPr lang="en-US" altLang="en-US" sz="2400" dirty="0">
                <a:solidFill>
                  <a:srgbClr val="C00000"/>
                </a:solidFill>
                <a:latin typeface="Comic Sans MS" panose="030F0702030302020204" pitchFamily="66" charset="0"/>
                <a:cs typeface="Arial" panose="020B0604020202020204" pitchFamily="34" charset="0"/>
              </a:rPr>
              <a:t>Each set contains a number of cache lines or blocks or slots</a:t>
            </a:r>
          </a:p>
          <a:p>
            <a:pPr lvl="1">
              <a:lnSpc>
                <a:spcPct val="90000"/>
              </a:lnSpc>
              <a:spcBef>
                <a:spcPts val="550"/>
              </a:spcBef>
              <a:buFont typeface="Arial" panose="020B0604020202020204" pitchFamily="34" charset="0"/>
              <a:buChar char="–"/>
            </a:pPr>
            <a:r>
              <a:rPr lang="en-US" altLang="en-US" sz="2400" dirty="0">
                <a:latin typeface="Comic Sans MS" panose="030F0702030302020204" pitchFamily="66" charset="0"/>
                <a:cs typeface="Arial" panose="020B0604020202020204" pitchFamily="34" charset="0"/>
              </a:rPr>
              <a:t>A given block maps to any line in a specific set</a:t>
            </a:r>
          </a:p>
          <a:p>
            <a:pPr lvl="2">
              <a:lnSpc>
                <a:spcPct val="90000"/>
              </a:lnSpc>
              <a:spcBef>
                <a:spcPts val="550"/>
              </a:spcBef>
              <a:buFont typeface="Arial" panose="020B0604020202020204" pitchFamily="34" charset="0"/>
              <a:buChar char="•"/>
            </a:pPr>
            <a:r>
              <a:rPr lang="en-US" altLang="en-US" dirty="0">
                <a:latin typeface="Comic Sans MS" panose="030F0702030302020204" pitchFamily="66" charset="0"/>
                <a:cs typeface="Arial" panose="020B0604020202020204" pitchFamily="34" charset="0"/>
              </a:rPr>
              <a:t>Use </a:t>
            </a:r>
            <a:r>
              <a:rPr lang="en-US" altLang="en-US" dirty="0">
                <a:solidFill>
                  <a:srgbClr val="C00000"/>
                </a:solidFill>
                <a:latin typeface="Comic Sans MS" panose="030F0702030302020204" pitchFamily="66" charset="0"/>
                <a:cs typeface="Arial" panose="020B0604020202020204" pitchFamily="34" charset="0"/>
              </a:rPr>
              <a:t>direct-mapping to determine which set in the cache corresponds to a set in memory</a:t>
            </a:r>
          </a:p>
          <a:p>
            <a:pPr lvl="2">
              <a:lnSpc>
                <a:spcPct val="90000"/>
              </a:lnSpc>
              <a:spcBef>
                <a:spcPts val="550"/>
              </a:spcBef>
              <a:buFont typeface="Arial" panose="020B0604020202020204" pitchFamily="34" charset="0"/>
              <a:buChar char="•"/>
            </a:pPr>
            <a:r>
              <a:rPr lang="en-US" altLang="en-US" dirty="0">
                <a:latin typeface="Comic Sans MS" panose="030F0702030302020204" pitchFamily="66" charset="0"/>
                <a:cs typeface="Arial" panose="020B0604020202020204" pitchFamily="34" charset="0"/>
              </a:rPr>
              <a:t>Memory block could then be in any line of that set</a:t>
            </a:r>
          </a:p>
          <a:p>
            <a:pPr lvl="1">
              <a:lnSpc>
                <a:spcPct val="90000"/>
              </a:lnSpc>
              <a:spcBef>
                <a:spcPts val="550"/>
              </a:spcBef>
              <a:buFont typeface="Arial" panose="020B0604020202020204" pitchFamily="34" charset="0"/>
              <a:buChar char="–"/>
            </a:pPr>
            <a:r>
              <a:rPr lang="en-US" altLang="en-US" sz="2400" dirty="0">
                <a:latin typeface="Comic Sans MS" panose="030F0702030302020204" pitchFamily="66" charset="0"/>
                <a:cs typeface="Arial" panose="020B0604020202020204" pitchFamily="34" charset="0"/>
              </a:rPr>
              <a:t>e.g. </a:t>
            </a:r>
            <a:r>
              <a:rPr lang="en-US" altLang="en-US" sz="2400" dirty="0">
                <a:solidFill>
                  <a:srgbClr val="C00000"/>
                </a:solidFill>
                <a:latin typeface="Comic Sans MS" panose="030F0702030302020204" pitchFamily="66" charset="0"/>
                <a:cs typeface="Arial" panose="020B0604020202020204" pitchFamily="34" charset="0"/>
              </a:rPr>
              <a:t>2 lines per set (2 way associative mapping)</a:t>
            </a:r>
          </a:p>
          <a:p>
            <a:pPr lvl="2">
              <a:lnSpc>
                <a:spcPct val="90000"/>
              </a:lnSpc>
              <a:spcBef>
                <a:spcPts val="550"/>
              </a:spcBef>
              <a:buFont typeface="Arial" panose="020B0604020202020204" pitchFamily="34" charset="0"/>
              <a:buChar char="•"/>
            </a:pPr>
            <a:r>
              <a:rPr lang="en-US" altLang="en-US" dirty="0">
                <a:latin typeface="Comic Sans MS" panose="030F0702030302020204" pitchFamily="66" charset="0"/>
                <a:cs typeface="Arial" panose="020B0604020202020204" pitchFamily="34" charset="0"/>
              </a:rPr>
              <a:t>A given block can be in either of 2 lines in a specific set</a:t>
            </a:r>
          </a:p>
          <a:p>
            <a:pPr lvl="1">
              <a:lnSpc>
                <a:spcPct val="90000"/>
              </a:lnSpc>
              <a:spcBef>
                <a:spcPts val="550"/>
              </a:spcBef>
              <a:buFont typeface="Arial" panose="020B0604020202020204" pitchFamily="34" charset="0"/>
              <a:buChar char="–"/>
            </a:pPr>
            <a:r>
              <a:rPr lang="en-US" altLang="en-US" sz="2400" dirty="0">
                <a:latin typeface="Comic Sans MS" panose="030F0702030302020204" pitchFamily="66" charset="0"/>
                <a:cs typeface="Arial" panose="020B0604020202020204" pitchFamily="34" charset="0"/>
              </a:rPr>
              <a:t>e.g. </a:t>
            </a:r>
            <a:r>
              <a:rPr lang="en-US" altLang="en-US" sz="2400" dirty="0">
                <a:solidFill>
                  <a:srgbClr val="C00000"/>
                </a:solidFill>
                <a:latin typeface="Comic Sans MS" panose="030F0702030302020204" pitchFamily="66" charset="0"/>
                <a:cs typeface="Arial" panose="020B0604020202020204" pitchFamily="34" charset="0"/>
              </a:rPr>
              <a:t>K cache lines or blocks per set</a:t>
            </a:r>
          </a:p>
          <a:p>
            <a:pPr lvl="2">
              <a:lnSpc>
                <a:spcPct val="90000"/>
              </a:lnSpc>
              <a:spcBef>
                <a:spcPts val="550"/>
              </a:spcBef>
              <a:buFont typeface="Arial" panose="020B0604020202020204" pitchFamily="34" charset="0"/>
              <a:buChar char="•"/>
            </a:pPr>
            <a:r>
              <a:rPr lang="en-US" altLang="en-US" dirty="0">
                <a:latin typeface="Comic Sans MS" panose="030F0702030302020204" pitchFamily="66" charset="0"/>
                <a:cs typeface="Arial" panose="020B0604020202020204" pitchFamily="34" charset="0"/>
              </a:rPr>
              <a:t>K- way associative mapping</a:t>
            </a:r>
          </a:p>
          <a:p>
            <a:pPr lvl="2">
              <a:lnSpc>
                <a:spcPct val="90000"/>
              </a:lnSpc>
              <a:spcBef>
                <a:spcPts val="550"/>
              </a:spcBef>
              <a:buFont typeface="Arial" panose="020B0604020202020204" pitchFamily="34" charset="0"/>
              <a:buChar char="•"/>
            </a:pPr>
            <a:r>
              <a:rPr lang="en-US" altLang="en-US" dirty="0">
                <a:latin typeface="Comic Sans MS" panose="030F0702030302020204" pitchFamily="66" charset="0"/>
                <a:cs typeface="Arial" panose="020B0604020202020204" pitchFamily="34" charset="0"/>
              </a:rPr>
              <a:t>A given block can be in one of K lines in a specific set</a:t>
            </a:r>
          </a:p>
          <a:p>
            <a:pPr lvl="2">
              <a:lnSpc>
                <a:spcPct val="90000"/>
              </a:lnSpc>
              <a:spcBef>
                <a:spcPts val="550"/>
              </a:spcBef>
              <a:buFont typeface="Arial" panose="020B0604020202020204" pitchFamily="34" charset="0"/>
              <a:buChar char="•"/>
            </a:pPr>
            <a:r>
              <a:rPr lang="en-US" altLang="en-US" dirty="0">
                <a:latin typeface="Comic Sans MS" panose="030F0702030302020204" pitchFamily="66" charset="0"/>
                <a:cs typeface="Arial" panose="020B0604020202020204" pitchFamily="34" charset="0"/>
              </a:rPr>
              <a:t>Much </a:t>
            </a:r>
            <a:r>
              <a:rPr lang="en-US" altLang="en-US" dirty="0">
                <a:solidFill>
                  <a:srgbClr val="C00000"/>
                </a:solidFill>
                <a:latin typeface="Comic Sans MS" panose="030F0702030302020204" pitchFamily="66" charset="0"/>
                <a:cs typeface="Arial" panose="020B0604020202020204" pitchFamily="34" charset="0"/>
              </a:rPr>
              <a:t>easier to simultaneously search one set than all lines</a:t>
            </a:r>
          </a:p>
          <a:p>
            <a:pPr>
              <a:lnSpc>
                <a:spcPct val="90000"/>
              </a:lnSpc>
              <a:spcBef>
                <a:spcPts val="550"/>
              </a:spcBef>
              <a:buNone/>
            </a:pPr>
            <a:endParaRPr lang="en-US" altLang="en-US" sz="2200" dirty="0"/>
          </a:p>
        </p:txBody>
      </p:sp>
      <p:sp>
        <p:nvSpPr>
          <p:cNvPr id="2" name="Title 1">
            <a:extLst>
              <a:ext uri="{FF2B5EF4-FFF2-40B4-BE49-F238E27FC236}">
                <a16:creationId xmlns:a16="http://schemas.microsoft.com/office/drawing/2014/main" id="{1737E3B3-BD7B-4472-C8EB-AA7EEA866300}"/>
              </a:ext>
            </a:extLst>
          </p:cNvPr>
          <p:cNvSpPr>
            <a:spLocks noGrp="1"/>
          </p:cNvSpPr>
          <p:nvPr>
            <p:ph type="title"/>
          </p:nvPr>
        </p:nvSpPr>
        <p:spPr/>
        <p:txBody>
          <a:bodyPr/>
          <a:lstStyle/>
          <a:p>
            <a:r>
              <a:rPr lang="en-US" altLang="en-US" dirty="0"/>
              <a:t>Set Associative Mapping</a:t>
            </a:r>
            <a:br>
              <a:rPr lang="en-US" altLang="en-US" dirty="0"/>
            </a:br>
            <a:endParaRPr lang="en-I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63B9198-69D2-B6AF-98B5-11BA746CE666}"/>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3C17BF2B-C3E6-AF7E-012A-7B1819050568}"/>
              </a:ext>
            </a:extLst>
          </p:cNvPr>
          <p:cNvSpPr>
            <a:spLocks noGrp="1"/>
          </p:cNvSpPr>
          <p:nvPr>
            <p:ph type="sldNum" sz="quarter" idx="12"/>
          </p:nvPr>
        </p:nvSpPr>
        <p:spPr/>
        <p:txBody>
          <a:bodyPr/>
          <a:lstStyle/>
          <a:p>
            <a:fld id="{08AB70BE-1769-45B8-85A6-0C837432C7E6}" type="slidenum">
              <a:rPr lang="en-US" smtClean="0"/>
              <a:t>14</a:t>
            </a:fld>
            <a:endParaRPr lang="en-US"/>
          </a:p>
        </p:txBody>
      </p:sp>
      <p:graphicFrame>
        <p:nvGraphicFramePr>
          <p:cNvPr id="12" name="Content Placeholder 11">
            <a:extLst>
              <a:ext uri="{FF2B5EF4-FFF2-40B4-BE49-F238E27FC236}">
                <a16:creationId xmlns:a16="http://schemas.microsoft.com/office/drawing/2014/main" id="{3E46C08F-B278-89BB-2CF1-7DF1F0D17506}"/>
              </a:ext>
            </a:extLst>
          </p:cNvPr>
          <p:cNvGraphicFramePr>
            <a:graphicFrameLocks noGrp="1"/>
          </p:cNvGraphicFramePr>
          <p:nvPr>
            <p:ph idx="1"/>
            <p:extLst>
              <p:ext uri="{D42A27DB-BD31-4B8C-83A1-F6EECF244321}">
                <p14:modId xmlns:p14="http://schemas.microsoft.com/office/powerpoint/2010/main" val="180860508"/>
              </p:ext>
            </p:extLst>
          </p:nvPr>
        </p:nvGraphicFramePr>
        <p:xfrm>
          <a:off x="1014413" y="185740"/>
          <a:ext cx="10629900" cy="6372141"/>
        </p:xfrm>
        <a:graphic>
          <a:graphicData uri="http://schemas.openxmlformats.org/drawingml/2006/table">
            <a:tbl>
              <a:tblPr firstRow="1" firstCol="1" bandRow="1"/>
              <a:tblGrid>
                <a:gridCol w="2081334">
                  <a:extLst>
                    <a:ext uri="{9D8B030D-6E8A-4147-A177-3AD203B41FA5}">
                      <a16:colId xmlns:a16="http://schemas.microsoft.com/office/drawing/2014/main" val="3045364598"/>
                    </a:ext>
                  </a:extLst>
                </a:gridCol>
                <a:gridCol w="4283849">
                  <a:extLst>
                    <a:ext uri="{9D8B030D-6E8A-4147-A177-3AD203B41FA5}">
                      <a16:colId xmlns:a16="http://schemas.microsoft.com/office/drawing/2014/main" val="3164260714"/>
                    </a:ext>
                  </a:extLst>
                </a:gridCol>
                <a:gridCol w="4264717">
                  <a:extLst>
                    <a:ext uri="{9D8B030D-6E8A-4147-A177-3AD203B41FA5}">
                      <a16:colId xmlns:a16="http://schemas.microsoft.com/office/drawing/2014/main" val="4117176682"/>
                    </a:ext>
                  </a:extLst>
                </a:gridCol>
              </a:tblGrid>
              <a:tr h="414669">
                <a:tc>
                  <a:txBody>
                    <a:bodyPr/>
                    <a:lstStyle/>
                    <a:p>
                      <a:pPr algn="ctr">
                        <a:lnSpc>
                          <a:spcPct val="107000"/>
                        </a:lnSpc>
                        <a:spcAft>
                          <a:spcPts val="800"/>
                        </a:spcAft>
                      </a:pPr>
                      <a:r>
                        <a:rPr lang="en-IN" sz="1800" b="1" kern="0" spc="10">
                          <a:solidFill>
                            <a:srgbClr val="273239"/>
                          </a:solidFill>
                          <a:effectLst/>
                          <a:highlight>
                            <a:srgbClr val="FFFF00"/>
                          </a:highlight>
                          <a:latin typeface="Comic Sans MS" panose="030F0702030302020204" pitchFamily="66" charset="0"/>
                          <a:ea typeface="Times New Roman" panose="02020603050405020304" pitchFamily="18" charset="0"/>
                          <a:cs typeface="Arial" panose="020B0604020202020204" pitchFamily="34" charset="0"/>
                        </a:rPr>
                        <a:t>Features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n-IN" sz="1800" b="1" kern="0" spc="10" dirty="0">
                          <a:solidFill>
                            <a:srgbClr val="273239"/>
                          </a:solidFill>
                          <a:effectLst/>
                          <a:highlight>
                            <a:srgbClr val="FFFF00"/>
                          </a:highlight>
                          <a:latin typeface="Comic Sans MS" panose="030F0702030302020204" pitchFamily="66" charset="0"/>
                          <a:ea typeface="Times New Roman" panose="02020603050405020304" pitchFamily="18" charset="0"/>
                          <a:cs typeface="Arial" panose="020B0604020202020204" pitchFamily="34" charset="0"/>
                        </a:rPr>
                        <a:t>Memory Mapped IO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n-IN" sz="1800" b="1" kern="0" spc="10">
                          <a:solidFill>
                            <a:srgbClr val="273239"/>
                          </a:solidFill>
                          <a:effectLst/>
                          <a:highlight>
                            <a:srgbClr val="FFFF00"/>
                          </a:highlight>
                          <a:latin typeface="Comic Sans MS" panose="030F0702030302020204" pitchFamily="66" charset="0"/>
                          <a:ea typeface="Times New Roman" panose="02020603050405020304" pitchFamily="18" charset="0"/>
                          <a:cs typeface="Arial" panose="020B0604020202020204" pitchFamily="34" charset="0"/>
                        </a:rPr>
                        <a:t>IO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6973181"/>
                  </a:ext>
                </a:extLst>
              </a:tr>
              <a:tr h="683804">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Addressing</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IO devices are accessed like any other memory location.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They cannot be accessed like any other memory location.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04540769"/>
                  </a:ext>
                </a:extLst>
              </a:tr>
              <a:tr h="648460">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Address Size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They are assigned with 16-bit address values.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They are assigned with 8-bit address values.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37774284"/>
                  </a:ext>
                </a:extLst>
              </a:tr>
              <a:tr h="648460">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Instructions Used</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The instruction used are LDA and STA, etc.</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The instruction used are IN and OUT.</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4199468"/>
                  </a:ext>
                </a:extLst>
              </a:tr>
              <a:tr h="927001">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Cycles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Cycles involved during operation are Memory Read, Memory Write.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Cycles involved during operation are IO read and IO writes in the case of IO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6438884"/>
                  </a:ext>
                </a:extLst>
              </a:tr>
              <a:tr h="927001">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Registers Communicating</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Any register can communicate with the IO device in case of Memory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Only Accumulator can communicate with IO devices in case of IO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82426036"/>
                  </a:ext>
                </a:extLst>
              </a:tr>
              <a:tr h="927001">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Space Involved</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2</a:t>
                      </a:r>
                      <a:r>
                        <a:rPr lang="en-IN" sz="1800" b="1" kern="0" spc="10" baseline="3000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16</a:t>
                      </a: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 IO ports are possible to be used for interfacing in case of Memory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Only 256 I/O ports are available for interfacing in case of IO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0105012"/>
                  </a:ext>
                </a:extLst>
              </a:tr>
              <a:tr h="952939">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Control Signal</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No separate control signal required since we have unified memory space in the case of Memory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Special control signals are used in the case of IO Mapped IO.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1397349"/>
                  </a:ext>
                </a:extLst>
              </a:tr>
            </a:tbl>
          </a:graphicData>
        </a:graphic>
      </p:graphicFrame>
    </p:spTree>
    <p:extLst>
      <p:ext uri="{BB962C8B-B14F-4D97-AF65-F5344CB8AC3E}">
        <p14:creationId xmlns:p14="http://schemas.microsoft.com/office/powerpoint/2010/main" val="13487594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a:extLst>
              <a:ext uri="{FF2B5EF4-FFF2-40B4-BE49-F238E27FC236}">
                <a16:creationId xmlns:a16="http://schemas.microsoft.com/office/drawing/2014/main" id="{D132BE5F-FA82-613C-56ED-58CB8C27692A}"/>
              </a:ext>
            </a:extLst>
          </p:cNvPr>
          <p:cNvSpPr txBox="1">
            <a:spLocks noChangeArrowheads="1"/>
          </p:cNvSpPr>
          <p:nvPr/>
        </p:nvSpPr>
        <p:spPr bwMode="auto">
          <a:xfrm>
            <a:off x="657225" y="762000"/>
            <a:ext cx="10010775" cy="5867400"/>
          </a:xfrm>
          <a:prstGeom prst="rect">
            <a:avLst/>
          </a:prstGeom>
          <a:noFill/>
          <a:ln w="9525" cap="flat">
            <a:noFill/>
            <a:round/>
            <a:headEnd/>
            <a:tailEnd/>
          </a:ln>
          <a:effectLst/>
        </p:spPr>
        <p:txBody>
          <a:bodyPr/>
          <a:lstStyle/>
          <a:p>
            <a:pPr marL="169863" indent="-169863">
              <a:spcBef>
                <a:spcPts val="600"/>
              </a:spcBef>
              <a:buClr>
                <a:srgbClr val="1F497D"/>
              </a:buClr>
              <a:buSzPct val="100000"/>
              <a:buFont typeface="Arial" charset="0"/>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100" dirty="0">
                <a:solidFill>
                  <a:srgbClr val="1F497D"/>
                </a:solidFill>
                <a:latin typeface="Comic Sans MS" panose="030F0702030302020204" pitchFamily="66" charset="0"/>
                <a:cs typeface="Arial" charset="0"/>
              </a:rPr>
              <a:t>Set-associative mapping combination of direct and  associative mapping.</a:t>
            </a:r>
          </a:p>
          <a:p>
            <a:pPr marL="169863" indent="-169863">
              <a:spcBef>
                <a:spcPts val="600"/>
              </a:spcBef>
              <a:buClr>
                <a:srgbClr val="1F497D"/>
              </a:buClr>
              <a:buSzPct val="100000"/>
              <a:buFont typeface="Arial" charset="0"/>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100" dirty="0">
                <a:solidFill>
                  <a:srgbClr val="1F497D"/>
                </a:solidFill>
                <a:latin typeface="Comic Sans MS" panose="030F0702030302020204" pitchFamily="66" charset="0"/>
                <a:cs typeface="Arial" charset="0"/>
              </a:rPr>
              <a:t>Blocks of cache are grouped into sets. </a:t>
            </a:r>
          </a:p>
          <a:p>
            <a:pPr marL="169863" indent="-169863">
              <a:spcBef>
                <a:spcPts val="600"/>
              </a:spcBef>
              <a:buClr>
                <a:srgbClr val="000000"/>
              </a:buClr>
              <a:buSzPct val="100000"/>
              <a:buFont typeface="Arial" charset="0"/>
              <a:buChar char="•"/>
              <a:tabLst>
                <a:tab pos="236538"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100" dirty="0">
                <a:solidFill>
                  <a:srgbClr val="C00000"/>
                </a:solidFill>
                <a:latin typeface="Comic Sans MS" panose="030F0702030302020204" pitchFamily="66" charset="0"/>
                <a:cs typeface="Arial" charset="0"/>
              </a:rPr>
              <a:t>Mapping function allows a block of the main memory to reside in any block of a specific set.</a:t>
            </a:r>
          </a:p>
          <a:p>
            <a:pPr marL="169863" indent="-169863">
              <a:spcBef>
                <a:spcPts val="600"/>
              </a:spcBef>
              <a:buClr>
                <a:srgbClr val="1F497D"/>
              </a:buClr>
              <a:buSzPct val="100000"/>
              <a:buFont typeface="Arial"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US" sz="2100" dirty="0">
                <a:solidFill>
                  <a:srgbClr val="1F497D"/>
                </a:solidFill>
                <a:latin typeface="Comic Sans MS" panose="030F0702030302020204" pitchFamily="66" charset="0"/>
                <a:cs typeface="Arial" charset="0"/>
              </a:rPr>
              <a:t>Number of blocks per set  </a:t>
            </a:r>
            <a:r>
              <a:rPr lang="en-US" sz="2100" dirty="0">
                <a:solidFill>
                  <a:srgbClr val="000000"/>
                </a:solidFill>
                <a:latin typeface="Comic Sans MS" panose="030F0702030302020204" pitchFamily="66" charset="0"/>
                <a:cs typeface="Arial" charset="0"/>
              </a:rPr>
              <a:t>is a design parameter. </a:t>
            </a:r>
          </a:p>
          <a:p>
            <a:pPr marL="169863" indent="-169863">
              <a:spcBef>
                <a:spcPts val="600"/>
              </a:spcBef>
              <a:buClr>
                <a:srgbClr val="00000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US" sz="2100" dirty="0">
                <a:solidFill>
                  <a:srgbClr val="000000"/>
                </a:solidFill>
                <a:latin typeface="Comic Sans MS" panose="030F0702030302020204" pitchFamily="66" charset="0"/>
                <a:cs typeface="Arial" charset="0"/>
              </a:rPr>
              <a:t>One extreme is to have </a:t>
            </a:r>
            <a:r>
              <a:rPr lang="en-US" sz="2100" dirty="0">
                <a:solidFill>
                  <a:srgbClr val="C00000"/>
                </a:solidFill>
                <a:latin typeface="Comic Sans MS" panose="030F0702030302020204" pitchFamily="66" charset="0"/>
                <a:cs typeface="Arial" charset="0"/>
              </a:rPr>
              <a:t>all the blocks in one set</a:t>
            </a:r>
            <a:r>
              <a:rPr lang="en-US" sz="2100" dirty="0">
                <a:solidFill>
                  <a:srgbClr val="000000"/>
                </a:solidFill>
                <a:latin typeface="Comic Sans MS" panose="030F0702030302020204" pitchFamily="66" charset="0"/>
                <a:cs typeface="Arial" charset="0"/>
              </a:rPr>
              <a:t>, not requiring any set bits</a:t>
            </a:r>
          </a:p>
          <a:p>
            <a:pPr marL="169863" indent="-169863">
              <a:spcBef>
                <a:spcPts val="600"/>
              </a:spcBef>
              <a:buSzPct val="100000"/>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US" sz="2100" dirty="0">
                <a:solidFill>
                  <a:srgbClr val="000000"/>
                </a:solidFill>
                <a:latin typeface="Comic Sans MS" panose="030F0702030302020204" pitchFamily="66" charset="0"/>
                <a:cs typeface="Arial" charset="0"/>
              </a:rPr>
              <a:t>  </a:t>
            </a:r>
            <a:r>
              <a:rPr lang="en-US" sz="2100" dirty="0">
                <a:solidFill>
                  <a:srgbClr val="C00000"/>
                </a:solidFill>
                <a:latin typeface="Comic Sans MS" panose="030F0702030302020204" pitchFamily="66" charset="0"/>
                <a:cs typeface="Arial" charset="0"/>
              </a:rPr>
              <a:t>(fully associative mapping).</a:t>
            </a:r>
          </a:p>
          <a:p>
            <a:pPr marL="169863" indent="-169863">
              <a:spcBef>
                <a:spcPts val="600"/>
              </a:spcBef>
              <a:buClr>
                <a:srgbClr val="00000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US" sz="2100" dirty="0">
                <a:solidFill>
                  <a:srgbClr val="000000"/>
                </a:solidFill>
                <a:latin typeface="Comic Sans MS" panose="030F0702030302020204" pitchFamily="66" charset="0"/>
                <a:cs typeface="Arial" charset="0"/>
              </a:rPr>
              <a:t>Other extreme is to have </a:t>
            </a:r>
            <a:r>
              <a:rPr lang="en-US" sz="2100" dirty="0">
                <a:solidFill>
                  <a:srgbClr val="C00000"/>
                </a:solidFill>
                <a:latin typeface="Comic Sans MS" panose="030F0702030302020204" pitchFamily="66" charset="0"/>
                <a:cs typeface="Arial" charset="0"/>
              </a:rPr>
              <a:t>one block per set</a:t>
            </a:r>
            <a:r>
              <a:rPr lang="en-US" sz="2100" dirty="0">
                <a:solidFill>
                  <a:srgbClr val="000000"/>
                </a:solidFill>
                <a:latin typeface="Comic Sans MS" panose="030F0702030302020204" pitchFamily="66" charset="0"/>
                <a:cs typeface="Arial" charset="0"/>
              </a:rPr>
              <a:t>, is same as </a:t>
            </a:r>
            <a:r>
              <a:rPr lang="en-US" sz="2100" dirty="0">
                <a:solidFill>
                  <a:srgbClr val="C00000"/>
                </a:solidFill>
                <a:latin typeface="Comic Sans MS" panose="030F0702030302020204" pitchFamily="66" charset="0"/>
                <a:cs typeface="Arial" charset="0"/>
              </a:rPr>
              <a:t>direct mapping</a:t>
            </a:r>
          </a:p>
          <a:p>
            <a:pPr marL="169863" indent="-169863">
              <a:spcBef>
                <a:spcPts val="600"/>
              </a:spcBef>
              <a:buClr>
                <a:srgbClr val="1F497D"/>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US" sz="2100" dirty="0">
                <a:solidFill>
                  <a:srgbClr val="C00000"/>
                </a:solidFill>
                <a:latin typeface="Comic Sans MS" panose="030F0702030302020204" pitchFamily="66" charset="0"/>
                <a:cs typeface="Arial" charset="0"/>
              </a:rPr>
              <a:t>No of blocks per set = set size = k (k-way associative)</a:t>
            </a:r>
          </a:p>
          <a:p>
            <a:pPr marL="169863" indent="-169863">
              <a:spcBef>
                <a:spcPts val="600"/>
              </a:spcBef>
              <a:buClr>
                <a:srgbClr val="1F497D"/>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US" sz="2100" dirty="0">
                <a:solidFill>
                  <a:srgbClr val="C00000"/>
                </a:solidFill>
                <a:latin typeface="Comic Sans MS" panose="030F0702030302020204" pitchFamily="66" charset="0"/>
                <a:cs typeface="Arial" charset="0"/>
              </a:rPr>
              <a:t>No of cache sets = No of cache blocks / k</a:t>
            </a:r>
          </a:p>
          <a:p>
            <a:pPr marL="169863" indent="-169863">
              <a:spcBef>
                <a:spcPts val="600"/>
              </a:spcBef>
              <a:buClr>
                <a:srgbClr val="C0000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US" sz="2100" b="1" dirty="0">
                <a:solidFill>
                  <a:schemeClr val="accent2"/>
                </a:solidFill>
                <a:latin typeface="Comic Sans MS" panose="030F0702030302020204" pitchFamily="66" charset="0"/>
                <a:cs typeface="Arial" charset="0"/>
              </a:rPr>
              <a:t>Set No</a:t>
            </a:r>
            <a:r>
              <a:rPr lang="en-US" sz="2100" dirty="0">
                <a:solidFill>
                  <a:schemeClr val="accent2"/>
                </a:solidFill>
                <a:latin typeface="Comic Sans MS" panose="030F0702030302020204" pitchFamily="66" charset="0"/>
                <a:cs typeface="Arial" charset="0"/>
              </a:rPr>
              <a:t> = </a:t>
            </a:r>
            <a:r>
              <a:rPr lang="en-GB" sz="2100" dirty="0">
                <a:solidFill>
                  <a:schemeClr val="accent2"/>
                </a:solidFill>
                <a:latin typeface="Comic Sans MS" panose="030F0702030302020204" pitchFamily="66" charset="0"/>
                <a:cs typeface="Arial" charset="0"/>
              </a:rPr>
              <a:t>memory block no % number of cache sets </a:t>
            </a:r>
            <a:r>
              <a:rPr lang="en-GB" sz="2100" dirty="0">
                <a:solidFill>
                  <a:srgbClr val="7030A0"/>
                </a:solidFill>
                <a:latin typeface="Comic Sans MS" panose="030F0702030302020204" pitchFamily="66" charset="0"/>
                <a:cs typeface="Arial" charset="0"/>
              </a:rPr>
              <a:t>(remainder)  </a:t>
            </a:r>
            <a:r>
              <a:rPr lang="en-GB" sz="2100" b="1" dirty="0">
                <a:solidFill>
                  <a:srgbClr val="7030A0"/>
                </a:solidFill>
                <a:latin typeface="Comic Sans MS" panose="030F0702030302020204" pitchFamily="66" charset="0"/>
                <a:cs typeface="Arial" charset="0"/>
              </a:rPr>
              <a:t> </a:t>
            </a:r>
          </a:p>
          <a:p>
            <a:pPr marL="169863" indent="-169863">
              <a:spcBef>
                <a:spcPts val="600"/>
              </a:spcBef>
              <a:buClr>
                <a:srgbClr val="C0000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GB" sz="2100" b="1" dirty="0">
                <a:solidFill>
                  <a:schemeClr val="accent2"/>
                </a:solidFill>
                <a:latin typeface="Comic Sans MS" panose="030F0702030302020204" pitchFamily="66" charset="0"/>
                <a:cs typeface="Arial" charset="0"/>
              </a:rPr>
              <a:t> s = j mod  (c /k)</a:t>
            </a:r>
          </a:p>
          <a:p>
            <a:pPr marL="169863" indent="-169863">
              <a:spcBef>
                <a:spcPts val="600"/>
              </a:spcBef>
              <a:buClr>
                <a:srgbClr val="C0000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US" sz="2100" b="1" dirty="0">
                <a:solidFill>
                  <a:schemeClr val="accent2"/>
                </a:solidFill>
                <a:latin typeface="Comic Sans MS" panose="030F0702030302020204" pitchFamily="66" charset="0"/>
                <a:cs typeface="Arial" charset="0"/>
              </a:rPr>
              <a:t>Tag no </a:t>
            </a:r>
            <a:r>
              <a:rPr lang="en-US" sz="2100" dirty="0">
                <a:solidFill>
                  <a:schemeClr val="accent2"/>
                </a:solidFill>
                <a:latin typeface="Comic Sans MS" panose="030F0702030302020204" pitchFamily="66" charset="0"/>
                <a:cs typeface="Arial" charset="0"/>
              </a:rPr>
              <a:t>= </a:t>
            </a:r>
            <a:r>
              <a:rPr lang="en-GB" sz="2100" dirty="0">
                <a:solidFill>
                  <a:schemeClr val="accent2"/>
                </a:solidFill>
                <a:latin typeface="Comic Sans MS" panose="030F0702030302020204" pitchFamily="66" charset="0"/>
                <a:cs typeface="Arial" charset="0"/>
              </a:rPr>
              <a:t>memory block no / number of cache sets </a:t>
            </a:r>
            <a:r>
              <a:rPr lang="en-GB" sz="2100" dirty="0">
                <a:solidFill>
                  <a:srgbClr val="7030A0"/>
                </a:solidFill>
                <a:latin typeface="Comic Sans MS" panose="030F0702030302020204" pitchFamily="66" charset="0"/>
                <a:cs typeface="Arial" charset="0"/>
              </a:rPr>
              <a:t>(quotient)</a:t>
            </a:r>
          </a:p>
          <a:p>
            <a:pPr marL="169863" indent="-169863">
              <a:spcBef>
                <a:spcPts val="600"/>
              </a:spcBef>
              <a:buClr>
                <a:srgbClr val="00206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GB" sz="2100" b="1" dirty="0">
                <a:solidFill>
                  <a:schemeClr val="accent2"/>
                </a:solidFill>
                <a:latin typeface="Comic Sans MS" panose="030F0702030302020204" pitchFamily="66" charset="0"/>
                <a:cs typeface="Arial" charset="0"/>
              </a:rPr>
              <a:t> t = j / (c/k)</a:t>
            </a:r>
          </a:p>
          <a:p>
            <a:pPr marL="169863" indent="-169863">
              <a:spcBef>
                <a:spcPts val="600"/>
              </a:spcBef>
              <a:buClr>
                <a:srgbClr val="00206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GB" sz="2100" b="1" dirty="0">
                <a:solidFill>
                  <a:schemeClr val="accent2"/>
                </a:solidFill>
                <a:latin typeface="Comic Sans MS" panose="030F0702030302020204" pitchFamily="66" charset="0"/>
                <a:cs typeface="Arial" charset="0"/>
              </a:rPr>
              <a:t>No of Tags =  Total </a:t>
            </a:r>
            <a:r>
              <a:rPr lang="en-GB" sz="2100" b="1" dirty="0" err="1">
                <a:solidFill>
                  <a:schemeClr val="accent2"/>
                </a:solidFill>
                <a:latin typeface="Comic Sans MS" panose="030F0702030302020204" pitchFamily="66" charset="0"/>
                <a:cs typeface="Arial" charset="0"/>
              </a:rPr>
              <a:t>Mem</a:t>
            </a:r>
            <a:r>
              <a:rPr lang="en-GB" sz="2100" b="1" dirty="0">
                <a:solidFill>
                  <a:schemeClr val="accent2"/>
                </a:solidFill>
                <a:latin typeface="Comic Sans MS" panose="030F0702030302020204" pitchFamily="66" charset="0"/>
                <a:cs typeface="Arial" charset="0"/>
              </a:rPr>
              <a:t> Blocks / Total Cache Sets</a:t>
            </a:r>
          </a:p>
          <a:p>
            <a:pPr marL="171450">
              <a:spcBef>
                <a:spcPts val="550"/>
              </a:spcBef>
              <a:buClr>
                <a:srgbClr val="C00000"/>
              </a:buClr>
              <a:buSzPct val="100000"/>
              <a:tabLst>
                <a:tab pos="741363" algn="l"/>
                <a:tab pos="1655763" algn="l"/>
                <a:tab pos="2570163" algn="l"/>
                <a:tab pos="3484563" algn="l"/>
                <a:tab pos="4398963" algn="l"/>
                <a:tab pos="5313363" algn="l"/>
                <a:tab pos="6227763" algn="l"/>
                <a:tab pos="7142163" algn="l"/>
                <a:tab pos="8056563" algn="l"/>
                <a:tab pos="8970963" algn="l"/>
                <a:tab pos="9885363" algn="l"/>
              </a:tabLst>
              <a:defRPr/>
            </a:pPr>
            <a:endParaRPr lang="en-GB" sz="2200" b="1" dirty="0">
              <a:solidFill>
                <a:srgbClr val="C00000"/>
              </a:solidFill>
              <a:latin typeface="Arial" charset="0"/>
              <a:cs typeface="Arial" charset="0"/>
            </a:endParaRPr>
          </a:p>
          <a:p>
            <a:pPr marL="171450">
              <a:spcBef>
                <a:spcPts val="550"/>
              </a:spcBef>
              <a:buClr>
                <a:srgbClr val="C00000"/>
              </a:buClr>
              <a:buSzPct val="100000"/>
              <a:tabLst>
                <a:tab pos="741363" algn="l"/>
                <a:tab pos="1655763" algn="l"/>
                <a:tab pos="2570163" algn="l"/>
                <a:tab pos="3484563" algn="l"/>
                <a:tab pos="4398963" algn="l"/>
                <a:tab pos="5313363" algn="l"/>
                <a:tab pos="6227763" algn="l"/>
                <a:tab pos="7142163" algn="l"/>
                <a:tab pos="8056563" algn="l"/>
                <a:tab pos="8970963" algn="l"/>
                <a:tab pos="9885363" algn="l"/>
              </a:tabLst>
              <a:defRPr/>
            </a:pPr>
            <a:endParaRPr lang="en-US" sz="2200" dirty="0">
              <a:solidFill>
                <a:srgbClr val="C00000"/>
              </a:solidFill>
              <a:latin typeface="Calibri" pitchFamily="32" charset="0"/>
            </a:endParaRPr>
          </a:p>
          <a:p>
            <a:pPr marL="171450">
              <a:spcBef>
                <a:spcPts val="550"/>
              </a:spcBef>
              <a:buClr>
                <a:srgbClr val="C00000"/>
              </a:buClr>
              <a:buSzPct val="100000"/>
              <a:tabLst>
                <a:tab pos="741363" algn="l"/>
                <a:tab pos="1655763" algn="l"/>
                <a:tab pos="2570163" algn="l"/>
                <a:tab pos="3484563" algn="l"/>
                <a:tab pos="4398963" algn="l"/>
                <a:tab pos="5313363" algn="l"/>
                <a:tab pos="6227763" algn="l"/>
                <a:tab pos="7142163" algn="l"/>
                <a:tab pos="8056563" algn="l"/>
                <a:tab pos="8970963" algn="l"/>
                <a:tab pos="9885363" algn="l"/>
              </a:tabLst>
              <a:defRPr/>
            </a:pPr>
            <a:endParaRPr lang="en-US" sz="2200" dirty="0">
              <a:solidFill>
                <a:srgbClr val="C00000"/>
              </a:solidFill>
              <a:latin typeface="Calibri" pitchFamily="32" charset="0"/>
            </a:endParaRPr>
          </a:p>
        </p:txBody>
      </p:sp>
      <p:sp>
        <p:nvSpPr>
          <p:cNvPr id="45059" name="Text Box 2">
            <a:extLst>
              <a:ext uri="{FF2B5EF4-FFF2-40B4-BE49-F238E27FC236}">
                <a16:creationId xmlns:a16="http://schemas.microsoft.com/office/drawing/2014/main" id="{9C24F4B9-C3A5-7D8B-E829-5377EA2C012B}"/>
              </a:ext>
            </a:extLst>
          </p:cNvPr>
          <p:cNvSpPr txBox="1">
            <a:spLocks noChangeArrowheads="1"/>
          </p:cNvSpPr>
          <p:nvPr/>
        </p:nvSpPr>
        <p:spPr bwMode="auto">
          <a:xfrm>
            <a:off x="2209800" y="152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a:t>Set Associative Mapping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36">
            <a:extLst>
              <a:ext uri="{FF2B5EF4-FFF2-40B4-BE49-F238E27FC236}">
                <a16:creationId xmlns:a16="http://schemas.microsoft.com/office/drawing/2014/main" id="{E0D353C1-05CC-14DD-AE5A-85618765E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914" y="457201"/>
            <a:ext cx="7496175"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Text Box 1">
            <a:extLst>
              <a:ext uri="{FF2B5EF4-FFF2-40B4-BE49-F238E27FC236}">
                <a16:creationId xmlns:a16="http://schemas.microsoft.com/office/drawing/2014/main" id="{026578EF-4897-C462-7985-4D8AD3282C7A}"/>
              </a:ext>
            </a:extLst>
          </p:cNvPr>
          <p:cNvSpPr txBox="1">
            <a:spLocks noChangeArrowheads="1"/>
          </p:cNvSpPr>
          <p:nvPr/>
        </p:nvSpPr>
        <p:spPr bwMode="auto">
          <a:xfrm>
            <a:off x="1981200" y="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2800"/>
              <a:t>Eg: Set Associative Mapping</a:t>
            </a:r>
          </a:p>
        </p:txBody>
      </p:sp>
      <p:sp>
        <p:nvSpPr>
          <p:cNvPr id="57348" name="Text Box 2">
            <a:extLst>
              <a:ext uri="{FF2B5EF4-FFF2-40B4-BE49-F238E27FC236}">
                <a16:creationId xmlns:a16="http://schemas.microsoft.com/office/drawing/2014/main" id="{75EE0236-E3FA-C7CD-3485-CE61E5FEA505}"/>
              </a:ext>
            </a:extLst>
          </p:cNvPr>
          <p:cNvSpPr txBox="1">
            <a:spLocks noChangeArrowheads="1"/>
          </p:cNvSpPr>
          <p:nvPr/>
        </p:nvSpPr>
        <p:spPr bwMode="auto">
          <a:xfrm>
            <a:off x="1752600" y="51816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169863" indent="-169863">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ea typeface="Microsoft YaHei" panose="020B0503020204020204" pitchFamily="34" charset="-122"/>
              </a:defRPr>
            </a:lvl1pPr>
            <a:lvl2pPr marL="338138" indent="-50800">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Font typeface="Arial" panose="020B0604020202020204" pitchFamily="34" charset="0"/>
              <a:buChar char="•"/>
            </a:pPr>
            <a:r>
              <a:rPr lang="en-US" altLang="en-US" sz="2400"/>
              <a:t>To compute cache set number:</a:t>
            </a:r>
          </a:p>
          <a:p>
            <a:pPr lvl="1" eaLnBrk="1" hangingPunct="1">
              <a:spcBef>
                <a:spcPct val="0"/>
              </a:spcBef>
              <a:buFont typeface="Times New Roman" panose="02020603050405020304" pitchFamily="18" charset="0"/>
              <a:buNone/>
            </a:pPr>
            <a:r>
              <a:rPr lang="en-US" altLang="en-US" sz="2400">
                <a:solidFill>
                  <a:srgbClr val="C00000"/>
                </a:solidFill>
              </a:rPr>
              <a:t>Set No = j mod v</a:t>
            </a:r>
          </a:p>
          <a:p>
            <a:pPr lvl="2" eaLnBrk="1" hangingPunct="1">
              <a:spcBef>
                <a:spcPct val="0"/>
              </a:spcBef>
              <a:buFont typeface="Arial" panose="020B0604020202020204" pitchFamily="34" charset="0"/>
              <a:buChar char="•"/>
            </a:pPr>
            <a:r>
              <a:rPr lang="en-US" altLang="en-US"/>
              <a:t>j = main memory block number</a:t>
            </a:r>
          </a:p>
          <a:p>
            <a:pPr lvl="2" eaLnBrk="1" hangingPunct="1">
              <a:spcBef>
                <a:spcPct val="0"/>
              </a:spcBef>
              <a:buFont typeface="Arial" panose="020B0604020202020204" pitchFamily="34" charset="0"/>
              <a:buChar char="•"/>
            </a:pPr>
            <a:r>
              <a:rPr lang="en-US" altLang="en-US"/>
              <a:t>v = number of sets in cache</a:t>
            </a:r>
          </a:p>
        </p:txBody>
      </p:sp>
    </p:spTree>
    <p:extLst>
      <p:ext uri="{BB962C8B-B14F-4D97-AF65-F5344CB8AC3E}">
        <p14:creationId xmlns:p14="http://schemas.microsoft.com/office/powerpoint/2010/main" val="19796109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0A14C402-5D0F-32BF-0C02-104D90F5F3A2}"/>
              </a:ext>
            </a:extLst>
          </p:cNvPr>
          <p:cNvSpPr txBox="1">
            <a:spLocks noChangeArrowheads="1"/>
          </p:cNvSpPr>
          <p:nvPr/>
        </p:nvSpPr>
        <p:spPr bwMode="auto">
          <a:xfrm>
            <a:off x="1981200" y="46038"/>
            <a:ext cx="8229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a:solidFill>
                  <a:srgbClr val="347FD8"/>
                </a:solidFill>
              </a:rPr>
              <a:t>Set-Associative mapping</a:t>
            </a:r>
          </a:p>
        </p:txBody>
      </p:sp>
      <p:sp>
        <p:nvSpPr>
          <p:cNvPr id="48130" name="Text Box 2">
            <a:extLst>
              <a:ext uri="{FF2B5EF4-FFF2-40B4-BE49-F238E27FC236}">
                <a16:creationId xmlns:a16="http://schemas.microsoft.com/office/drawing/2014/main" id="{3273F4BF-7C13-42E9-8619-44A72E3C7C59}"/>
              </a:ext>
            </a:extLst>
          </p:cNvPr>
          <p:cNvSpPr txBox="1">
            <a:spLocks noChangeArrowheads="1"/>
          </p:cNvSpPr>
          <p:nvPr/>
        </p:nvSpPr>
        <p:spPr bwMode="auto">
          <a:xfrm>
            <a:off x="5214938" y="381001"/>
            <a:ext cx="6729412" cy="5926880"/>
          </a:xfrm>
          <a:prstGeom prst="rect">
            <a:avLst/>
          </a:prstGeom>
          <a:noFill/>
          <a:ln w="9525" cap="flat">
            <a:noFill/>
            <a:round/>
            <a:headEnd/>
            <a:tailEnd/>
          </a:ln>
          <a:effectLst/>
        </p:spPr>
        <p:txBody>
          <a:bodyPr wrap="square" lIns="90000" tIns="46800" rIns="90000" bIns="46800">
            <a:spAutoFit/>
          </a:bodyPr>
          <a:lstStyle/>
          <a:p>
            <a:pPr marL="117475" indent="-117475">
              <a:spcBef>
                <a:spcPts val="600"/>
              </a:spcBef>
              <a:buClr>
                <a:srgbClr val="000000"/>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Comic Sans MS" panose="030F0702030302020204" pitchFamily="66" charset="0"/>
              </a:rPr>
              <a:t>Divide the </a:t>
            </a:r>
            <a:r>
              <a:rPr lang="en-US" dirty="0">
                <a:solidFill>
                  <a:srgbClr val="D60093"/>
                </a:solidFill>
                <a:latin typeface="Comic Sans MS" panose="030F0702030302020204" pitchFamily="66" charset="0"/>
              </a:rPr>
              <a:t>cache of 128 blocks into 64 sets</a:t>
            </a:r>
            <a:r>
              <a:rPr lang="en-US" dirty="0">
                <a:solidFill>
                  <a:srgbClr val="000000"/>
                </a:solidFill>
                <a:latin typeface="Comic Sans MS" panose="030F0702030302020204" pitchFamily="66" charset="0"/>
              </a:rPr>
              <a:t>, with </a:t>
            </a:r>
            <a:r>
              <a:rPr lang="en-US" dirty="0">
                <a:solidFill>
                  <a:srgbClr val="D60093"/>
                </a:solidFill>
                <a:latin typeface="Comic Sans MS" panose="030F0702030302020204" pitchFamily="66" charset="0"/>
              </a:rPr>
              <a:t>two blocks per set. </a:t>
            </a:r>
          </a:p>
          <a:p>
            <a:pPr marL="117475" indent="-117475">
              <a:spcBef>
                <a:spcPts val="600"/>
              </a:spcBef>
              <a:buClr>
                <a:srgbClr val="000000"/>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Comic Sans MS" panose="030F0702030302020204" pitchFamily="66" charset="0"/>
              </a:rPr>
              <a:t>Memory blocks - 0,64,128 etc. maps to block 0, </a:t>
            </a:r>
            <a:r>
              <a:rPr lang="en-US" dirty="0">
                <a:solidFill>
                  <a:schemeClr val="accent2"/>
                </a:solidFill>
                <a:latin typeface="Comic Sans MS" panose="030F0702030302020204" pitchFamily="66" charset="0"/>
              </a:rPr>
              <a:t>occupies either of the two positions.</a:t>
            </a:r>
          </a:p>
          <a:p>
            <a:pPr marL="117475" indent="-117475">
              <a:spcBef>
                <a:spcPts val="600"/>
              </a:spcBef>
              <a:buClr>
                <a:srgbClr val="000000"/>
              </a:buClr>
              <a:buSzPct val="100000"/>
              <a:buFont typeface="Arial"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Comic Sans MS" panose="030F0702030302020204" pitchFamily="66" charset="0"/>
              </a:rPr>
              <a:t>Memory address is divided into </a:t>
            </a:r>
            <a:r>
              <a:rPr lang="en-US" dirty="0">
                <a:solidFill>
                  <a:srgbClr val="D60093"/>
                </a:solidFill>
                <a:latin typeface="Comic Sans MS" panose="030F0702030302020204" pitchFamily="66" charset="0"/>
              </a:rPr>
              <a:t>three fields:</a:t>
            </a:r>
          </a:p>
          <a:p>
            <a:pPr marL="117475" indent="-117475">
              <a:spcBef>
                <a:spcPts val="600"/>
              </a:spcBef>
              <a:buSzPct val="100000"/>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C00000"/>
                </a:solidFill>
                <a:latin typeface="Comic Sans MS" panose="030F0702030302020204" pitchFamily="66" charset="0"/>
              </a:rPr>
              <a:t>  </a:t>
            </a:r>
            <a:r>
              <a:rPr lang="en-US" b="1" dirty="0">
                <a:solidFill>
                  <a:schemeClr val="accent2"/>
                </a:solidFill>
                <a:latin typeface="Comic Sans MS" panose="030F0702030302020204" pitchFamily="66" charset="0"/>
              </a:rPr>
              <a:t>4 word bits</a:t>
            </a:r>
            <a:r>
              <a:rPr lang="en-US" dirty="0">
                <a:solidFill>
                  <a:srgbClr val="000000"/>
                </a:solidFill>
                <a:latin typeface="Comic Sans MS" panose="030F0702030302020204" pitchFamily="66" charset="0"/>
              </a:rPr>
              <a:t>: </a:t>
            </a:r>
            <a:r>
              <a:rPr lang="en-US" dirty="0">
                <a:solidFill>
                  <a:srgbClr val="C00000"/>
                </a:solidFill>
                <a:latin typeface="Comic Sans MS" panose="030F0702030302020204" pitchFamily="66" charset="0"/>
              </a:rPr>
              <a:t>which one of 16 words </a:t>
            </a:r>
            <a:r>
              <a:rPr lang="en-US" dirty="0">
                <a:solidFill>
                  <a:srgbClr val="000000"/>
                </a:solidFill>
                <a:latin typeface="Comic Sans MS" panose="030F0702030302020204" pitchFamily="66" charset="0"/>
              </a:rPr>
              <a:t>within a block   </a:t>
            </a:r>
            <a:r>
              <a:rPr lang="en-US" dirty="0">
                <a:solidFill>
                  <a:srgbClr val="D60093"/>
                </a:solidFill>
                <a:latin typeface="Comic Sans MS" panose="030F0702030302020204" pitchFamily="66" charset="0"/>
              </a:rPr>
              <a:t>(16=2</a:t>
            </a:r>
            <a:r>
              <a:rPr lang="en-US" baseline="30000" dirty="0">
                <a:solidFill>
                  <a:srgbClr val="D60093"/>
                </a:solidFill>
                <a:latin typeface="Comic Sans MS" panose="030F0702030302020204" pitchFamily="66" charset="0"/>
              </a:rPr>
              <a:t>4</a:t>
            </a:r>
            <a:r>
              <a:rPr lang="en-US" dirty="0">
                <a:solidFill>
                  <a:srgbClr val="D60093"/>
                </a:solidFill>
                <a:latin typeface="Comic Sans MS" panose="030F0702030302020204" pitchFamily="66" charset="0"/>
              </a:rPr>
              <a:t> words)</a:t>
            </a:r>
          </a:p>
          <a:p>
            <a:pPr marL="117475" indent="-117475">
              <a:spcBef>
                <a:spcPts val="600"/>
              </a:spcBef>
              <a:buSzPct val="100000"/>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C00000"/>
                </a:solidFill>
                <a:latin typeface="Comic Sans MS" panose="030F0702030302020204" pitchFamily="66" charset="0"/>
              </a:rPr>
              <a:t>  </a:t>
            </a:r>
            <a:r>
              <a:rPr lang="en-US" b="1" dirty="0">
                <a:solidFill>
                  <a:schemeClr val="accent2"/>
                </a:solidFill>
                <a:latin typeface="Comic Sans MS" panose="030F0702030302020204" pitchFamily="66" charset="0"/>
              </a:rPr>
              <a:t>6 set bits: </a:t>
            </a:r>
            <a:r>
              <a:rPr lang="en-US" dirty="0">
                <a:solidFill>
                  <a:srgbClr val="C00000"/>
                </a:solidFill>
                <a:latin typeface="Comic Sans MS" panose="030F0702030302020204" pitchFamily="66" charset="0"/>
              </a:rPr>
              <a:t>which set </a:t>
            </a:r>
            <a:r>
              <a:rPr lang="en-US" dirty="0">
                <a:solidFill>
                  <a:srgbClr val="000000"/>
                </a:solidFill>
                <a:latin typeface="Comic Sans MS" panose="030F0702030302020204" pitchFamily="66" charset="0"/>
              </a:rPr>
              <a:t>in the cache</a:t>
            </a:r>
          </a:p>
          <a:p>
            <a:pPr marL="117475" indent="-117475">
              <a:spcBef>
                <a:spcPts val="600"/>
              </a:spcBef>
              <a:buSzPct val="100000"/>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000000"/>
                </a:solidFill>
                <a:latin typeface="Comic Sans MS" panose="030F0702030302020204" pitchFamily="66" charset="0"/>
              </a:rPr>
              <a:t>  </a:t>
            </a:r>
            <a:r>
              <a:rPr lang="en-US" dirty="0">
                <a:solidFill>
                  <a:srgbClr val="D60093"/>
                </a:solidFill>
                <a:latin typeface="Comic Sans MS" panose="030F0702030302020204" pitchFamily="66" charset="0"/>
              </a:rPr>
              <a:t>(128 /2 = 64 = 2</a:t>
            </a:r>
            <a:r>
              <a:rPr lang="en-US" baseline="30000" dirty="0">
                <a:solidFill>
                  <a:srgbClr val="D60093"/>
                </a:solidFill>
                <a:latin typeface="Comic Sans MS" panose="030F0702030302020204" pitchFamily="66" charset="0"/>
              </a:rPr>
              <a:t>6</a:t>
            </a:r>
            <a:r>
              <a:rPr lang="en-US" dirty="0">
                <a:solidFill>
                  <a:srgbClr val="D60093"/>
                </a:solidFill>
                <a:latin typeface="Comic Sans MS" panose="030F0702030302020204" pitchFamily="66" charset="0"/>
              </a:rPr>
              <a:t>)</a:t>
            </a:r>
          </a:p>
          <a:p>
            <a:pPr marL="117475" indent="-117475">
              <a:spcBef>
                <a:spcPts val="600"/>
              </a:spcBef>
              <a:buSzPct val="100000"/>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chemeClr val="accent2"/>
                </a:solidFill>
                <a:latin typeface="Comic Sans MS" panose="030F0702030302020204" pitchFamily="66" charset="0"/>
              </a:rPr>
              <a:t>  </a:t>
            </a:r>
            <a:r>
              <a:rPr lang="en-US" b="1" dirty="0">
                <a:solidFill>
                  <a:schemeClr val="accent2"/>
                </a:solidFill>
                <a:latin typeface="Comic Sans MS" panose="030F0702030302020204" pitchFamily="66" charset="0"/>
              </a:rPr>
              <a:t>6 tag bits: </a:t>
            </a:r>
            <a:r>
              <a:rPr lang="en-US" dirty="0">
                <a:solidFill>
                  <a:srgbClr val="C00000"/>
                </a:solidFill>
                <a:latin typeface="Comic Sans MS" panose="030F0702030302020204" pitchFamily="66" charset="0"/>
                <a:cs typeface="Arial" charset="0"/>
              </a:rPr>
              <a:t>which one of  64 blocks </a:t>
            </a:r>
            <a:r>
              <a:rPr lang="en-US" dirty="0">
                <a:solidFill>
                  <a:srgbClr val="000000"/>
                </a:solidFill>
                <a:latin typeface="Comic Sans MS" panose="030F0702030302020204" pitchFamily="66" charset="0"/>
              </a:rPr>
              <a:t>is present in cache set </a:t>
            </a:r>
            <a:r>
              <a:rPr lang="en-US" dirty="0">
                <a:solidFill>
                  <a:srgbClr val="D60093"/>
                </a:solidFill>
                <a:latin typeface="Comic Sans MS" panose="030F0702030302020204" pitchFamily="66" charset="0"/>
              </a:rPr>
              <a:t>(4096 / 64 = 2</a:t>
            </a:r>
            <a:r>
              <a:rPr lang="en-US" baseline="30000" dirty="0">
                <a:solidFill>
                  <a:srgbClr val="D60093"/>
                </a:solidFill>
                <a:latin typeface="Comic Sans MS" panose="030F0702030302020204" pitchFamily="66" charset="0"/>
              </a:rPr>
              <a:t>6</a:t>
            </a:r>
            <a:r>
              <a:rPr lang="en-US" dirty="0">
                <a:solidFill>
                  <a:srgbClr val="D60093"/>
                </a:solidFill>
                <a:latin typeface="Comic Sans MS" panose="030F0702030302020204" pitchFamily="66" charset="0"/>
              </a:rPr>
              <a:t>).</a:t>
            </a:r>
          </a:p>
          <a:p>
            <a:pPr marL="169863" indent="-169863">
              <a:spcBef>
                <a:spcPts val="600"/>
              </a:spcBef>
              <a:buClr>
                <a:srgbClr val="C0000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US" b="1" dirty="0">
                <a:solidFill>
                  <a:srgbClr val="C00000"/>
                </a:solidFill>
                <a:latin typeface="Comic Sans MS" panose="030F0702030302020204" pitchFamily="66" charset="0"/>
                <a:cs typeface="Arial" charset="0"/>
              </a:rPr>
              <a:t>Set No</a:t>
            </a:r>
            <a:r>
              <a:rPr lang="en-US" dirty="0">
                <a:solidFill>
                  <a:srgbClr val="C00000"/>
                </a:solidFill>
                <a:latin typeface="Comic Sans MS" panose="030F0702030302020204" pitchFamily="66" charset="0"/>
                <a:cs typeface="Arial" charset="0"/>
              </a:rPr>
              <a:t> = </a:t>
            </a:r>
            <a:r>
              <a:rPr lang="en-GB" dirty="0">
                <a:solidFill>
                  <a:srgbClr val="C00000"/>
                </a:solidFill>
                <a:latin typeface="Comic Sans MS" panose="030F0702030302020204" pitchFamily="66" charset="0"/>
                <a:cs typeface="Arial" charset="0"/>
              </a:rPr>
              <a:t>memory block no % number of cache sets </a:t>
            </a:r>
            <a:r>
              <a:rPr lang="en-GB" dirty="0">
                <a:solidFill>
                  <a:srgbClr val="002060"/>
                </a:solidFill>
                <a:latin typeface="Comic Sans MS" panose="030F0702030302020204" pitchFamily="66" charset="0"/>
                <a:cs typeface="Arial" charset="0"/>
              </a:rPr>
              <a:t>(remainder)  </a:t>
            </a:r>
            <a:r>
              <a:rPr lang="en-GB" b="1" dirty="0">
                <a:solidFill>
                  <a:srgbClr val="002060"/>
                </a:solidFill>
                <a:latin typeface="Comic Sans MS" panose="030F0702030302020204" pitchFamily="66" charset="0"/>
                <a:cs typeface="Arial" charset="0"/>
              </a:rPr>
              <a:t> </a:t>
            </a:r>
          </a:p>
          <a:p>
            <a:pPr marL="169863" indent="-169863">
              <a:spcBef>
                <a:spcPts val="600"/>
              </a:spcBef>
              <a:buClr>
                <a:srgbClr val="C0000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GB" b="1" dirty="0">
                <a:solidFill>
                  <a:srgbClr val="C00000"/>
                </a:solidFill>
                <a:latin typeface="Comic Sans MS" panose="030F0702030302020204" pitchFamily="66" charset="0"/>
                <a:cs typeface="Arial" charset="0"/>
              </a:rPr>
              <a:t> s = j mod  (c /k)</a:t>
            </a:r>
          </a:p>
          <a:p>
            <a:pPr marL="169863" indent="-169863">
              <a:spcBef>
                <a:spcPts val="600"/>
              </a:spcBef>
              <a:buClr>
                <a:srgbClr val="C0000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US" b="1" dirty="0">
                <a:solidFill>
                  <a:srgbClr val="C00000"/>
                </a:solidFill>
                <a:latin typeface="Comic Sans MS" panose="030F0702030302020204" pitchFamily="66" charset="0"/>
                <a:cs typeface="Arial" charset="0"/>
              </a:rPr>
              <a:t>Tag no </a:t>
            </a:r>
            <a:r>
              <a:rPr lang="en-US" dirty="0">
                <a:solidFill>
                  <a:srgbClr val="C00000"/>
                </a:solidFill>
                <a:latin typeface="Comic Sans MS" panose="030F0702030302020204" pitchFamily="66" charset="0"/>
                <a:cs typeface="Arial" charset="0"/>
              </a:rPr>
              <a:t>= </a:t>
            </a:r>
            <a:r>
              <a:rPr lang="en-GB" dirty="0">
                <a:solidFill>
                  <a:srgbClr val="C00000"/>
                </a:solidFill>
                <a:latin typeface="Comic Sans MS" panose="030F0702030302020204" pitchFamily="66" charset="0"/>
                <a:cs typeface="Arial" charset="0"/>
              </a:rPr>
              <a:t>memory block no / number of cache sets </a:t>
            </a:r>
            <a:r>
              <a:rPr lang="en-GB" dirty="0">
                <a:solidFill>
                  <a:srgbClr val="002060"/>
                </a:solidFill>
                <a:latin typeface="Comic Sans MS" panose="030F0702030302020204" pitchFamily="66" charset="0"/>
                <a:cs typeface="Arial" charset="0"/>
              </a:rPr>
              <a:t>(quotient)</a:t>
            </a:r>
          </a:p>
          <a:p>
            <a:pPr marL="169863" indent="-169863">
              <a:spcBef>
                <a:spcPts val="600"/>
              </a:spcBef>
              <a:buClr>
                <a:srgbClr val="00206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GB" b="1" dirty="0">
                <a:solidFill>
                  <a:srgbClr val="002060"/>
                </a:solidFill>
                <a:latin typeface="Comic Sans MS" panose="030F0702030302020204" pitchFamily="66" charset="0"/>
                <a:cs typeface="Arial" charset="0"/>
              </a:rPr>
              <a:t> </a:t>
            </a:r>
            <a:r>
              <a:rPr lang="en-GB" b="1" dirty="0">
                <a:solidFill>
                  <a:srgbClr val="C00000"/>
                </a:solidFill>
                <a:latin typeface="Comic Sans MS" panose="030F0702030302020204" pitchFamily="66" charset="0"/>
                <a:cs typeface="Arial" charset="0"/>
              </a:rPr>
              <a:t>t = j / (c/k)</a:t>
            </a:r>
          </a:p>
          <a:p>
            <a:pPr marL="169863" indent="-169863">
              <a:spcBef>
                <a:spcPts val="600"/>
              </a:spcBef>
              <a:buClr>
                <a:srgbClr val="002060"/>
              </a:buClr>
              <a:buSzPct val="100000"/>
              <a:buFont typeface="Wingdings" charset="2"/>
              <a:buChar char=""/>
              <a:tabLst>
                <a:tab pos="741363" algn="l"/>
                <a:tab pos="1655763" algn="l"/>
                <a:tab pos="2570163" algn="l"/>
                <a:tab pos="3484563" algn="l"/>
                <a:tab pos="4398963" algn="l"/>
                <a:tab pos="5313363" algn="l"/>
                <a:tab pos="6227763" algn="l"/>
                <a:tab pos="7142163" algn="l"/>
                <a:tab pos="8056563" algn="l"/>
                <a:tab pos="8970963" algn="l"/>
                <a:tab pos="9885363" algn="l"/>
              </a:tabLst>
              <a:defRPr/>
            </a:pPr>
            <a:r>
              <a:rPr lang="en-GB" b="1" dirty="0">
                <a:solidFill>
                  <a:srgbClr val="C00000"/>
                </a:solidFill>
                <a:latin typeface="Comic Sans MS" panose="030F0702030302020204" pitchFamily="66" charset="0"/>
                <a:cs typeface="Arial" charset="0"/>
              </a:rPr>
              <a:t>No of Tags =  Total </a:t>
            </a:r>
            <a:r>
              <a:rPr lang="en-GB" b="1" dirty="0" err="1">
                <a:solidFill>
                  <a:srgbClr val="C00000"/>
                </a:solidFill>
                <a:latin typeface="Comic Sans MS" panose="030F0702030302020204" pitchFamily="66" charset="0"/>
                <a:cs typeface="Arial" charset="0"/>
              </a:rPr>
              <a:t>Mem</a:t>
            </a:r>
            <a:r>
              <a:rPr lang="en-GB" b="1" dirty="0">
                <a:solidFill>
                  <a:srgbClr val="C00000"/>
                </a:solidFill>
                <a:latin typeface="Comic Sans MS" panose="030F0702030302020204" pitchFamily="66" charset="0"/>
                <a:cs typeface="Arial" charset="0"/>
              </a:rPr>
              <a:t> Blocks / Total Cache Sets</a:t>
            </a:r>
            <a:endParaRPr lang="en-US" dirty="0">
              <a:solidFill>
                <a:srgbClr val="000000"/>
              </a:solidFill>
              <a:latin typeface="Comic Sans MS" panose="030F0702030302020204" pitchFamily="66" charset="0"/>
            </a:endParaRPr>
          </a:p>
        </p:txBody>
      </p:sp>
      <p:pic>
        <p:nvPicPr>
          <p:cNvPr id="47108" name="Picture 140">
            <a:extLst>
              <a:ext uri="{FF2B5EF4-FFF2-40B4-BE49-F238E27FC236}">
                <a16:creationId xmlns:a16="http://schemas.microsoft.com/office/drawing/2014/main" id="{992C55EB-517F-B165-0029-AAE4ED83A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81000"/>
            <a:ext cx="4581525"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a:extLst>
              <a:ext uri="{FF2B5EF4-FFF2-40B4-BE49-F238E27FC236}">
                <a16:creationId xmlns:a16="http://schemas.microsoft.com/office/drawing/2014/main" id="{181EBA26-AAA9-C243-F8E4-E69028A41514}"/>
              </a:ext>
            </a:extLst>
          </p:cNvPr>
          <p:cNvGraphicFramePr>
            <a:graphicFrameLocks noChangeAspect="1"/>
          </p:cNvGraphicFramePr>
          <p:nvPr/>
        </p:nvGraphicFramePr>
        <p:xfrm>
          <a:off x="1727200" y="838200"/>
          <a:ext cx="8712200" cy="3657600"/>
        </p:xfrm>
        <a:graphic>
          <a:graphicData uri="http://schemas.openxmlformats.org/presentationml/2006/ole">
            <mc:AlternateContent xmlns:mc="http://schemas.openxmlformats.org/markup-compatibility/2006">
              <mc:Choice xmlns:v="urn:schemas-microsoft-com:vml" Requires="v">
                <p:oleObj name="Worksheet" r:id="rId2" imgW="8572631" imgH="2752635" progId="Excel.Sheet.12">
                  <p:embed/>
                </p:oleObj>
              </mc:Choice>
              <mc:Fallback>
                <p:oleObj name="Worksheet" r:id="rId2" imgW="8572631" imgH="2752635" progId="Excel.Sheet.12">
                  <p:embed/>
                  <p:pic>
                    <p:nvPicPr>
                      <p:cNvPr id="49154" name="Object 2">
                        <a:extLst>
                          <a:ext uri="{FF2B5EF4-FFF2-40B4-BE49-F238E27FC236}">
                            <a16:creationId xmlns:a16="http://schemas.microsoft.com/office/drawing/2014/main" id="{181EBA26-AAA9-C243-F8E4-E69028A41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838200"/>
                        <a:ext cx="8712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5" name="Text Box 1">
            <a:extLst>
              <a:ext uri="{FF2B5EF4-FFF2-40B4-BE49-F238E27FC236}">
                <a16:creationId xmlns:a16="http://schemas.microsoft.com/office/drawing/2014/main" id="{141FF938-3708-4E7B-FA97-C143B9F5B192}"/>
              </a:ext>
            </a:extLst>
          </p:cNvPr>
          <p:cNvSpPr txBox="1">
            <a:spLocks noChangeArrowheads="1"/>
          </p:cNvSpPr>
          <p:nvPr/>
        </p:nvSpPr>
        <p:spPr bwMode="auto">
          <a:xfrm>
            <a:off x="1981200" y="76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a:t>Set-Associative Mapping</a:t>
            </a:r>
          </a:p>
        </p:txBody>
      </p:sp>
      <p:sp>
        <p:nvSpPr>
          <p:cNvPr id="49156" name="Rectangle 3">
            <a:extLst>
              <a:ext uri="{FF2B5EF4-FFF2-40B4-BE49-F238E27FC236}">
                <a16:creationId xmlns:a16="http://schemas.microsoft.com/office/drawing/2014/main" id="{9B38168B-9605-F584-12D9-36B6E5473FE3}"/>
              </a:ext>
            </a:extLst>
          </p:cNvPr>
          <p:cNvSpPr>
            <a:spLocks noChangeArrowheads="1"/>
          </p:cNvSpPr>
          <p:nvPr/>
        </p:nvSpPr>
        <p:spPr bwMode="auto">
          <a:xfrm>
            <a:off x="1828800" y="4656138"/>
            <a:ext cx="8229600" cy="213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9863" indent="-169863">
              <a:spcBef>
                <a:spcPts val="800"/>
              </a:spcBef>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741363" algn="l"/>
                <a:tab pos="1655763" algn="l"/>
                <a:tab pos="2570163" algn="l"/>
                <a:tab pos="3484563" algn="l"/>
                <a:tab pos="4398963" algn="l"/>
                <a:tab pos="5313363" algn="l"/>
                <a:tab pos="6227763" algn="l"/>
                <a:tab pos="7142163" algn="l"/>
                <a:tab pos="8056563" algn="l"/>
                <a:tab pos="8970963" algn="l"/>
                <a:tab pos="9885363" algn="l"/>
              </a:tabLst>
              <a:defRPr sz="2000">
                <a:solidFill>
                  <a:srgbClr val="000000"/>
                </a:solidFill>
                <a:latin typeface="Calibri" panose="020F0502020204030204" pitchFamily="34" charset="0"/>
                <a:ea typeface="Microsoft YaHei" panose="020B0503020204020204" pitchFamily="34" charset="-122"/>
              </a:defRPr>
            </a:lvl9pPr>
          </a:lstStyle>
          <a:p>
            <a:pPr>
              <a:spcBef>
                <a:spcPts val="525"/>
              </a:spcBef>
              <a:buClr>
                <a:srgbClr val="C00000"/>
              </a:buClr>
              <a:buFont typeface="Wingdings" panose="05000000000000000000" pitchFamily="2" charset="2"/>
              <a:buChar char=""/>
            </a:pPr>
            <a:r>
              <a:rPr lang="en-US" altLang="en-US" sz="2000" b="1" dirty="0">
                <a:solidFill>
                  <a:schemeClr val="accent2"/>
                </a:solidFill>
                <a:latin typeface="Comic Sans MS" panose="030F0702030302020204" pitchFamily="66" charset="0"/>
                <a:cs typeface="Arial" panose="020B0604020202020204" pitchFamily="34" charset="0"/>
              </a:rPr>
              <a:t>No of Cache Sets = No of Cache Blocks / No of Blocks in a Set</a:t>
            </a:r>
          </a:p>
          <a:p>
            <a:pPr>
              <a:spcBef>
                <a:spcPts val="525"/>
              </a:spcBef>
              <a:buClr>
                <a:srgbClr val="C00000"/>
              </a:buClr>
              <a:buFont typeface="Wingdings" panose="05000000000000000000" pitchFamily="2" charset="2"/>
              <a:buChar char=""/>
            </a:pPr>
            <a:r>
              <a:rPr lang="en-US" altLang="en-US" sz="2000" b="1" dirty="0">
                <a:solidFill>
                  <a:schemeClr val="accent2"/>
                </a:solidFill>
                <a:latin typeface="Comic Sans MS" panose="030F0702030302020204" pitchFamily="66" charset="0"/>
                <a:cs typeface="Arial" panose="020B0604020202020204" pitchFamily="34" charset="0"/>
              </a:rPr>
              <a:t>s= Set No </a:t>
            </a:r>
            <a:r>
              <a:rPr lang="en-US" altLang="en-US" sz="2000" dirty="0">
                <a:solidFill>
                  <a:schemeClr val="accent2"/>
                </a:solidFill>
                <a:latin typeface="Comic Sans MS" panose="030F0702030302020204" pitchFamily="66" charset="0"/>
                <a:cs typeface="Arial" panose="020B0604020202020204" pitchFamily="34" charset="0"/>
              </a:rPr>
              <a:t>= </a:t>
            </a:r>
            <a:r>
              <a:rPr lang="en-GB" altLang="en-US" sz="2000" dirty="0">
                <a:solidFill>
                  <a:schemeClr val="accent2"/>
                </a:solidFill>
                <a:latin typeface="Comic Sans MS" panose="030F0702030302020204" pitchFamily="66" charset="0"/>
                <a:cs typeface="Arial" panose="020B0604020202020204" pitchFamily="34" charset="0"/>
              </a:rPr>
              <a:t>memory block no % number of cache sets (remainder)  </a:t>
            </a:r>
            <a:r>
              <a:rPr lang="en-GB" altLang="en-US" sz="2000" b="1" dirty="0">
                <a:solidFill>
                  <a:schemeClr val="accent2"/>
                </a:solidFill>
                <a:latin typeface="Comic Sans MS" panose="030F0702030302020204" pitchFamily="66" charset="0"/>
                <a:cs typeface="Arial" panose="020B0604020202020204" pitchFamily="34" charset="0"/>
              </a:rPr>
              <a:t> </a:t>
            </a:r>
          </a:p>
          <a:p>
            <a:pPr>
              <a:spcBef>
                <a:spcPts val="525"/>
              </a:spcBef>
              <a:buClr>
                <a:srgbClr val="C00000"/>
              </a:buClr>
              <a:buFont typeface="Wingdings" panose="05000000000000000000" pitchFamily="2" charset="2"/>
              <a:buChar char=""/>
            </a:pPr>
            <a:r>
              <a:rPr lang="en-US" altLang="en-US" sz="2000" b="1" dirty="0">
                <a:solidFill>
                  <a:schemeClr val="accent2"/>
                </a:solidFill>
                <a:latin typeface="Comic Sans MS" panose="030F0702030302020204" pitchFamily="66" charset="0"/>
                <a:cs typeface="Arial" panose="020B0604020202020204" pitchFamily="34" charset="0"/>
              </a:rPr>
              <a:t>t =Tag No </a:t>
            </a:r>
            <a:r>
              <a:rPr lang="en-US" altLang="en-US" sz="2000" dirty="0">
                <a:solidFill>
                  <a:schemeClr val="accent2"/>
                </a:solidFill>
                <a:latin typeface="Comic Sans MS" panose="030F0702030302020204" pitchFamily="66" charset="0"/>
                <a:cs typeface="Arial" panose="020B0604020202020204" pitchFamily="34" charset="0"/>
              </a:rPr>
              <a:t>= </a:t>
            </a:r>
            <a:r>
              <a:rPr lang="en-GB" altLang="en-US" sz="2000" dirty="0">
                <a:solidFill>
                  <a:schemeClr val="accent2"/>
                </a:solidFill>
                <a:latin typeface="Comic Sans MS" panose="030F0702030302020204" pitchFamily="66" charset="0"/>
                <a:cs typeface="Arial" panose="020B0604020202020204" pitchFamily="34" charset="0"/>
              </a:rPr>
              <a:t>memory block no / number of cache sets (quotient)</a:t>
            </a:r>
          </a:p>
          <a:p>
            <a:pPr>
              <a:spcBef>
                <a:spcPts val="525"/>
              </a:spcBef>
              <a:buClr>
                <a:srgbClr val="C00000"/>
              </a:buClr>
              <a:buFont typeface="Wingdings" panose="05000000000000000000" pitchFamily="2" charset="2"/>
              <a:buChar char=""/>
            </a:pPr>
            <a:r>
              <a:rPr lang="en-GB" altLang="en-US" sz="2000" b="1" dirty="0">
                <a:solidFill>
                  <a:schemeClr val="accent2"/>
                </a:solidFill>
                <a:latin typeface="Comic Sans MS" panose="030F0702030302020204" pitchFamily="66" charset="0"/>
                <a:cs typeface="Arial" panose="020B0604020202020204" pitchFamily="34" charset="0"/>
              </a:rPr>
              <a:t>No of Tags =  Total Mem Blocks / Total Cache Sets</a:t>
            </a:r>
            <a:endParaRPr lang="en-US" altLang="en-US" sz="2000" dirty="0">
              <a:solidFill>
                <a:schemeClr val="accent2"/>
              </a:solidFill>
              <a:latin typeface="Comic Sans MS" panose="030F0702030302020204" pitchFamily="66"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15C3E54F-3C49-7F42-92E3-E1F67FBB78B7}"/>
              </a:ext>
            </a:extLst>
          </p:cNvPr>
          <p:cNvSpPr txBox="1">
            <a:spLocks noChangeArrowheads="1"/>
          </p:cNvSpPr>
          <p:nvPr/>
        </p:nvSpPr>
        <p:spPr bwMode="auto">
          <a:xfrm>
            <a:off x="757237" y="2209800"/>
            <a:ext cx="10715625" cy="4572000"/>
          </a:xfrm>
          <a:prstGeom prst="rect">
            <a:avLst/>
          </a:prstGeom>
          <a:noFill/>
          <a:ln w="9525">
            <a:noFill/>
            <a:round/>
            <a:headEnd/>
            <a:tailEnd/>
          </a:ln>
        </p:spPr>
        <p:txBody>
          <a:bodyPr/>
          <a:lstStyle/>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err="1">
                <a:solidFill>
                  <a:srgbClr val="000000"/>
                </a:solidFill>
                <a:latin typeface="Comic Sans MS" panose="030F0702030302020204" pitchFamily="66" charset="0"/>
              </a:rPr>
              <a:t>Eg</a:t>
            </a:r>
            <a:r>
              <a:rPr lang="en-US" sz="2400" dirty="0">
                <a:solidFill>
                  <a:srgbClr val="000000"/>
                </a:solidFill>
                <a:latin typeface="Comic Sans MS" panose="030F0702030302020204" pitchFamily="66" charset="0"/>
              </a:rPr>
              <a:t>: Given a memory address, in </a:t>
            </a:r>
            <a:r>
              <a:rPr lang="en-US" sz="2400" dirty="0">
                <a:solidFill>
                  <a:srgbClr val="C00000"/>
                </a:solidFill>
                <a:latin typeface="Comic Sans MS" panose="030F0702030302020204" pitchFamily="66" charset="0"/>
              </a:rPr>
              <a:t>Set-Associative</a:t>
            </a:r>
            <a:r>
              <a:rPr lang="en-US" sz="2400" dirty="0">
                <a:solidFill>
                  <a:srgbClr val="000000"/>
                </a:solidFill>
                <a:latin typeface="Comic Sans MS" panose="030F0702030302020204" pitchFamily="66" charset="0"/>
              </a:rPr>
              <a:t> mapping how to find</a:t>
            </a:r>
          </a:p>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omic Sans MS" panose="030F0702030302020204" pitchFamily="66" charset="0"/>
              </a:rPr>
              <a:t>      which word it is , allocated to which cache set and its tag no.</a:t>
            </a:r>
          </a:p>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omic Sans MS" panose="030F0702030302020204" pitchFamily="66" charset="0"/>
              </a:rPr>
              <a:t>a. Find division of memory address </a:t>
            </a:r>
            <a:r>
              <a:rPr lang="en-US" sz="2400" dirty="0">
                <a:solidFill>
                  <a:srgbClr val="C00000"/>
                </a:solidFill>
                <a:latin typeface="Comic Sans MS" panose="030F0702030302020204" pitchFamily="66" charset="0"/>
              </a:rPr>
              <a:t>(TBW) as</a:t>
            </a:r>
            <a:r>
              <a:rPr lang="en-US" sz="2400" dirty="0">
                <a:solidFill>
                  <a:srgbClr val="000000"/>
                </a:solidFill>
                <a:latin typeface="Comic Sans MS" panose="030F0702030302020204" pitchFamily="66" charset="0"/>
              </a:rPr>
              <a:t> Mapping </a:t>
            </a:r>
            <a:r>
              <a:rPr lang="en-US" sz="2400" dirty="0">
                <a:solidFill>
                  <a:srgbClr val="C00000"/>
                </a:solidFill>
                <a:latin typeface="Comic Sans MS" panose="030F0702030302020204" pitchFamily="66" charset="0"/>
              </a:rPr>
              <a:t>(Set-Associative)</a:t>
            </a:r>
          </a:p>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omic Sans MS" panose="030F0702030302020204" pitchFamily="66" charset="0"/>
              </a:rPr>
              <a:t>b. </a:t>
            </a:r>
            <a:r>
              <a:rPr lang="en-US" sz="2400" dirty="0">
                <a:solidFill>
                  <a:srgbClr val="C00000"/>
                </a:solidFill>
                <a:latin typeface="Comic Sans MS" panose="030F0702030302020204" pitchFamily="66" charset="0"/>
              </a:rPr>
              <a:t>No of word bits  </a:t>
            </a:r>
            <a:r>
              <a:rPr lang="el-GR" sz="2400" dirty="0">
                <a:latin typeface="Comic Sans MS" panose="030F0702030302020204" pitchFamily="66" charset="0"/>
              </a:rPr>
              <a:t>α</a:t>
            </a:r>
            <a:r>
              <a:rPr lang="en-US" sz="2400" dirty="0">
                <a:latin typeface="Comic Sans MS" panose="030F0702030302020204" pitchFamily="66" charset="0"/>
              </a:rPr>
              <a:t> </a:t>
            </a:r>
            <a:r>
              <a:rPr lang="en-US" sz="2400" dirty="0">
                <a:solidFill>
                  <a:srgbClr val="C00000"/>
                </a:solidFill>
                <a:latin typeface="Comic Sans MS" panose="030F0702030302020204" pitchFamily="66" charset="0"/>
              </a:rPr>
              <a:t> </a:t>
            </a:r>
            <a:r>
              <a:rPr lang="en-US" sz="2400" dirty="0">
                <a:solidFill>
                  <a:schemeClr val="accent2"/>
                </a:solidFill>
                <a:latin typeface="Comic Sans MS" panose="030F0702030302020204" pitchFamily="66" charset="0"/>
              </a:rPr>
              <a:t>No of words in a block (block size) </a:t>
            </a:r>
            <a:r>
              <a:rPr lang="en-US" sz="2000" dirty="0">
                <a:solidFill>
                  <a:srgbClr val="D60093"/>
                </a:solidFill>
                <a:latin typeface="Comic Sans MS" panose="030F0702030302020204" pitchFamily="66" charset="0"/>
              </a:rPr>
              <a:t>(</a:t>
            </a:r>
            <a:r>
              <a:rPr lang="en-US" sz="2000" dirty="0">
                <a:solidFill>
                  <a:srgbClr val="D60093"/>
                </a:solidFill>
                <a:latin typeface="Comic Sans MS" panose="030F0702030302020204" pitchFamily="66" charset="0"/>
                <a:cs typeface="Arial" charset="0"/>
              </a:rPr>
              <a:t>16=2</a:t>
            </a:r>
            <a:r>
              <a:rPr lang="en-US" sz="2000" baseline="30000" dirty="0">
                <a:solidFill>
                  <a:srgbClr val="D60093"/>
                </a:solidFill>
                <a:latin typeface="Comic Sans MS" panose="030F0702030302020204" pitchFamily="66" charset="0"/>
                <a:cs typeface="Arial" charset="0"/>
              </a:rPr>
              <a:t>4</a:t>
            </a:r>
            <a:r>
              <a:rPr lang="en-US" sz="2000" dirty="0">
                <a:solidFill>
                  <a:srgbClr val="D60093"/>
                </a:solidFill>
                <a:latin typeface="Comic Sans MS" panose="030F0702030302020204" pitchFamily="66" charset="0"/>
                <a:cs typeface="Arial" charset="0"/>
              </a:rPr>
              <a:t> words)</a:t>
            </a:r>
            <a:endParaRPr lang="en-US" sz="2000" dirty="0">
              <a:solidFill>
                <a:srgbClr val="D60093"/>
              </a:solidFill>
              <a:latin typeface="Comic Sans MS" panose="030F0702030302020204" pitchFamily="66" charset="0"/>
            </a:endParaRPr>
          </a:p>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omic Sans MS" panose="030F0702030302020204" pitchFamily="66" charset="0"/>
              </a:rPr>
              <a:t>c. </a:t>
            </a:r>
            <a:r>
              <a:rPr lang="en-US" sz="2400" dirty="0">
                <a:solidFill>
                  <a:srgbClr val="C00000"/>
                </a:solidFill>
                <a:latin typeface="Comic Sans MS" panose="030F0702030302020204" pitchFamily="66" charset="0"/>
              </a:rPr>
              <a:t>No of  set bits  </a:t>
            </a:r>
            <a:r>
              <a:rPr lang="el-GR" sz="2400" dirty="0">
                <a:latin typeface="Comic Sans MS" panose="030F0702030302020204" pitchFamily="66" charset="0"/>
              </a:rPr>
              <a:t>α</a:t>
            </a:r>
            <a:r>
              <a:rPr lang="en-US" sz="2400" dirty="0">
                <a:latin typeface="Comic Sans MS" panose="030F0702030302020204" pitchFamily="66" charset="0"/>
              </a:rPr>
              <a:t> </a:t>
            </a:r>
            <a:r>
              <a:rPr lang="en-US" sz="2400" dirty="0">
                <a:solidFill>
                  <a:srgbClr val="C00000"/>
                </a:solidFill>
                <a:latin typeface="Comic Sans MS" panose="030F0702030302020204" pitchFamily="66" charset="0"/>
              </a:rPr>
              <a:t> </a:t>
            </a:r>
            <a:r>
              <a:rPr lang="en-US" sz="2400" dirty="0">
                <a:solidFill>
                  <a:schemeClr val="accent2"/>
                </a:solidFill>
                <a:latin typeface="Comic Sans MS" panose="030F0702030302020204" pitchFamily="66" charset="0"/>
              </a:rPr>
              <a:t>No of  sets in a cache  </a:t>
            </a:r>
            <a:r>
              <a:rPr lang="en-US" sz="2000" dirty="0">
                <a:solidFill>
                  <a:srgbClr val="D60093"/>
                </a:solidFill>
                <a:latin typeface="Comic Sans MS" panose="030F0702030302020204" pitchFamily="66" charset="0"/>
                <a:cs typeface="Arial" charset="0"/>
              </a:rPr>
              <a:t>(64=2</a:t>
            </a:r>
            <a:r>
              <a:rPr lang="en-US" sz="2000" baseline="30000" dirty="0">
                <a:solidFill>
                  <a:srgbClr val="D60093"/>
                </a:solidFill>
                <a:latin typeface="Comic Sans MS" panose="030F0702030302020204" pitchFamily="66" charset="0"/>
                <a:cs typeface="Arial" charset="0"/>
              </a:rPr>
              <a:t>6</a:t>
            </a:r>
            <a:r>
              <a:rPr lang="en-US" sz="2000" dirty="0">
                <a:solidFill>
                  <a:srgbClr val="D60093"/>
                </a:solidFill>
                <a:latin typeface="Comic Sans MS" panose="030F0702030302020204" pitchFamily="66" charset="0"/>
                <a:cs typeface="Arial" charset="0"/>
              </a:rPr>
              <a:t> cache sets) </a:t>
            </a:r>
            <a:endParaRPr lang="en-US" sz="2000" dirty="0">
              <a:solidFill>
                <a:srgbClr val="D60093"/>
              </a:solidFill>
              <a:latin typeface="Comic Sans MS" panose="030F0702030302020204" pitchFamily="66" charset="0"/>
            </a:endParaRPr>
          </a:p>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omic Sans MS" panose="030F0702030302020204" pitchFamily="66" charset="0"/>
              </a:rPr>
              <a:t>d. </a:t>
            </a:r>
            <a:r>
              <a:rPr lang="en-US" sz="2400" dirty="0">
                <a:solidFill>
                  <a:srgbClr val="C00000"/>
                </a:solidFill>
                <a:latin typeface="Comic Sans MS" panose="030F0702030302020204" pitchFamily="66" charset="0"/>
              </a:rPr>
              <a:t>No of tag bits </a:t>
            </a:r>
            <a:r>
              <a:rPr lang="el-GR" sz="2400" dirty="0">
                <a:latin typeface="Comic Sans MS" panose="030F0702030302020204" pitchFamily="66" charset="0"/>
              </a:rPr>
              <a:t>α</a:t>
            </a:r>
            <a:r>
              <a:rPr lang="en-US" sz="2400" dirty="0">
                <a:latin typeface="Comic Sans MS" panose="030F0702030302020204" pitchFamily="66" charset="0"/>
              </a:rPr>
              <a:t> </a:t>
            </a:r>
            <a:r>
              <a:rPr lang="en-US" sz="2400" dirty="0">
                <a:solidFill>
                  <a:schemeClr val="accent2"/>
                </a:solidFill>
                <a:latin typeface="Comic Sans MS" panose="030F0702030302020204" pitchFamily="66" charset="0"/>
              </a:rPr>
              <a:t>No of  blocks mapped into a cache block </a:t>
            </a:r>
            <a:r>
              <a:rPr lang="en-US" sz="2000" dirty="0">
                <a:solidFill>
                  <a:srgbClr val="D60093"/>
                </a:solidFill>
                <a:latin typeface="Comic Sans MS" panose="030F0702030302020204" pitchFamily="66" charset="0"/>
                <a:cs typeface="Arial" charset="0"/>
              </a:rPr>
              <a:t>(64=2</a:t>
            </a:r>
            <a:r>
              <a:rPr lang="en-US" sz="2000" baseline="30000" dirty="0">
                <a:solidFill>
                  <a:srgbClr val="D60093"/>
                </a:solidFill>
                <a:latin typeface="Comic Sans MS" panose="030F0702030302020204" pitchFamily="66" charset="0"/>
                <a:cs typeface="Arial" charset="0"/>
              </a:rPr>
              <a:t>6 </a:t>
            </a:r>
            <a:r>
              <a:rPr lang="en-US" sz="2000" dirty="0">
                <a:solidFill>
                  <a:srgbClr val="D60093"/>
                </a:solidFill>
                <a:latin typeface="Comic Sans MS" panose="030F0702030302020204" pitchFamily="66" charset="0"/>
                <a:cs typeface="Arial" charset="0"/>
              </a:rPr>
              <a:t>tags)</a:t>
            </a:r>
          </a:p>
          <a:p>
            <a:pPr marL="341313" indent="-341313">
              <a:spcBef>
                <a:spcPts val="400"/>
              </a:spcBef>
              <a:buClr>
                <a:srgbClr val="000000"/>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omic Sans MS" panose="030F0702030302020204" pitchFamily="66" charset="0"/>
              </a:rPr>
              <a:t>e. Now </a:t>
            </a:r>
            <a:r>
              <a:rPr lang="en-US" sz="2400" dirty="0">
                <a:solidFill>
                  <a:srgbClr val="C00000"/>
                </a:solidFill>
                <a:latin typeface="Comic Sans MS" panose="030F0702030302020204" pitchFamily="66" charset="0"/>
              </a:rPr>
              <a:t>divide given memory address as per TSW and convert to binary</a:t>
            </a:r>
          </a:p>
          <a:p>
            <a:pPr marL="169863" indent="-169863">
              <a:spcBef>
                <a:spcPts val="4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omic Sans MS" panose="030F0702030302020204" pitchFamily="66" charset="0"/>
              </a:rPr>
              <a:t>Tag: </a:t>
            </a:r>
            <a:r>
              <a:rPr lang="en-US" sz="2400" dirty="0">
                <a:solidFill>
                  <a:srgbClr val="D60093"/>
                </a:solidFill>
                <a:latin typeface="Comic Sans MS" panose="030F0702030302020204" pitchFamily="66" charset="0"/>
              </a:rPr>
              <a:t>100000</a:t>
            </a:r>
            <a:r>
              <a:rPr lang="en-US" sz="2400" dirty="0">
                <a:solidFill>
                  <a:srgbClr val="000000"/>
                </a:solidFill>
                <a:latin typeface="Comic Sans MS" panose="030F0702030302020204" pitchFamily="66" charset="0"/>
              </a:rPr>
              <a:t> = 32 (</a:t>
            </a:r>
            <a:r>
              <a:rPr lang="en-US" sz="2400" dirty="0" err="1">
                <a:solidFill>
                  <a:srgbClr val="000000"/>
                </a:solidFill>
                <a:latin typeface="Comic Sans MS" panose="030F0702030302020204" pitchFamily="66" charset="0"/>
              </a:rPr>
              <a:t>mem</a:t>
            </a:r>
            <a:r>
              <a:rPr lang="en-US" sz="2400" dirty="0">
                <a:solidFill>
                  <a:srgbClr val="000000"/>
                </a:solidFill>
                <a:latin typeface="Comic Sans MS" panose="030F0702030302020204" pitchFamily="66" charset="0"/>
              </a:rPr>
              <a:t> block with tag 32 to same cache set)</a:t>
            </a:r>
          </a:p>
          <a:p>
            <a:pPr marL="169863" indent="-169863">
              <a:spcBef>
                <a:spcPts val="4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omic Sans MS" panose="030F0702030302020204" pitchFamily="66" charset="0"/>
              </a:rPr>
              <a:t>Block: </a:t>
            </a:r>
            <a:r>
              <a:rPr lang="en-US" sz="2400" dirty="0">
                <a:solidFill>
                  <a:srgbClr val="D60093"/>
                </a:solidFill>
                <a:latin typeface="Comic Sans MS" panose="030F0702030302020204" pitchFamily="66" charset="0"/>
              </a:rPr>
              <a:t>111111</a:t>
            </a:r>
            <a:r>
              <a:rPr lang="en-US" sz="2400" dirty="0">
                <a:solidFill>
                  <a:srgbClr val="C00000"/>
                </a:solidFill>
                <a:latin typeface="Comic Sans MS" panose="030F0702030302020204" pitchFamily="66" charset="0"/>
              </a:rPr>
              <a:t> </a:t>
            </a:r>
            <a:r>
              <a:rPr lang="en-US" sz="2400" dirty="0">
                <a:solidFill>
                  <a:srgbClr val="000000"/>
                </a:solidFill>
                <a:latin typeface="Comic Sans MS" panose="030F0702030302020204" pitchFamily="66" charset="0"/>
              </a:rPr>
              <a:t>=63, cache set No: 63</a:t>
            </a:r>
          </a:p>
          <a:p>
            <a:pPr marL="169863" indent="-169863">
              <a:spcBef>
                <a:spcPts val="4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omic Sans MS" panose="030F0702030302020204" pitchFamily="66" charset="0"/>
              </a:rPr>
              <a:t>Word:</a:t>
            </a:r>
            <a:r>
              <a:rPr lang="en-US" sz="2400" dirty="0">
                <a:solidFill>
                  <a:srgbClr val="D60093"/>
                </a:solidFill>
                <a:latin typeface="Comic Sans MS" panose="030F0702030302020204" pitchFamily="66" charset="0"/>
              </a:rPr>
              <a:t>1100</a:t>
            </a:r>
            <a:r>
              <a:rPr lang="en-US" sz="2400" dirty="0">
                <a:solidFill>
                  <a:srgbClr val="000000"/>
                </a:solidFill>
                <a:latin typeface="Comic Sans MS" panose="030F0702030302020204" pitchFamily="66" charset="0"/>
              </a:rPr>
              <a:t>=12, word no:12</a:t>
            </a:r>
          </a:p>
          <a:p>
            <a:pPr marL="169863" indent="-169863">
              <a:spcBef>
                <a:spcPts val="400"/>
              </a:spcBef>
              <a:buClr>
                <a:srgbClr val="000000"/>
              </a:buClr>
              <a:buSzPct val="10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rgbClr val="000000"/>
                </a:solidFill>
                <a:latin typeface="Comic Sans MS" panose="030F0702030302020204" pitchFamily="66" charset="0"/>
              </a:rPr>
              <a:t>So </a:t>
            </a:r>
            <a:r>
              <a:rPr lang="en-US" sz="2400" dirty="0">
                <a:solidFill>
                  <a:schemeClr val="accent2"/>
                </a:solidFill>
                <a:latin typeface="Comic Sans MS" panose="030F0702030302020204" pitchFamily="66" charset="0"/>
              </a:rPr>
              <a:t>Word: 12 of block with tag no: 32 allotted to cache set: 63</a:t>
            </a:r>
          </a:p>
        </p:txBody>
      </p:sp>
      <p:pic>
        <p:nvPicPr>
          <p:cNvPr id="50179" name="Picture 2">
            <a:extLst>
              <a:ext uri="{FF2B5EF4-FFF2-40B4-BE49-F238E27FC236}">
                <a16:creationId xmlns:a16="http://schemas.microsoft.com/office/drawing/2014/main" id="{FB8A0814-A1A0-3EF4-4457-285ABBA93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57200"/>
            <a:ext cx="464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2D405AEB-F243-D857-A3CC-1CADAA3DCC49}"/>
              </a:ext>
            </a:extLst>
          </p:cNvPr>
          <p:cNvSpPr txBox="1">
            <a:spLocks noChangeArrowheads="1"/>
          </p:cNvSpPr>
          <p:nvPr/>
        </p:nvSpPr>
        <p:spPr bwMode="auto">
          <a:xfrm>
            <a:off x="700088" y="1787526"/>
            <a:ext cx="11315699" cy="1407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3360" tIns="25560" rIns="63360" bIns="25560"/>
          <a:lstStyle>
            <a:lvl1pPr marL="117475" indent="-117475">
              <a:spcBef>
                <a:spcPts val="8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ea typeface="Microsoft YaHei" panose="020B0503020204020204" pitchFamily="34" charset="-122"/>
              </a:defRPr>
            </a:lvl1pPr>
            <a:lvl2pPr marL="117475" indent="-103188">
              <a:spcBef>
                <a:spcPts val="7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ea typeface="Microsoft YaHei" panose="020B0503020204020204" pitchFamily="34" charset="-122"/>
              </a:defRPr>
            </a:lvl9pPr>
          </a:lstStyle>
          <a:p>
            <a:pPr>
              <a:lnSpc>
                <a:spcPct val="65000"/>
              </a:lnSpc>
              <a:spcBef>
                <a:spcPts val="1950"/>
              </a:spcBef>
              <a:buFont typeface="Arial" panose="020B0604020202020204" pitchFamily="34" charset="0"/>
              <a:buChar char="°"/>
            </a:pPr>
            <a:r>
              <a:rPr lang="en-US" altLang="en-US" sz="2000" b="1" dirty="0">
                <a:solidFill>
                  <a:srgbClr val="C00000"/>
                </a:solidFill>
                <a:latin typeface="Comic Sans MS" panose="030F0702030302020204" pitchFamily="66" charset="0"/>
              </a:rPr>
              <a:t>Memory Block 12  to be placed in a cache of 8 blocks :</a:t>
            </a:r>
          </a:p>
          <a:p>
            <a:pPr lvl="1">
              <a:lnSpc>
                <a:spcPct val="65000"/>
              </a:lnSpc>
              <a:spcBef>
                <a:spcPts val="900"/>
              </a:spcBef>
              <a:buFont typeface="Arial" panose="020B0604020202020204" pitchFamily="34" charset="0"/>
              <a:buChar char="•"/>
            </a:pPr>
            <a:r>
              <a:rPr lang="en-US" altLang="en-US" sz="2000" b="1" dirty="0">
                <a:solidFill>
                  <a:schemeClr val="accent2"/>
                </a:solidFill>
                <a:latin typeface="Comic Sans MS" panose="030F0702030302020204" pitchFamily="66" charset="0"/>
              </a:rPr>
              <a:t>Fully Associative Mapping - </a:t>
            </a:r>
            <a:r>
              <a:rPr lang="en-US" altLang="en-US" sz="2000" b="1" dirty="0">
                <a:solidFill>
                  <a:srgbClr val="D60093"/>
                </a:solidFill>
                <a:latin typeface="Comic Sans MS" panose="030F0702030302020204" pitchFamily="66" charset="0"/>
              </a:rPr>
              <a:t>No particular cache block</a:t>
            </a:r>
          </a:p>
          <a:p>
            <a:pPr lvl="1">
              <a:lnSpc>
                <a:spcPct val="65000"/>
              </a:lnSpc>
              <a:spcBef>
                <a:spcPts val="900"/>
              </a:spcBef>
              <a:buFont typeface="Arial" panose="020B0604020202020204" pitchFamily="34" charset="0"/>
              <a:buChar char="•"/>
            </a:pPr>
            <a:r>
              <a:rPr lang="en-US" altLang="en-US" sz="2000" b="1" dirty="0">
                <a:solidFill>
                  <a:schemeClr val="accent2"/>
                </a:solidFill>
                <a:latin typeface="Comic Sans MS" panose="030F0702030302020204" pitchFamily="66" charset="0"/>
              </a:rPr>
              <a:t>Direct mapping, cache block no= </a:t>
            </a:r>
            <a:r>
              <a:rPr lang="en-US" altLang="en-US" sz="2000" b="1" dirty="0">
                <a:solidFill>
                  <a:srgbClr val="D60093"/>
                </a:solidFill>
                <a:latin typeface="Comic Sans MS" panose="030F0702030302020204" pitchFamily="66" charset="0"/>
              </a:rPr>
              <a:t>Block Number </a:t>
            </a:r>
            <a:r>
              <a:rPr lang="en-US" altLang="en-US" sz="2000" b="1" dirty="0">
                <a:solidFill>
                  <a:srgbClr val="00B050"/>
                </a:solidFill>
                <a:latin typeface="Comic Sans MS" panose="030F0702030302020204" pitchFamily="66" charset="0"/>
              </a:rPr>
              <a:t>Modulo</a:t>
            </a:r>
            <a:r>
              <a:rPr lang="en-US" altLang="en-US" sz="2000" b="1" dirty="0">
                <a:solidFill>
                  <a:srgbClr val="D60093"/>
                </a:solidFill>
                <a:latin typeface="Comic Sans MS" panose="030F0702030302020204" pitchFamily="66" charset="0"/>
              </a:rPr>
              <a:t> </a:t>
            </a:r>
            <a:r>
              <a:rPr lang="en-US" altLang="en-US" sz="2000" b="1" dirty="0">
                <a:solidFill>
                  <a:srgbClr val="7030A0"/>
                </a:solidFill>
                <a:latin typeface="Comic Sans MS" panose="030F0702030302020204" pitchFamily="66" charset="0"/>
              </a:rPr>
              <a:t>Number of Cache Blocks</a:t>
            </a:r>
          </a:p>
          <a:p>
            <a:pPr lvl="1">
              <a:lnSpc>
                <a:spcPct val="65000"/>
              </a:lnSpc>
              <a:spcBef>
                <a:spcPts val="900"/>
              </a:spcBef>
              <a:buFont typeface="Arial" panose="020B0604020202020204" pitchFamily="34" charset="0"/>
              <a:buChar char="•"/>
            </a:pPr>
            <a:r>
              <a:rPr lang="en-US" altLang="en-US" sz="2000" b="1" dirty="0">
                <a:solidFill>
                  <a:schemeClr val="accent2"/>
                </a:solidFill>
                <a:latin typeface="Comic Sans MS" panose="030F0702030302020204" pitchFamily="66" charset="0"/>
              </a:rPr>
              <a:t>Set Associative Mapping, cache block no = </a:t>
            </a:r>
            <a:r>
              <a:rPr lang="en-US" altLang="en-US" sz="2000" b="1" dirty="0">
                <a:solidFill>
                  <a:srgbClr val="D60093"/>
                </a:solidFill>
                <a:latin typeface="Comic Sans MS" panose="030F0702030302020204" pitchFamily="66" charset="0"/>
              </a:rPr>
              <a:t>Block Number </a:t>
            </a:r>
            <a:r>
              <a:rPr lang="en-US" altLang="en-US" sz="2000" b="1" dirty="0">
                <a:solidFill>
                  <a:srgbClr val="00B050"/>
                </a:solidFill>
                <a:latin typeface="Comic Sans MS" panose="030F0702030302020204" pitchFamily="66" charset="0"/>
              </a:rPr>
              <a:t>Modulo</a:t>
            </a:r>
            <a:r>
              <a:rPr lang="en-US" altLang="en-US" sz="2000" b="1" dirty="0">
                <a:solidFill>
                  <a:srgbClr val="D60093"/>
                </a:solidFill>
                <a:latin typeface="Comic Sans MS" panose="030F0702030302020204" pitchFamily="66" charset="0"/>
              </a:rPr>
              <a:t> </a:t>
            </a:r>
            <a:r>
              <a:rPr lang="en-US" altLang="en-US" sz="2000" b="1" dirty="0">
                <a:solidFill>
                  <a:srgbClr val="7030A0"/>
                </a:solidFill>
                <a:latin typeface="Comic Sans MS" panose="030F0702030302020204" pitchFamily="66" charset="0"/>
              </a:rPr>
              <a:t>Number of Cache Sets</a:t>
            </a:r>
          </a:p>
          <a:p>
            <a:pPr>
              <a:lnSpc>
                <a:spcPct val="65000"/>
              </a:lnSpc>
              <a:spcBef>
                <a:spcPts val="1950"/>
              </a:spcBef>
              <a:buFont typeface="Arial" panose="020B0604020202020204" pitchFamily="34" charset="0"/>
              <a:buChar char="°"/>
            </a:pPr>
            <a:endParaRPr lang="en-US" altLang="en-US" sz="1600" b="1" dirty="0">
              <a:solidFill>
                <a:srgbClr val="7030A0"/>
              </a:solidFill>
              <a:latin typeface="Arial" panose="020B0604020202020204" pitchFamily="34" charset="0"/>
            </a:endParaRPr>
          </a:p>
        </p:txBody>
      </p:sp>
      <p:grpSp>
        <p:nvGrpSpPr>
          <p:cNvPr id="51213" name="Group 12">
            <a:extLst>
              <a:ext uri="{FF2B5EF4-FFF2-40B4-BE49-F238E27FC236}">
                <a16:creationId xmlns:a16="http://schemas.microsoft.com/office/drawing/2014/main" id="{402878DC-997E-B8C0-66A5-E14AB0D04A27}"/>
              </a:ext>
            </a:extLst>
          </p:cNvPr>
          <p:cNvGrpSpPr>
            <a:grpSpLocks/>
          </p:cNvGrpSpPr>
          <p:nvPr/>
        </p:nvGrpSpPr>
        <p:grpSpPr bwMode="auto">
          <a:xfrm>
            <a:off x="4112336" y="3163621"/>
            <a:ext cx="3994069" cy="2662452"/>
            <a:chOff x="2062" y="1467"/>
            <a:chExt cx="1426" cy="1213"/>
          </a:xfrm>
        </p:grpSpPr>
        <p:sp>
          <p:nvSpPr>
            <p:cNvPr id="51232" name="Text Box 13">
              <a:extLst>
                <a:ext uri="{FF2B5EF4-FFF2-40B4-BE49-F238E27FC236}">
                  <a16:creationId xmlns:a16="http://schemas.microsoft.com/office/drawing/2014/main" id="{29E46EE5-0B00-EC9C-925E-AC7379D41569}"/>
                </a:ext>
              </a:extLst>
            </p:cNvPr>
            <p:cNvSpPr txBox="1">
              <a:spLocks noChangeArrowheads="1"/>
            </p:cNvSpPr>
            <p:nvPr/>
          </p:nvSpPr>
          <p:spPr bwMode="auto">
            <a:xfrm>
              <a:off x="2496" y="1872"/>
              <a:ext cx="99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1400" dirty="0">
                  <a:latin typeface="Arial" panose="020B0604020202020204" pitchFamily="34" charset="0"/>
                </a:rPr>
                <a:t>0    1    2    3   4   5    6    7</a:t>
              </a:r>
            </a:p>
          </p:txBody>
        </p:sp>
        <p:grpSp>
          <p:nvGrpSpPr>
            <p:cNvPr id="51233" name="Group 14">
              <a:extLst>
                <a:ext uri="{FF2B5EF4-FFF2-40B4-BE49-F238E27FC236}">
                  <a16:creationId xmlns:a16="http://schemas.microsoft.com/office/drawing/2014/main" id="{5B0CC06D-3190-22DA-CD7C-EE32484CDE2C}"/>
                </a:ext>
              </a:extLst>
            </p:cNvPr>
            <p:cNvGrpSpPr>
              <a:grpSpLocks/>
            </p:cNvGrpSpPr>
            <p:nvPr/>
          </p:nvGrpSpPr>
          <p:grpSpPr bwMode="auto">
            <a:xfrm>
              <a:off x="2509" y="2057"/>
              <a:ext cx="767" cy="623"/>
              <a:chOff x="2509" y="2057"/>
              <a:chExt cx="767" cy="623"/>
            </a:xfrm>
          </p:grpSpPr>
          <p:sp>
            <p:nvSpPr>
              <p:cNvPr id="66575" name="Rectangle 15">
                <a:extLst>
                  <a:ext uri="{FF2B5EF4-FFF2-40B4-BE49-F238E27FC236}">
                    <a16:creationId xmlns:a16="http://schemas.microsoft.com/office/drawing/2014/main" id="{1690CBD1-ED5C-0D96-712A-A1268D731B97}"/>
                  </a:ext>
                </a:extLst>
              </p:cNvPr>
              <p:cNvSpPr>
                <a:spLocks noChangeArrowheads="1"/>
              </p:cNvSpPr>
              <p:nvPr/>
            </p:nvSpPr>
            <p:spPr bwMode="auto">
              <a:xfrm>
                <a:off x="2509"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76" name="Rectangle 16">
                <a:extLst>
                  <a:ext uri="{FF2B5EF4-FFF2-40B4-BE49-F238E27FC236}">
                    <a16:creationId xmlns:a16="http://schemas.microsoft.com/office/drawing/2014/main" id="{4002B211-2266-8AE5-F041-C7DBF7608C54}"/>
                  </a:ext>
                </a:extLst>
              </p:cNvPr>
              <p:cNvSpPr>
                <a:spLocks noChangeArrowheads="1"/>
              </p:cNvSpPr>
              <p:nvPr/>
            </p:nvSpPr>
            <p:spPr bwMode="auto">
              <a:xfrm>
                <a:off x="2605"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77" name="Rectangle 17">
                <a:extLst>
                  <a:ext uri="{FF2B5EF4-FFF2-40B4-BE49-F238E27FC236}">
                    <a16:creationId xmlns:a16="http://schemas.microsoft.com/office/drawing/2014/main" id="{365874B3-327B-7E97-5ABE-D18788BAE25A}"/>
                  </a:ext>
                </a:extLst>
              </p:cNvPr>
              <p:cNvSpPr>
                <a:spLocks noChangeArrowheads="1"/>
              </p:cNvSpPr>
              <p:nvPr/>
            </p:nvSpPr>
            <p:spPr bwMode="auto">
              <a:xfrm>
                <a:off x="2701"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78" name="Rectangle 18">
                <a:extLst>
                  <a:ext uri="{FF2B5EF4-FFF2-40B4-BE49-F238E27FC236}">
                    <a16:creationId xmlns:a16="http://schemas.microsoft.com/office/drawing/2014/main" id="{8CFB6D20-F85C-2E21-F108-888F970B4406}"/>
                  </a:ext>
                </a:extLst>
              </p:cNvPr>
              <p:cNvSpPr>
                <a:spLocks noChangeArrowheads="1"/>
              </p:cNvSpPr>
              <p:nvPr/>
            </p:nvSpPr>
            <p:spPr bwMode="auto">
              <a:xfrm>
                <a:off x="2797"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79" name="Rectangle 19">
                <a:extLst>
                  <a:ext uri="{FF2B5EF4-FFF2-40B4-BE49-F238E27FC236}">
                    <a16:creationId xmlns:a16="http://schemas.microsoft.com/office/drawing/2014/main" id="{88E33E8B-093C-0867-3D7A-A6EA7BBB2E94}"/>
                  </a:ext>
                </a:extLst>
              </p:cNvPr>
              <p:cNvSpPr>
                <a:spLocks noChangeArrowheads="1"/>
              </p:cNvSpPr>
              <p:nvPr/>
            </p:nvSpPr>
            <p:spPr bwMode="auto">
              <a:xfrm>
                <a:off x="2893" y="2057"/>
                <a:ext cx="95" cy="623"/>
              </a:xfrm>
              <a:prstGeom prst="rect">
                <a:avLst/>
              </a:prstGeom>
              <a:solidFill>
                <a:srgbClr val="FC0128"/>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80" name="Rectangle 20">
                <a:extLst>
                  <a:ext uri="{FF2B5EF4-FFF2-40B4-BE49-F238E27FC236}">
                    <a16:creationId xmlns:a16="http://schemas.microsoft.com/office/drawing/2014/main" id="{6E3F4246-7B72-8D7F-1866-C820A825D84B}"/>
                  </a:ext>
                </a:extLst>
              </p:cNvPr>
              <p:cNvSpPr>
                <a:spLocks noChangeArrowheads="1"/>
              </p:cNvSpPr>
              <p:nvPr/>
            </p:nvSpPr>
            <p:spPr bwMode="auto">
              <a:xfrm>
                <a:off x="2989"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81" name="Rectangle 21">
                <a:extLst>
                  <a:ext uri="{FF2B5EF4-FFF2-40B4-BE49-F238E27FC236}">
                    <a16:creationId xmlns:a16="http://schemas.microsoft.com/office/drawing/2014/main" id="{30760A26-8BC3-5FE4-0B7B-8FCC93BE6917}"/>
                  </a:ext>
                </a:extLst>
              </p:cNvPr>
              <p:cNvSpPr>
                <a:spLocks noChangeArrowheads="1"/>
              </p:cNvSpPr>
              <p:nvPr/>
            </p:nvSpPr>
            <p:spPr bwMode="auto">
              <a:xfrm>
                <a:off x="3085"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82" name="Rectangle 22">
                <a:extLst>
                  <a:ext uri="{FF2B5EF4-FFF2-40B4-BE49-F238E27FC236}">
                    <a16:creationId xmlns:a16="http://schemas.microsoft.com/office/drawing/2014/main" id="{C648E476-1DC2-8049-EBFD-2DAFB42E176D}"/>
                  </a:ext>
                </a:extLst>
              </p:cNvPr>
              <p:cNvSpPr>
                <a:spLocks noChangeArrowheads="1"/>
              </p:cNvSpPr>
              <p:nvPr/>
            </p:nvSpPr>
            <p:spPr bwMode="auto">
              <a:xfrm>
                <a:off x="3181"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grpSp>
        <p:sp>
          <p:nvSpPr>
            <p:cNvPr id="51234" name="Text Box 23">
              <a:extLst>
                <a:ext uri="{FF2B5EF4-FFF2-40B4-BE49-F238E27FC236}">
                  <a16:creationId xmlns:a16="http://schemas.microsoft.com/office/drawing/2014/main" id="{DF4B1843-74C7-B8B9-0C3D-47019E881F36}"/>
                </a:ext>
              </a:extLst>
            </p:cNvPr>
            <p:cNvSpPr txBox="1">
              <a:spLocks noChangeArrowheads="1"/>
            </p:cNvSpPr>
            <p:nvPr/>
          </p:nvSpPr>
          <p:spPr bwMode="auto">
            <a:xfrm>
              <a:off x="2062" y="1824"/>
              <a:ext cx="391"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spcBef>
                  <a:spcPct val="0"/>
                </a:spcBef>
                <a:buClrTx/>
                <a:buFontTx/>
                <a:buNone/>
              </a:pPr>
              <a:r>
                <a:rPr lang="en-US" altLang="en-US" sz="1400">
                  <a:latin typeface="Arial" panose="020B0604020202020204" pitchFamily="34" charset="0"/>
                </a:rPr>
                <a:t>Block</a:t>
              </a:r>
            </a:p>
            <a:p>
              <a:pPr algn="r" eaLnBrk="1" hangingPunct="1">
                <a:spcBef>
                  <a:spcPct val="0"/>
                </a:spcBef>
                <a:buClrTx/>
                <a:buFontTx/>
                <a:buNone/>
              </a:pPr>
              <a:r>
                <a:rPr lang="en-US" altLang="en-US" sz="1400">
                  <a:latin typeface="Arial" panose="020B0604020202020204" pitchFamily="34" charset="0"/>
                </a:rPr>
                <a:t>no.</a:t>
              </a:r>
            </a:p>
          </p:txBody>
        </p:sp>
        <p:sp>
          <p:nvSpPr>
            <p:cNvPr id="51235" name="Text Box 24">
              <a:extLst>
                <a:ext uri="{FF2B5EF4-FFF2-40B4-BE49-F238E27FC236}">
                  <a16:creationId xmlns:a16="http://schemas.microsoft.com/office/drawing/2014/main" id="{7C8E3214-4F37-DD82-103B-CCCFDB59EB34}"/>
                </a:ext>
              </a:extLst>
            </p:cNvPr>
            <p:cNvSpPr txBox="1">
              <a:spLocks noChangeArrowheads="1"/>
            </p:cNvSpPr>
            <p:nvPr/>
          </p:nvSpPr>
          <p:spPr bwMode="auto">
            <a:xfrm>
              <a:off x="2473" y="1467"/>
              <a:ext cx="935"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1400" dirty="0">
                  <a:solidFill>
                    <a:schemeClr val="accent2"/>
                  </a:solidFill>
                  <a:latin typeface="Arial" panose="020B0604020202020204" pitchFamily="34" charset="0"/>
                </a:rPr>
                <a:t>Direct mapped:</a:t>
              </a:r>
            </a:p>
            <a:p>
              <a:pPr eaLnBrk="1" hangingPunct="1">
                <a:spcBef>
                  <a:spcPct val="0"/>
                </a:spcBef>
                <a:buClrTx/>
                <a:buFontTx/>
                <a:buNone/>
              </a:pPr>
              <a:r>
                <a:rPr lang="en-US" altLang="en-US" sz="1400" dirty="0">
                  <a:latin typeface="Arial" panose="020B0604020202020204" pitchFamily="34" charset="0"/>
                </a:rPr>
                <a:t>block 12 can go only into block 4 (12 mod 8)</a:t>
              </a:r>
            </a:p>
          </p:txBody>
        </p:sp>
      </p:grpSp>
      <p:grpSp>
        <p:nvGrpSpPr>
          <p:cNvPr id="51214" name="Group 25">
            <a:extLst>
              <a:ext uri="{FF2B5EF4-FFF2-40B4-BE49-F238E27FC236}">
                <a16:creationId xmlns:a16="http://schemas.microsoft.com/office/drawing/2014/main" id="{E4D6FC8F-0303-7531-B412-13F36C1EA0D6}"/>
              </a:ext>
            </a:extLst>
          </p:cNvPr>
          <p:cNvGrpSpPr>
            <a:grpSpLocks/>
          </p:cNvGrpSpPr>
          <p:nvPr/>
        </p:nvGrpSpPr>
        <p:grpSpPr bwMode="auto">
          <a:xfrm>
            <a:off x="8002772" y="3229902"/>
            <a:ext cx="3827278" cy="2887663"/>
            <a:chOff x="3646" y="1248"/>
            <a:chExt cx="1451" cy="1819"/>
          </a:xfrm>
        </p:grpSpPr>
        <p:sp>
          <p:nvSpPr>
            <p:cNvPr id="51217" name="Text Box 26">
              <a:extLst>
                <a:ext uri="{FF2B5EF4-FFF2-40B4-BE49-F238E27FC236}">
                  <a16:creationId xmlns:a16="http://schemas.microsoft.com/office/drawing/2014/main" id="{186A9856-1D18-6576-6250-66DC2758212C}"/>
                </a:ext>
              </a:extLst>
            </p:cNvPr>
            <p:cNvSpPr txBox="1">
              <a:spLocks noChangeArrowheads="1"/>
            </p:cNvSpPr>
            <p:nvPr/>
          </p:nvSpPr>
          <p:spPr bwMode="auto">
            <a:xfrm>
              <a:off x="4080" y="1872"/>
              <a:ext cx="82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1400" dirty="0">
                  <a:latin typeface="Arial" panose="020B0604020202020204" pitchFamily="34" charset="0"/>
                </a:rPr>
                <a:t>0   1   2    3   4   5    6    7</a:t>
              </a:r>
            </a:p>
          </p:txBody>
        </p:sp>
        <p:sp>
          <p:nvSpPr>
            <p:cNvPr id="66587" name="Rectangle 27">
              <a:extLst>
                <a:ext uri="{FF2B5EF4-FFF2-40B4-BE49-F238E27FC236}">
                  <a16:creationId xmlns:a16="http://schemas.microsoft.com/office/drawing/2014/main" id="{EE714699-11BC-433A-254A-96924F9EC270}"/>
                </a:ext>
              </a:extLst>
            </p:cNvPr>
            <p:cNvSpPr>
              <a:spLocks noChangeArrowheads="1"/>
            </p:cNvSpPr>
            <p:nvPr/>
          </p:nvSpPr>
          <p:spPr bwMode="auto">
            <a:xfrm>
              <a:off x="4093" y="2057"/>
              <a:ext cx="95" cy="623"/>
            </a:xfrm>
            <a:prstGeom prst="rect">
              <a:avLst/>
            </a:prstGeom>
            <a:solidFill>
              <a:srgbClr val="FC0128"/>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88" name="Rectangle 28">
              <a:extLst>
                <a:ext uri="{FF2B5EF4-FFF2-40B4-BE49-F238E27FC236}">
                  <a16:creationId xmlns:a16="http://schemas.microsoft.com/office/drawing/2014/main" id="{4F78FD76-9B05-3E43-21F2-CA87CACCED77}"/>
                </a:ext>
              </a:extLst>
            </p:cNvPr>
            <p:cNvSpPr>
              <a:spLocks noChangeArrowheads="1"/>
            </p:cNvSpPr>
            <p:nvPr/>
          </p:nvSpPr>
          <p:spPr bwMode="auto">
            <a:xfrm>
              <a:off x="4189" y="2057"/>
              <a:ext cx="95" cy="623"/>
            </a:xfrm>
            <a:prstGeom prst="rect">
              <a:avLst/>
            </a:prstGeom>
            <a:solidFill>
              <a:srgbClr val="FC0128"/>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89" name="Rectangle 29">
              <a:extLst>
                <a:ext uri="{FF2B5EF4-FFF2-40B4-BE49-F238E27FC236}">
                  <a16:creationId xmlns:a16="http://schemas.microsoft.com/office/drawing/2014/main" id="{7661EDCE-C620-0EFE-6E49-D215063B6159}"/>
                </a:ext>
              </a:extLst>
            </p:cNvPr>
            <p:cNvSpPr>
              <a:spLocks noChangeArrowheads="1"/>
            </p:cNvSpPr>
            <p:nvPr/>
          </p:nvSpPr>
          <p:spPr bwMode="auto">
            <a:xfrm>
              <a:off x="4285"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90" name="Rectangle 30">
              <a:extLst>
                <a:ext uri="{FF2B5EF4-FFF2-40B4-BE49-F238E27FC236}">
                  <a16:creationId xmlns:a16="http://schemas.microsoft.com/office/drawing/2014/main" id="{1E9A686A-5001-0DA2-3B8A-29317D544A5E}"/>
                </a:ext>
              </a:extLst>
            </p:cNvPr>
            <p:cNvSpPr>
              <a:spLocks noChangeArrowheads="1"/>
            </p:cNvSpPr>
            <p:nvPr/>
          </p:nvSpPr>
          <p:spPr bwMode="auto">
            <a:xfrm>
              <a:off x="4381"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91" name="Rectangle 31">
              <a:extLst>
                <a:ext uri="{FF2B5EF4-FFF2-40B4-BE49-F238E27FC236}">
                  <a16:creationId xmlns:a16="http://schemas.microsoft.com/office/drawing/2014/main" id="{BC05E5C9-FEC4-AAC4-C4C7-6B917BC0E621}"/>
                </a:ext>
              </a:extLst>
            </p:cNvPr>
            <p:cNvSpPr>
              <a:spLocks noChangeArrowheads="1"/>
            </p:cNvSpPr>
            <p:nvPr/>
          </p:nvSpPr>
          <p:spPr bwMode="auto">
            <a:xfrm>
              <a:off x="4477"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92" name="Rectangle 32">
              <a:extLst>
                <a:ext uri="{FF2B5EF4-FFF2-40B4-BE49-F238E27FC236}">
                  <a16:creationId xmlns:a16="http://schemas.microsoft.com/office/drawing/2014/main" id="{5A19C49C-4512-120B-24F2-7641F6FBC3AE}"/>
                </a:ext>
              </a:extLst>
            </p:cNvPr>
            <p:cNvSpPr>
              <a:spLocks noChangeArrowheads="1"/>
            </p:cNvSpPr>
            <p:nvPr/>
          </p:nvSpPr>
          <p:spPr bwMode="auto">
            <a:xfrm>
              <a:off x="4573"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93" name="Rectangle 33">
              <a:extLst>
                <a:ext uri="{FF2B5EF4-FFF2-40B4-BE49-F238E27FC236}">
                  <a16:creationId xmlns:a16="http://schemas.microsoft.com/office/drawing/2014/main" id="{06B85013-5AA1-C078-9B71-C19F17A5EEE6}"/>
                </a:ext>
              </a:extLst>
            </p:cNvPr>
            <p:cNvSpPr>
              <a:spLocks noChangeArrowheads="1"/>
            </p:cNvSpPr>
            <p:nvPr/>
          </p:nvSpPr>
          <p:spPr bwMode="auto">
            <a:xfrm>
              <a:off x="4669"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66594" name="Rectangle 34">
              <a:extLst>
                <a:ext uri="{FF2B5EF4-FFF2-40B4-BE49-F238E27FC236}">
                  <a16:creationId xmlns:a16="http://schemas.microsoft.com/office/drawing/2014/main" id="{85540F42-72C2-52E3-5185-B18547BB0C96}"/>
                </a:ext>
              </a:extLst>
            </p:cNvPr>
            <p:cNvSpPr>
              <a:spLocks noChangeArrowheads="1"/>
            </p:cNvSpPr>
            <p:nvPr/>
          </p:nvSpPr>
          <p:spPr bwMode="auto">
            <a:xfrm>
              <a:off x="4765" y="2057"/>
              <a:ext cx="95" cy="623"/>
            </a:xfrm>
            <a:prstGeom prst="rect">
              <a:avLst/>
            </a:prstGeom>
            <a:solidFill>
              <a:srgbClr val="FFFFFF"/>
            </a:solidFill>
            <a:ln w="12600" cap="sq">
              <a:solidFill>
                <a:srgbClr val="000000"/>
              </a:solidFill>
              <a:miter lim="800000"/>
              <a:headEnd/>
              <a:tailEnd/>
            </a:ln>
            <a:effectLst>
              <a:outerShdw dist="107933" dir="2700000" algn="ctr" rotWithShape="0">
                <a:srgbClr val="919191"/>
              </a:outerShdw>
            </a:effectLst>
          </p:spPr>
          <p:txBody>
            <a:bodyPr wrap="none" anchor="ctr"/>
            <a:lstStyle/>
            <a:p>
              <a:pPr eaLnBrk="1" hangingPunct="1">
                <a:buClr>
                  <a:srgbClr val="000000"/>
                </a:buClr>
                <a:buSzPct val="100000"/>
                <a:buFont typeface="Times New Roman" panose="02020603050405020304" pitchFamily="18" charset="0"/>
                <a:buNone/>
                <a:defRPr/>
              </a:pPr>
              <a:endParaRPr lang="en-US"/>
            </a:p>
          </p:txBody>
        </p:sp>
        <p:sp>
          <p:nvSpPr>
            <p:cNvPr id="51226" name="Text Box 35">
              <a:extLst>
                <a:ext uri="{FF2B5EF4-FFF2-40B4-BE49-F238E27FC236}">
                  <a16:creationId xmlns:a16="http://schemas.microsoft.com/office/drawing/2014/main" id="{AC6D15B1-91CC-4EAC-52C3-CA11D13FA685}"/>
                </a:ext>
              </a:extLst>
            </p:cNvPr>
            <p:cNvSpPr txBox="1">
              <a:spLocks noChangeArrowheads="1"/>
            </p:cNvSpPr>
            <p:nvPr/>
          </p:nvSpPr>
          <p:spPr bwMode="auto">
            <a:xfrm>
              <a:off x="3646" y="1824"/>
              <a:ext cx="391"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r" eaLnBrk="1" hangingPunct="1">
                <a:spcBef>
                  <a:spcPct val="0"/>
                </a:spcBef>
                <a:buClrTx/>
                <a:buFontTx/>
                <a:buNone/>
              </a:pPr>
              <a:r>
                <a:rPr lang="en-US" altLang="en-US" sz="1400">
                  <a:latin typeface="Arial" panose="020B0604020202020204" pitchFamily="34" charset="0"/>
                </a:rPr>
                <a:t>Block</a:t>
              </a:r>
            </a:p>
            <a:p>
              <a:pPr algn="r" eaLnBrk="1" hangingPunct="1">
                <a:spcBef>
                  <a:spcPct val="0"/>
                </a:spcBef>
                <a:buClrTx/>
                <a:buFontTx/>
                <a:buNone/>
              </a:pPr>
              <a:r>
                <a:rPr lang="en-US" altLang="en-US" sz="1400">
                  <a:latin typeface="Arial" panose="020B0604020202020204" pitchFamily="34" charset="0"/>
                </a:rPr>
                <a:t>no.</a:t>
              </a:r>
            </a:p>
          </p:txBody>
        </p:sp>
        <p:sp>
          <p:nvSpPr>
            <p:cNvPr id="51227" name="Text Box 36">
              <a:extLst>
                <a:ext uri="{FF2B5EF4-FFF2-40B4-BE49-F238E27FC236}">
                  <a16:creationId xmlns:a16="http://schemas.microsoft.com/office/drawing/2014/main" id="{B4C9C606-33D4-A7B0-8C77-7F2E738317C3}"/>
                </a:ext>
              </a:extLst>
            </p:cNvPr>
            <p:cNvSpPr txBox="1">
              <a:spLocks noChangeArrowheads="1"/>
            </p:cNvSpPr>
            <p:nvPr/>
          </p:nvSpPr>
          <p:spPr bwMode="auto">
            <a:xfrm>
              <a:off x="4032" y="1248"/>
              <a:ext cx="1065"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1400" dirty="0">
                  <a:solidFill>
                    <a:schemeClr val="accent2"/>
                  </a:solidFill>
                  <a:latin typeface="Arial" panose="020B0604020202020204" pitchFamily="34" charset="0"/>
                </a:rPr>
                <a:t>Set associative</a:t>
              </a:r>
              <a:r>
                <a:rPr lang="en-US" altLang="en-US" sz="1400" dirty="0">
                  <a:latin typeface="Arial" panose="020B0604020202020204" pitchFamily="34" charset="0"/>
                </a:rPr>
                <a:t>:</a:t>
              </a:r>
            </a:p>
            <a:p>
              <a:pPr eaLnBrk="1" hangingPunct="1">
                <a:spcBef>
                  <a:spcPct val="0"/>
                </a:spcBef>
                <a:buClrTx/>
                <a:buFontTx/>
                <a:buNone/>
              </a:pPr>
              <a:r>
                <a:rPr lang="en-US" altLang="en-US" sz="1400" dirty="0">
                  <a:latin typeface="Arial" panose="020B0604020202020204" pitchFamily="34" charset="0"/>
                </a:rPr>
                <a:t>block 12 can go anywhere in set 0 (12 mod 4)</a:t>
              </a:r>
            </a:p>
          </p:txBody>
        </p:sp>
        <p:sp>
          <p:nvSpPr>
            <p:cNvPr id="51228" name="Text Box 37">
              <a:extLst>
                <a:ext uri="{FF2B5EF4-FFF2-40B4-BE49-F238E27FC236}">
                  <a16:creationId xmlns:a16="http://schemas.microsoft.com/office/drawing/2014/main" id="{77051364-7EE8-C910-F8AF-ADC171700828}"/>
                </a:ext>
              </a:extLst>
            </p:cNvPr>
            <p:cNvSpPr txBox="1">
              <a:spLocks noChangeArrowheads="1"/>
            </p:cNvSpPr>
            <p:nvPr/>
          </p:nvSpPr>
          <p:spPr bwMode="auto">
            <a:xfrm>
              <a:off x="4032" y="2736"/>
              <a:ext cx="28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1400">
                  <a:latin typeface="Arial" panose="020B0604020202020204" pitchFamily="34" charset="0"/>
                </a:rPr>
                <a:t>Set</a:t>
              </a:r>
            </a:p>
            <a:p>
              <a:pPr algn="ctr" eaLnBrk="1" hangingPunct="1">
                <a:spcBef>
                  <a:spcPct val="0"/>
                </a:spcBef>
                <a:buClrTx/>
                <a:buFontTx/>
                <a:buNone/>
              </a:pPr>
              <a:r>
                <a:rPr lang="en-US" altLang="en-US" sz="1400">
                  <a:latin typeface="Arial" panose="020B0604020202020204" pitchFamily="34" charset="0"/>
                </a:rPr>
                <a:t>0</a:t>
              </a:r>
            </a:p>
          </p:txBody>
        </p:sp>
        <p:sp>
          <p:nvSpPr>
            <p:cNvPr id="51229" name="Text Box 38">
              <a:extLst>
                <a:ext uri="{FF2B5EF4-FFF2-40B4-BE49-F238E27FC236}">
                  <a16:creationId xmlns:a16="http://schemas.microsoft.com/office/drawing/2014/main" id="{BE9706DD-C538-5782-869D-859FD7C6D22E}"/>
                </a:ext>
              </a:extLst>
            </p:cNvPr>
            <p:cNvSpPr txBox="1">
              <a:spLocks noChangeArrowheads="1"/>
            </p:cNvSpPr>
            <p:nvPr/>
          </p:nvSpPr>
          <p:spPr bwMode="auto">
            <a:xfrm>
              <a:off x="4224" y="2736"/>
              <a:ext cx="28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1400">
                  <a:latin typeface="Arial" panose="020B0604020202020204" pitchFamily="34" charset="0"/>
                </a:rPr>
                <a:t>Set</a:t>
              </a:r>
            </a:p>
            <a:p>
              <a:pPr algn="ctr" eaLnBrk="1" hangingPunct="1">
                <a:spcBef>
                  <a:spcPct val="0"/>
                </a:spcBef>
                <a:buClrTx/>
                <a:buFontTx/>
                <a:buNone/>
              </a:pPr>
              <a:r>
                <a:rPr lang="en-US" altLang="en-US" sz="1400">
                  <a:latin typeface="Arial" panose="020B0604020202020204" pitchFamily="34" charset="0"/>
                </a:rPr>
                <a:t>1</a:t>
              </a:r>
            </a:p>
          </p:txBody>
        </p:sp>
        <p:sp>
          <p:nvSpPr>
            <p:cNvPr id="51230" name="Text Box 39">
              <a:extLst>
                <a:ext uri="{FF2B5EF4-FFF2-40B4-BE49-F238E27FC236}">
                  <a16:creationId xmlns:a16="http://schemas.microsoft.com/office/drawing/2014/main" id="{BB457A46-87DB-F267-BC1D-D7CE16C62DC7}"/>
                </a:ext>
              </a:extLst>
            </p:cNvPr>
            <p:cNvSpPr txBox="1">
              <a:spLocks noChangeArrowheads="1"/>
            </p:cNvSpPr>
            <p:nvPr/>
          </p:nvSpPr>
          <p:spPr bwMode="auto">
            <a:xfrm>
              <a:off x="4416" y="2736"/>
              <a:ext cx="28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1400">
                  <a:latin typeface="Arial" panose="020B0604020202020204" pitchFamily="34" charset="0"/>
                </a:rPr>
                <a:t>Set</a:t>
              </a:r>
            </a:p>
            <a:p>
              <a:pPr algn="ctr" eaLnBrk="1" hangingPunct="1">
                <a:spcBef>
                  <a:spcPct val="0"/>
                </a:spcBef>
                <a:buClrTx/>
                <a:buFontTx/>
                <a:buNone/>
              </a:pPr>
              <a:r>
                <a:rPr lang="en-US" altLang="en-US" sz="1400">
                  <a:latin typeface="Arial" panose="020B0604020202020204" pitchFamily="34" charset="0"/>
                </a:rPr>
                <a:t>2</a:t>
              </a:r>
            </a:p>
          </p:txBody>
        </p:sp>
        <p:sp>
          <p:nvSpPr>
            <p:cNvPr id="51231" name="Text Box 40">
              <a:extLst>
                <a:ext uri="{FF2B5EF4-FFF2-40B4-BE49-F238E27FC236}">
                  <a16:creationId xmlns:a16="http://schemas.microsoft.com/office/drawing/2014/main" id="{6BFD061E-A16F-5284-4B93-ED163BC6C8EF}"/>
                </a:ext>
              </a:extLst>
            </p:cNvPr>
            <p:cNvSpPr txBox="1">
              <a:spLocks noChangeArrowheads="1"/>
            </p:cNvSpPr>
            <p:nvPr/>
          </p:nvSpPr>
          <p:spPr bwMode="auto">
            <a:xfrm>
              <a:off x="4608" y="2736"/>
              <a:ext cx="28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r>
                <a:rPr lang="en-US" altLang="en-US" sz="1400" dirty="0">
                  <a:latin typeface="Arial" panose="020B0604020202020204" pitchFamily="34" charset="0"/>
                </a:rPr>
                <a:t>Set</a:t>
              </a:r>
            </a:p>
            <a:p>
              <a:pPr algn="ctr" eaLnBrk="1" hangingPunct="1">
                <a:spcBef>
                  <a:spcPct val="0"/>
                </a:spcBef>
                <a:buClrTx/>
                <a:buFontTx/>
                <a:buNone/>
              </a:pPr>
              <a:r>
                <a:rPr lang="en-US" altLang="en-US" sz="1400" dirty="0">
                  <a:latin typeface="Arial" panose="020B0604020202020204" pitchFamily="34" charset="0"/>
                </a:rPr>
                <a:t>3</a:t>
              </a:r>
            </a:p>
          </p:txBody>
        </p:sp>
      </p:grpSp>
      <p:sp>
        <p:nvSpPr>
          <p:cNvPr id="51216" name="Text Box 78">
            <a:extLst>
              <a:ext uri="{FF2B5EF4-FFF2-40B4-BE49-F238E27FC236}">
                <a16:creationId xmlns:a16="http://schemas.microsoft.com/office/drawing/2014/main" id="{A4EBF5FC-9D97-12E0-EB71-107AF761910D}"/>
              </a:ext>
            </a:extLst>
          </p:cNvPr>
          <p:cNvSpPr txBox="1">
            <a:spLocks noChangeArrowheads="1"/>
          </p:cNvSpPr>
          <p:nvPr/>
        </p:nvSpPr>
        <p:spPr bwMode="auto">
          <a:xfrm>
            <a:off x="2286001" y="74614"/>
            <a:ext cx="76565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3360" tIns="25560" rIns="63360" bIns="25560"/>
          <a:lstStyle>
            <a:lvl1pPr>
              <a:spcBef>
                <a:spcPts val="8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eaLnBrk="1" hangingPunct="1">
              <a:lnSpc>
                <a:spcPct val="87000"/>
              </a:lnSpc>
              <a:spcBef>
                <a:spcPct val="0"/>
              </a:spcBef>
              <a:buClrTx/>
              <a:buFontTx/>
              <a:buNone/>
            </a:pPr>
            <a:endParaRPr lang="en-US" altLang="en-US" sz="2400" b="1" dirty="0">
              <a:solidFill>
                <a:srgbClr val="063DE8"/>
              </a:solidFill>
              <a:latin typeface="Arial" panose="020B0604020202020204" pitchFamily="34" charset="0"/>
            </a:endParaRPr>
          </a:p>
        </p:txBody>
      </p:sp>
      <p:sp>
        <p:nvSpPr>
          <p:cNvPr id="5" name="Title 4">
            <a:extLst>
              <a:ext uri="{FF2B5EF4-FFF2-40B4-BE49-F238E27FC236}">
                <a16:creationId xmlns:a16="http://schemas.microsoft.com/office/drawing/2014/main" id="{7B6343DF-3550-C63A-E5F9-1077F1074AD6}"/>
              </a:ext>
            </a:extLst>
          </p:cNvPr>
          <p:cNvSpPr>
            <a:spLocks noGrp="1"/>
          </p:cNvSpPr>
          <p:nvPr>
            <p:ph type="title"/>
          </p:nvPr>
        </p:nvSpPr>
        <p:spPr>
          <a:xfrm>
            <a:off x="214313" y="347663"/>
            <a:ext cx="11801475" cy="955675"/>
          </a:xfrm>
        </p:spPr>
        <p:txBody>
          <a:bodyPr>
            <a:normAutofit fontScale="90000"/>
          </a:bodyPr>
          <a:lstStyle/>
          <a:p>
            <a:r>
              <a:rPr lang="en-US" dirty="0"/>
              <a:t>Where can a memory block be placed in cache?</a:t>
            </a:r>
            <a:br>
              <a:rPr lang="en-US" dirty="0"/>
            </a:br>
            <a:endParaRPr lang="en-IN" dirty="0"/>
          </a:p>
        </p:txBody>
      </p:sp>
      <p:pic>
        <p:nvPicPr>
          <p:cNvPr id="8" name="Picture 7">
            <a:extLst>
              <a:ext uri="{FF2B5EF4-FFF2-40B4-BE49-F238E27FC236}">
                <a16:creationId xmlns:a16="http://schemas.microsoft.com/office/drawing/2014/main" id="{64E47A47-F035-6124-4D8B-2566195CFD1A}"/>
              </a:ext>
            </a:extLst>
          </p:cNvPr>
          <p:cNvPicPr>
            <a:picLocks noChangeAspect="1"/>
          </p:cNvPicPr>
          <p:nvPr/>
        </p:nvPicPr>
        <p:blipFill>
          <a:blip r:embed="rId3"/>
          <a:stretch>
            <a:fillRect/>
          </a:stretch>
        </p:blipFill>
        <p:spPr>
          <a:xfrm>
            <a:off x="1214438" y="3265490"/>
            <a:ext cx="3314699" cy="3143142"/>
          </a:xfrm>
          <a:prstGeom prst="rect">
            <a:avLst/>
          </a:prstGeom>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2E983-5ABB-32EB-1BCB-156A0742627B}"/>
              </a:ext>
            </a:extLst>
          </p:cNvPr>
          <p:cNvSpPr>
            <a:spLocks noGrp="1"/>
          </p:cNvSpPr>
          <p:nvPr>
            <p:ph idx="1"/>
          </p:nvPr>
        </p:nvSpPr>
        <p:spPr>
          <a:xfrm>
            <a:off x="914400" y="571500"/>
            <a:ext cx="9914860" cy="5471491"/>
          </a:xfrm>
        </p:spPr>
        <p:txBody>
          <a:bodyPr/>
          <a:lstStyle/>
          <a:p>
            <a:pPr marL="457200" indent="-457200">
              <a:buFont typeface="+mj-lt"/>
              <a:buAutoNum type="arabicPeriod"/>
            </a:pPr>
            <a:r>
              <a:rPr lang="en-US" b="0" i="0" dirty="0">
                <a:solidFill>
                  <a:srgbClr val="040304"/>
                </a:solidFill>
                <a:effectLst/>
                <a:latin typeface="Comic Sans MS" panose="030F0702030302020204" pitchFamily="66" charset="0"/>
              </a:rPr>
              <a:t>Consider the memory system in which the block size in cache and main memory are equal. Cache consists of 512 blocks and main memory consists of 8192 blocks. Cache is 4-way set associative ,calculate the number of tag bits in cache?</a:t>
            </a:r>
          </a:p>
          <a:p>
            <a:pPr marL="457200" indent="-457200">
              <a:buFont typeface="+mj-lt"/>
              <a:buAutoNum type="arabicPeriod"/>
            </a:pPr>
            <a:r>
              <a:rPr lang="en-US" dirty="0">
                <a:latin typeface="Comic Sans MS" panose="030F0702030302020204" pitchFamily="66" charset="0"/>
              </a:rPr>
              <a:t>A computer system uses 16-bit memory addresses. It has a 2K-byte cache organized in a direct-mapped manner with 64 bytes per cache block. Assume that the size of each memory word is 1 byte</a:t>
            </a:r>
            <a:endParaRPr lang="en-US" b="0" i="0" dirty="0">
              <a:solidFill>
                <a:srgbClr val="040304"/>
              </a:solidFill>
              <a:effectLst/>
              <a:latin typeface="Comic Sans MS" panose="030F0702030302020204" pitchFamily="66" charset="0"/>
            </a:endParaRPr>
          </a:p>
          <a:p>
            <a:pPr marL="457200" indent="-457200">
              <a:buFont typeface="+mj-lt"/>
              <a:buAutoNum type="arabicPeriod"/>
            </a:pPr>
            <a:endParaRPr lang="en-IN" dirty="0"/>
          </a:p>
        </p:txBody>
      </p:sp>
      <p:sp>
        <p:nvSpPr>
          <p:cNvPr id="4" name="Footer Placeholder 3">
            <a:extLst>
              <a:ext uri="{FF2B5EF4-FFF2-40B4-BE49-F238E27FC236}">
                <a16:creationId xmlns:a16="http://schemas.microsoft.com/office/drawing/2014/main" id="{BBFC362B-E7D7-FF0F-6C26-7303C9807608}"/>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8EF8467D-0BB5-75F4-6882-E647D056424E}"/>
              </a:ext>
            </a:extLst>
          </p:cNvPr>
          <p:cNvSpPr>
            <a:spLocks noGrp="1"/>
          </p:cNvSpPr>
          <p:nvPr>
            <p:ph type="sldNum" sz="quarter" idx="12"/>
          </p:nvPr>
        </p:nvSpPr>
        <p:spPr/>
        <p:txBody>
          <a:bodyPr/>
          <a:lstStyle/>
          <a:p>
            <a:fld id="{08AB70BE-1769-45B8-85A6-0C837432C7E6}" type="slidenum">
              <a:rPr lang="en-US" smtClean="0"/>
              <a:t>146</a:t>
            </a:fld>
            <a:endParaRPr lang="en-US"/>
          </a:p>
        </p:txBody>
      </p:sp>
    </p:spTree>
    <p:extLst>
      <p:ext uri="{BB962C8B-B14F-4D97-AF65-F5344CB8AC3E}">
        <p14:creationId xmlns:p14="http://schemas.microsoft.com/office/powerpoint/2010/main" val="38284297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E512F-6D50-AC6F-A1F8-17BC227ADAE0}"/>
              </a:ext>
            </a:extLst>
          </p:cNvPr>
          <p:cNvSpPr>
            <a:spLocks noGrp="1"/>
          </p:cNvSpPr>
          <p:nvPr>
            <p:ph idx="1"/>
          </p:nvPr>
        </p:nvSpPr>
        <p:spPr>
          <a:xfrm>
            <a:off x="914400" y="342900"/>
            <a:ext cx="9914860" cy="5700091"/>
          </a:xfrm>
        </p:spPr>
        <p:txBody>
          <a:bodyPr>
            <a:normAutofit/>
          </a:bodyPr>
          <a:lstStyle/>
          <a:p>
            <a:r>
              <a:rPr lang="en-IN" dirty="0"/>
              <a:t>ANSWERS</a:t>
            </a:r>
          </a:p>
          <a:p>
            <a:pPr marL="457200" indent="-457200" algn="l">
              <a:buFont typeface="+mj-lt"/>
              <a:buAutoNum type="arabicPeriod"/>
            </a:pPr>
            <a:r>
              <a:rPr lang="en-US" b="0" i="0" dirty="0">
                <a:solidFill>
                  <a:srgbClr val="040304"/>
                </a:solidFill>
                <a:effectLst/>
                <a:latin typeface="Comic Sans MS" panose="030F0702030302020204" pitchFamily="66" charset="0"/>
              </a:rPr>
              <a:t> given no of lines(or blocks) in cache memory = 512</a:t>
            </a:r>
          </a:p>
          <a:p>
            <a:pPr marL="0" indent="0" algn="l">
              <a:buNone/>
            </a:pPr>
            <a:r>
              <a:rPr lang="en-US" b="0" i="0" dirty="0">
                <a:solidFill>
                  <a:srgbClr val="040304"/>
                </a:solidFill>
                <a:effectLst/>
                <a:latin typeface="Comic Sans MS" panose="030F0702030302020204" pitchFamily="66" charset="0"/>
              </a:rPr>
              <a:t>		  </a:t>
            </a:r>
            <a:r>
              <a:rPr lang="en-US" b="0" i="0" dirty="0" err="1">
                <a:solidFill>
                  <a:srgbClr val="040304"/>
                </a:solidFill>
                <a:effectLst/>
                <a:latin typeface="Comic Sans MS" panose="030F0702030302020204" pitchFamily="66" charset="0"/>
              </a:rPr>
              <a:t>Associativaity</a:t>
            </a:r>
            <a:r>
              <a:rPr lang="en-US" b="0" i="0" dirty="0">
                <a:solidFill>
                  <a:srgbClr val="040304"/>
                </a:solidFill>
                <a:effectLst/>
                <a:latin typeface="Comic Sans MS" panose="030F0702030302020204" pitchFamily="66" charset="0"/>
              </a:rPr>
              <a:t> i.e. k   =   4</a:t>
            </a:r>
          </a:p>
          <a:p>
            <a:pPr marL="0" indent="0" algn="l">
              <a:buNone/>
            </a:pPr>
            <a:r>
              <a:rPr lang="en-US" b="0" i="0" dirty="0">
                <a:solidFill>
                  <a:srgbClr val="040304"/>
                </a:solidFill>
                <a:effectLst/>
                <a:latin typeface="Comic Sans MS" panose="030F0702030302020204" pitchFamily="66" charset="0"/>
              </a:rPr>
              <a:t>	 So no of sets   = 512 / 4  = 128</a:t>
            </a:r>
          </a:p>
          <a:p>
            <a:pPr marL="0" indent="0" algn="l">
              <a:buNone/>
            </a:pPr>
            <a:r>
              <a:rPr lang="en-US" b="0" i="0" dirty="0">
                <a:solidFill>
                  <a:srgbClr val="040304"/>
                </a:solidFill>
                <a:effectLst/>
                <a:latin typeface="Comic Sans MS" panose="030F0702030302020204" pitchFamily="66" charset="0"/>
              </a:rPr>
              <a:t>But no of blocks in main memory  = 8192</a:t>
            </a:r>
          </a:p>
          <a:p>
            <a:pPr marL="0" indent="0" algn="l">
              <a:buNone/>
            </a:pPr>
            <a:r>
              <a:rPr lang="en-US" b="0" i="0" dirty="0">
                <a:solidFill>
                  <a:srgbClr val="040304"/>
                </a:solidFill>
                <a:effectLst/>
                <a:latin typeface="Comic Sans MS" panose="030F0702030302020204" pitchFamily="66" charset="0"/>
              </a:rPr>
              <a:t>So no of blocks that will be mapped to same set  =  8192 / 128</a:t>
            </a:r>
          </a:p>
          <a:p>
            <a:pPr marL="0" indent="0" algn="l">
              <a:buNone/>
            </a:pPr>
            <a:r>
              <a:rPr lang="en-US" b="0" i="0" dirty="0">
                <a:solidFill>
                  <a:srgbClr val="040304"/>
                </a:solidFill>
                <a:effectLst/>
                <a:latin typeface="Comic Sans MS" panose="030F0702030302020204" pitchFamily="66" charset="0"/>
              </a:rPr>
              <a:t>                                                                        =  2</a:t>
            </a:r>
            <a:r>
              <a:rPr lang="en-US" b="0" i="0" baseline="30000" dirty="0">
                <a:solidFill>
                  <a:srgbClr val="040304"/>
                </a:solidFill>
                <a:effectLst/>
                <a:latin typeface="Comic Sans MS" panose="030F0702030302020204" pitchFamily="66" charset="0"/>
              </a:rPr>
              <a:t>13</a:t>
            </a:r>
            <a:r>
              <a:rPr lang="en-US" b="0" i="0" dirty="0">
                <a:solidFill>
                  <a:srgbClr val="040304"/>
                </a:solidFill>
                <a:effectLst/>
                <a:latin typeface="Comic Sans MS" panose="030F0702030302020204" pitchFamily="66" charset="0"/>
              </a:rPr>
              <a:t> / 2</a:t>
            </a:r>
            <a:r>
              <a:rPr lang="en-US" b="0" i="0" baseline="30000" dirty="0">
                <a:solidFill>
                  <a:srgbClr val="040304"/>
                </a:solidFill>
                <a:effectLst/>
                <a:latin typeface="Comic Sans MS" panose="030F0702030302020204" pitchFamily="66" charset="0"/>
              </a:rPr>
              <a:t>7= </a:t>
            </a:r>
            <a:r>
              <a:rPr lang="en-US" b="0" i="0" dirty="0">
                <a:solidFill>
                  <a:srgbClr val="040304"/>
                </a:solidFill>
                <a:effectLst/>
                <a:latin typeface="Comic Sans MS" panose="030F0702030302020204" pitchFamily="66" charset="0"/>
              </a:rPr>
              <a:t> 2</a:t>
            </a:r>
            <a:r>
              <a:rPr lang="en-US" baseline="30000" dirty="0">
                <a:solidFill>
                  <a:srgbClr val="040304"/>
                </a:solidFill>
                <a:latin typeface="Comic Sans MS" panose="030F0702030302020204" pitchFamily="66" charset="0"/>
              </a:rPr>
              <a:t>6</a:t>
            </a:r>
            <a:endParaRPr lang="en-US" b="0" i="0" dirty="0">
              <a:solidFill>
                <a:srgbClr val="040304"/>
              </a:solidFill>
              <a:effectLst/>
              <a:latin typeface="Comic Sans MS" panose="030F0702030302020204" pitchFamily="66" charset="0"/>
            </a:endParaRPr>
          </a:p>
          <a:p>
            <a:pPr marL="0" indent="0" algn="l">
              <a:buNone/>
            </a:pPr>
            <a:r>
              <a:rPr lang="en-US" b="0" i="0" dirty="0">
                <a:solidFill>
                  <a:srgbClr val="040304"/>
                </a:solidFill>
                <a:effectLst/>
                <a:latin typeface="Comic Sans MS" panose="030F0702030302020204" pitchFamily="66" charset="0"/>
              </a:rPr>
              <a:t>    Hence no of tag bits required =</a:t>
            </a:r>
            <a:r>
              <a:rPr lang="en-IN" b="0" i="0" dirty="0">
                <a:solidFill>
                  <a:srgbClr val="040304"/>
                </a:solidFill>
                <a:effectLst/>
                <a:latin typeface="Comic Sans MS" panose="030F0702030302020204" pitchFamily="66" charset="0"/>
              </a:rPr>
              <a:t>   6 bits</a:t>
            </a:r>
          </a:p>
          <a:p>
            <a:pPr marL="0" indent="0" algn="l">
              <a:buNone/>
            </a:pPr>
            <a:r>
              <a:rPr lang="en-IN" dirty="0">
                <a:solidFill>
                  <a:srgbClr val="040304"/>
                </a:solidFill>
                <a:latin typeface="Comic Sans MS" panose="030F0702030302020204" pitchFamily="66" charset="0"/>
              </a:rPr>
              <a:t>2</a:t>
            </a:r>
            <a:r>
              <a:rPr lang="en-IN">
                <a:solidFill>
                  <a:srgbClr val="040304"/>
                </a:solidFill>
                <a:latin typeface="Comic Sans MS" panose="030F0702030302020204" pitchFamily="66" charset="0"/>
              </a:rPr>
              <a:t>. </a:t>
            </a:r>
            <a:r>
              <a:rPr lang="en-US">
                <a:latin typeface="Comic Sans MS" panose="030F0702030302020204" pitchFamily="66" charset="0"/>
              </a:rPr>
              <a:t>For </a:t>
            </a:r>
            <a:r>
              <a:rPr lang="en-US" dirty="0">
                <a:latin typeface="Comic Sans MS" panose="030F0702030302020204" pitchFamily="66" charset="0"/>
              </a:rPr>
              <a:t>a given 16-bit address, the 5 most significant bits, represent the Tag, the next 5 bits represent the Block, and the 6 least significant bits represent the Word. </a:t>
            </a:r>
            <a:endParaRPr lang="en-US" b="0" i="0" dirty="0">
              <a:solidFill>
                <a:srgbClr val="040304"/>
              </a:solidFill>
              <a:effectLst/>
              <a:latin typeface="Comic Sans MS" panose="030F0702030302020204" pitchFamily="66" charset="0"/>
            </a:endParaRPr>
          </a:p>
          <a:p>
            <a:pPr marL="457200" indent="-457200">
              <a:buFont typeface="+mj-lt"/>
              <a:buAutoNum type="arabicPeriod"/>
            </a:pPr>
            <a:endParaRPr lang="en-IN" dirty="0"/>
          </a:p>
        </p:txBody>
      </p:sp>
      <p:sp>
        <p:nvSpPr>
          <p:cNvPr id="4" name="Footer Placeholder 3">
            <a:extLst>
              <a:ext uri="{FF2B5EF4-FFF2-40B4-BE49-F238E27FC236}">
                <a16:creationId xmlns:a16="http://schemas.microsoft.com/office/drawing/2014/main" id="{A6548E7D-19D3-A4D4-CA67-C91909414D46}"/>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A20EBA5B-7C1A-8C29-35C5-8CA3D596D4C9}"/>
              </a:ext>
            </a:extLst>
          </p:cNvPr>
          <p:cNvSpPr>
            <a:spLocks noGrp="1"/>
          </p:cNvSpPr>
          <p:nvPr>
            <p:ph type="sldNum" sz="quarter" idx="12"/>
          </p:nvPr>
        </p:nvSpPr>
        <p:spPr/>
        <p:txBody>
          <a:bodyPr/>
          <a:lstStyle/>
          <a:p>
            <a:fld id="{08AB70BE-1769-45B8-85A6-0C837432C7E6}" type="slidenum">
              <a:rPr lang="en-US" smtClean="0"/>
              <a:t>147</a:t>
            </a:fld>
            <a:endParaRPr lang="en-US"/>
          </a:p>
        </p:txBody>
      </p:sp>
    </p:spTree>
    <p:extLst>
      <p:ext uri="{BB962C8B-B14F-4D97-AF65-F5344CB8AC3E}">
        <p14:creationId xmlns:p14="http://schemas.microsoft.com/office/powerpoint/2010/main" val="311266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4742-2222-135A-5497-C84CF1E33AAD}"/>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ED457B6E-A76A-DBC7-177D-F1254F5B5DD4}"/>
              </a:ext>
            </a:extLst>
          </p:cNvPr>
          <p:cNvGraphicFramePr>
            <a:graphicFrameLocks noGrp="1"/>
          </p:cNvGraphicFramePr>
          <p:nvPr>
            <p:ph idx="1"/>
            <p:extLst>
              <p:ext uri="{D42A27DB-BD31-4B8C-83A1-F6EECF244321}">
                <p14:modId xmlns:p14="http://schemas.microsoft.com/office/powerpoint/2010/main" val="3845202387"/>
              </p:ext>
            </p:extLst>
          </p:nvPr>
        </p:nvGraphicFramePr>
        <p:xfrm>
          <a:off x="400051" y="157163"/>
          <a:ext cx="11101387" cy="6245335"/>
        </p:xfrm>
        <a:graphic>
          <a:graphicData uri="http://schemas.openxmlformats.org/drawingml/2006/table">
            <a:tbl>
              <a:tblPr firstRow="1" firstCol="1" bandRow="1"/>
              <a:tblGrid>
                <a:gridCol w="2173652">
                  <a:extLst>
                    <a:ext uri="{9D8B030D-6E8A-4147-A177-3AD203B41FA5}">
                      <a16:colId xmlns:a16="http://schemas.microsoft.com/office/drawing/2014/main" val="1449747928"/>
                    </a:ext>
                  </a:extLst>
                </a:gridCol>
                <a:gridCol w="4473858">
                  <a:extLst>
                    <a:ext uri="{9D8B030D-6E8A-4147-A177-3AD203B41FA5}">
                      <a16:colId xmlns:a16="http://schemas.microsoft.com/office/drawing/2014/main" val="3431962776"/>
                    </a:ext>
                  </a:extLst>
                </a:gridCol>
                <a:gridCol w="4453877">
                  <a:extLst>
                    <a:ext uri="{9D8B030D-6E8A-4147-A177-3AD203B41FA5}">
                      <a16:colId xmlns:a16="http://schemas.microsoft.com/office/drawing/2014/main" val="1320108204"/>
                    </a:ext>
                  </a:extLst>
                </a:gridCol>
              </a:tblGrid>
              <a:tr h="357373">
                <a:tc>
                  <a:txBody>
                    <a:bodyPr/>
                    <a:lstStyle/>
                    <a:p>
                      <a:pPr algn="ctr">
                        <a:lnSpc>
                          <a:spcPct val="107000"/>
                        </a:lnSpc>
                        <a:spcAft>
                          <a:spcPts val="800"/>
                        </a:spcAft>
                      </a:pPr>
                      <a:r>
                        <a:rPr lang="en-IN" sz="1800" b="1" kern="0" spc="10" dirty="0">
                          <a:solidFill>
                            <a:srgbClr val="273239"/>
                          </a:solidFill>
                          <a:effectLst/>
                          <a:highlight>
                            <a:srgbClr val="FFFF00"/>
                          </a:highlight>
                          <a:latin typeface="Comic Sans MS" panose="030F0702030302020204" pitchFamily="66" charset="0"/>
                          <a:ea typeface="Times New Roman" panose="02020603050405020304" pitchFamily="18" charset="0"/>
                          <a:cs typeface="Arial" panose="020B0604020202020204" pitchFamily="34" charset="0"/>
                        </a:rPr>
                        <a:t>Features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n-IN" sz="1800" b="1" kern="0" spc="10">
                          <a:solidFill>
                            <a:srgbClr val="273239"/>
                          </a:solidFill>
                          <a:effectLst/>
                          <a:highlight>
                            <a:srgbClr val="FFFF00"/>
                          </a:highlight>
                          <a:latin typeface="Comic Sans MS" panose="030F0702030302020204" pitchFamily="66" charset="0"/>
                          <a:ea typeface="Times New Roman" panose="02020603050405020304" pitchFamily="18" charset="0"/>
                          <a:cs typeface="Arial" panose="020B0604020202020204" pitchFamily="34" charset="0"/>
                        </a:rPr>
                        <a:t>Memory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00"/>
                    </a:solidFill>
                  </a:tcPr>
                </a:tc>
                <a:tc>
                  <a:txBody>
                    <a:bodyPr/>
                    <a:lstStyle/>
                    <a:p>
                      <a:pPr algn="ctr">
                        <a:lnSpc>
                          <a:spcPct val="107000"/>
                        </a:lnSpc>
                        <a:spcAft>
                          <a:spcPts val="800"/>
                        </a:spcAft>
                      </a:pPr>
                      <a:r>
                        <a:rPr lang="en-IN" sz="1800" b="1" kern="0" spc="10">
                          <a:solidFill>
                            <a:srgbClr val="273239"/>
                          </a:solidFill>
                          <a:effectLst/>
                          <a:highlight>
                            <a:srgbClr val="FFFF00"/>
                          </a:highlight>
                          <a:latin typeface="Comic Sans MS" panose="030F0702030302020204" pitchFamily="66" charset="0"/>
                          <a:ea typeface="Times New Roman" panose="02020603050405020304" pitchFamily="18" charset="0"/>
                          <a:cs typeface="Arial" panose="020B0604020202020204" pitchFamily="34" charset="0"/>
                        </a:rPr>
                        <a:t>IO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50708463"/>
                  </a:ext>
                </a:extLst>
              </a:tr>
              <a:tr h="1163281">
                <a:tc>
                  <a:txBody>
                    <a:bodyPr/>
                    <a:lstStyle/>
                    <a:p>
                      <a:pPr algn="ctr">
                        <a:lnSpc>
                          <a:spcPct val="107000"/>
                        </a:lnSpc>
                        <a:spcAft>
                          <a:spcPts val="800"/>
                        </a:spcAft>
                      </a:pP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Arithmetic and Logical operations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Arithmetic and logical operations are performed directly on the data in the case of Memory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Arithmetic and logical operations cannot be performed directly on the data in the case of IO Mapped IO.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91003502"/>
                  </a:ext>
                </a:extLst>
              </a:tr>
              <a:tr h="1163281">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Hardware requirements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Only one set of address and data buses are required for memory and I/O devices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Separate address and data buses are required for memory and I/O devices</a:t>
                      </a:r>
                      <a:b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b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85996254"/>
                  </a:ext>
                </a:extLst>
              </a:tr>
              <a:tr h="895559">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Instruction set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Uses the same instructions for accessing both memory and I/O devices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Special instructions are used for accessing I/O devices</a:t>
                      </a:r>
                      <a:b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b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17431817"/>
                  </a:ext>
                </a:extLst>
              </a:tr>
              <a:tr h="895559">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Address range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Limited number of memory locations available for use by the microprocessor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Dedicated address space available for I/O devices</a:t>
                      </a:r>
                      <a:b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b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70929805"/>
                  </a:ext>
                </a:extLst>
              </a:tr>
              <a:tr h="892156">
                <a:tc>
                  <a:txBody>
                    <a:bodyPr/>
                    <a:lstStyle/>
                    <a:p>
                      <a:pPr algn="ctr">
                        <a:lnSpc>
                          <a:spcPct val="107000"/>
                        </a:lnSpc>
                        <a:spcAft>
                          <a:spcPts val="800"/>
                        </a:spcAft>
                      </a:pP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Design complexity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Simple to implement and design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More complex to implement and design</a:t>
                      </a:r>
                      <a:b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b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23556223"/>
                  </a:ext>
                </a:extLst>
              </a:tr>
              <a:tr h="626466">
                <a:tc>
                  <a:txBody>
                    <a:bodyPr/>
                    <a:lstStyle/>
                    <a:p>
                      <a:pPr algn="ctr">
                        <a:lnSpc>
                          <a:spcPct val="107000"/>
                        </a:lnSpc>
                        <a:spcAft>
                          <a:spcPts val="800"/>
                        </a:spcAft>
                      </a:pPr>
                      <a:r>
                        <a:rPr lang="en-IN" sz="1800" b="1" kern="0" spc="1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Examples of processors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33655" marR="33655"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Intel 8085, Motorola 6800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Intel 8255, </a:t>
                      </a:r>
                      <a:r>
                        <a:rPr lang="en-IN" sz="1800" b="1" kern="0" spc="10" dirty="0" err="1">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Zilog</a:t>
                      </a: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 Z80</a:t>
                      </a:r>
                      <a:b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br>
                      <a:r>
                        <a:rPr lang="en-IN" sz="1800" b="1" kern="0" spc="10" dirty="0">
                          <a:solidFill>
                            <a:srgbClr val="273239"/>
                          </a:solidFill>
                          <a:effectLst/>
                          <a:latin typeface="Comic Sans MS" panose="030F0702030302020204" pitchFamily="66" charset="0"/>
                          <a:ea typeface="Times New Roman" panose="02020603050405020304" pitchFamily="18"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4969" marR="54969" marT="54969" marB="54969"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15465185"/>
                  </a:ext>
                </a:extLst>
              </a:tr>
            </a:tbl>
          </a:graphicData>
        </a:graphic>
      </p:graphicFrame>
      <p:sp>
        <p:nvSpPr>
          <p:cNvPr id="4" name="Footer Placeholder 3">
            <a:extLst>
              <a:ext uri="{FF2B5EF4-FFF2-40B4-BE49-F238E27FC236}">
                <a16:creationId xmlns:a16="http://schemas.microsoft.com/office/drawing/2014/main" id="{DE87DD0F-9E84-6323-6AC8-CE03BF84766D}"/>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681371A6-DF4D-D4E1-AD9E-8452CA1EAE8F}"/>
              </a:ext>
            </a:extLst>
          </p:cNvPr>
          <p:cNvSpPr>
            <a:spLocks noGrp="1"/>
          </p:cNvSpPr>
          <p:nvPr>
            <p:ph type="sldNum" sz="quarter" idx="12"/>
          </p:nvPr>
        </p:nvSpPr>
        <p:spPr/>
        <p:txBody>
          <a:bodyPr/>
          <a:lstStyle/>
          <a:p>
            <a:fld id="{08AB70BE-1769-45B8-85A6-0C837432C7E6}" type="slidenum">
              <a:rPr lang="en-US" smtClean="0"/>
              <a:t>15</a:t>
            </a:fld>
            <a:endParaRPr lang="en-US"/>
          </a:p>
        </p:txBody>
      </p:sp>
    </p:spTree>
    <p:extLst>
      <p:ext uri="{BB962C8B-B14F-4D97-AF65-F5344CB8AC3E}">
        <p14:creationId xmlns:p14="http://schemas.microsoft.com/office/powerpoint/2010/main" val="343989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Device Interface</a:t>
            </a:r>
          </a:p>
        </p:txBody>
      </p:sp>
      <p:sp>
        <p:nvSpPr>
          <p:cNvPr id="3" name="Content Placeholder 2"/>
          <p:cNvSpPr>
            <a:spLocks noGrp="1"/>
          </p:cNvSpPr>
          <p:nvPr>
            <p:ph idx="1"/>
          </p:nvPr>
        </p:nvSpPr>
        <p:spPr>
          <a:xfrm>
            <a:off x="671513" y="1919673"/>
            <a:ext cx="10887075" cy="4123318"/>
          </a:xfrm>
        </p:spPr>
        <p:txBody>
          <a:bodyPr>
            <a:noAutofit/>
          </a:bodyPr>
          <a:lstStyle/>
          <a:p>
            <a:r>
              <a:rPr lang="en-US" sz="1800" dirty="0">
                <a:latin typeface="Comic Sans MS" panose="030F0702030302020204" pitchFamily="66" charset="0"/>
              </a:rPr>
              <a:t> An I/O device is connected to the interconnection network by using a circuit, called the </a:t>
            </a:r>
            <a:r>
              <a:rPr lang="en-US" sz="1800" b="1" i="1" dirty="0">
                <a:solidFill>
                  <a:srgbClr val="FF0066"/>
                </a:solidFill>
                <a:latin typeface="Comic Sans MS" panose="030F0702030302020204" pitchFamily="66" charset="0"/>
              </a:rPr>
              <a:t>device interface</a:t>
            </a:r>
            <a:r>
              <a:rPr lang="en-US" sz="1800" dirty="0">
                <a:latin typeface="Comic Sans MS" panose="030F0702030302020204" pitchFamily="66" charset="0"/>
              </a:rPr>
              <a:t>, </a:t>
            </a:r>
          </a:p>
          <a:p>
            <a:pPr lvl="1"/>
            <a:r>
              <a:rPr lang="en-US" dirty="0">
                <a:latin typeface="Comic Sans MS" panose="030F0702030302020204" pitchFamily="66" charset="0"/>
              </a:rPr>
              <a:t>which provides the </a:t>
            </a:r>
            <a:r>
              <a:rPr lang="en-US" dirty="0">
                <a:solidFill>
                  <a:srgbClr val="FF0066"/>
                </a:solidFill>
                <a:latin typeface="Comic Sans MS" panose="030F0702030302020204" pitchFamily="66" charset="0"/>
              </a:rPr>
              <a:t>means for data transfer </a:t>
            </a:r>
            <a:r>
              <a:rPr lang="en-US" dirty="0">
                <a:latin typeface="Comic Sans MS" panose="030F0702030302020204" pitchFamily="66" charset="0"/>
              </a:rPr>
              <a:t>and </a:t>
            </a:r>
            <a:r>
              <a:rPr lang="en-US" dirty="0">
                <a:solidFill>
                  <a:srgbClr val="FF0066"/>
                </a:solidFill>
                <a:latin typeface="Comic Sans MS" panose="030F0702030302020204" pitchFamily="66" charset="0"/>
              </a:rPr>
              <a:t>for the exchange </a:t>
            </a:r>
            <a:r>
              <a:rPr lang="en-US" dirty="0">
                <a:latin typeface="Comic Sans MS" panose="030F0702030302020204" pitchFamily="66" charset="0"/>
              </a:rPr>
              <a:t>of </a:t>
            </a:r>
            <a:r>
              <a:rPr lang="en-US" dirty="0">
                <a:solidFill>
                  <a:srgbClr val="FF0066"/>
                </a:solidFill>
                <a:latin typeface="Comic Sans MS" panose="030F0702030302020204" pitchFamily="66" charset="0"/>
              </a:rPr>
              <a:t>status</a:t>
            </a:r>
            <a:r>
              <a:rPr lang="en-US" dirty="0">
                <a:latin typeface="Comic Sans MS" panose="030F0702030302020204" pitchFamily="66" charset="0"/>
              </a:rPr>
              <a:t> and </a:t>
            </a:r>
            <a:r>
              <a:rPr lang="en-US" dirty="0">
                <a:solidFill>
                  <a:srgbClr val="FF0066"/>
                </a:solidFill>
                <a:latin typeface="Comic Sans MS" panose="030F0702030302020204" pitchFamily="66" charset="0"/>
              </a:rPr>
              <a:t>control</a:t>
            </a:r>
            <a:r>
              <a:rPr lang="en-US" dirty="0">
                <a:latin typeface="Comic Sans MS" panose="030F0702030302020204" pitchFamily="66" charset="0"/>
              </a:rPr>
              <a:t> information needed to facilitate the </a:t>
            </a:r>
            <a:r>
              <a:rPr lang="en-US" dirty="0">
                <a:solidFill>
                  <a:srgbClr val="FF0066"/>
                </a:solidFill>
                <a:latin typeface="Comic Sans MS" panose="030F0702030302020204" pitchFamily="66" charset="0"/>
              </a:rPr>
              <a:t>data transfers </a:t>
            </a:r>
            <a:r>
              <a:rPr lang="en-US" dirty="0">
                <a:latin typeface="Comic Sans MS" panose="030F0702030302020204" pitchFamily="66" charset="0"/>
              </a:rPr>
              <a:t>and </a:t>
            </a:r>
            <a:r>
              <a:rPr lang="en-US" dirty="0">
                <a:solidFill>
                  <a:srgbClr val="FF0066"/>
                </a:solidFill>
                <a:latin typeface="Comic Sans MS" panose="030F0702030302020204" pitchFamily="66" charset="0"/>
              </a:rPr>
              <a:t>govern the operation </a:t>
            </a:r>
            <a:r>
              <a:rPr lang="en-US" dirty="0">
                <a:latin typeface="Comic Sans MS" panose="030F0702030302020204" pitchFamily="66" charset="0"/>
              </a:rPr>
              <a:t>of the device. </a:t>
            </a:r>
          </a:p>
          <a:p>
            <a:r>
              <a:rPr lang="en-US" sz="1800" dirty="0">
                <a:latin typeface="Comic Sans MS" panose="030F0702030302020204" pitchFamily="66" charset="0"/>
              </a:rPr>
              <a:t>The </a:t>
            </a:r>
            <a:r>
              <a:rPr lang="en-US" sz="1800" dirty="0">
                <a:solidFill>
                  <a:srgbClr val="FF0066"/>
                </a:solidFill>
                <a:latin typeface="Comic Sans MS" panose="030F0702030302020204" pitchFamily="66" charset="0"/>
              </a:rPr>
              <a:t>interface </a:t>
            </a:r>
            <a:r>
              <a:rPr lang="en-US" sz="1800" dirty="0">
                <a:latin typeface="Comic Sans MS" panose="030F0702030302020204" pitchFamily="66" charset="0"/>
              </a:rPr>
              <a:t>includes some </a:t>
            </a:r>
            <a:r>
              <a:rPr lang="en-US" sz="1800" dirty="0">
                <a:solidFill>
                  <a:srgbClr val="FF0066"/>
                </a:solidFill>
                <a:latin typeface="Comic Sans MS" panose="030F0702030302020204" pitchFamily="66" charset="0"/>
              </a:rPr>
              <a:t>registers</a:t>
            </a:r>
            <a:r>
              <a:rPr lang="en-US" sz="1800" dirty="0">
                <a:latin typeface="Comic Sans MS" panose="030F0702030302020204" pitchFamily="66" charset="0"/>
              </a:rPr>
              <a:t> that can be accessed by the processor, to</a:t>
            </a:r>
          </a:p>
          <a:p>
            <a:pPr lvl="1"/>
            <a:r>
              <a:rPr lang="en-US" dirty="0">
                <a:latin typeface="Comic Sans MS" panose="030F0702030302020204" pitchFamily="66" charset="0"/>
              </a:rPr>
              <a:t>Serve as a </a:t>
            </a:r>
            <a:r>
              <a:rPr lang="en-US" dirty="0">
                <a:solidFill>
                  <a:srgbClr val="FF0066"/>
                </a:solidFill>
                <a:latin typeface="Comic Sans MS" panose="030F0702030302020204" pitchFamily="66" charset="0"/>
              </a:rPr>
              <a:t>buffer</a:t>
            </a:r>
            <a:r>
              <a:rPr lang="en-US" dirty="0">
                <a:latin typeface="Comic Sans MS" panose="030F0702030302020204" pitchFamily="66" charset="0"/>
              </a:rPr>
              <a:t> for </a:t>
            </a:r>
            <a:r>
              <a:rPr lang="en-US" dirty="0">
                <a:solidFill>
                  <a:srgbClr val="FF0066"/>
                </a:solidFill>
                <a:latin typeface="Comic Sans MS" panose="030F0702030302020204" pitchFamily="66" charset="0"/>
              </a:rPr>
              <a:t>data </a:t>
            </a:r>
            <a:r>
              <a:rPr lang="en-US" dirty="0">
                <a:latin typeface="Comic Sans MS" panose="030F0702030302020204" pitchFamily="66" charset="0"/>
              </a:rPr>
              <a:t>transfers, </a:t>
            </a:r>
          </a:p>
          <a:p>
            <a:pPr lvl="1"/>
            <a:r>
              <a:rPr lang="en-US" dirty="0">
                <a:latin typeface="Comic Sans MS" panose="030F0702030302020204" pitchFamily="66" charset="0"/>
              </a:rPr>
              <a:t>Hold information about the </a:t>
            </a:r>
            <a:r>
              <a:rPr lang="en-US" dirty="0">
                <a:solidFill>
                  <a:srgbClr val="FF0066"/>
                </a:solidFill>
                <a:latin typeface="Comic Sans MS" panose="030F0702030302020204" pitchFamily="66" charset="0"/>
              </a:rPr>
              <a:t>current status </a:t>
            </a:r>
            <a:r>
              <a:rPr lang="en-US" dirty="0">
                <a:latin typeface="Comic Sans MS" panose="030F0702030302020204" pitchFamily="66" charset="0"/>
              </a:rPr>
              <a:t>of the device, and  </a:t>
            </a:r>
          </a:p>
          <a:p>
            <a:pPr lvl="1"/>
            <a:r>
              <a:rPr lang="en-US" dirty="0">
                <a:solidFill>
                  <a:srgbClr val="FF0066"/>
                </a:solidFill>
                <a:latin typeface="Comic Sans MS" panose="030F0702030302020204" pitchFamily="66" charset="0"/>
              </a:rPr>
              <a:t>Store the information </a:t>
            </a:r>
            <a:r>
              <a:rPr lang="en-US" dirty="0">
                <a:latin typeface="Comic Sans MS" panose="030F0702030302020204" pitchFamily="66" charset="0"/>
              </a:rPr>
              <a:t>that </a:t>
            </a:r>
            <a:r>
              <a:rPr lang="en-US" dirty="0">
                <a:solidFill>
                  <a:srgbClr val="FF0066"/>
                </a:solidFill>
                <a:latin typeface="Comic Sans MS" panose="030F0702030302020204" pitchFamily="66" charset="0"/>
              </a:rPr>
              <a:t>controls the operational </a:t>
            </a:r>
            <a:r>
              <a:rPr lang="en-US" dirty="0">
                <a:latin typeface="Comic Sans MS" panose="030F0702030302020204" pitchFamily="66" charset="0"/>
              </a:rPr>
              <a:t>behavior of the device. </a:t>
            </a:r>
          </a:p>
          <a:p>
            <a:r>
              <a:rPr lang="en-US" sz="1800" dirty="0">
                <a:latin typeface="Comic Sans MS" panose="030F0702030302020204" pitchFamily="66" charset="0"/>
              </a:rPr>
              <a:t>These </a:t>
            </a:r>
            <a:r>
              <a:rPr lang="en-US" sz="1800" i="1" dirty="0">
                <a:solidFill>
                  <a:srgbClr val="FF0066"/>
                </a:solidFill>
                <a:latin typeface="Comic Sans MS" panose="030F0702030302020204" pitchFamily="66" charset="0"/>
              </a:rPr>
              <a:t>data</a:t>
            </a:r>
            <a:r>
              <a:rPr lang="en-US" sz="1800" dirty="0">
                <a:latin typeface="Comic Sans MS" panose="030F0702030302020204" pitchFamily="66" charset="0"/>
              </a:rPr>
              <a:t>, </a:t>
            </a:r>
            <a:r>
              <a:rPr lang="en-US" sz="1800" i="1" dirty="0">
                <a:solidFill>
                  <a:srgbClr val="FF0066"/>
                </a:solidFill>
                <a:latin typeface="Comic Sans MS" panose="030F0702030302020204" pitchFamily="66" charset="0"/>
              </a:rPr>
              <a:t>status</a:t>
            </a:r>
            <a:r>
              <a:rPr lang="en-US" sz="1800" dirty="0">
                <a:latin typeface="Comic Sans MS" panose="030F0702030302020204" pitchFamily="66" charset="0"/>
              </a:rPr>
              <a:t>, and </a:t>
            </a:r>
            <a:r>
              <a:rPr lang="en-US" sz="1800" i="1" dirty="0">
                <a:solidFill>
                  <a:srgbClr val="FF0066"/>
                </a:solidFill>
                <a:latin typeface="Comic Sans MS" panose="030F0702030302020204" pitchFamily="66" charset="0"/>
              </a:rPr>
              <a:t>control </a:t>
            </a:r>
            <a:r>
              <a:rPr lang="en-US" sz="1800" dirty="0">
                <a:solidFill>
                  <a:srgbClr val="FF0066"/>
                </a:solidFill>
                <a:latin typeface="Comic Sans MS" panose="030F0702030302020204" pitchFamily="66" charset="0"/>
              </a:rPr>
              <a:t>registers </a:t>
            </a:r>
            <a:r>
              <a:rPr lang="en-US" sz="1800" dirty="0">
                <a:latin typeface="Comic Sans MS" panose="030F0702030302020204" pitchFamily="66" charset="0"/>
              </a:rPr>
              <a:t>are accessed by program instructions as if they were memory locations. </a:t>
            </a:r>
          </a:p>
          <a:p>
            <a:r>
              <a:rPr lang="en-US" sz="1800" dirty="0">
                <a:latin typeface="Comic Sans MS" panose="030F0702030302020204" pitchFamily="66" charset="0"/>
              </a:rPr>
              <a:t>Typical transfers of information are between I/O registers and the registers in the processor.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22034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0074" y="824248"/>
            <a:ext cx="9622726" cy="551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0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interface for an input device</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18</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7735" y="1919672"/>
            <a:ext cx="9350062" cy="449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44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CONTROLLED I/O</a:t>
            </a:r>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There are various methods to access/ operate IO devices</a:t>
            </a:r>
          </a:p>
          <a:p>
            <a:pPr lvl="1"/>
            <a:r>
              <a:rPr lang="en-US" sz="2000" b="1" dirty="0">
                <a:solidFill>
                  <a:srgbClr val="FF0066"/>
                </a:solidFill>
                <a:latin typeface="Comic Sans MS" panose="030F0702030302020204" pitchFamily="66" charset="0"/>
              </a:rPr>
              <a:t>Polling Method</a:t>
            </a:r>
            <a:r>
              <a:rPr lang="en-US" sz="2000" dirty="0">
                <a:latin typeface="Comic Sans MS" panose="030F0702030302020204" pitchFamily="66" charset="0"/>
              </a:rPr>
              <a:t> - the processor repeatedly checks a status flag to achieve the required synchronization between Processor &amp; I/O device  </a:t>
            </a:r>
          </a:p>
          <a:p>
            <a:pPr lvl="1"/>
            <a:r>
              <a:rPr lang="en-US" sz="2000" b="1" dirty="0">
                <a:solidFill>
                  <a:srgbClr val="FF0066"/>
                </a:solidFill>
                <a:latin typeface="Comic Sans MS" panose="030F0702030302020204" pitchFamily="66" charset="0"/>
              </a:rPr>
              <a:t>Interrupt Method </a:t>
            </a:r>
            <a:r>
              <a:rPr lang="en-US" sz="2000" dirty="0">
                <a:latin typeface="Comic Sans MS" panose="030F0702030302020204" pitchFamily="66" charset="0"/>
              </a:rPr>
              <a:t>- Synchronization is achieved by having I/O device send special signal over the bus where is ready for data transfer operation. </a:t>
            </a:r>
          </a:p>
          <a:p>
            <a:pPr lvl="1"/>
            <a:r>
              <a:rPr lang="en-US" sz="2000" b="1" dirty="0">
                <a:solidFill>
                  <a:srgbClr val="FF0066"/>
                </a:solidFill>
                <a:latin typeface="Comic Sans MS" panose="030F0702030302020204" pitchFamily="66" charset="0"/>
              </a:rPr>
              <a:t>DMA (Direct Memory Access)</a:t>
            </a:r>
            <a:r>
              <a:rPr lang="en-US" sz="2000" b="1" dirty="0">
                <a:latin typeface="Comic Sans MS" panose="030F0702030302020204" pitchFamily="66" charset="0"/>
              </a:rPr>
              <a:t> </a:t>
            </a:r>
            <a:r>
              <a:rPr lang="en-US" sz="2000" dirty="0">
                <a:latin typeface="Comic Sans MS" panose="030F0702030302020204" pitchFamily="66" charset="0"/>
              </a:rPr>
              <a:t>- It is a technique used for high speed I/O device. Here, the device interface transfer data directly to or from the memory without continuous involvement by the processor. </a:t>
            </a:r>
          </a:p>
          <a:p>
            <a:pPr lvl="1"/>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93927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43DD-408E-AECD-56A7-315D74C24098}"/>
              </a:ext>
            </a:extLst>
          </p:cNvPr>
          <p:cNvSpPr>
            <a:spLocks noGrp="1"/>
          </p:cNvSpPr>
          <p:nvPr>
            <p:ph type="title"/>
          </p:nvPr>
        </p:nvSpPr>
        <p:spPr>
          <a:xfrm>
            <a:off x="327033" y="299864"/>
            <a:ext cx="9914859" cy="1329004"/>
          </a:xfrm>
        </p:spPr>
        <p:txBody>
          <a:bodyPr/>
          <a:lstStyle/>
          <a:p>
            <a:r>
              <a:rPr lang="en-IN" dirty="0"/>
              <a:t>Course Outcome</a:t>
            </a:r>
          </a:p>
        </p:txBody>
      </p:sp>
      <p:pic>
        <p:nvPicPr>
          <p:cNvPr id="5" name="Content Placeholder 4">
            <a:extLst>
              <a:ext uri="{FF2B5EF4-FFF2-40B4-BE49-F238E27FC236}">
                <a16:creationId xmlns:a16="http://schemas.microsoft.com/office/drawing/2014/main" id="{5AFEA5BA-C759-4F50-9EEE-BD8BEDEBE656}"/>
              </a:ext>
            </a:extLst>
          </p:cNvPr>
          <p:cNvPicPr>
            <a:picLocks noGrp="1" noChangeAspect="1"/>
          </p:cNvPicPr>
          <p:nvPr>
            <p:ph idx="1"/>
          </p:nvPr>
        </p:nvPicPr>
        <p:blipFill>
          <a:blip r:embed="rId2"/>
          <a:stretch>
            <a:fillRect/>
          </a:stretch>
        </p:blipFill>
        <p:spPr>
          <a:xfrm>
            <a:off x="905256" y="1721487"/>
            <a:ext cx="10148225" cy="4623270"/>
          </a:xfrm>
        </p:spPr>
      </p:pic>
      <p:sp>
        <p:nvSpPr>
          <p:cNvPr id="3" name="Footer Placeholder 2">
            <a:extLst>
              <a:ext uri="{FF2B5EF4-FFF2-40B4-BE49-F238E27FC236}">
                <a16:creationId xmlns:a16="http://schemas.microsoft.com/office/drawing/2014/main" id="{53F1548E-96ED-1237-2DBA-5CEA8CC0BC3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4" name="Slide Number Placeholder 3">
            <a:extLst>
              <a:ext uri="{FF2B5EF4-FFF2-40B4-BE49-F238E27FC236}">
                <a16:creationId xmlns:a16="http://schemas.microsoft.com/office/drawing/2014/main" id="{8FE41384-3874-37C0-BC32-F174E988009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1814206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5CECE509-000D-001B-83B4-ABABF31EDE95}"/>
              </a:ext>
            </a:extLst>
          </p:cNvPr>
          <p:cNvSpPr>
            <a:spLocks noGrp="1"/>
          </p:cNvSpPr>
          <p:nvPr>
            <p:ph type="title"/>
          </p:nvPr>
        </p:nvSpPr>
        <p:spPr/>
        <p:txBody>
          <a:bodyPr/>
          <a:lstStyle/>
          <a:p>
            <a:r>
              <a:rPr lang="en-US" altLang="en-US" sz="4000" b="1" dirty="0">
                <a:solidFill>
                  <a:srgbClr val="C00000"/>
                </a:solidFill>
                <a:latin typeface="Elephant (Headings)"/>
              </a:rPr>
              <a:t>Limitations of programmed I/O</a:t>
            </a:r>
          </a:p>
        </p:txBody>
      </p:sp>
      <p:sp>
        <p:nvSpPr>
          <p:cNvPr id="18434" name="Content Placeholder 2">
            <a:extLst>
              <a:ext uri="{FF2B5EF4-FFF2-40B4-BE49-F238E27FC236}">
                <a16:creationId xmlns:a16="http://schemas.microsoft.com/office/drawing/2014/main" id="{E497D174-CFEF-6DE2-BEBD-8BFD581A10B2}"/>
              </a:ext>
            </a:extLst>
          </p:cNvPr>
          <p:cNvSpPr>
            <a:spLocks noGrp="1"/>
          </p:cNvSpPr>
          <p:nvPr>
            <p:ph idx="1"/>
          </p:nvPr>
        </p:nvSpPr>
        <p:spPr/>
        <p:txBody>
          <a:bodyPr/>
          <a:lstStyle/>
          <a:p>
            <a:r>
              <a:rPr lang="en-US" altLang="en-US" dirty="0">
                <a:latin typeface="Comic Sans MS" panose="030F0702030302020204" pitchFamily="66" charset="0"/>
              </a:rPr>
              <a:t>It is used only in some </a:t>
            </a:r>
            <a:r>
              <a:rPr lang="en-US" altLang="en-US" dirty="0">
                <a:solidFill>
                  <a:srgbClr val="0808B8"/>
                </a:solidFill>
                <a:latin typeface="Comic Sans MS" panose="030F0702030302020204" pitchFamily="66" charset="0"/>
              </a:rPr>
              <a:t>low-end microcomputers.</a:t>
            </a:r>
          </a:p>
          <a:p>
            <a:r>
              <a:rPr lang="en-US" altLang="en-US" dirty="0">
                <a:latin typeface="Comic Sans MS" panose="030F0702030302020204" pitchFamily="66" charset="0"/>
              </a:rPr>
              <a:t>It has </a:t>
            </a:r>
            <a:r>
              <a:rPr lang="en-US" altLang="en-US" dirty="0">
                <a:solidFill>
                  <a:srgbClr val="0808B8"/>
                </a:solidFill>
                <a:latin typeface="Comic Sans MS" panose="030F0702030302020204" pitchFamily="66" charset="0"/>
              </a:rPr>
              <a:t>single input and single output instruction</a:t>
            </a:r>
            <a:r>
              <a:rPr lang="en-US" altLang="en-US" dirty="0">
                <a:latin typeface="Comic Sans MS" panose="030F0702030302020204" pitchFamily="66" charset="0"/>
              </a:rPr>
              <a:t>.</a:t>
            </a:r>
          </a:p>
          <a:p>
            <a:r>
              <a:rPr lang="en-US" altLang="en-US" dirty="0">
                <a:latin typeface="Comic Sans MS" panose="030F0702030302020204" pitchFamily="66" charset="0"/>
              </a:rPr>
              <a:t>Each instructions </a:t>
            </a:r>
            <a:r>
              <a:rPr lang="en-US" altLang="en-US" dirty="0">
                <a:solidFill>
                  <a:srgbClr val="0808B8"/>
                </a:solidFill>
                <a:latin typeface="Comic Sans MS" panose="030F0702030302020204" pitchFamily="66" charset="0"/>
              </a:rPr>
              <a:t>selects one I/O device (by number) and transfers a single character (byte)</a:t>
            </a:r>
          </a:p>
          <a:p>
            <a:r>
              <a:rPr lang="en-US" altLang="en-US" dirty="0">
                <a:latin typeface="Comic Sans MS" panose="030F0702030302020204" pitchFamily="66" charset="0"/>
              </a:rPr>
              <a:t>Example: </a:t>
            </a:r>
            <a:r>
              <a:rPr lang="en-US" altLang="en-US" dirty="0">
                <a:solidFill>
                  <a:srgbClr val="0808B8"/>
                </a:solidFill>
                <a:latin typeface="Comic Sans MS" panose="030F0702030302020204" pitchFamily="66" charset="0"/>
              </a:rPr>
              <a:t>microprocessor controlled video terminal</a:t>
            </a:r>
            <a:r>
              <a:rPr lang="en-US" altLang="en-US" dirty="0">
                <a:latin typeface="Comic Sans MS" panose="030F0702030302020204" pitchFamily="66" charset="0"/>
              </a:rPr>
              <a:t>.</a:t>
            </a:r>
          </a:p>
          <a:p>
            <a:r>
              <a:rPr lang="en-US" altLang="en-US" dirty="0">
                <a:latin typeface="Comic Sans MS" panose="030F0702030302020204" pitchFamily="66" charset="0"/>
              </a:rPr>
              <a:t>Four registers: </a:t>
            </a:r>
            <a:r>
              <a:rPr lang="en-US" altLang="en-US" dirty="0">
                <a:solidFill>
                  <a:srgbClr val="0808B8"/>
                </a:solidFill>
                <a:latin typeface="Comic Sans MS" panose="030F0702030302020204" pitchFamily="66" charset="0"/>
              </a:rPr>
              <a:t>input status and character, output status and character.</a:t>
            </a:r>
          </a:p>
          <a:p>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2BE96-9C62-E5BB-4C3D-8595377B691D}"/>
              </a:ext>
            </a:extLst>
          </p:cNvPr>
          <p:cNvSpPr>
            <a:spLocks noGrp="1"/>
          </p:cNvSpPr>
          <p:nvPr>
            <p:ph idx="1"/>
          </p:nvPr>
        </p:nvSpPr>
        <p:spPr>
          <a:xfrm>
            <a:off x="609600" y="300039"/>
            <a:ext cx="10972800" cy="5826126"/>
          </a:xfrm>
        </p:spPr>
        <p:txBody>
          <a:bodyPr/>
          <a:lstStyle/>
          <a:p>
            <a:pPr marL="233363" indent="-233363" eaLnBrk="1" fontAlgn="auto" hangingPunct="1">
              <a:spcBef>
                <a:spcPts val="1200"/>
              </a:spcBef>
              <a:spcAft>
                <a:spcPts val="0"/>
              </a:spcAft>
              <a:buClr>
                <a:srgbClr val="1F497D"/>
              </a:buClr>
              <a:buFont typeface="Wingdings" pitchFamily="2" charset="2"/>
              <a:buChar char="v"/>
              <a:defRPr/>
            </a:pPr>
            <a:r>
              <a:rPr lang="en-US" sz="2100" dirty="0">
                <a:solidFill>
                  <a:prstClr val="black"/>
                </a:solidFill>
                <a:latin typeface="Comic Sans MS" panose="030F0702030302020204" pitchFamily="66" charset="0"/>
                <a:cs typeface="Arial" pitchFamily="34" charset="0"/>
              </a:rPr>
              <a:t>Two other mechanisms used for </a:t>
            </a:r>
            <a:r>
              <a:rPr lang="en-US" sz="2100" dirty="0">
                <a:solidFill>
                  <a:srgbClr val="C00000"/>
                </a:solidFill>
                <a:latin typeface="Comic Sans MS" panose="030F0702030302020204" pitchFamily="66" charset="0"/>
                <a:cs typeface="Arial" pitchFamily="34" charset="0"/>
              </a:rPr>
              <a:t>synchronizing data transfers (handle I/O operations) between the processor and memory:</a:t>
            </a:r>
          </a:p>
          <a:p>
            <a:pPr marL="693738" lvl="1" indent="-457200" eaLnBrk="1" fontAlgn="auto" hangingPunct="1">
              <a:spcBef>
                <a:spcPts val="1200"/>
              </a:spcBef>
              <a:spcAft>
                <a:spcPts val="0"/>
              </a:spcAft>
              <a:buFont typeface="+mj-lt"/>
              <a:buAutoNum type="arabicPeriod"/>
              <a:defRPr/>
            </a:pPr>
            <a:r>
              <a:rPr lang="en-US" sz="3200" b="1" dirty="0">
                <a:solidFill>
                  <a:srgbClr val="1F497D"/>
                </a:solidFill>
                <a:highlight>
                  <a:srgbClr val="FFFF00"/>
                </a:highlight>
                <a:latin typeface="Comic Sans MS" panose="030F0702030302020204" pitchFamily="66" charset="0"/>
                <a:cs typeface="Arial" pitchFamily="34" charset="0"/>
              </a:rPr>
              <a:t>Interrupts.</a:t>
            </a:r>
          </a:p>
          <a:p>
            <a:pPr marL="693738" lvl="1" indent="-457200" eaLnBrk="1" fontAlgn="auto" hangingPunct="1">
              <a:spcBef>
                <a:spcPts val="1200"/>
              </a:spcBef>
              <a:spcAft>
                <a:spcPts val="0"/>
              </a:spcAft>
              <a:buFont typeface="+mj-lt"/>
              <a:buAutoNum type="arabicPeriod"/>
              <a:defRPr/>
            </a:pPr>
            <a:r>
              <a:rPr lang="en-US" sz="3200" b="1" dirty="0">
                <a:solidFill>
                  <a:srgbClr val="1F497D"/>
                </a:solidFill>
                <a:highlight>
                  <a:srgbClr val="FFFF00"/>
                </a:highlight>
                <a:latin typeface="Comic Sans MS" panose="030F0702030302020204" pitchFamily="66" charset="0"/>
                <a:cs typeface="Arial" pitchFamily="34" charset="0"/>
              </a:rPr>
              <a:t>Direct Memory Access.</a:t>
            </a:r>
          </a:p>
          <a:p>
            <a:pPr marL="166688" indent="-166688" eaLnBrk="1" hangingPunct="1">
              <a:spcBef>
                <a:spcPts val="1200"/>
              </a:spcBef>
              <a:defRPr/>
            </a:pPr>
            <a:r>
              <a:rPr lang="en-US" sz="2100" dirty="0">
                <a:solidFill>
                  <a:srgbClr val="C00000"/>
                </a:solidFill>
                <a:latin typeface="Comic Sans MS" panose="030F0702030302020204" pitchFamily="66" charset="0"/>
                <a:cs typeface="Arial" pitchFamily="34" charset="0"/>
              </a:rPr>
              <a:t>Interrupt-driven I/O</a:t>
            </a:r>
            <a:r>
              <a:rPr lang="en-US" sz="2100" dirty="0">
                <a:latin typeface="Comic Sans MS" panose="030F0702030302020204" pitchFamily="66" charset="0"/>
                <a:cs typeface="Arial" pitchFamily="34" charset="0"/>
              </a:rPr>
              <a:t>, employs </a:t>
            </a:r>
            <a:r>
              <a:rPr lang="en-US" sz="2100" dirty="0">
                <a:solidFill>
                  <a:srgbClr val="C00000"/>
                </a:solidFill>
                <a:latin typeface="Comic Sans MS" panose="030F0702030302020204" pitchFamily="66" charset="0"/>
                <a:cs typeface="Arial" pitchFamily="34" charset="0"/>
              </a:rPr>
              <a:t>I/O interrupts to indicate to the processor </a:t>
            </a:r>
            <a:r>
              <a:rPr lang="en-US" sz="2100" dirty="0">
                <a:latin typeface="Comic Sans MS" panose="030F0702030302020204" pitchFamily="66" charset="0"/>
                <a:cs typeface="Arial" pitchFamily="34" charset="0"/>
              </a:rPr>
              <a:t>that an I/O device needs attention.</a:t>
            </a:r>
          </a:p>
          <a:p>
            <a:pPr marL="166688" indent="-166688" eaLnBrk="1" hangingPunct="1">
              <a:spcBef>
                <a:spcPts val="1200"/>
              </a:spcBef>
              <a:defRPr/>
            </a:pPr>
            <a:r>
              <a:rPr lang="en-US" sz="2100" dirty="0">
                <a:latin typeface="Comic Sans MS" panose="030F0702030302020204" pitchFamily="66" charset="0"/>
                <a:cs typeface="Arial" pitchFamily="34" charset="0"/>
              </a:rPr>
              <a:t>When a device wants to notify the processor that it has completed some operation or needs attention, it causes the processor to be interrupted.</a:t>
            </a:r>
          </a:p>
          <a:p>
            <a:endParaRPr lang="en-IN" dirty="0"/>
          </a:p>
        </p:txBody>
      </p:sp>
    </p:spTree>
    <p:extLst>
      <p:ext uri="{BB962C8B-B14F-4D97-AF65-F5344CB8AC3E}">
        <p14:creationId xmlns:p14="http://schemas.microsoft.com/office/powerpoint/2010/main" val="2568000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5</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endParaRPr lang="en-US" b="1" dirty="0">
              <a:solidFill>
                <a:schemeClr val="tx1"/>
              </a:solidFill>
              <a:effectLst>
                <a:outerShdw blurRad="38100" dist="38100" dir="2700000" algn="tl">
                  <a:srgbClr val="000000">
                    <a:alpha val="43137"/>
                  </a:srgbClr>
                </a:outerShdw>
              </a:effectLst>
              <a:latin typeface="Cooper Std Black" panose="0208090304030B020404" pitchFamily="18" charset="0"/>
            </a:endParaRP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interrupts</a:t>
            </a:r>
          </a:p>
        </p:txBody>
      </p:sp>
      <p:sp>
        <p:nvSpPr>
          <p:cNvPr id="6" name="Footer Placeholder 5">
            <a:extLst>
              <a:ext uri="{FF2B5EF4-FFF2-40B4-BE49-F238E27FC236}">
                <a16:creationId xmlns:a16="http://schemas.microsoft.com/office/drawing/2014/main" id="{371E33B2-8981-5964-A6AD-D813E1A1F49E}"/>
              </a:ext>
            </a:extLst>
          </p:cNvPr>
          <p:cNvSpPr>
            <a:spLocks noGrp="1"/>
          </p:cNvSpPr>
          <p:nvPr>
            <p:ph type="ftr" sz="quarter" idx="11"/>
          </p:nvPr>
        </p:nvSpPr>
        <p:spPr/>
        <p:txBody>
          <a:bodyPr/>
          <a:lstStyle/>
          <a:p>
            <a:r>
              <a:rPr lang="en-US"/>
              <a:t>Archana P S , Department of CSE,SNGCE</a:t>
            </a:r>
          </a:p>
        </p:txBody>
      </p:sp>
      <p:sp>
        <p:nvSpPr>
          <p:cNvPr id="7" name="Slide Number Placeholder 6">
            <a:extLst>
              <a:ext uri="{FF2B5EF4-FFF2-40B4-BE49-F238E27FC236}">
                <a16:creationId xmlns:a16="http://schemas.microsoft.com/office/drawing/2014/main" id="{4CF07BE4-386F-286A-715F-6E45B6C11E79}"/>
              </a:ext>
            </a:extLst>
          </p:cNvPr>
          <p:cNvSpPr>
            <a:spLocks noGrp="1"/>
          </p:cNvSpPr>
          <p:nvPr>
            <p:ph type="sldNum" sz="quarter" idx="12"/>
          </p:nvPr>
        </p:nvSpPr>
        <p:spPr/>
        <p:txBody>
          <a:bodyPr/>
          <a:lstStyle/>
          <a:p>
            <a:fld id="{08AB70BE-1769-45B8-85A6-0C837432C7E6}" type="slidenum">
              <a:rPr lang="en-US" smtClean="0"/>
              <a:t>22</a:t>
            </a:fld>
            <a:endParaRPr lang="en-US"/>
          </a:p>
        </p:txBody>
      </p:sp>
    </p:spTree>
    <p:extLst>
      <p:ext uri="{BB962C8B-B14F-4D97-AF65-F5344CB8AC3E}">
        <p14:creationId xmlns:p14="http://schemas.microsoft.com/office/powerpoint/2010/main" val="1655506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a:t>
            </a:r>
          </a:p>
        </p:txBody>
      </p:sp>
      <p:sp>
        <p:nvSpPr>
          <p:cNvPr id="3" name="Content Placeholder 2"/>
          <p:cNvSpPr>
            <a:spLocks noGrp="1"/>
          </p:cNvSpPr>
          <p:nvPr>
            <p:ph idx="1"/>
          </p:nvPr>
        </p:nvSpPr>
        <p:spPr/>
        <p:txBody>
          <a:bodyPr>
            <a:noAutofit/>
          </a:bodyPr>
          <a:lstStyle/>
          <a:p>
            <a:r>
              <a:rPr lang="en-US" sz="2400" dirty="0">
                <a:latin typeface="Comic Sans MS" panose="030F0702030302020204" pitchFamily="66" charset="0"/>
              </a:rPr>
              <a:t>It’s a method, where </a:t>
            </a:r>
            <a:r>
              <a:rPr lang="en-US" sz="2400" dirty="0">
                <a:solidFill>
                  <a:srgbClr val="FF0066"/>
                </a:solidFill>
                <a:latin typeface="Comic Sans MS" panose="030F0702030302020204" pitchFamily="66" charset="0"/>
              </a:rPr>
              <a:t>I/O device alert the processor </a:t>
            </a:r>
            <a:r>
              <a:rPr lang="en-US" sz="2400" dirty="0">
                <a:latin typeface="Comic Sans MS" panose="030F0702030302020204" pitchFamily="66" charset="0"/>
              </a:rPr>
              <a:t>when it becomes </a:t>
            </a:r>
            <a:r>
              <a:rPr lang="en-US" sz="2400" dirty="0">
                <a:solidFill>
                  <a:srgbClr val="FF0066"/>
                </a:solidFill>
                <a:latin typeface="Comic Sans MS" panose="030F0702030302020204" pitchFamily="66" charset="0"/>
              </a:rPr>
              <a:t>ready</a:t>
            </a:r>
            <a:r>
              <a:rPr lang="en-US" sz="2400" dirty="0">
                <a:latin typeface="Comic Sans MS" panose="030F0702030302020204" pitchFamily="66" charset="0"/>
              </a:rPr>
              <a:t>. </a:t>
            </a:r>
          </a:p>
          <a:p>
            <a:r>
              <a:rPr lang="en-US" sz="2400" dirty="0">
                <a:latin typeface="Comic Sans MS" panose="030F0702030302020204" pitchFamily="66" charset="0"/>
              </a:rPr>
              <a:t>It can do so by sending a </a:t>
            </a:r>
            <a:r>
              <a:rPr lang="en-US" sz="2400" dirty="0">
                <a:solidFill>
                  <a:srgbClr val="FF0066"/>
                </a:solidFill>
                <a:latin typeface="Comic Sans MS" panose="030F0702030302020204" pitchFamily="66" charset="0"/>
              </a:rPr>
              <a:t>hardware signal </a:t>
            </a:r>
            <a:r>
              <a:rPr lang="en-US" sz="2400" dirty="0">
                <a:latin typeface="Comic Sans MS" panose="030F0702030302020204" pitchFamily="66" charset="0"/>
              </a:rPr>
              <a:t>called an </a:t>
            </a:r>
            <a:r>
              <a:rPr lang="en-US" sz="2400" i="1" dirty="0">
                <a:solidFill>
                  <a:srgbClr val="FF0066"/>
                </a:solidFill>
                <a:latin typeface="Comic Sans MS" panose="030F0702030302020204" pitchFamily="66" charset="0"/>
              </a:rPr>
              <a:t>interrupt request </a:t>
            </a:r>
            <a:r>
              <a:rPr lang="en-US" sz="2400" dirty="0">
                <a:latin typeface="Comic Sans MS" panose="030F0702030302020204" pitchFamily="66" charset="0"/>
              </a:rPr>
              <a:t>to the processor. </a:t>
            </a:r>
          </a:p>
          <a:p>
            <a:pPr lvl="1"/>
            <a:r>
              <a:rPr lang="en-US" sz="2400" dirty="0">
                <a:latin typeface="Comic Sans MS" panose="030F0702030302020204" pitchFamily="66" charset="0"/>
              </a:rPr>
              <a:t>Since the processor is no longer required to continuously poll the status of I/O devices, it can use the waiting period to perform other useful tasks. </a:t>
            </a:r>
          </a:p>
          <a:p>
            <a:r>
              <a:rPr lang="en-US" sz="2400" dirty="0">
                <a:latin typeface="Comic Sans MS" panose="030F0702030302020204" pitchFamily="66" charset="0"/>
              </a:rPr>
              <a:t>Indeed, by using interrupts, such </a:t>
            </a:r>
            <a:r>
              <a:rPr lang="en-US" sz="2400" dirty="0">
                <a:solidFill>
                  <a:srgbClr val="FF0066"/>
                </a:solidFill>
                <a:latin typeface="Comic Sans MS" panose="030F0702030302020204" pitchFamily="66" charset="0"/>
              </a:rPr>
              <a:t>waiting periods </a:t>
            </a:r>
            <a:r>
              <a:rPr lang="en-US" sz="2400" dirty="0">
                <a:latin typeface="Comic Sans MS" panose="030F0702030302020204" pitchFamily="66" charset="0"/>
              </a:rPr>
              <a:t>can ideally be </a:t>
            </a:r>
            <a:r>
              <a:rPr lang="en-US" sz="2400" dirty="0">
                <a:solidFill>
                  <a:srgbClr val="FF0066"/>
                </a:solidFill>
                <a:latin typeface="Comic Sans MS" panose="030F0702030302020204" pitchFamily="66" charset="0"/>
              </a:rPr>
              <a:t>eliminated</a:t>
            </a:r>
            <a:r>
              <a:rPr lang="en-US" sz="2400" dirty="0">
                <a:latin typeface="Comic Sans MS" panose="030F0702030302020204" pitchFamily="66" charset="0"/>
              </a:rPr>
              <a:t>.</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56754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Service Routine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702544"/>
            <a:ext cx="8639175" cy="321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94215" y="5155456"/>
            <a:ext cx="10921460" cy="1404370"/>
          </a:xfrm>
        </p:spPr>
        <p:txBody>
          <a:bodyPr>
            <a:normAutofit fontScale="85000" lnSpcReduction="20000"/>
          </a:bodyPr>
          <a:lstStyle/>
          <a:p>
            <a:r>
              <a:rPr lang="en-US" sz="2800" dirty="0">
                <a:latin typeface="Comic Sans MS" panose="030F0702030302020204" pitchFamily="66" charset="0"/>
              </a:rPr>
              <a:t>The routine executed in response to an interrupt request is called the </a:t>
            </a:r>
            <a:r>
              <a:rPr lang="en-US" sz="2800" b="1" i="1" dirty="0">
                <a:solidFill>
                  <a:srgbClr val="FF0066"/>
                </a:solidFill>
                <a:latin typeface="Comic Sans MS" panose="030F0702030302020204" pitchFamily="66" charset="0"/>
              </a:rPr>
              <a:t>interrupt-service routine</a:t>
            </a:r>
            <a:r>
              <a:rPr lang="en-US" sz="2800" dirty="0">
                <a:latin typeface="Comic Sans MS" panose="030F0702030302020204" pitchFamily="66" charset="0"/>
              </a:rPr>
              <a:t>, (</a:t>
            </a:r>
            <a:r>
              <a:rPr lang="en-US" sz="2800" b="1" dirty="0">
                <a:latin typeface="Comic Sans MS" panose="030F0702030302020204" pitchFamily="66" charset="0"/>
              </a:rPr>
              <a:t>ISR</a:t>
            </a:r>
            <a:r>
              <a:rPr lang="en-US" sz="2800" dirty="0">
                <a:latin typeface="Comic Sans MS" panose="030F0702030302020204" pitchFamily="66" charset="0"/>
              </a:rPr>
              <a:t>)</a:t>
            </a:r>
          </a:p>
          <a:p>
            <a:r>
              <a:rPr lang="en-US" sz="2800" dirty="0">
                <a:latin typeface="Comic Sans MS" panose="030F0702030302020204" pitchFamily="66" charset="0"/>
              </a:rPr>
              <a:t>Interrupts bear considerable resemblance to </a:t>
            </a:r>
            <a:r>
              <a:rPr lang="en-US" sz="2800" dirty="0">
                <a:solidFill>
                  <a:srgbClr val="FF0066"/>
                </a:solidFill>
                <a:latin typeface="Comic Sans MS" panose="030F0702030302020204" pitchFamily="66" charset="0"/>
              </a:rPr>
              <a:t>subroutine calls</a:t>
            </a:r>
            <a:r>
              <a:rPr lang="en-US" sz="2800" dirty="0">
                <a:latin typeface="Comic Sans MS" panose="030F0702030302020204" pitchFamily="66" charset="0"/>
              </a:rPr>
              <a:t>.</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10276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56" y="-214313"/>
            <a:ext cx="9914859" cy="1700213"/>
          </a:xfrm>
        </p:spPr>
        <p:txBody>
          <a:bodyPr/>
          <a:lstStyle/>
          <a:p>
            <a:r>
              <a:rPr lang="en-US" dirty="0"/>
              <a:t>Interrupt Service Routine</a:t>
            </a:r>
          </a:p>
        </p:txBody>
      </p:sp>
      <p:sp>
        <p:nvSpPr>
          <p:cNvPr id="3" name="Content Placeholder 2"/>
          <p:cNvSpPr>
            <a:spLocks noGrp="1"/>
          </p:cNvSpPr>
          <p:nvPr>
            <p:ph idx="1"/>
          </p:nvPr>
        </p:nvSpPr>
        <p:spPr>
          <a:xfrm>
            <a:off x="194215" y="1485900"/>
            <a:ext cx="11824049" cy="5236872"/>
          </a:xfrm>
        </p:spPr>
        <p:txBody>
          <a:bodyPr>
            <a:normAutofit/>
          </a:bodyPr>
          <a:lstStyle/>
          <a:p>
            <a:r>
              <a:rPr lang="en-US" dirty="0">
                <a:latin typeface="Comic Sans MS" panose="030F0702030302020204" pitchFamily="66" charset="0"/>
              </a:rPr>
              <a:t>Assume that an interrupt request arrives during execution of instruction </a:t>
            </a:r>
            <a:r>
              <a:rPr lang="en-US" i="1" dirty="0">
                <a:latin typeface="Comic Sans MS" panose="030F0702030302020204" pitchFamily="66" charset="0"/>
              </a:rPr>
              <a:t>i </a:t>
            </a:r>
            <a:r>
              <a:rPr lang="en-US" dirty="0">
                <a:latin typeface="Comic Sans MS" panose="030F0702030302020204" pitchFamily="66" charset="0"/>
              </a:rPr>
              <a:t>. </a:t>
            </a:r>
          </a:p>
          <a:p>
            <a:r>
              <a:rPr lang="en-US" dirty="0">
                <a:latin typeface="Comic Sans MS" panose="030F0702030302020204" pitchFamily="66" charset="0"/>
              </a:rPr>
              <a:t>The processor first completes execution of instruction </a:t>
            </a:r>
            <a:r>
              <a:rPr lang="en-US" i="1" dirty="0">
                <a:latin typeface="Comic Sans MS" panose="030F0702030302020204" pitchFamily="66" charset="0"/>
              </a:rPr>
              <a:t>i</a:t>
            </a:r>
            <a:r>
              <a:rPr lang="en-US" dirty="0">
                <a:latin typeface="Comic Sans MS" panose="030F0702030302020204" pitchFamily="66" charset="0"/>
              </a:rPr>
              <a:t>. </a:t>
            </a:r>
          </a:p>
          <a:p>
            <a:r>
              <a:rPr lang="en-US" dirty="0">
                <a:latin typeface="Comic Sans MS" panose="030F0702030302020204" pitchFamily="66" charset="0"/>
              </a:rPr>
              <a:t>Then, it loads the program counter with the address of the first instruction of the </a:t>
            </a:r>
            <a:r>
              <a:rPr lang="en-US" dirty="0">
                <a:solidFill>
                  <a:srgbClr val="FF0066"/>
                </a:solidFill>
                <a:latin typeface="Comic Sans MS" panose="030F0702030302020204" pitchFamily="66" charset="0"/>
              </a:rPr>
              <a:t>interrupt-service routine</a:t>
            </a:r>
            <a:r>
              <a:rPr lang="en-US" dirty="0">
                <a:latin typeface="Comic Sans MS" panose="030F0702030302020204" pitchFamily="66" charset="0"/>
              </a:rPr>
              <a:t>. </a:t>
            </a:r>
          </a:p>
          <a:p>
            <a:pPr lvl="1"/>
            <a:r>
              <a:rPr lang="en-US" dirty="0">
                <a:latin typeface="Comic Sans MS" panose="030F0702030302020204" pitchFamily="66" charset="0"/>
              </a:rPr>
              <a:t>For the time being, let us assume that this address is hardwired in the processor. </a:t>
            </a:r>
          </a:p>
          <a:p>
            <a:r>
              <a:rPr lang="en-US" dirty="0">
                <a:latin typeface="Comic Sans MS" panose="030F0702030302020204" pitchFamily="66" charset="0"/>
              </a:rPr>
              <a:t>After execution of the interrupt-service routine, the processor returns to instruction </a:t>
            </a:r>
            <a:r>
              <a:rPr lang="en-US" i="1" dirty="0">
                <a:latin typeface="Comic Sans MS" panose="030F0702030302020204" pitchFamily="66" charset="0"/>
              </a:rPr>
              <a:t>i </a:t>
            </a:r>
            <a:r>
              <a:rPr lang="en-US" dirty="0">
                <a:latin typeface="Comic Sans MS" panose="030F0702030302020204" pitchFamily="66" charset="0"/>
              </a:rPr>
              <a:t>+ 1. </a:t>
            </a:r>
          </a:p>
          <a:p>
            <a:pPr lvl="1"/>
            <a:r>
              <a:rPr lang="en-US" dirty="0">
                <a:latin typeface="Comic Sans MS" panose="030F0702030302020204" pitchFamily="66" charset="0"/>
              </a:rPr>
              <a:t>Therefore, when an interrupt occurs, the current </a:t>
            </a:r>
            <a:r>
              <a:rPr lang="en-US" dirty="0">
                <a:solidFill>
                  <a:srgbClr val="FF0066"/>
                </a:solidFill>
                <a:latin typeface="Comic Sans MS" panose="030F0702030302020204" pitchFamily="66" charset="0"/>
              </a:rPr>
              <a:t>contents of the PC</a:t>
            </a:r>
            <a:r>
              <a:rPr lang="en-US" dirty="0">
                <a:latin typeface="Comic Sans MS" panose="030F0702030302020204" pitchFamily="66" charset="0"/>
              </a:rPr>
              <a:t>, which point to instruction </a:t>
            </a:r>
            <a:r>
              <a:rPr lang="en-US" i="1" dirty="0">
                <a:latin typeface="Comic Sans MS" panose="030F0702030302020204" pitchFamily="66" charset="0"/>
              </a:rPr>
              <a:t>i </a:t>
            </a:r>
            <a:r>
              <a:rPr lang="en-US" dirty="0">
                <a:latin typeface="Comic Sans MS" panose="030F0702030302020204" pitchFamily="66" charset="0"/>
              </a:rPr>
              <a:t>+ 1, must be put in </a:t>
            </a:r>
            <a:r>
              <a:rPr lang="en-US" dirty="0">
                <a:solidFill>
                  <a:srgbClr val="FF0066"/>
                </a:solidFill>
                <a:latin typeface="Comic Sans MS" panose="030F0702030302020204" pitchFamily="66" charset="0"/>
              </a:rPr>
              <a:t>temporary storage </a:t>
            </a:r>
            <a:r>
              <a:rPr lang="en-US" dirty="0">
                <a:latin typeface="Comic Sans MS" panose="030F0702030302020204" pitchFamily="66" charset="0"/>
              </a:rPr>
              <a:t>in a known location. </a:t>
            </a:r>
          </a:p>
          <a:p>
            <a:r>
              <a:rPr lang="en-US" dirty="0">
                <a:latin typeface="Comic Sans MS" panose="030F0702030302020204" pitchFamily="66" charset="0"/>
              </a:rPr>
              <a:t>A </a:t>
            </a:r>
            <a:r>
              <a:rPr lang="en-US" dirty="0">
                <a:solidFill>
                  <a:srgbClr val="FF0066"/>
                </a:solidFill>
                <a:latin typeface="Comic Sans MS" panose="030F0702030302020204" pitchFamily="66" charset="0"/>
              </a:rPr>
              <a:t>Return-from-interrupt </a:t>
            </a:r>
            <a:r>
              <a:rPr lang="en-US" dirty="0">
                <a:latin typeface="Comic Sans MS" panose="030F0702030302020204" pitchFamily="66" charset="0"/>
              </a:rPr>
              <a:t>instruction at the end of the interrupt-service routine reloads the PC from that temporary storage location, causing </a:t>
            </a:r>
            <a:r>
              <a:rPr lang="en-US" dirty="0">
                <a:solidFill>
                  <a:srgbClr val="FF0066"/>
                </a:solidFill>
                <a:latin typeface="Comic Sans MS" panose="030F0702030302020204" pitchFamily="66" charset="0"/>
              </a:rPr>
              <a:t>execution to resume </a:t>
            </a:r>
            <a:r>
              <a:rPr lang="en-US" dirty="0">
                <a:latin typeface="Comic Sans MS" panose="030F0702030302020204" pitchFamily="66" charset="0"/>
              </a:rPr>
              <a:t>at instruction </a:t>
            </a:r>
            <a:r>
              <a:rPr lang="en-US" i="1" dirty="0">
                <a:latin typeface="Comic Sans MS" panose="030F0702030302020204" pitchFamily="66" charset="0"/>
              </a:rPr>
              <a:t>i </a:t>
            </a:r>
            <a:r>
              <a:rPr lang="en-US" dirty="0">
                <a:latin typeface="Comic Sans MS" panose="030F0702030302020204" pitchFamily="66" charset="0"/>
              </a:rPr>
              <a:t>+ 1. </a:t>
            </a:r>
          </a:p>
          <a:p>
            <a:r>
              <a:rPr lang="en-US" dirty="0">
                <a:latin typeface="Comic Sans MS" panose="030F0702030302020204" pitchFamily="66" charset="0"/>
              </a:rPr>
              <a:t>The </a:t>
            </a:r>
            <a:r>
              <a:rPr lang="en-US" i="1" dirty="0">
                <a:latin typeface="Comic Sans MS" panose="030F0702030302020204" pitchFamily="66" charset="0"/>
              </a:rPr>
              <a:t>return address </a:t>
            </a:r>
            <a:r>
              <a:rPr lang="en-US" dirty="0">
                <a:latin typeface="Comic Sans MS" panose="030F0702030302020204" pitchFamily="66" charset="0"/>
              </a:rPr>
              <a:t>must be saved either in a designated general-purpose register or on the processor </a:t>
            </a:r>
            <a:r>
              <a:rPr lang="en-US" b="1" dirty="0">
                <a:solidFill>
                  <a:srgbClr val="FF0066"/>
                </a:solidFill>
                <a:latin typeface="Comic Sans MS" panose="030F0702030302020204" pitchFamily="66" charset="0"/>
              </a:rPr>
              <a:t>stack</a:t>
            </a:r>
            <a:r>
              <a:rPr lang="en-US" dirty="0">
                <a:latin typeface="Comic Sans MS" panose="030F0702030302020204" pitchFamily="66" charset="0"/>
              </a:rPr>
              <a:t>.</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73914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15" y="206063"/>
            <a:ext cx="11519821" cy="6353764"/>
          </a:xfrm>
        </p:spPr>
        <p:txBody>
          <a:bodyPr>
            <a:normAutofit/>
          </a:bodyPr>
          <a:lstStyle/>
          <a:p>
            <a:r>
              <a:rPr lang="en-US" sz="2400" b="1" i="1" u="sng" dirty="0">
                <a:solidFill>
                  <a:srgbClr val="FF0066"/>
                </a:solidFill>
                <a:latin typeface="Comic Sans MS" panose="030F0702030302020204" pitchFamily="66" charset="0"/>
              </a:rPr>
              <a:t>Interrupt Acknowledge</a:t>
            </a:r>
            <a:r>
              <a:rPr lang="en-US" sz="2400" b="1" i="1" dirty="0">
                <a:latin typeface="Comic Sans MS" panose="030F0702030302020204" pitchFamily="66" charset="0"/>
              </a:rPr>
              <a:t>: </a:t>
            </a:r>
            <a:r>
              <a:rPr lang="en-US" sz="2400" dirty="0">
                <a:latin typeface="Comic Sans MS" panose="030F0702030302020204" pitchFamily="66" charset="0"/>
              </a:rPr>
              <a:t>A special control signal sent </a:t>
            </a:r>
            <a:r>
              <a:rPr lang="en-US" sz="2400" dirty="0">
                <a:solidFill>
                  <a:srgbClr val="FF0066"/>
                </a:solidFill>
                <a:latin typeface="Comic Sans MS" panose="030F0702030302020204" pitchFamily="66" charset="0"/>
              </a:rPr>
              <a:t>by Processor to inform the device </a:t>
            </a:r>
            <a:r>
              <a:rPr lang="en-US" sz="2400" dirty="0">
                <a:latin typeface="Comic Sans MS" panose="030F0702030302020204" pitchFamily="66" charset="0"/>
              </a:rPr>
              <a:t>that its interrupt request has been recognized so that it may remove its interrupt-request signal. </a:t>
            </a:r>
          </a:p>
          <a:p>
            <a:r>
              <a:rPr lang="en-US" sz="2400" dirty="0">
                <a:latin typeface="Comic Sans MS" panose="030F0702030302020204" pitchFamily="66" charset="0"/>
              </a:rPr>
              <a:t>Even though the operations of interrupt is similar to subroutine, interrupt might not be related to the main program currently running</a:t>
            </a:r>
          </a:p>
          <a:p>
            <a:r>
              <a:rPr lang="en-US" sz="2400" b="1" i="1" u="sng" dirty="0">
                <a:solidFill>
                  <a:srgbClr val="FF0066"/>
                </a:solidFill>
                <a:latin typeface="Comic Sans MS" panose="030F0702030302020204" pitchFamily="66" charset="0"/>
              </a:rPr>
              <a:t>Interrupt latency</a:t>
            </a:r>
            <a:r>
              <a:rPr lang="en-US" sz="2400" b="1" u="sng" dirty="0">
                <a:solidFill>
                  <a:srgbClr val="FF0066"/>
                </a:solidFill>
                <a:latin typeface="Comic Sans MS" panose="030F0702030302020204" pitchFamily="66" charset="0"/>
              </a:rPr>
              <a:t>: </a:t>
            </a:r>
            <a:r>
              <a:rPr lang="en-US" sz="2400" dirty="0">
                <a:latin typeface="Comic Sans MS" panose="030F0702030302020204" pitchFamily="66" charset="0"/>
              </a:rPr>
              <a:t>the delay between the time an interrupt request is received and the start of execution of the interrupt-service routine</a:t>
            </a:r>
          </a:p>
          <a:p>
            <a:r>
              <a:rPr lang="en-US" sz="2400" b="1" i="1" u="sng" dirty="0">
                <a:solidFill>
                  <a:srgbClr val="FF0066"/>
                </a:solidFill>
                <a:latin typeface="Comic Sans MS" panose="030F0702030302020204" pitchFamily="66" charset="0"/>
              </a:rPr>
              <a:t>Enabling and Disabling Interrupts</a:t>
            </a:r>
            <a:r>
              <a:rPr lang="en-US" sz="2400" dirty="0">
                <a:latin typeface="Comic Sans MS" panose="030F0702030302020204" pitchFamily="66" charset="0"/>
              </a:rPr>
              <a:t>: The processor has a </a:t>
            </a:r>
            <a:r>
              <a:rPr lang="en-US" sz="2400" i="1" dirty="0">
                <a:latin typeface="Comic Sans MS" panose="030F0702030302020204" pitchFamily="66" charset="0"/>
              </a:rPr>
              <a:t>status register </a:t>
            </a:r>
            <a:r>
              <a:rPr lang="en-US" sz="2400" dirty="0">
                <a:latin typeface="Comic Sans MS" panose="030F0702030302020204" pitchFamily="66" charset="0"/>
              </a:rPr>
              <a:t>(PS), which contains information about its current state of operation. </a:t>
            </a:r>
          </a:p>
          <a:p>
            <a:pPr lvl="1"/>
            <a:r>
              <a:rPr lang="en-US" sz="2400" dirty="0">
                <a:latin typeface="Comic Sans MS" panose="030F0702030302020204" pitchFamily="66" charset="0"/>
              </a:rPr>
              <a:t>Let one bit, IE, of this register be assigned for enabling/disabling interrupts.</a:t>
            </a:r>
          </a:p>
          <a:p>
            <a:endParaRPr lang="en-US" sz="2400" dirty="0">
              <a:latin typeface="Comic Sans MS" panose="030F0702030302020204" pitchFamily="66" charset="0"/>
            </a:endParaRP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51858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35B2-9179-4B1C-4FA8-F08E561C0CE0}"/>
              </a:ext>
            </a:extLst>
          </p:cNvPr>
          <p:cNvSpPr>
            <a:spLocks noGrp="1"/>
          </p:cNvSpPr>
          <p:nvPr>
            <p:ph type="title"/>
          </p:nvPr>
        </p:nvSpPr>
        <p:spPr>
          <a:xfrm>
            <a:off x="905256" y="0"/>
            <a:ext cx="9914859" cy="1014413"/>
          </a:xfrm>
        </p:spPr>
        <p:txBody>
          <a:bodyPr/>
          <a:lstStyle/>
          <a:p>
            <a:r>
              <a:rPr lang="en-US" dirty="0"/>
              <a:t>Enabling and Disabling of Interrupts</a:t>
            </a:r>
            <a:endParaRPr lang="en-IN" dirty="0"/>
          </a:p>
        </p:txBody>
      </p:sp>
      <p:sp>
        <p:nvSpPr>
          <p:cNvPr id="3" name="Content Placeholder 2">
            <a:extLst>
              <a:ext uri="{FF2B5EF4-FFF2-40B4-BE49-F238E27FC236}">
                <a16:creationId xmlns:a16="http://schemas.microsoft.com/office/drawing/2014/main" id="{DA575688-6419-5D6E-1B7D-3D597ABD53C7}"/>
              </a:ext>
            </a:extLst>
          </p:cNvPr>
          <p:cNvSpPr>
            <a:spLocks noGrp="1"/>
          </p:cNvSpPr>
          <p:nvPr>
            <p:ph idx="1"/>
          </p:nvPr>
        </p:nvSpPr>
        <p:spPr>
          <a:xfrm>
            <a:off x="342900" y="871537"/>
            <a:ext cx="11358563" cy="5043487"/>
          </a:xfrm>
        </p:spPr>
        <p:txBody>
          <a:bodyPr>
            <a:normAutofit fontScale="55000" lnSpcReduction="20000"/>
          </a:bodyPr>
          <a:lstStyle/>
          <a:p>
            <a:pPr marL="233363" indent="-233363" eaLnBrk="1" hangingPunct="1">
              <a:buFont typeface="Wingdings" panose="05000000000000000000" pitchFamily="2" charset="2"/>
              <a:buChar char="§"/>
            </a:pPr>
            <a:r>
              <a:rPr lang="en-US" altLang="en-US" sz="4000" b="1" dirty="0">
                <a:solidFill>
                  <a:srgbClr val="C00000"/>
                </a:solidFill>
                <a:latin typeface="Comic Sans MS" panose="030F0702030302020204" pitchFamily="66" charset="0"/>
                <a:cs typeface="Arial" panose="020B0604020202020204" pitchFamily="34" charset="0"/>
              </a:rPr>
              <a:t>Ignoring Interrupts</a:t>
            </a:r>
          </a:p>
          <a:p>
            <a:pPr marL="233363" indent="-233363" eaLnBrk="1" hangingPunct="1">
              <a:buFont typeface="Arial" panose="020B0604020202020204" pitchFamily="34" charset="0"/>
              <a:buChar char="­"/>
            </a:pPr>
            <a:r>
              <a:rPr lang="en-US" altLang="en-US" sz="4000" dirty="0">
                <a:latin typeface="Comic Sans MS" panose="030F0702030302020204" pitchFamily="66" charset="0"/>
                <a:cs typeface="Arial" panose="020B0604020202020204" pitchFamily="34" charset="0"/>
              </a:rPr>
              <a:t>Processor hardware </a:t>
            </a:r>
            <a:r>
              <a:rPr lang="en-US" altLang="en-US" sz="4000" dirty="0">
                <a:solidFill>
                  <a:srgbClr val="FF66CC"/>
                </a:solidFill>
                <a:latin typeface="Comic Sans MS" panose="030F0702030302020204" pitchFamily="66" charset="0"/>
                <a:cs typeface="Arial" panose="020B0604020202020204" pitchFamily="34" charset="0"/>
              </a:rPr>
              <a:t>ignores the interrupt request line until </a:t>
            </a:r>
            <a:r>
              <a:rPr lang="en-US" altLang="en-US" sz="4000" dirty="0">
                <a:latin typeface="Comic Sans MS" panose="030F0702030302020204" pitchFamily="66" charset="0"/>
                <a:cs typeface="Arial" panose="020B0604020202020204" pitchFamily="34" charset="0"/>
              </a:rPr>
              <a:t>the </a:t>
            </a:r>
            <a:r>
              <a:rPr lang="en-US" altLang="en-US" sz="4000" dirty="0">
                <a:solidFill>
                  <a:srgbClr val="FF66CC"/>
                </a:solidFill>
                <a:latin typeface="Comic Sans MS" panose="030F0702030302020204" pitchFamily="66" charset="0"/>
                <a:cs typeface="Arial" panose="020B0604020202020204" pitchFamily="34" charset="0"/>
              </a:rPr>
              <a:t>execution of the first instruction of the ISR  completed</a:t>
            </a:r>
          </a:p>
          <a:p>
            <a:pPr marL="233363" indent="-233363" eaLnBrk="1" hangingPunct="1">
              <a:buFont typeface="Arial" panose="020B0604020202020204" pitchFamily="34" charset="0"/>
              <a:buChar char="­"/>
            </a:pPr>
            <a:r>
              <a:rPr lang="en-US" altLang="en-US" sz="4000" dirty="0">
                <a:solidFill>
                  <a:srgbClr val="FF66CC"/>
                </a:solidFill>
                <a:latin typeface="Comic Sans MS" panose="030F0702030302020204" pitchFamily="66" charset="0"/>
                <a:cs typeface="Arial" panose="020B0604020202020204" pitchFamily="34" charset="0"/>
              </a:rPr>
              <a:t>Interrupt-Disable instruction as the first instruction of the ISR,</a:t>
            </a:r>
            <a:r>
              <a:rPr lang="en-US" altLang="en-US" sz="4000" dirty="0">
                <a:solidFill>
                  <a:srgbClr val="0808B8"/>
                </a:solidFill>
                <a:latin typeface="Comic Sans MS" panose="030F0702030302020204" pitchFamily="66" charset="0"/>
                <a:cs typeface="Arial" panose="020B0604020202020204" pitchFamily="34" charset="0"/>
              </a:rPr>
              <a:t> </a:t>
            </a:r>
            <a:r>
              <a:rPr lang="en-US" altLang="en-US" sz="4000" dirty="0">
                <a:latin typeface="Comic Sans MS" panose="030F0702030302020204" pitchFamily="66" charset="0"/>
                <a:cs typeface="Arial" panose="020B0604020202020204" pitchFamily="34" charset="0"/>
              </a:rPr>
              <a:t>no further interrupts  till an Interrupt-Enable instruction executes.</a:t>
            </a:r>
          </a:p>
          <a:p>
            <a:pPr marL="233363" indent="-233363" eaLnBrk="1" hangingPunct="1">
              <a:buFont typeface="Arial" panose="020B0604020202020204" pitchFamily="34" charset="0"/>
              <a:buChar char="­"/>
            </a:pPr>
            <a:r>
              <a:rPr lang="en-US" altLang="en-US" sz="4000" dirty="0">
                <a:solidFill>
                  <a:srgbClr val="FF66CC"/>
                </a:solidFill>
                <a:latin typeface="Comic Sans MS" panose="030F0702030302020204" pitchFamily="66" charset="0"/>
                <a:cs typeface="Arial" panose="020B0604020202020204" pitchFamily="34" charset="0"/>
              </a:rPr>
              <a:t>Interrupt-Enable instruction is the last before RET instruction</a:t>
            </a:r>
          </a:p>
          <a:p>
            <a:pPr marL="233363" indent="-233363" eaLnBrk="1" hangingPunct="1">
              <a:buFont typeface="Arial" panose="020B0604020202020204" pitchFamily="34" charset="0"/>
              <a:buChar char="­"/>
            </a:pPr>
            <a:r>
              <a:rPr lang="en-US" altLang="en-US" sz="4000" dirty="0">
                <a:latin typeface="Comic Sans MS" panose="030F0702030302020204" pitchFamily="66" charset="0"/>
                <a:cs typeface="Arial" panose="020B0604020202020204" pitchFamily="34" charset="0"/>
              </a:rPr>
              <a:t>A </a:t>
            </a:r>
            <a:r>
              <a:rPr lang="en-US" altLang="en-US" sz="4000" dirty="0">
                <a:solidFill>
                  <a:srgbClr val="FF66CC"/>
                </a:solidFill>
                <a:latin typeface="Comic Sans MS" panose="030F0702030302020204" pitchFamily="66" charset="0"/>
                <a:cs typeface="Arial" panose="020B0604020202020204" pitchFamily="34" charset="0"/>
              </a:rPr>
              <a:t>return from interrupt instruction </a:t>
            </a:r>
            <a:r>
              <a:rPr lang="en-US" altLang="en-US" sz="4000" dirty="0">
                <a:latin typeface="Comic Sans MS" panose="030F0702030302020204" pitchFamily="66" charset="0"/>
                <a:cs typeface="Arial" panose="020B0604020202020204" pitchFamily="34" charset="0"/>
              </a:rPr>
              <a:t>is completed before further interruptions can occur</a:t>
            </a:r>
          </a:p>
          <a:p>
            <a:pPr marL="233363" indent="-233363" eaLnBrk="1" hangingPunct="1">
              <a:buFont typeface="Wingdings" panose="05000000000000000000" pitchFamily="2" charset="2"/>
              <a:buChar char="§"/>
            </a:pPr>
            <a:r>
              <a:rPr lang="en-US" altLang="en-US" sz="4000" b="1" dirty="0">
                <a:solidFill>
                  <a:srgbClr val="C00000"/>
                </a:solidFill>
                <a:latin typeface="Comic Sans MS" panose="030F0702030302020204" pitchFamily="66" charset="0"/>
                <a:cs typeface="Arial" panose="020B0604020202020204" pitchFamily="34" charset="0"/>
              </a:rPr>
              <a:t>Disabling Interrupts</a:t>
            </a:r>
          </a:p>
          <a:p>
            <a:pPr marL="233363" indent="-233363" eaLnBrk="1" hangingPunct="1">
              <a:buFont typeface="Arial" panose="020B0604020202020204" pitchFamily="34" charset="0"/>
              <a:buChar char="­"/>
            </a:pPr>
            <a:r>
              <a:rPr lang="en-US" altLang="en-US" sz="4000" dirty="0">
                <a:latin typeface="Comic Sans MS" panose="030F0702030302020204" pitchFamily="66" charset="0"/>
                <a:cs typeface="Arial" panose="020B0604020202020204" pitchFamily="34" charset="0"/>
              </a:rPr>
              <a:t>Processor </a:t>
            </a:r>
            <a:r>
              <a:rPr lang="en-US" altLang="en-US" sz="4000" dirty="0">
                <a:solidFill>
                  <a:srgbClr val="FF66CC"/>
                </a:solidFill>
                <a:latin typeface="Comic Sans MS" panose="030F0702030302020204" pitchFamily="66" charset="0"/>
                <a:cs typeface="Arial" panose="020B0604020202020204" pitchFamily="34" charset="0"/>
              </a:rPr>
              <a:t>automatically disables interrupts before starting the execution of ISR by setting Interrupt-Enable bit in PSR</a:t>
            </a:r>
          </a:p>
          <a:p>
            <a:endParaRPr lang="en-IN" dirty="0"/>
          </a:p>
        </p:txBody>
      </p:sp>
      <p:sp>
        <p:nvSpPr>
          <p:cNvPr id="4" name="Footer Placeholder 3">
            <a:extLst>
              <a:ext uri="{FF2B5EF4-FFF2-40B4-BE49-F238E27FC236}">
                <a16:creationId xmlns:a16="http://schemas.microsoft.com/office/drawing/2014/main" id="{D00EF98D-D4EE-ABF2-7EAA-45FE1587457B}"/>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F0954353-6381-0EDB-08C6-5AC72A33ACEB}"/>
              </a:ext>
            </a:extLst>
          </p:cNvPr>
          <p:cNvSpPr>
            <a:spLocks noGrp="1"/>
          </p:cNvSpPr>
          <p:nvPr>
            <p:ph type="sldNum" sz="quarter" idx="12"/>
          </p:nvPr>
        </p:nvSpPr>
        <p:spPr/>
        <p:txBody>
          <a:bodyPr/>
          <a:lstStyle/>
          <a:p>
            <a:fld id="{08AB70BE-1769-45B8-85A6-0C837432C7E6}" type="slidenum">
              <a:rPr lang="en-US" smtClean="0"/>
              <a:t>27</a:t>
            </a:fld>
            <a:endParaRPr lang="en-US"/>
          </a:p>
        </p:txBody>
      </p:sp>
    </p:spTree>
    <p:extLst>
      <p:ext uri="{BB962C8B-B14F-4D97-AF65-F5344CB8AC3E}">
        <p14:creationId xmlns:p14="http://schemas.microsoft.com/office/powerpoint/2010/main" val="4064365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70BB8-8D8A-581F-0305-E4F47C784E3F}"/>
              </a:ext>
            </a:extLst>
          </p:cNvPr>
          <p:cNvSpPr>
            <a:spLocks noGrp="1"/>
          </p:cNvSpPr>
          <p:nvPr>
            <p:ph idx="1"/>
          </p:nvPr>
        </p:nvSpPr>
        <p:spPr>
          <a:xfrm>
            <a:off x="914400" y="571500"/>
            <a:ext cx="10358438" cy="5471491"/>
          </a:xfrm>
        </p:spPr>
        <p:txBody>
          <a:bodyPr>
            <a:normAutofit/>
          </a:bodyPr>
          <a:lstStyle/>
          <a:p>
            <a:pPr marL="233363" indent="-233363" eaLnBrk="1" hangingPunct="1">
              <a:buFont typeface="Arial" panose="020B0604020202020204" pitchFamily="34" charset="0"/>
              <a:buChar char="­"/>
            </a:pPr>
            <a:r>
              <a:rPr lang="en-US" altLang="en-US" dirty="0">
                <a:latin typeface="Comic Sans MS" panose="030F0702030302020204" pitchFamily="66" charset="0"/>
                <a:cs typeface="Arial" panose="020B0604020202020204" pitchFamily="34" charset="0"/>
              </a:rPr>
              <a:t>The processor </a:t>
            </a:r>
            <a:r>
              <a:rPr lang="en-US" altLang="en-US" dirty="0">
                <a:solidFill>
                  <a:srgbClr val="FF66CC"/>
                </a:solidFill>
                <a:latin typeface="Comic Sans MS" panose="030F0702030302020204" pitchFamily="66" charset="0"/>
                <a:cs typeface="Arial" panose="020B0604020202020204" pitchFamily="34" charset="0"/>
              </a:rPr>
              <a:t>saves the contents of PC and PS (status register)</a:t>
            </a:r>
            <a:r>
              <a:rPr lang="en-US" altLang="en-US" dirty="0">
                <a:solidFill>
                  <a:srgbClr val="0808B8"/>
                </a:solidFill>
                <a:latin typeface="Comic Sans MS" panose="030F0702030302020204" pitchFamily="66" charset="0"/>
                <a:cs typeface="Arial" panose="020B0604020202020204" pitchFamily="34" charset="0"/>
              </a:rPr>
              <a:t> </a:t>
            </a:r>
            <a:r>
              <a:rPr lang="en-US" altLang="en-US" dirty="0">
                <a:latin typeface="Comic Sans MS" panose="030F0702030302020204" pitchFamily="66" charset="0"/>
                <a:cs typeface="Arial" panose="020B0604020202020204" pitchFamily="34" charset="0"/>
              </a:rPr>
              <a:t>before performing interrupt disabling.</a:t>
            </a:r>
          </a:p>
          <a:p>
            <a:pPr marL="233363" indent="-233363" eaLnBrk="1" hangingPunct="1">
              <a:buFont typeface="Arial" panose="020B0604020202020204" pitchFamily="34" charset="0"/>
              <a:buChar char="­"/>
            </a:pPr>
            <a:r>
              <a:rPr lang="en-US" altLang="en-US" dirty="0">
                <a:solidFill>
                  <a:srgbClr val="FF66CC"/>
                </a:solidFill>
                <a:latin typeface="Comic Sans MS" panose="030F0702030302020204" pitchFamily="66" charset="0"/>
                <a:cs typeface="Arial" panose="020B0604020202020204" pitchFamily="34" charset="0"/>
              </a:rPr>
              <a:t>Interrupt-Enable bit is set to 0 </a:t>
            </a:r>
            <a:r>
              <a:rPr lang="en-US" altLang="en-US" dirty="0">
                <a:latin typeface="Comic Sans MS" panose="030F0702030302020204" pitchFamily="66" charset="0"/>
                <a:cs typeface="Arial" panose="020B0604020202020204" pitchFamily="34" charset="0"/>
              </a:rPr>
              <a:t>– no further interrupts allowed</a:t>
            </a:r>
          </a:p>
          <a:p>
            <a:pPr marL="233363" indent="-233363" eaLnBrk="1" hangingPunct="1">
              <a:buFont typeface="Arial" panose="020B0604020202020204" pitchFamily="34" charset="0"/>
              <a:buChar char="­"/>
            </a:pPr>
            <a:r>
              <a:rPr lang="en-US" altLang="en-US" dirty="0">
                <a:latin typeface="Comic Sans MS" panose="030F0702030302020204" pitchFamily="66" charset="0"/>
                <a:cs typeface="Arial" panose="020B0604020202020204" pitchFamily="34" charset="0"/>
              </a:rPr>
              <a:t>When </a:t>
            </a:r>
            <a:r>
              <a:rPr lang="en-US" altLang="en-US" dirty="0">
                <a:solidFill>
                  <a:srgbClr val="FF66CC"/>
                </a:solidFill>
                <a:latin typeface="Comic Sans MS" panose="030F0702030302020204" pitchFamily="66" charset="0"/>
                <a:cs typeface="Arial" panose="020B0604020202020204" pitchFamily="34" charset="0"/>
              </a:rPr>
              <a:t>return from interrupt instruction </a:t>
            </a:r>
            <a:r>
              <a:rPr lang="en-US" altLang="en-US" dirty="0">
                <a:latin typeface="Comic Sans MS" panose="030F0702030302020204" pitchFamily="66" charset="0"/>
                <a:cs typeface="Arial" panose="020B0604020202020204" pitchFamily="34" charset="0"/>
              </a:rPr>
              <a:t>is executed, contents of  </a:t>
            </a:r>
            <a:r>
              <a:rPr lang="en-US" altLang="en-US" dirty="0">
                <a:solidFill>
                  <a:srgbClr val="FF66CC"/>
                </a:solidFill>
                <a:latin typeface="Comic Sans MS" panose="030F0702030302020204" pitchFamily="66" charset="0"/>
                <a:cs typeface="Arial" panose="020B0604020202020204" pitchFamily="34" charset="0"/>
              </a:rPr>
              <a:t>PS are restored from stack, and interrupt enable bit is set to 1.</a:t>
            </a:r>
            <a:endParaRPr lang="en-US" b="1" dirty="0">
              <a:solidFill>
                <a:srgbClr val="C00000"/>
              </a:solidFill>
              <a:latin typeface="Comic Sans MS" panose="030F0702030302020204" pitchFamily="66" charset="0"/>
              <a:cs typeface="Arial" pitchFamily="34" charset="0"/>
            </a:endParaRPr>
          </a:p>
          <a:p>
            <a:pPr marL="179388" indent="-179388" eaLnBrk="1" hangingPunct="1">
              <a:buFont typeface="Wingdings" pitchFamily="2" charset="2"/>
              <a:buChar char="§"/>
              <a:defRPr/>
            </a:pPr>
            <a:r>
              <a:rPr lang="en-US" b="1" dirty="0">
                <a:solidFill>
                  <a:srgbClr val="C00000"/>
                </a:solidFill>
                <a:latin typeface="Comic Sans MS" panose="030F0702030302020204" pitchFamily="66" charset="0"/>
                <a:cs typeface="Arial" pitchFamily="34" charset="0"/>
              </a:rPr>
              <a:t>Special Interrupt line</a:t>
            </a:r>
          </a:p>
          <a:p>
            <a:pPr marL="179388" indent="-179388" eaLnBrk="1" hangingPunct="1">
              <a:buFont typeface="Arial" panose="020B0604020202020204" pitchFamily="34" charset="0"/>
              <a:buNone/>
              <a:defRPr/>
            </a:pPr>
            <a:r>
              <a:rPr lang="en-US" dirty="0">
                <a:latin typeface="Comic Sans MS" panose="030F0702030302020204" pitchFamily="66" charset="0"/>
                <a:cs typeface="Arial" pitchFamily="34" charset="0"/>
              </a:rPr>
              <a:t>– </a:t>
            </a:r>
            <a:r>
              <a:rPr lang="en-US" dirty="0">
                <a:solidFill>
                  <a:srgbClr val="FF66CC"/>
                </a:solidFill>
                <a:latin typeface="Comic Sans MS" panose="030F0702030302020204" pitchFamily="66" charset="0"/>
                <a:cs typeface="Arial" pitchFamily="34" charset="0"/>
              </a:rPr>
              <a:t>Special interrupt request IRQ line </a:t>
            </a:r>
            <a:r>
              <a:rPr lang="en-US" dirty="0">
                <a:latin typeface="Comic Sans MS" panose="030F0702030302020204" pitchFamily="66" charset="0"/>
                <a:cs typeface="Arial" pitchFamily="34" charset="0"/>
              </a:rPr>
              <a:t>for which the interrupt handling circuit </a:t>
            </a:r>
            <a:r>
              <a:rPr lang="en-US" dirty="0">
                <a:solidFill>
                  <a:srgbClr val="FF66CC"/>
                </a:solidFill>
                <a:latin typeface="Comic Sans MS" panose="030F0702030302020204" pitchFamily="66" charset="0"/>
                <a:cs typeface="Arial" pitchFamily="34" charset="0"/>
              </a:rPr>
              <a:t>responds only to the leading edge of the signal</a:t>
            </a:r>
          </a:p>
          <a:p>
            <a:pPr marL="179388" indent="-179388" eaLnBrk="1" hangingPunct="1">
              <a:buFont typeface="Arial" panose="020B0604020202020204" pitchFamily="34" charset="0"/>
              <a:buNone/>
              <a:defRPr/>
            </a:pPr>
            <a:r>
              <a:rPr lang="en-US" dirty="0">
                <a:latin typeface="Comic Sans MS" panose="030F0702030302020204" pitchFamily="66" charset="0"/>
                <a:cs typeface="Arial" pitchFamily="34" charset="0"/>
              </a:rPr>
              <a:t>– Processor receives </a:t>
            </a:r>
            <a:r>
              <a:rPr lang="en-US" dirty="0">
                <a:solidFill>
                  <a:srgbClr val="FF66CC"/>
                </a:solidFill>
                <a:latin typeface="Comic Sans MS" panose="030F0702030302020204" pitchFamily="66" charset="0"/>
                <a:cs typeface="Arial" pitchFamily="34" charset="0"/>
              </a:rPr>
              <a:t>only one request </a:t>
            </a:r>
            <a:r>
              <a:rPr lang="en-US" dirty="0">
                <a:latin typeface="Comic Sans MS" panose="030F0702030302020204" pitchFamily="66" charset="0"/>
                <a:cs typeface="Arial" pitchFamily="34" charset="0"/>
              </a:rPr>
              <a:t>regardless of how long the line is activated</a:t>
            </a:r>
          </a:p>
          <a:p>
            <a:pPr marL="179388" indent="-179388" eaLnBrk="1" hangingPunct="1">
              <a:buFont typeface="Arial" panose="020B0604020202020204" pitchFamily="34" charset="0"/>
              <a:buNone/>
              <a:defRPr/>
            </a:pPr>
            <a:r>
              <a:rPr lang="en-US" dirty="0">
                <a:solidFill>
                  <a:srgbClr val="FF66CC"/>
                </a:solidFill>
                <a:latin typeface="Comic Sans MS" panose="030F0702030302020204" pitchFamily="66" charset="0"/>
                <a:cs typeface="Arial" pitchFamily="34" charset="0"/>
              </a:rPr>
              <a:t>- No chance of multiple interruptions </a:t>
            </a:r>
            <a:r>
              <a:rPr lang="en-US" dirty="0">
                <a:latin typeface="Comic Sans MS" panose="030F0702030302020204" pitchFamily="66" charset="0"/>
                <a:cs typeface="Arial" pitchFamily="34" charset="0"/>
              </a:rPr>
              <a:t>and hence </a:t>
            </a:r>
            <a:r>
              <a:rPr lang="en-US" dirty="0">
                <a:solidFill>
                  <a:srgbClr val="FF66CC"/>
                </a:solidFill>
                <a:latin typeface="Comic Sans MS" panose="030F0702030302020204" pitchFamily="66" charset="0"/>
                <a:cs typeface="Arial" pitchFamily="34" charset="0"/>
              </a:rPr>
              <a:t>no need for explicit  interrupt disabling instructions</a:t>
            </a:r>
          </a:p>
          <a:p>
            <a:endParaRPr lang="en-IN" dirty="0"/>
          </a:p>
        </p:txBody>
      </p:sp>
      <p:sp>
        <p:nvSpPr>
          <p:cNvPr id="4" name="Footer Placeholder 3">
            <a:extLst>
              <a:ext uri="{FF2B5EF4-FFF2-40B4-BE49-F238E27FC236}">
                <a16:creationId xmlns:a16="http://schemas.microsoft.com/office/drawing/2014/main" id="{35D6A615-6C99-34D3-61B7-A9D230DC02A0}"/>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A09C23AF-0D0D-A15A-5674-68D623C34004}"/>
              </a:ext>
            </a:extLst>
          </p:cNvPr>
          <p:cNvSpPr>
            <a:spLocks noGrp="1"/>
          </p:cNvSpPr>
          <p:nvPr>
            <p:ph type="sldNum" sz="quarter" idx="12"/>
          </p:nvPr>
        </p:nvSpPr>
        <p:spPr/>
        <p:txBody>
          <a:bodyPr/>
          <a:lstStyle/>
          <a:p>
            <a:fld id="{08AB70BE-1769-45B8-85A6-0C837432C7E6}" type="slidenum">
              <a:rPr lang="en-US" smtClean="0"/>
              <a:t>28</a:t>
            </a:fld>
            <a:endParaRPr lang="en-US"/>
          </a:p>
        </p:txBody>
      </p:sp>
    </p:spTree>
    <p:extLst>
      <p:ext uri="{BB962C8B-B14F-4D97-AF65-F5344CB8AC3E}">
        <p14:creationId xmlns:p14="http://schemas.microsoft.com/office/powerpoint/2010/main" val="122678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of Interrupt Handling</a:t>
            </a:r>
          </a:p>
        </p:txBody>
      </p:sp>
      <p:sp>
        <p:nvSpPr>
          <p:cNvPr id="3" name="Content Placeholder 2"/>
          <p:cNvSpPr>
            <a:spLocks noGrp="1"/>
          </p:cNvSpPr>
          <p:nvPr>
            <p:ph idx="1"/>
          </p:nvPr>
        </p:nvSpPr>
        <p:spPr>
          <a:xfrm>
            <a:off x="194215" y="1714500"/>
            <a:ext cx="11519821" cy="4845326"/>
          </a:xfrm>
        </p:spPr>
        <p:txBody>
          <a:bodyPr>
            <a:normAutofit/>
          </a:bodyPr>
          <a:lstStyle/>
          <a:p>
            <a:pPr marL="514350" indent="-514350">
              <a:buFont typeface="+mj-lt"/>
              <a:buAutoNum type="arabicPeriod"/>
            </a:pPr>
            <a:r>
              <a:rPr lang="en-US" dirty="0">
                <a:latin typeface="Comic Sans MS" panose="030F0702030302020204" pitchFamily="66" charset="0"/>
              </a:rPr>
              <a:t>The device raises an </a:t>
            </a:r>
            <a:r>
              <a:rPr lang="en-US" dirty="0">
                <a:solidFill>
                  <a:srgbClr val="FF0066"/>
                </a:solidFill>
                <a:latin typeface="Comic Sans MS" panose="030F0702030302020204" pitchFamily="66" charset="0"/>
              </a:rPr>
              <a:t>interrupt request</a:t>
            </a:r>
            <a:r>
              <a:rPr lang="en-US" dirty="0">
                <a:latin typeface="Comic Sans MS" panose="030F0702030302020204" pitchFamily="66" charset="0"/>
              </a:rPr>
              <a:t>.</a:t>
            </a:r>
          </a:p>
          <a:p>
            <a:pPr marL="514350" indent="-514350">
              <a:buFont typeface="+mj-lt"/>
              <a:buAutoNum type="arabicPeriod"/>
            </a:pPr>
            <a:r>
              <a:rPr lang="en-US" dirty="0">
                <a:latin typeface="Comic Sans MS" panose="030F0702030302020204" pitchFamily="66" charset="0"/>
              </a:rPr>
              <a:t>The processor interrupts the program currently being executed and </a:t>
            </a:r>
            <a:r>
              <a:rPr lang="en-US" dirty="0">
                <a:solidFill>
                  <a:srgbClr val="FF0066"/>
                </a:solidFill>
                <a:latin typeface="Comic Sans MS" panose="030F0702030302020204" pitchFamily="66" charset="0"/>
              </a:rPr>
              <a:t>saves </a:t>
            </a:r>
            <a:r>
              <a:rPr lang="en-US" dirty="0">
                <a:latin typeface="Comic Sans MS" panose="030F0702030302020204" pitchFamily="66" charset="0"/>
              </a:rPr>
              <a:t>the contents of the </a:t>
            </a:r>
            <a:r>
              <a:rPr lang="en-US" dirty="0">
                <a:solidFill>
                  <a:srgbClr val="FF0066"/>
                </a:solidFill>
                <a:latin typeface="Comic Sans MS" panose="030F0702030302020204" pitchFamily="66" charset="0"/>
              </a:rPr>
              <a:t>PC </a:t>
            </a:r>
            <a:r>
              <a:rPr lang="en-US" dirty="0">
                <a:latin typeface="Comic Sans MS" panose="030F0702030302020204" pitchFamily="66" charset="0"/>
              </a:rPr>
              <a:t>and </a:t>
            </a:r>
            <a:r>
              <a:rPr lang="en-US" dirty="0">
                <a:solidFill>
                  <a:srgbClr val="FF0066"/>
                </a:solidFill>
                <a:latin typeface="Comic Sans MS" panose="030F0702030302020204" pitchFamily="66" charset="0"/>
              </a:rPr>
              <a:t>PS </a:t>
            </a:r>
            <a:r>
              <a:rPr lang="en-US" dirty="0">
                <a:latin typeface="Comic Sans MS" panose="030F0702030302020204" pitchFamily="66" charset="0"/>
              </a:rPr>
              <a:t>registers.</a:t>
            </a:r>
          </a:p>
          <a:p>
            <a:pPr marL="514350" indent="-514350">
              <a:buFont typeface="+mj-lt"/>
              <a:buAutoNum type="arabicPeriod"/>
            </a:pPr>
            <a:r>
              <a:rPr lang="en-US" dirty="0">
                <a:solidFill>
                  <a:srgbClr val="FF0066"/>
                </a:solidFill>
                <a:latin typeface="Comic Sans MS" panose="030F0702030302020204" pitchFamily="66" charset="0"/>
              </a:rPr>
              <a:t>Interrupts</a:t>
            </a:r>
            <a:r>
              <a:rPr lang="en-US" dirty="0">
                <a:latin typeface="Comic Sans MS" panose="030F0702030302020204" pitchFamily="66" charset="0"/>
              </a:rPr>
              <a:t> are </a:t>
            </a:r>
            <a:r>
              <a:rPr lang="en-US" dirty="0">
                <a:solidFill>
                  <a:srgbClr val="FF0066"/>
                </a:solidFill>
                <a:latin typeface="Comic Sans MS" panose="030F0702030302020204" pitchFamily="66" charset="0"/>
              </a:rPr>
              <a:t>disabled</a:t>
            </a:r>
            <a:r>
              <a:rPr lang="en-US" dirty="0">
                <a:latin typeface="Comic Sans MS" panose="030F0702030302020204" pitchFamily="66" charset="0"/>
              </a:rPr>
              <a:t> by clearing the IE bit in the PS to 0.</a:t>
            </a:r>
          </a:p>
          <a:p>
            <a:pPr marL="514350" indent="-514350">
              <a:buFont typeface="+mj-lt"/>
              <a:buAutoNum type="arabicPeriod"/>
            </a:pPr>
            <a:r>
              <a:rPr lang="en-US" dirty="0">
                <a:latin typeface="Comic Sans MS" panose="030F0702030302020204" pitchFamily="66" charset="0"/>
              </a:rPr>
              <a:t>The action requested by the interrupt is performed by the </a:t>
            </a:r>
            <a:r>
              <a:rPr lang="en-US" dirty="0">
                <a:solidFill>
                  <a:srgbClr val="FF0066"/>
                </a:solidFill>
                <a:latin typeface="Comic Sans MS" panose="030F0702030302020204" pitchFamily="66" charset="0"/>
              </a:rPr>
              <a:t>interrupt-service routine</a:t>
            </a:r>
            <a:r>
              <a:rPr lang="en-US" dirty="0">
                <a:latin typeface="Comic Sans MS" panose="030F0702030302020204" pitchFamily="66" charset="0"/>
              </a:rPr>
              <a:t>, during which time the device is informed that its request has been recognized, and in response, it </a:t>
            </a:r>
            <a:r>
              <a:rPr lang="en-US" dirty="0">
                <a:solidFill>
                  <a:srgbClr val="FF0066"/>
                </a:solidFill>
                <a:latin typeface="Comic Sans MS" panose="030F0702030302020204" pitchFamily="66" charset="0"/>
              </a:rPr>
              <a:t>deactivates </a:t>
            </a:r>
            <a:r>
              <a:rPr lang="en-US" dirty="0">
                <a:latin typeface="Comic Sans MS" panose="030F0702030302020204" pitchFamily="66" charset="0"/>
              </a:rPr>
              <a:t>the </a:t>
            </a:r>
            <a:r>
              <a:rPr lang="en-US" dirty="0">
                <a:solidFill>
                  <a:srgbClr val="FF0066"/>
                </a:solidFill>
                <a:latin typeface="Comic Sans MS" panose="030F0702030302020204" pitchFamily="66" charset="0"/>
              </a:rPr>
              <a:t>interrupt-request</a:t>
            </a:r>
            <a:r>
              <a:rPr lang="en-US" dirty="0">
                <a:latin typeface="Comic Sans MS" panose="030F0702030302020204" pitchFamily="66" charset="0"/>
              </a:rPr>
              <a:t> signal.</a:t>
            </a:r>
          </a:p>
          <a:p>
            <a:pPr marL="514350" indent="-514350">
              <a:buFont typeface="+mj-lt"/>
              <a:buAutoNum type="arabicPeriod"/>
            </a:pPr>
            <a:r>
              <a:rPr lang="en-US" dirty="0">
                <a:latin typeface="Comic Sans MS" panose="030F0702030302020204" pitchFamily="66" charset="0"/>
              </a:rPr>
              <a:t>Upon </a:t>
            </a:r>
            <a:r>
              <a:rPr lang="en-US" dirty="0">
                <a:solidFill>
                  <a:srgbClr val="FF0066"/>
                </a:solidFill>
                <a:latin typeface="Comic Sans MS" panose="030F0702030302020204" pitchFamily="66" charset="0"/>
              </a:rPr>
              <a:t>completion </a:t>
            </a:r>
            <a:r>
              <a:rPr lang="en-US" dirty="0">
                <a:latin typeface="Comic Sans MS" panose="030F0702030302020204" pitchFamily="66" charset="0"/>
              </a:rPr>
              <a:t>of the </a:t>
            </a:r>
            <a:r>
              <a:rPr lang="en-US" dirty="0">
                <a:solidFill>
                  <a:srgbClr val="FF0066"/>
                </a:solidFill>
                <a:latin typeface="Comic Sans MS" panose="030F0702030302020204" pitchFamily="66" charset="0"/>
              </a:rPr>
              <a:t>interrupt-service routine</a:t>
            </a:r>
            <a:r>
              <a:rPr lang="en-US" dirty="0">
                <a:latin typeface="Comic Sans MS" panose="030F0702030302020204" pitchFamily="66" charset="0"/>
              </a:rPr>
              <a:t>, the saved contents of the PC and PS </a:t>
            </a:r>
            <a:r>
              <a:rPr lang="en-US" dirty="0">
                <a:solidFill>
                  <a:srgbClr val="FF0066"/>
                </a:solidFill>
                <a:latin typeface="Comic Sans MS" panose="030F0702030302020204" pitchFamily="66" charset="0"/>
              </a:rPr>
              <a:t>registers are restored </a:t>
            </a:r>
            <a:r>
              <a:rPr lang="en-US" dirty="0">
                <a:latin typeface="Comic Sans MS" panose="030F0702030302020204" pitchFamily="66" charset="0"/>
              </a:rPr>
              <a:t>(enabling interrupts by setting the IE bit to 1), and execution of the interrupted program is resumed.</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24548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CA8B-9800-4CD8-F96A-45180E0539C4}"/>
              </a:ext>
            </a:extLst>
          </p:cNvPr>
          <p:cNvSpPr>
            <a:spLocks noGrp="1"/>
          </p:cNvSpPr>
          <p:nvPr>
            <p:ph type="title"/>
          </p:nvPr>
        </p:nvSpPr>
        <p:spPr/>
        <p:txBody>
          <a:bodyPr/>
          <a:lstStyle/>
          <a:p>
            <a:r>
              <a:rPr lang="en-US" dirty="0"/>
              <a:t>Mapping of course outcomes with program outcomes</a:t>
            </a:r>
            <a:endParaRPr lang="en-IN" dirty="0"/>
          </a:p>
        </p:txBody>
      </p:sp>
      <p:pic>
        <p:nvPicPr>
          <p:cNvPr id="5" name="Content Placeholder 4">
            <a:extLst>
              <a:ext uri="{FF2B5EF4-FFF2-40B4-BE49-F238E27FC236}">
                <a16:creationId xmlns:a16="http://schemas.microsoft.com/office/drawing/2014/main" id="{90C2CE65-ACEA-3E7C-FFB3-3C33349EBD4A}"/>
              </a:ext>
            </a:extLst>
          </p:cNvPr>
          <p:cNvPicPr>
            <a:picLocks noGrp="1" noChangeAspect="1"/>
          </p:cNvPicPr>
          <p:nvPr>
            <p:ph idx="1"/>
          </p:nvPr>
        </p:nvPicPr>
        <p:blipFill>
          <a:blip r:embed="rId2"/>
          <a:stretch>
            <a:fillRect/>
          </a:stretch>
        </p:blipFill>
        <p:spPr>
          <a:xfrm>
            <a:off x="578224" y="2057400"/>
            <a:ext cx="10044952" cy="4370294"/>
          </a:xfrm>
        </p:spPr>
      </p:pic>
      <p:sp>
        <p:nvSpPr>
          <p:cNvPr id="3" name="Footer Placeholder 2">
            <a:extLst>
              <a:ext uri="{FF2B5EF4-FFF2-40B4-BE49-F238E27FC236}">
                <a16:creationId xmlns:a16="http://schemas.microsoft.com/office/drawing/2014/main" id="{3A259986-D313-4E57-ED09-517F9A6D75B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a:ln>
                  <a:noFill/>
                </a:ln>
                <a:solidFill>
                  <a:srgbClr val="18818C"/>
                </a:solidFill>
                <a:effectLst/>
                <a:uLnTx/>
                <a:uFillTx/>
                <a:latin typeface="Arial Nova Light"/>
                <a:ea typeface="+mn-ea"/>
                <a:cs typeface="+mn-cs"/>
              </a:rPr>
              <a:t>Archana P S , Department of CSE,SNGCE</a:t>
            </a:r>
            <a:endParaRPr kumimoji="0" lang="en-US" sz="1050" b="0" i="0" u="none" strike="noStrike" kern="1200" cap="none" spc="50" normalizeH="0" baseline="0" noProof="0" dirty="0">
              <a:ln>
                <a:noFill/>
              </a:ln>
              <a:solidFill>
                <a:srgbClr val="18818C"/>
              </a:solidFill>
              <a:effectLst/>
              <a:uLnTx/>
              <a:uFillTx/>
              <a:latin typeface="Arial Nova Light"/>
              <a:ea typeface="+mn-ea"/>
              <a:cs typeface="+mn-cs"/>
            </a:endParaRPr>
          </a:p>
        </p:txBody>
      </p:sp>
      <p:sp>
        <p:nvSpPr>
          <p:cNvPr id="4" name="Slide Number Placeholder 3">
            <a:extLst>
              <a:ext uri="{FF2B5EF4-FFF2-40B4-BE49-F238E27FC236}">
                <a16:creationId xmlns:a16="http://schemas.microsoft.com/office/drawing/2014/main" id="{963734BD-0CF7-FDF7-9201-1EA669126B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1581966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4255-5549-761F-F5C0-FD7F4ED983E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313278C-E241-6C9B-23A3-350F982D0B0F}"/>
              </a:ext>
            </a:extLst>
          </p:cNvPr>
          <p:cNvPicPr>
            <a:picLocks noGrp="1" noChangeAspect="1"/>
          </p:cNvPicPr>
          <p:nvPr>
            <p:ph idx="1"/>
          </p:nvPr>
        </p:nvPicPr>
        <p:blipFill>
          <a:blip r:embed="rId2"/>
          <a:stretch>
            <a:fillRect/>
          </a:stretch>
        </p:blipFill>
        <p:spPr>
          <a:xfrm>
            <a:off x="1085850" y="286554"/>
            <a:ext cx="9272587" cy="6147970"/>
          </a:xfrm>
          <a:prstGeom prst="rect">
            <a:avLst/>
          </a:prstGeom>
        </p:spPr>
      </p:pic>
      <p:sp>
        <p:nvSpPr>
          <p:cNvPr id="4" name="Footer Placeholder 3">
            <a:extLst>
              <a:ext uri="{FF2B5EF4-FFF2-40B4-BE49-F238E27FC236}">
                <a16:creationId xmlns:a16="http://schemas.microsoft.com/office/drawing/2014/main" id="{79C91090-1788-44CC-8FE5-39648BDE8B03}"/>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75C59FF3-50BC-B4D9-4775-486CC9559C58}"/>
              </a:ext>
            </a:extLst>
          </p:cNvPr>
          <p:cNvSpPr>
            <a:spLocks noGrp="1"/>
          </p:cNvSpPr>
          <p:nvPr>
            <p:ph type="sldNum" sz="quarter" idx="12"/>
          </p:nvPr>
        </p:nvSpPr>
        <p:spPr/>
        <p:txBody>
          <a:bodyPr/>
          <a:lstStyle/>
          <a:p>
            <a:fld id="{08AB70BE-1769-45B8-85A6-0C837432C7E6}" type="slidenum">
              <a:rPr lang="en-US" smtClean="0"/>
              <a:t>30</a:t>
            </a:fld>
            <a:endParaRPr lang="en-US"/>
          </a:p>
        </p:txBody>
      </p:sp>
    </p:spTree>
    <p:extLst>
      <p:ext uri="{BB962C8B-B14F-4D97-AF65-F5344CB8AC3E}">
        <p14:creationId xmlns:p14="http://schemas.microsoft.com/office/powerpoint/2010/main" val="1636781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311B-5D71-C1E7-B637-B81AE91C5D64}"/>
              </a:ext>
            </a:extLst>
          </p:cNvPr>
          <p:cNvSpPr>
            <a:spLocks noGrp="1"/>
          </p:cNvSpPr>
          <p:nvPr>
            <p:ph type="title"/>
          </p:nvPr>
        </p:nvSpPr>
        <p:spPr>
          <a:xfrm>
            <a:off x="905256" y="214314"/>
            <a:ext cx="9914859" cy="600695"/>
          </a:xfrm>
        </p:spPr>
        <p:txBody>
          <a:bodyPr>
            <a:normAutofit fontScale="90000"/>
          </a:bodyPr>
          <a:lstStyle/>
          <a:p>
            <a:pPr algn="ctr"/>
            <a:r>
              <a:rPr lang="en-IN" dirty="0"/>
              <a:t>Interrupts</a:t>
            </a:r>
          </a:p>
        </p:txBody>
      </p:sp>
      <p:sp>
        <p:nvSpPr>
          <p:cNvPr id="3" name="Content Placeholder 2">
            <a:extLst>
              <a:ext uri="{FF2B5EF4-FFF2-40B4-BE49-F238E27FC236}">
                <a16:creationId xmlns:a16="http://schemas.microsoft.com/office/drawing/2014/main" id="{B0862B17-4483-5E27-00D9-C64F2694DB48}"/>
              </a:ext>
            </a:extLst>
          </p:cNvPr>
          <p:cNvSpPr>
            <a:spLocks noGrp="1"/>
          </p:cNvSpPr>
          <p:nvPr>
            <p:ph idx="1"/>
          </p:nvPr>
        </p:nvSpPr>
        <p:spPr>
          <a:xfrm>
            <a:off x="914400" y="815010"/>
            <a:ext cx="10476752" cy="5485778"/>
          </a:xfrm>
        </p:spPr>
        <p:txBody>
          <a:bodyPr>
            <a:normAutofit fontScale="77500" lnSpcReduction="20000"/>
          </a:bodyPr>
          <a:lstStyle/>
          <a:p>
            <a:pPr marL="274320" indent="-274320" eaLnBrk="1" fontAlgn="auto" hangingPunct="1">
              <a:spcAft>
                <a:spcPts val="0"/>
              </a:spcAft>
              <a:buClr>
                <a:schemeClr val="accent3"/>
              </a:buClr>
              <a:buFont typeface="Wingdings 2"/>
              <a:buChar char=""/>
              <a:defRPr/>
            </a:pPr>
            <a:r>
              <a:rPr lang="en-US" sz="2900" dirty="0">
                <a:solidFill>
                  <a:srgbClr val="C00000"/>
                </a:solidFill>
                <a:latin typeface="Comic Sans MS" panose="030F0702030302020204" pitchFamily="66" charset="0"/>
                <a:cs typeface="Arial" pitchFamily="34" charset="0"/>
              </a:rPr>
              <a:t>Interrupt-requests interrupt the execution of a program, and may alter the intended sequence of events:</a:t>
            </a:r>
          </a:p>
          <a:p>
            <a:pPr marL="640080" lvl="1" indent="-246888" eaLnBrk="1" fontAlgn="auto" hangingPunct="1">
              <a:spcAft>
                <a:spcPts val="0"/>
              </a:spcAft>
              <a:buFont typeface="Wingdings 2"/>
              <a:buChar char=""/>
              <a:defRPr/>
            </a:pPr>
            <a:r>
              <a:rPr lang="en-US" sz="2900" dirty="0">
                <a:latin typeface="Comic Sans MS" panose="030F0702030302020204" pitchFamily="66" charset="0"/>
                <a:cs typeface="Arial" pitchFamily="34" charset="0"/>
              </a:rPr>
              <a:t>Sometimes such </a:t>
            </a:r>
            <a:r>
              <a:rPr lang="en-US" sz="2900" dirty="0">
                <a:solidFill>
                  <a:srgbClr val="0808B8"/>
                </a:solidFill>
                <a:latin typeface="Comic Sans MS" panose="030F0702030302020204" pitchFamily="66" charset="0"/>
                <a:cs typeface="Arial" pitchFamily="34" charset="0"/>
              </a:rPr>
              <a:t>alterations may be undesirable, and must not be allowed.</a:t>
            </a:r>
          </a:p>
          <a:p>
            <a:pPr marL="640080" lvl="1" indent="-246888" eaLnBrk="1" fontAlgn="auto" hangingPunct="1">
              <a:spcAft>
                <a:spcPts val="0"/>
              </a:spcAft>
              <a:buFont typeface="Wingdings 2"/>
              <a:buChar char=""/>
              <a:defRPr/>
            </a:pPr>
            <a:r>
              <a:rPr lang="en-US" sz="2900" dirty="0">
                <a:latin typeface="Comic Sans MS" panose="030F0702030302020204" pitchFamily="66" charset="0"/>
                <a:cs typeface="Arial" pitchFamily="34" charset="0"/>
              </a:rPr>
              <a:t>For example, the </a:t>
            </a:r>
            <a:r>
              <a:rPr lang="en-US" sz="2900" dirty="0">
                <a:solidFill>
                  <a:srgbClr val="0808B8"/>
                </a:solidFill>
                <a:latin typeface="Comic Sans MS" panose="030F0702030302020204" pitchFamily="66" charset="0"/>
                <a:cs typeface="Arial" pitchFamily="34" charset="0"/>
              </a:rPr>
              <a:t>processor may not want to be interrupted by the same device while executing its interrupt-service routine. </a:t>
            </a:r>
          </a:p>
          <a:p>
            <a:pPr marL="274320" indent="-274320" eaLnBrk="1" fontAlgn="auto" hangingPunct="1">
              <a:spcAft>
                <a:spcPts val="0"/>
              </a:spcAft>
              <a:buClr>
                <a:schemeClr val="accent3"/>
              </a:buClr>
              <a:buFont typeface="Wingdings 2"/>
              <a:buChar char=""/>
              <a:defRPr/>
            </a:pPr>
            <a:r>
              <a:rPr lang="en-US" sz="2900" dirty="0">
                <a:latin typeface="Comic Sans MS" panose="030F0702030302020204" pitchFamily="66" charset="0"/>
                <a:cs typeface="Arial" pitchFamily="34" charset="0"/>
              </a:rPr>
              <a:t>Processors generally provide the ability to </a:t>
            </a:r>
            <a:r>
              <a:rPr lang="en-US" sz="2900" dirty="0">
                <a:solidFill>
                  <a:srgbClr val="C00000"/>
                </a:solidFill>
                <a:latin typeface="Comic Sans MS" panose="030F0702030302020204" pitchFamily="66" charset="0"/>
                <a:cs typeface="Arial" pitchFamily="34" charset="0"/>
              </a:rPr>
              <a:t>enable and disable </a:t>
            </a:r>
            <a:r>
              <a:rPr lang="en-US" sz="2900" dirty="0">
                <a:latin typeface="Comic Sans MS" panose="030F0702030302020204" pitchFamily="66" charset="0"/>
                <a:cs typeface="Arial" pitchFamily="34" charset="0"/>
              </a:rPr>
              <a:t>such interruptions as desired.</a:t>
            </a:r>
          </a:p>
          <a:p>
            <a:pPr marL="274320" indent="-274320" eaLnBrk="1" fontAlgn="auto" hangingPunct="1">
              <a:spcAft>
                <a:spcPts val="0"/>
              </a:spcAft>
              <a:buClr>
                <a:schemeClr val="accent3"/>
              </a:buClr>
              <a:buFont typeface="Wingdings 2"/>
              <a:buChar char=""/>
              <a:defRPr/>
            </a:pPr>
            <a:r>
              <a:rPr lang="en-US" sz="2900" dirty="0">
                <a:latin typeface="Comic Sans MS" panose="030F0702030302020204" pitchFamily="66" charset="0"/>
                <a:cs typeface="Arial" pitchFamily="34" charset="0"/>
              </a:rPr>
              <a:t>One simple way is to provide </a:t>
            </a:r>
            <a:r>
              <a:rPr lang="en-US" sz="2900" dirty="0">
                <a:solidFill>
                  <a:srgbClr val="0808B8"/>
                </a:solidFill>
                <a:latin typeface="Comic Sans MS" panose="030F0702030302020204" pitchFamily="66" charset="0"/>
                <a:cs typeface="Arial" pitchFamily="34" charset="0"/>
              </a:rPr>
              <a:t>machine instructions </a:t>
            </a:r>
            <a:r>
              <a:rPr lang="en-US" sz="2900" dirty="0">
                <a:latin typeface="Comic Sans MS" panose="030F0702030302020204" pitchFamily="66" charset="0"/>
                <a:cs typeface="Arial" pitchFamily="34" charset="0"/>
              </a:rPr>
              <a:t>such as </a:t>
            </a:r>
            <a:r>
              <a:rPr lang="en-US" sz="2900" dirty="0">
                <a:solidFill>
                  <a:srgbClr val="C00000"/>
                </a:solidFill>
                <a:latin typeface="Comic Sans MS" panose="030F0702030302020204" pitchFamily="66" charset="0"/>
                <a:cs typeface="Arial" pitchFamily="34" charset="0"/>
              </a:rPr>
              <a:t>Interrupt-enable and Interrupt-disable</a:t>
            </a:r>
            <a:r>
              <a:rPr lang="en-US" sz="2900" dirty="0">
                <a:latin typeface="Comic Sans MS" panose="030F0702030302020204" pitchFamily="66" charset="0"/>
                <a:cs typeface="Arial" pitchFamily="34" charset="0"/>
              </a:rPr>
              <a:t> for this purpose</a:t>
            </a:r>
            <a:r>
              <a:rPr lang="en-US" sz="2900" dirty="0">
                <a:solidFill>
                  <a:srgbClr val="CC3300"/>
                </a:solidFill>
                <a:latin typeface="Comic Sans MS" panose="030F0702030302020204" pitchFamily="66" charset="0"/>
                <a:cs typeface="Arial" pitchFamily="34" charset="0"/>
              </a:rPr>
              <a:t>.</a:t>
            </a:r>
            <a:endParaRPr lang="en-US" sz="2900" dirty="0">
              <a:latin typeface="Comic Sans MS" panose="030F0702030302020204" pitchFamily="66" charset="0"/>
              <a:cs typeface="Arial" pitchFamily="34" charset="0"/>
            </a:endParaRPr>
          </a:p>
          <a:p>
            <a:pPr marL="274320" indent="-274320" eaLnBrk="1" fontAlgn="auto" hangingPunct="1">
              <a:spcAft>
                <a:spcPts val="0"/>
              </a:spcAft>
              <a:buClr>
                <a:schemeClr val="accent3"/>
              </a:buClr>
              <a:buFont typeface="Wingdings 2"/>
              <a:buChar char=""/>
              <a:defRPr/>
            </a:pPr>
            <a:r>
              <a:rPr lang="en-US" sz="2900" dirty="0">
                <a:latin typeface="Comic Sans MS" panose="030F0702030302020204" pitchFamily="66" charset="0"/>
                <a:cs typeface="Arial" pitchFamily="34" charset="0"/>
              </a:rPr>
              <a:t>To avoid interruption by the same device during the execution of an interrupt service routine:</a:t>
            </a:r>
          </a:p>
          <a:p>
            <a:pPr marL="349250" lvl="1" indent="-233363" eaLnBrk="1" fontAlgn="auto" hangingPunct="1">
              <a:spcAft>
                <a:spcPts val="0"/>
              </a:spcAft>
              <a:buFont typeface="Wingdings" pitchFamily="2" charset="2"/>
              <a:buChar char="§"/>
              <a:defRPr/>
            </a:pPr>
            <a:r>
              <a:rPr lang="en-US" sz="2900" dirty="0">
                <a:solidFill>
                  <a:srgbClr val="0808B8"/>
                </a:solidFill>
                <a:latin typeface="Comic Sans MS" panose="030F0702030302020204" pitchFamily="66" charset="0"/>
                <a:cs typeface="Arial" pitchFamily="34" charset="0"/>
              </a:rPr>
              <a:t>First instruction of an ISR </a:t>
            </a:r>
            <a:r>
              <a:rPr lang="en-US" sz="2900" dirty="0">
                <a:latin typeface="Comic Sans MS" panose="030F0702030302020204" pitchFamily="66" charset="0"/>
                <a:cs typeface="Arial" pitchFamily="34" charset="0"/>
              </a:rPr>
              <a:t>can be </a:t>
            </a:r>
            <a:r>
              <a:rPr lang="en-US" sz="2900" dirty="0">
                <a:solidFill>
                  <a:srgbClr val="C00000"/>
                </a:solidFill>
                <a:latin typeface="Comic Sans MS" panose="030F0702030302020204" pitchFamily="66" charset="0"/>
                <a:cs typeface="Arial" pitchFamily="34" charset="0"/>
              </a:rPr>
              <a:t>Interrupt-disable.</a:t>
            </a:r>
          </a:p>
          <a:p>
            <a:pPr marL="349250" lvl="1" indent="-233363" eaLnBrk="1" fontAlgn="auto" hangingPunct="1">
              <a:spcAft>
                <a:spcPts val="0"/>
              </a:spcAft>
              <a:buFont typeface="Wingdings" pitchFamily="2" charset="2"/>
              <a:buChar char="§"/>
              <a:defRPr/>
            </a:pPr>
            <a:r>
              <a:rPr lang="en-US" sz="2900" dirty="0">
                <a:solidFill>
                  <a:srgbClr val="0808B8"/>
                </a:solidFill>
                <a:latin typeface="Comic Sans MS" panose="030F0702030302020204" pitchFamily="66" charset="0"/>
                <a:cs typeface="Arial" pitchFamily="34" charset="0"/>
              </a:rPr>
              <a:t>Last instruction of an ISR </a:t>
            </a:r>
            <a:r>
              <a:rPr lang="en-US" sz="2900" dirty="0">
                <a:latin typeface="Comic Sans MS" panose="030F0702030302020204" pitchFamily="66" charset="0"/>
                <a:cs typeface="Arial" pitchFamily="34" charset="0"/>
              </a:rPr>
              <a:t>can be </a:t>
            </a:r>
            <a:r>
              <a:rPr lang="en-US" sz="2900" dirty="0">
                <a:solidFill>
                  <a:srgbClr val="C00000"/>
                </a:solidFill>
                <a:latin typeface="Comic Sans MS" panose="030F0702030302020204" pitchFamily="66" charset="0"/>
                <a:cs typeface="Arial" pitchFamily="34" charset="0"/>
              </a:rPr>
              <a:t>Interrupt-enable.</a:t>
            </a:r>
          </a:p>
          <a:p>
            <a:endParaRPr lang="en-IN" dirty="0"/>
          </a:p>
        </p:txBody>
      </p:sp>
      <p:sp>
        <p:nvSpPr>
          <p:cNvPr id="4" name="Footer Placeholder 3">
            <a:extLst>
              <a:ext uri="{FF2B5EF4-FFF2-40B4-BE49-F238E27FC236}">
                <a16:creationId xmlns:a16="http://schemas.microsoft.com/office/drawing/2014/main" id="{EA271705-3626-BE99-BFF1-368B72BE99BD}"/>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43619CDE-8514-9821-3E95-3273D54AC282}"/>
              </a:ext>
            </a:extLst>
          </p:cNvPr>
          <p:cNvSpPr>
            <a:spLocks noGrp="1"/>
          </p:cNvSpPr>
          <p:nvPr>
            <p:ph type="sldNum" sz="quarter" idx="12"/>
          </p:nvPr>
        </p:nvSpPr>
        <p:spPr/>
        <p:txBody>
          <a:bodyPr/>
          <a:lstStyle/>
          <a:p>
            <a:fld id="{08AB70BE-1769-45B8-85A6-0C837432C7E6}" type="slidenum">
              <a:rPr lang="en-US" smtClean="0"/>
              <a:t>31</a:t>
            </a:fld>
            <a:endParaRPr lang="en-US"/>
          </a:p>
        </p:txBody>
      </p:sp>
    </p:spTree>
    <p:extLst>
      <p:ext uri="{BB962C8B-B14F-4D97-AF65-F5344CB8AC3E}">
        <p14:creationId xmlns:p14="http://schemas.microsoft.com/office/powerpoint/2010/main" val="2080309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4C27-4FA9-F6B0-614A-9E41A621F45B}"/>
              </a:ext>
            </a:extLst>
          </p:cNvPr>
          <p:cNvSpPr>
            <a:spLocks noGrp="1"/>
          </p:cNvSpPr>
          <p:nvPr>
            <p:ph type="title"/>
          </p:nvPr>
        </p:nvSpPr>
        <p:spPr>
          <a:xfrm>
            <a:off x="905256" y="55500"/>
            <a:ext cx="9914859" cy="987488"/>
          </a:xfrm>
        </p:spPr>
        <p:txBody>
          <a:bodyPr/>
          <a:lstStyle/>
          <a:p>
            <a:r>
              <a:rPr lang="en-IN" dirty="0"/>
              <a:t>Handling Multiple I/O devices</a:t>
            </a:r>
          </a:p>
        </p:txBody>
      </p:sp>
      <p:sp>
        <p:nvSpPr>
          <p:cNvPr id="3" name="Content Placeholder 2">
            <a:extLst>
              <a:ext uri="{FF2B5EF4-FFF2-40B4-BE49-F238E27FC236}">
                <a16:creationId xmlns:a16="http://schemas.microsoft.com/office/drawing/2014/main" id="{7E653F49-7D09-CF02-4AD0-52D53C13DB87}"/>
              </a:ext>
            </a:extLst>
          </p:cNvPr>
          <p:cNvSpPr>
            <a:spLocks noGrp="1"/>
          </p:cNvSpPr>
          <p:nvPr>
            <p:ph idx="1"/>
          </p:nvPr>
        </p:nvSpPr>
        <p:spPr>
          <a:xfrm>
            <a:off x="914400" y="1042988"/>
            <a:ext cx="10372344" cy="5000003"/>
          </a:xfrm>
        </p:spPr>
        <p:txBody>
          <a:bodyPr>
            <a:normAutofit fontScale="85000" lnSpcReduction="10000"/>
          </a:bodyPr>
          <a:lstStyle/>
          <a:p>
            <a:pPr marL="274320" indent="-274320" eaLnBrk="1" fontAlgn="auto" hangingPunct="1">
              <a:spcAft>
                <a:spcPts val="0"/>
              </a:spcAft>
              <a:buClr>
                <a:schemeClr val="accent3"/>
              </a:buClr>
              <a:buFont typeface="Wingdings 2"/>
              <a:buChar char=""/>
              <a:defRPr/>
            </a:pPr>
            <a:r>
              <a:rPr lang="en-US" sz="2400" dirty="0">
                <a:solidFill>
                  <a:srgbClr val="C00000"/>
                </a:solidFill>
                <a:latin typeface="Comic Sans MS" panose="030F0702030302020204" pitchFamily="66" charset="0"/>
                <a:cs typeface="Arial" pitchFamily="34" charset="0"/>
              </a:rPr>
              <a:t>Multiple I/O devices </a:t>
            </a:r>
            <a:r>
              <a:rPr lang="en-US" sz="2400" dirty="0">
                <a:latin typeface="Comic Sans MS" panose="030F0702030302020204" pitchFamily="66" charset="0"/>
                <a:cs typeface="Arial" pitchFamily="34" charset="0"/>
              </a:rPr>
              <a:t>may be </a:t>
            </a:r>
            <a:r>
              <a:rPr lang="en-US" sz="2400" dirty="0">
                <a:solidFill>
                  <a:srgbClr val="0808B8"/>
                </a:solidFill>
                <a:latin typeface="Comic Sans MS" panose="030F0702030302020204" pitchFamily="66" charset="0"/>
                <a:cs typeface="Arial" pitchFamily="34" charset="0"/>
              </a:rPr>
              <a:t>connected to the processor and the memory via a bus. </a:t>
            </a:r>
            <a:r>
              <a:rPr lang="en-US" sz="2400" dirty="0">
                <a:latin typeface="Comic Sans MS" panose="030F0702030302020204" pitchFamily="66" charset="0"/>
                <a:cs typeface="Arial" pitchFamily="34" charset="0"/>
              </a:rPr>
              <a:t>Some or all of these devices may be capable of generating interrupt requests. </a:t>
            </a:r>
          </a:p>
          <a:p>
            <a:pPr marL="640080" lvl="1" indent="-246888" eaLnBrk="1" fontAlgn="auto" hangingPunct="1">
              <a:spcAft>
                <a:spcPts val="0"/>
              </a:spcAft>
              <a:buFont typeface="Wingdings 2"/>
              <a:buChar char=""/>
              <a:defRPr/>
            </a:pPr>
            <a:r>
              <a:rPr lang="en-US" sz="2400" dirty="0">
                <a:solidFill>
                  <a:srgbClr val="0808B8"/>
                </a:solidFill>
                <a:latin typeface="Comic Sans MS" panose="030F0702030302020204" pitchFamily="66" charset="0"/>
                <a:cs typeface="Arial" pitchFamily="34" charset="0"/>
              </a:rPr>
              <a:t>Each device operates independently, and hence no definite order </a:t>
            </a:r>
            <a:r>
              <a:rPr lang="en-US" sz="2400" dirty="0">
                <a:latin typeface="Comic Sans MS" panose="030F0702030302020204" pitchFamily="66" charset="0"/>
                <a:cs typeface="Arial" pitchFamily="34" charset="0"/>
              </a:rPr>
              <a:t>can be imposed on how the devices generate interrupt requests.</a:t>
            </a:r>
          </a:p>
          <a:p>
            <a:pPr marL="274320" indent="-274320">
              <a:buClr>
                <a:schemeClr val="accent3"/>
              </a:buClr>
              <a:buFont typeface="Wingdings 2"/>
              <a:buChar char=""/>
              <a:defRPr/>
            </a:pPr>
            <a:r>
              <a:rPr lang="en-US" sz="2400" b="0" i="0" u="none" strike="noStrike" baseline="0" dirty="0">
                <a:solidFill>
                  <a:srgbClr val="000000"/>
                </a:solidFill>
                <a:latin typeface="Comic Sans MS" panose="030F0702030302020204" pitchFamily="66" charset="0"/>
              </a:rPr>
              <a:t>When several devices requests interrupt at the same time, it raises some questions. They are. </a:t>
            </a:r>
            <a:endParaRPr lang="en-US" sz="2400" dirty="0">
              <a:solidFill>
                <a:srgbClr val="7030A0"/>
              </a:solidFill>
              <a:latin typeface="Comic Sans MS" panose="030F0702030302020204" pitchFamily="66" charset="0"/>
              <a:cs typeface="Arial" pitchFamily="34" charset="0"/>
            </a:endParaRPr>
          </a:p>
          <a:p>
            <a:pPr marL="914400" lvl="1" indent="-457200">
              <a:buClr>
                <a:schemeClr val="accent3"/>
              </a:buClr>
              <a:buFont typeface="+mj-lt"/>
              <a:buAutoNum type="arabicPeriod"/>
              <a:defRPr/>
            </a:pPr>
            <a:r>
              <a:rPr lang="en-US" sz="2200" dirty="0">
                <a:solidFill>
                  <a:srgbClr val="7030A0"/>
                </a:solidFill>
                <a:latin typeface="Comic Sans MS" panose="030F0702030302020204" pitchFamily="66" charset="0"/>
                <a:cs typeface="Arial" pitchFamily="34" charset="0"/>
              </a:rPr>
              <a:t>How does the processor know which device has generated an interrupt?</a:t>
            </a:r>
          </a:p>
          <a:p>
            <a:pPr marL="914400" lvl="1" indent="-457200">
              <a:buClr>
                <a:schemeClr val="accent3"/>
              </a:buClr>
              <a:buFont typeface="+mj-lt"/>
              <a:buAutoNum type="arabicPeriod"/>
              <a:defRPr/>
            </a:pPr>
            <a:r>
              <a:rPr lang="en-US" sz="2200" dirty="0">
                <a:solidFill>
                  <a:srgbClr val="7030A0"/>
                </a:solidFill>
                <a:latin typeface="Comic Sans MS" panose="030F0702030302020204" pitchFamily="66" charset="0"/>
                <a:cs typeface="Arial" pitchFamily="34" charset="0"/>
              </a:rPr>
              <a:t>How does the processor know which interrupt service routine needs to be executed? </a:t>
            </a:r>
          </a:p>
          <a:p>
            <a:pPr marL="914400" lvl="1" indent="-457200">
              <a:buClr>
                <a:schemeClr val="accent3"/>
              </a:buClr>
              <a:buFont typeface="+mj-lt"/>
              <a:buAutoNum type="arabicPeriod"/>
              <a:defRPr/>
            </a:pPr>
            <a:r>
              <a:rPr lang="en-US" sz="2200" dirty="0">
                <a:solidFill>
                  <a:srgbClr val="7030A0"/>
                </a:solidFill>
                <a:latin typeface="Comic Sans MS" panose="030F0702030302020204" pitchFamily="66" charset="0"/>
                <a:cs typeface="Arial" pitchFamily="34" charset="0"/>
              </a:rPr>
              <a:t>When the processor is executing an interrupt service routine for one device, can other device interrupt the processor?</a:t>
            </a:r>
          </a:p>
          <a:p>
            <a:pPr marL="914400" lvl="1" indent="-457200">
              <a:buClr>
                <a:schemeClr val="accent3"/>
              </a:buClr>
              <a:buFont typeface="+mj-lt"/>
              <a:buAutoNum type="arabicPeriod"/>
              <a:defRPr/>
            </a:pPr>
            <a:r>
              <a:rPr lang="en-US" sz="2200" dirty="0">
                <a:solidFill>
                  <a:srgbClr val="7030A0"/>
                </a:solidFill>
                <a:latin typeface="Comic Sans MS" panose="030F0702030302020204" pitchFamily="66" charset="0"/>
                <a:cs typeface="Arial" pitchFamily="34" charset="0"/>
              </a:rPr>
              <a:t>If two interrupt-requests are received simultaneously, then how to break the tie?</a:t>
            </a:r>
          </a:p>
          <a:p>
            <a:endParaRPr lang="en-IN" dirty="0"/>
          </a:p>
        </p:txBody>
      </p:sp>
      <p:sp>
        <p:nvSpPr>
          <p:cNvPr id="4" name="Footer Placeholder 3">
            <a:extLst>
              <a:ext uri="{FF2B5EF4-FFF2-40B4-BE49-F238E27FC236}">
                <a16:creationId xmlns:a16="http://schemas.microsoft.com/office/drawing/2014/main" id="{9E957B59-5AD0-D017-4D18-AD57A50C1E1F}"/>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E62C3507-5588-1E55-7D50-2DDF4CE1202A}"/>
              </a:ext>
            </a:extLst>
          </p:cNvPr>
          <p:cNvSpPr>
            <a:spLocks noGrp="1"/>
          </p:cNvSpPr>
          <p:nvPr>
            <p:ph type="sldNum" sz="quarter" idx="12"/>
          </p:nvPr>
        </p:nvSpPr>
        <p:spPr/>
        <p:txBody>
          <a:bodyPr/>
          <a:lstStyle/>
          <a:p>
            <a:fld id="{08AB70BE-1769-45B8-85A6-0C837432C7E6}" type="slidenum">
              <a:rPr lang="en-US" smtClean="0"/>
              <a:t>32</a:t>
            </a:fld>
            <a:endParaRPr lang="en-US"/>
          </a:p>
        </p:txBody>
      </p:sp>
    </p:spTree>
    <p:extLst>
      <p:ext uri="{BB962C8B-B14F-4D97-AF65-F5344CB8AC3E}">
        <p14:creationId xmlns:p14="http://schemas.microsoft.com/office/powerpoint/2010/main" val="3211226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FE09-106A-6226-9E10-0587CBBB9454}"/>
              </a:ext>
            </a:extLst>
          </p:cNvPr>
          <p:cNvSpPr>
            <a:spLocks noGrp="1"/>
          </p:cNvSpPr>
          <p:nvPr>
            <p:ph type="title"/>
          </p:nvPr>
        </p:nvSpPr>
        <p:spPr>
          <a:xfrm>
            <a:off x="905256" y="590668"/>
            <a:ext cx="9914859" cy="752357"/>
          </a:xfrm>
        </p:spPr>
        <p:txBody>
          <a:bodyPr/>
          <a:lstStyle/>
          <a:p>
            <a:r>
              <a:rPr lang="en-IN" dirty="0"/>
              <a:t> Handling Multiple I/O devices</a:t>
            </a:r>
          </a:p>
        </p:txBody>
      </p:sp>
      <p:sp>
        <p:nvSpPr>
          <p:cNvPr id="3" name="Content Placeholder 2">
            <a:extLst>
              <a:ext uri="{FF2B5EF4-FFF2-40B4-BE49-F238E27FC236}">
                <a16:creationId xmlns:a16="http://schemas.microsoft.com/office/drawing/2014/main" id="{7E64BDEE-3B0F-DAC6-2560-0A70FCE1FD68}"/>
              </a:ext>
            </a:extLst>
          </p:cNvPr>
          <p:cNvSpPr>
            <a:spLocks noGrp="1"/>
          </p:cNvSpPr>
          <p:nvPr>
            <p:ph idx="1"/>
          </p:nvPr>
        </p:nvSpPr>
        <p:spPr>
          <a:xfrm>
            <a:off x="914400" y="1443038"/>
            <a:ext cx="9914860" cy="4599953"/>
          </a:xfrm>
        </p:spPr>
        <p:txBody>
          <a:bodyPr>
            <a:normAutofit lnSpcReduction="10000"/>
          </a:bodyPr>
          <a:lstStyle/>
          <a:p>
            <a:pPr marL="274320" indent="-274320" eaLnBrk="1" fontAlgn="auto" hangingPunct="1">
              <a:spcBef>
                <a:spcPts val="600"/>
              </a:spcBef>
              <a:spcAft>
                <a:spcPts val="0"/>
              </a:spcAft>
              <a:buClr>
                <a:srgbClr val="C00000"/>
              </a:buClr>
              <a:buFont typeface="Wingdings" pitchFamily="2" charset="2"/>
              <a:buChar char="q"/>
              <a:defRPr/>
            </a:pPr>
            <a:r>
              <a:rPr lang="en-US" sz="2000" b="1" dirty="0">
                <a:solidFill>
                  <a:srgbClr val="C00000"/>
                </a:solidFill>
                <a:latin typeface="Comic Sans MS" panose="030F0702030302020204" pitchFamily="66" charset="0"/>
                <a:cs typeface="Arial" pitchFamily="34" charset="0"/>
              </a:rPr>
              <a:t>Polling</a:t>
            </a:r>
          </a:p>
          <a:p>
            <a:pPr marL="274320" indent="-274320" eaLnBrk="1" fontAlgn="auto" hangingPunct="1">
              <a:spcBef>
                <a:spcPts val="600"/>
              </a:spcBef>
              <a:spcAft>
                <a:spcPts val="0"/>
              </a:spcAft>
              <a:buClr>
                <a:schemeClr val="accent3"/>
              </a:buClr>
              <a:buFont typeface="Wingdings 2"/>
              <a:buChar char=""/>
              <a:defRPr/>
            </a:pPr>
            <a:r>
              <a:rPr lang="en-US" sz="2000" dirty="0">
                <a:latin typeface="Comic Sans MS" panose="030F0702030302020204" pitchFamily="66" charset="0"/>
                <a:cs typeface="Arial" pitchFamily="34" charset="0"/>
              </a:rPr>
              <a:t>Consider a simple arrangement </a:t>
            </a:r>
            <a:r>
              <a:rPr lang="en-US" sz="2000" dirty="0">
                <a:solidFill>
                  <a:srgbClr val="0808B8"/>
                </a:solidFill>
                <a:latin typeface="Comic Sans MS" panose="030F0702030302020204" pitchFamily="66" charset="0"/>
                <a:cs typeface="Arial" pitchFamily="34" charset="0"/>
              </a:rPr>
              <a:t>where all devices send their interrupt-requests over a single control line in the bus.</a:t>
            </a:r>
          </a:p>
          <a:p>
            <a:pPr marL="274320" indent="-274320" eaLnBrk="1" fontAlgn="auto" hangingPunct="1">
              <a:spcBef>
                <a:spcPts val="600"/>
              </a:spcBef>
              <a:spcAft>
                <a:spcPts val="0"/>
              </a:spcAft>
              <a:buClr>
                <a:schemeClr val="accent3"/>
              </a:buClr>
              <a:buFont typeface="Wingdings 2"/>
              <a:buChar char=""/>
              <a:defRPr/>
            </a:pPr>
            <a:r>
              <a:rPr lang="en-US" sz="2000" dirty="0">
                <a:latin typeface="Comic Sans MS" panose="030F0702030302020204" pitchFamily="66" charset="0"/>
                <a:cs typeface="Arial" pitchFamily="34" charset="0"/>
              </a:rPr>
              <a:t>When the processor receives an interrupt request over this control line, </a:t>
            </a:r>
            <a:r>
              <a:rPr lang="en-US" sz="2000" dirty="0">
                <a:solidFill>
                  <a:srgbClr val="C00000"/>
                </a:solidFill>
                <a:latin typeface="Comic Sans MS" panose="030F0702030302020204" pitchFamily="66" charset="0"/>
                <a:cs typeface="Arial" pitchFamily="34" charset="0"/>
              </a:rPr>
              <a:t>how does it know which device is requesting an interrupt?</a:t>
            </a:r>
          </a:p>
          <a:p>
            <a:pPr marL="274320" indent="-274320" eaLnBrk="1" fontAlgn="auto" hangingPunct="1">
              <a:spcBef>
                <a:spcPts val="600"/>
              </a:spcBef>
              <a:spcAft>
                <a:spcPts val="0"/>
              </a:spcAft>
              <a:buClr>
                <a:schemeClr val="accent3"/>
              </a:buClr>
              <a:buFont typeface="Wingdings 2"/>
              <a:buChar char=""/>
              <a:defRPr/>
            </a:pPr>
            <a:r>
              <a:rPr lang="en-US" sz="2000" dirty="0">
                <a:latin typeface="Comic Sans MS" panose="030F0702030302020204" pitchFamily="66" charset="0"/>
                <a:cs typeface="Arial" pitchFamily="34" charset="0"/>
              </a:rPr>
              <a:t>This </a:t>
            </a:r>
            <a:r>
              <a:rPr lang="en-US" sz="2000" dirty="0">
                <a:solidFill>
                  <a:srgbClr val="C00000"/>
                </a:solidFill>
                <a:latin typeface="Comic Sans MS" panose="030F0702030302020204" pitchFamily="66" charset="0"/>
                <a:cs typeface="Arial" pitchFamily="34" charset="0"/>
              </a:rPr>
              <a:t>information is available in the </a:t>
            </a:r>
            <a:r>
              <a:rPr lang="en-US" sz="2000" dirty="0">
                <a:solidFill>
                  <a:srgbClr val="0808B8"/>
                </a:solidFill>
                <a:latin typeface="Comic Sans MS" panose="030F0702030302020204" pitchFamily="66" charset="0"/>
                <a:cs typeface="Arial" pitchFamily="34" charset="0"/>
              </a:rPr>
              <a:t>status register of the device requesting an interrupt:</a:t>
            </a:r>
            <a:r>
              <a:rPr lang="en-US" sz="2000" dirty="0">
                <a:latin typeface="Comic Sans MS" panose="030F0702030302020204" pitchFamily="66" charset="0"/>
                <a:cs typeface="Arial" pitchFamily="34" charset="0"/>
              </a:rPr>
              <a:t> has an </a:t>
            </a:r>
            <a:r>
              <a:rPr lang="en-US" sz="2000" dirty="0">
                <a:solidFill>
                  <a:srgbClr val="C00000"/>
                </a:solidFill>
                <a:latin typeface="Comic Sans MS" panose="030F0702030302020204" pitchFamily="66" charset="0"/>
                <a:cs typeface="Arial" pitchFamily="34" charset="0"/>
              </a:rPr>
              <a:t>IRQ bit </a:t>
            </a:r>
            <a:r>
              <a:rPr lang="en-US" sz="2000" dirty="0">
                <a:latin typeface="Comic Sans MS" panose="030F0702030302020204" pitchFamily="66" charset="0"/>
                <a:cs typeface="Arial" pitchFamily="34" charset="0"/>
              </a:rPr>
              <a:t>which it sets to 1 when it </a:t>
            </a:r>
            <a:r>
              <a:rPr lang="en-US" sz="2000" dirty="0">
                <a:solidFill>
                  <a:srgbClr val="C00000"/>
                </a:solidFill>
                <a:latin typeface="Comic Sans MS" panose="030F0702030302020204" pitchFamily="66" charset="0"/>
                <a:cs typeface="Arial" pitchFamily="34" charset="0"/>
              </a:rPr>
              <a:t>requests an interrupt.</a:t>
            </a:r>
          </a:p>
          <a:p>
            <a:pPr marL="274320" indent="-274320" eaLnBrk="1" fontAlgn="auto" hangingPunct="1">
              <a:spcBef>
                <a:spcPts val="600"/>
              </a:spcBef>
              <a:spcAft>
                <a:spcPts val="0"/>
              </a:spcAft>
              <a:buClr>
                <a:schemeClr val="accent3"/>
              </a:buClr>
              <a:buFont typeface="Wingdings 2"/>
              <a:buChar char=""/>
              <a:defRPr/>
            </a:pPr>
            <a:r>
              <a:rPr lang="en-US" sz="2000" dirty="0">
                <a:solidFill>
                  <a:srgbClr val="0808B8"/>
                </a:solidFill>
                <a:latin typeface="Comic Sans MS" panose="030F0702030302020204" pitchFamily="66" charset="0"/>
                <a:cs typeface="Arial" pitchFamily="34" charset="0"/>
              </a:rPr>
              <a:t>Interrupt service routine can poll the I/O devices connected to the bus</a:t>
            </a:r>
            <a:r>
              <a:rPr lang="en-US" sz="2000" dirty="0">
                <a:solidFill>
                  <a:srgbClr val="CC3300"/>
                </a:solidFill>
                <a:latin typeface="Comic Sans MS" panose="030F0702030302020204" pitchFamily="66" charset="0"/>
                <a:cs typeface="Arial" pitchFamily="34" charset="0"/>
              </a:rPr>
              <a:t>. The </a:t>
            </a:r>
            <a:r>
              <a:rPr lang="en-US" sz="2000" b="1" dirty="0">
                <a:solidFill>
                  <a:srgbClr val="CC3300"/>
                </a:solidFill>
                <a:latin typeface="Comic Sans MS" panose="030F0702030302020204" pitchFamily="66" charset="0"/>
                <a:cs typeface="Arial" pitchFamily="34" charset="0"/>
              </a:rPr>
              <a:t>first device with IRQ equal to 1 </a:t>
            </a:r>
            <a:r>
              <a:rPr lang="en-US" sz="2000" dirty="0">
                <a:solidFill>
                  <a:srgbClr val="0808B8"/>
                </a:solidFill>
                <a:latin typeface="Comic Sans MS" panose="030F0702030302020204" pitchFamily="66" charset="0"/>
                <a:cs typeface="Arial" pitchFamily="34" charset="0"/>
              </a:rPr>
              <a:t>is the one that is serviced.</a:t>
            </a:r>
          </a:p>
          <a:p>
            <a:pPr marL="274320" indent="-274320" eaLnBrk="1" fontAlgn="auto" hangingPunct="1">
              <a:spcBef>
                <a:spcPts val="600"/>
              </a:spcBef>
              <a:spcAft>
                <a:spcPts val="0"/>
              </a:spcAft>
              <a:buClr>
                <a:srgbClr val="C00000"/>
              </a:buClr>
              <a:buFont typeface="Wingdings" pitchFamily="2" charset="2"/>
              <a:buChar char="Ø"/>
              <a:defRPr/>
            </a:pPr>
            <a:r>
              <a:rPr lang="en-US" sz="2000" dirty="0">
                <a:latin typeface="Comic Sans MS" panose="030F0702030302020204" pitchFamily="66" charset="0"/>
                <a:cs typeface="Arial" pitchFamily="34" charset="0"/>
              </a:rPr>
              <a:t>Polling mechanism is </a:t>
            </a:r>
            <a:r>
              <a:rPr lang="en-US" sz="2000" dirty="0">
                <a:solidFill>
                  <a:srgbClr val="0808B8"/>
                </a:solidFill>
                <a:latin typeface="Comic Sans MS" panose="030F0702030302020204" pitchFamily="66" charset="0"/>
                <a:cs typeface="Arial" pitchFamily="34" charset="0"/>
              </a:rPr>
              <a:t>easy</a:t>
            </a:r>
            <a:endParaRPr lang="en-US" sz="2000" dirty="0">
              <a:latin typeface="Comic Sans MS" panose="030F0702030302020204" pitchFamily="66" charset="0"/>
              <a:cs typeface="Arial" pitchFamily="34" charset="0"/>
            </a:endParaRPr>
          </a:p>
          <a:p>
            <a:pPr marL="274320" indent="-274320" eaLnBrk="1" fontAlgn="auto" hangingPunct="1">
              <a:spcBef>
                <a:spcPts val="600"/>
              </a:spcBef>
              <a:spcAft>
                <a:spcPts val="0"/>
              </a:spcAft>
              <a:buClr>
                <a:srgbClr val="C00000"/>
              </a:buClr>
              <a:buFont typeface="Wingdings" pitchFamily="2" charset="2"/>
              <a:buChar char="Ø"/>
              <a:defRPr/>
            </a:pPr>
            <a:r>
              <a:rPr lang="en-US" sz="2000" dirty="0">
                <a:latin typeface="Comic Sans MS" panose="030F0702030302020204" pitchFamily="66" charset="0"/>
                <a:cs typeface="Arial" pitchFamily="34" charset="0"/>
              </a:rPr>
              <a:t>but </a:t>
            </a:r>
            <a:r>
              <a:rPr lang="en-US" sz="2000" dirty="0">
                <a:solidFill>
                  <a:srgbClr val="0808B8"/>
                </a:solidFill>
                <a:latin typeface="Comic Sans MS" panose="030F0702030302020204" pitchFamily="66" charset="0"/>
                <a:cs typeface="Arial" pitchFamily="34" charset="0"/>
              </a:rPr>
              <a:t>time consuming </a:t>
            </a:r>
            <a:r>
              <a:rPr lang="en-US" sz="2000" dirty="0">
                <a:latin typeface="Comic Sans MS" panose="030F0702030302020204" pitchFamily="66" charset="0"/>
                <a:cs typeface="Arial" pitchFamily="34" charset="0"/>
              </a:rPr>
              <a:t>to </a:t>
            </a:r>
            <a:r>
              <a:rPr lang="en-US" sz="2000" dirty="0">
                <a:solidFill>
                  <a:srgbClr val="0808B8"/>
                </a:solidFill>
                <a:latin typeface="Comic Sans MS" panose="030F0702030302020204" pitchFamily="66" charset="0"/>
                <a:cs typeface="Arial" pitchFamily="34" charset="0"/>
              </a:rPr>
              <a:t>query the status bits of all the I/O devices </a:t>
            </a:r>
            <a:r>
              <a:rPr lang="en-US" sz="2000" dirty="0">
                <a:latin typeface="Comic Sans MS" panose="030F0702030302020204" pitchFamily="66" charset="0"/>
                <a:cs typeface="Arial" pitchFamily="34" charset="0"/>
              </a:rPr>
              <a:t>connected to the bus. </a:t>
            </a:r>
          </a:p>
          <a:p>
            <a:endParaRPr lang="en-IN" dirty="0"/>
          </a:p>
        </p:txBody>
      </p:sp>
      <p:sp>
        <p:nvSpPr>
          <p:cNvPr id="4" name="Footer Placeholder 3">
            <a:extLst>
              <a:ext uri="{FF2B5EF4-FFF2-40B4-BE49-F238E27FC236}">
                <a16:creationId xmlns:a16="http://schemas.microsoft.com/office/drawing/2014/main" id="{09AD68A1-F90A-6B28-381D-22B258487501}"/>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CB2ED5D7-967D-D3BA-3FF5-A7D8AFBE98A8}"/>
              </a:ext>
            </a:extLst>
          </p:cNvPr>
          <p:cNvSpPr>
            <a:spLocks noGrp="1"/>
          </p:cNvSpPr>
          <p:nvPr>
            <p:ph type="sldNum" sz="quarter" idx="12"/>
          </p:nvPr>
        </p:nvSpPr>
        <p:spPr/>
        <p:txBody>
          <a:bodyPr/>
          <a:lstStyle/>
          <a:p>
            <a:fld id="{08AB70BE-1769-45B8-85A6-0C837432C7E6}" type="slidenum">
              <a:rPr lang="en-US" smtClean="0"/>
              <a:t>33</a:t>
            </a:fld>
            <a:endParaRPr lang="en-US"/>
          </a:p>
        </p:txBody>
      </p:sp>
    </p:spTree>
    <p:extLst>
      <p:ext uri="{BB962C8B-B14F-4D97-AF65-F5344CB8AC3E}">
        <p14:creationId xmlns:p14="http://schemas.microsoft.com/office/powerpoint/2010/main" val="3255745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3AE1E-5CFF-6436-FB20-6B437F083504}"/>
              </a:ext>
            </a:extLst>
          </p:cNvPr>
          <p:cNvSpPr>
            <a:spLocks noGrp="1"/>
          </p:cNvSpPr>
          <p:nvPr>
            <p:ph idx="1"/>
          </p:nvPr>
        </p:nvSpPr>
        <p:spPr>
          <a:xfrm>
            <a:off x="914400" y="242888"/>
            <a:ext cx="9914860" cy="5800103"/>
          </a:xfrm>
        </p:spPr>
        <p:txBody>
          <a:bodyPr>
            <a:normAutofit lnSpcReduction="10000"/>
          </a:bodyPr>
          <a:lstStyle/>
          <a:p>
            <a:pPr marL="166688" indent="-166688" eaLnBrk="1" hangingPunct="1">
              <a:spcBef>
                <a:spcPts val="1200"/>
              </a:spcBef>
              <a:buFont typeface="Wingdings" pitchFamily="2" charset="2"/>
              <a:buChar char="q"/>
              <a:defRPr/>
            </a:pPr>
            <a:r>
              <a:rPr lang="en-US" sz="2400" b="1" dirty="0">
                <a:solidFill>
                  <a:srgbClr val="C00000"/>
                </a:solidFill>
                <a:latin typeface="Comic Sans MS" panose="030F0702030302020204" pitchFamily="66" charset="0"/>
                <a:cs typeface="Arial" pitchFamily="34" charset="0"/>
              </a:rPr>
              <a:t>Vectored Interrupts</a:t>
            </a:r>
          </a:p>
          <a:p>
            <a:pPr marL="166688" indent="-166688" eaLnBrk="1" hangingPunct="1">
              <a:spcBef>
                <a:spcPts val="1200"/>
              </a:spcBef>
              <a:defRPr/>
            </a:pPr>
            <a:r>
              <a:rPr lang="en-US" sz="2400" dirty="0">
                <a:solidFill>
                  <a:srgbClr val="0808B8"/>
                </a:solidFill>
                <a:latin typeface="Comic Sans MS" panose="030F0702030302020204" pitchFamily="66" charset="0"/>
                <a:cs typeface="Arial" pitchFamily="34" charset="0"/>
              </a:rPr>
              <a:t>The device requesting an interrupt may identify itself directly to the processor. </a:t>
            </a:r>
          </a:p>
          <a:p>
            <a:pPr marL="398463" lvl="1" indent="-231775" eaLnBrk="1" hangingPunct="1">
              <a:spcBef>
                <a:spcPts val="1200"/>
              </a:spcBef>
              <a:buFont typeface="Wingdings" pitchFamily="2" charset="2"/>
              <a:buChar char="§"/>
              <a:tabLst>
                <a:tab pos="398463" algn="l"/>
              </a:tabLst>
              <a:defRPr/>
            </a:pPr>
            <a:r>
              <a:rPr lang="en-US" sz="2400" dirty="0">
                <a:latin typeface="Comic Sans MS" panose="030F0702030302020204" pitchFamily="66" charset="0"/>
                <a:cs typeface="Arial" pitchFamily="34" charset="0"/>
              </a:rPr>
              <a:t>Device can do so by sending a </a:t>
            </a:r>
            <a:r>
              <a:rPr lang="en-US" sz="2400" dirty="0">
                <a:solidFill>
                  <a:srgbClr val="C00000"/>
                </a:solidFill>
                <a:latin typeface="Comic Sans MS" panose="030F0702030302020204" pitchFamily="66" charset="0"/>
                <a:cs typeface="Arial" pitchFamily="34" charset="0"/>
              </a:rPr>
              <a:t>special code (4 to 8 bits) to </a:t>
            </a:r>
            <a:r>
              <a:rPr lang="en-US" sz="2400" dirty="0">
                <a:latin typeface="Comic Sans MS" panose="030F0702030302020204" pitchFamily="66" charset="0"/>
                <a:cs typeface="Arial" pitchFamily="34" charset="0"/>
              </a:rPr>
              <a:t>the processor over the bus. </a:t>
            </a:r>
          </a:p>
          <a:p>
            <a:pPr marL="398463" lvl="1" indent="-231775" eaLnBrk="1" hangingPunct="1">
              <a:spcBef>
                <a:spcPts val="1200"/>
              </a:spcBef>
              <a:buFont typeface="Wingdings" pitchFamily="2" charset="2"/>
              <a:buChar char="§"/>
              <a:tabLst>
                <a:tab pos="398463" algn="l"/>
              </a:tabLst>
              <a:defRPr/>
            </a:pPr>
            <a:r>
              <a:rPr lang="en-US" sz="2400" dirty="0">
                <a:latin typeface="Comic Sans MS" panose="030F0702030302020204" pitchFamily="66" charset="0"/>
                <a:cs typeface="Arial" pitchFamily="34" charset="0"/>
              </a:rPr>
              <a:t>Code supplied by the device may represent a part of the </a:t>
            </a:r>
            <a:r>
              <a:rPr lang="en-US" sz="2400" dirty="0">
                <a:solidFill>
                  <a:srgbClr val="C00000"/>
                </a:solidFill>
                <a:latin typeface="Comic Sans MS" panose="030F0702030302020204" pitchFamily="66" charset="0"/>
                <a:cs typeface="Arial" pitchFamily="34" charset="0"/>
              </a:rPr>
              <a:t>starting address of the interrupt-service routine. </a:t>
            </a:r>
          </a:p>
          <a:p>
            <a:pPr marL="398463" lvl="1" indent="-231775" eaLnBrk="1" hangingPunct="1">
              <a:spcBef>
                <a:spcPts val="1200"/>
              </a:spcBef>
              <a:buFont typeface="Wingdings" pitchFamily="2" charset="2"/>
              <a:buChar char="§"/>
              <a:tabLst>
                <a:tab pos="398463" algn="l"/>
              </a:tabLst>
              <a:defRPr/>
            </a:pPr>
            <a:r>
              <a:rPr lang="en-US" sz="2400" dirty="0">
                <a:latin typeface="Comic Sans MS" panose="030F0702030302020204" pitchFamily="66" charset="0"/>
                <a:cs typeface="Arial" pitchFamily="34" charset="0"/>
              </a:rPr>
              <a:t>The remainder of the starting address is obtained by the processor based on other information such as the </a:t>
            </a:r>
            <a:r>
              <a:rPr lang="en-US" sz="2400" dirty="0">
                <a:solidFill>
                  <a:srgbClr val="C00000"/>
                </a:solidFill>
                <a:latin typeface="Comic Sans MS" panose="030F0702030302020204" pitchFamily="66" charset="0"/>
                <a:cs typeface="Arial" pitchFamily="34" charset="0"/>
              </a:rPr>
              <a:t>range of memory addresses where interrupt service routines are located</a:t>
            </a:r>
            <a:r>
              <a:rPr lang="en-US" sz="2400" dirty="0">
                <a:latin typeface="Comic Sans MS" panose="030F0702030302020204" pitchFamily="66" charset="0"/>
                <a:cs typeface="Arial" pitchFamily="34" charset="0"/>
              </a:rPr>
              <a:t>.</a:t>
            </a:r>
          </a:p>
          <a:p>
            <a:pPr marL="166688" indent="-166688" eaLnBrk="1" hangingPunct="1">
              <a:spcBef>
                <a:spcPts val="1200"/>
              </a:spcBef>
              <a:defRPr/>
            </a:pPr>
            <a:r>
              <a:rPr lang="en-US" sz="2400" dirty="0">
                <a:solidFill>
                  <a:srgbClr val="0808B8"/>
                </a:solidFill>
                <a:latin typeface="Comic Sans MS" panose="030F0702030302020204" pitchFamily="66" charset="0"/>
                <a:cs typeface="Arial" pitchFamily="34" charset="0"/>
              </a:rPr>
              <a:t>Usually the location pointed to by the interrupting device is used to store the starting address of ISR.</a:t>
            </a:r>
          </a:p>
          <a:p>
            <a:endParaRPr lang="en-IN" dirty="0"/>
          </a:p>
        </p:txBody>
      </p:sp>
      <p:sp>
        <p:nvSpPr>
          <p:cNvPr id="4" name="Footer Placeholder 3">
            <a:extLst>
              <a:ext uri="{FF2B5EF4-FFF2-40B4-BE49-F238E27FC236}">
                <a16:creationId xmlns:a16="http://schemas.microsoft.com/office/drawing/2014/main" id="{2709BC78-56A3-F310-0CF9-8B0F59CE30F6}"/>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9AC41D45-55CA-4882-9476-1C831CAE43AC}"/>
              </a:ext>
            </a:extLst>
          </p:cNvPr>
          <p:cNvSpPr>
            <a:spLocks noGrp="1"/>
          </p:cNvSpPr>
          <p:nvPr>
            <p:ph type="sldNum" sz="quarter" idx="12"/>
          </p:nvPr>
        </p:nvSpPr>
        <p:spPr/>
        <p:txBody>
          <a:bodyPr/>
          <a:lstStyle/>
          <a:p>
            <a:fld id="{08AB70BE-1769-45B8-85A6-0C837432C7E6}" type="slidenum">
              <a:rPr lang="en-US" smtClean="0"/>
              <a:t>34</a:t>
            </a:fld>
            <a:endParaRPr lang="en-US"/>
          </a:p>
        </p:txBody>
      </p:sp>
    </p:spTree>
    <p:extLst>
      <p:ext uri="{BB962C8B-B14F-4D97-AF65-F5344CB8AC3E}">
        <p14:creationId xmlns:p14="http://schemas.microsoft.com/office/powerpoint/2010/main" val="3763078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0742-D0ED-543C-322B-49854751824C}"/>
              </a:ext>
            </a:extLst>
          </p:cNvPr>
          <p:cNvSpPr>
            <a:spLocks noGrp="1"/>
          </p:cNvSpPr>
          <p:nvPr>
            <p:ph type="title"/>
          </p:nvPr>
        </p:nvSpPr>
        <p:spPr/>
        <p:txBody>
          <a:bodyPr/>
          <a:lstStyle/>
          <a:p>
            <a:r>
              <a:rPr lang="en-IN" dirty="0"/>
              <a:t>Interrupt Nesting – Priority Structure</a:t>
            </a:r>
          </a:p>
        </p:txBody>
      </p:sp>
      <p:sp>
        <p:nvSpPr>
          <p:cNvPr id="3" name="Content Placeholder 2">
            <a:extLst>
              <a:ext uri="{FF2B5EF4-FFF2-40B4-BE49-F238E27FC236}">
                <a16:creationId xmlns:a16="http://schemas.microsoft.com/office/drawing/2014/main" id="{99FE1996-4869-4844-CF62-97CFD7FDAC50}"/>
              </a:ext>
            </a:extLst>
          </p:cNvPr>
          <p:cNvSpPr>
            <a:spLocks noGrp="1"/>
          </p:cNvSpPr>
          <p:nvPr>
            <p:ph idx="1"/>
          </p:nvPr>
        </p:nvSpPr>
        <p:spPr/>
        <p:txBody>
          <a:bodyPr>
            <a:normAutofit fontScale="85000" lnSpcReduction="20000"/>
          </a:bodyPr>
          <a:lstStyle/>
          <a:p>
            <a:pPr marL="274320" indent="-274320" eaLnBrk="1" fontAlgn="auto" hangingPunct="1">
              <a:spcAft>
                <a:spcPts val="0"/>
              </a:spcAft>
              <a:buClr>
                <a:schemeClr val="accent3"/>
              </a:buClr>
              <a:buFont typeface="Arial" panose="020B0604020202020204" pitchFamily="34" charset="0"/>
              <a:buNone/>
              <a:defRPr/>
            </a:pPr>
            <a:r>
              <a:rPr lang="en-US" sz="2400" dirty="0">
                <a:latin typeface="Comic Sans MS" panose="030F0702030302020204" pitchFamily="66" charset="0"/>
                <a:cs typeface="Arial" pitchFamily="34" charset="0"/>
              </a:rPr>
              <a:t>Previously, before the processor started executing the interrupt service routine for a device, it </a:t>
            </a:r>
            <a:r>
              <a:rPr lang="en-US" sz="2400" dirty="0">
                <a:solidFill>
                  <a:srgbClr val="C00000"/>
                </a:solidFill>
                <a:latin typeface="Comic Sans MS" panose="030F0702030302020204" pitchFamily="66" charset="0"/>
                <a:cs typeface="Arial" pitchFamily="34" charset="0"/>
              </a:rPr>
              <a:t>disabled the interrupts </a:t>
            </a:r>
            <a:r>
              <a:rPr lang="en-US" sz="2400" dirty="0">
                <a:latin typeface="Comic Sans MS" panose="030F0702030302020204" pitchFamily="66" charset="0"/>
                <a:cs typeface="Arial" pitchFamily="34" charset="0"/>
              </a:rPr>
              <a:t>from the device. </a:t>
            </a:r>
          </a:p>
          <a:p>
            <a:pPr marL="274320" indent="-274320" eaLnBrk="1" fontAlgn="auto" hangingPunct="1">
              <a:spcAft>
                <a:spcPts val="0"/>
              </a:spcAft>
              <a:buClr>
                <a:schemeClr val="accent3"/>
              </a:buClr>
              <a:buFont typeface="Wingdings 2"/>
              <a:buChar char=""/>
              <a:defRPr/>
            </a:pPr>
            <a:r>
              <a:rPr lang="en-US" sz="2400" dirty="0">
                <a:solidFill>
                  <a:srgbClr val="0808B8"/>
                </a:solidFill>
                <a:latin typeface="Comic Sans MS" panose="030F0702030302020204" pitchFamily="66" charset="0"/>
                <a:cs typeface="Arial" pitchFamily="34" charset="0"/>
              </a:rPr>
              <a:t>In general, same arrangement is used when </a:t>
            </a:r>
            <a:r>
              <a:rPr lang="en-US" sz="2400" dirty="0">
                <a:solidFill>
                  <a:srgbClr val="C00000"/>
                </a:solidFill>
                <a:latin typeface="Comic Sans MS" panose="030F0702030302020204" pitchFamily="66" charset="0"/>
                <a:cs typeface="Arial" pitchFamily="34" charset="0"/>
              </a:rPr>
              <a:t>multiple devices can send interrupt requests to the processor. </a:t>
            </a:r>
          </a:p>
          <a:p>
            <a:pPr marL="640080" lvl="1" indent="-246888" eaLnBrk="1" fontAlgn="auto" hangingPunct="1">
              <a:spcAft>
                <a:spcPts val="0"/>
              </a:spcAft>
              <a:buFont typeface="Wingdings 2"/>
              <a:buChar char=""/>
              <a:defRPr/>
            </a:pPr>
            <a:r>
              <a:rPr lang="en-US" sz="2400" dirty="0">
                <a:latin typeface="Comic Sans MS" panose="030F0702030302020204" pitchFamily="66" charset="0"/>
                <a:cs typeface="Arial" pitchFamily="34" charset="0"/>
              </a:rPr>
              <a:t>During the execution of an interrupt service routine of device, the </a:t>
            </a:r>
            <a:r>
              <a:rPr lang="en-US" sz="2400" dirty="0">
                <a:solidFill>
                  <a:srgbClr val="0808B8"/>
                </a:solidFill>
                <a:latin typeface="Comic Sans MS" panose="030F0702030302020204" pitchFamily="66" charset="0"/>
                <a:cs typeface="Arial" pitchFamily="34" charset="0"/>
              </a:rPr>
              <a:t>processor does not accept interrupt requests from any other device. </a:t>
            </a:r>
          </a:p>
          <a:p>
            <a:pPr marL="640080" lvl="1" indent="-246888" eaLnBrk="1" fontAlgn="auto" hangingPunct="1">
              <a:spcAft>
                <a:spcPts val="0"/>
              </a:spcAft>
              <a:buFont typeface="Wingdings 2"/>
              <a:buChar char=""/>
              <a:defRPr/>
            </a:pPr>
            <a:r>
              <a:rPr lang="en-US" sz="2400" dirty="0">
                <a:latin typeface="Comic Sans MS" panose="030F0702030302020204" pitchFamily="66" charset="0"/>
                <a:cs typeface="Arial" pitchFamily="34" charset="0"/>
              </a:rPr>
              <a:t>Since the interrupt service routines are usually short, the delay that this causes is generally acceptable.</a:t>
            </a:r>
          </a:p>
          <a:p>
            <a:pPr marL="274320" indent="-274320" eaLnBrk="1" fontAlgn="auto" hangingPunct="1">
              <a:spcAft>
                <a:spcPts val="0"/>
              </a:spcAft>
              <a:buClr>
                <a:schemeClr val="accent3"/>
              </a:buClr>
              <a:buFont typeface="Wingdings 2"/>
              <a:buChar char=""/>
              <a:defRPr/>
            </a:pPr>
            <a:r>
              <a:rPr lang="en-US" sz="2400" dirty="0">
                <a:latin typeface="Comic Sans MS" panose="030F0702030302020204" pitchFamily="66" charset="0"/>
                <a:cs typeface="Arial" pitchFamily="34" charset="0"/>
              </a:rPr>
              <a:t>However, for certain devices this </a:t>
            </a:r>
            <a:r>
              <a:rPr lang="en-US" sz="2400" dirty="0">
                <a:solidFill>
                  <a:srgbClr val="0808B8"/>
                </a:solidFill>
                <a:latin typeface="Comic Sans MS" panose="030F0702030302020204" pitchFamily="66" charset="0"/>
                <a:cs typeface="Arial" pitchFamily="34" charset="0"/>
              </a:rPr>
              <a:t>delay may not be acceptable. </a:t>
            </a:r>
          </a:p>
          <a:p>
            <a:pPr marL="640080" lvl="1" indent="-246888" eaLnBrk="1" fontAlgn="auto" hangingPunct="1">
              <a:spcAft>
                <a:spcPts val="0"/>
              </a:spcAft>
              <a:buFont typeface="Wingdings 2"/>
              <a:buChar char=""/>
              <a:defRPr/>
            </a:pPr>
            <a:r>
              <a:rPr lang="en-US" sz="2400" dirty="0">
                <a:solidFill>
                  <a:srgbClr val="C00000"/>
                </a:solidFill>
                <a:latin typeface="Comic Sans MS" panose="030F0702030302020204" pitchFamily="66" charset="0"/>
                <a:cs typeface="Arial" pitchFamily="34" charset="0"/>
              </a:rPr>
              <a:t>Which devices can be allowed to interrupt a processor when it is executing an interrupt service routine of another device?</a:t>
            </a:r>
          </a:p>
          <a:p>
            <a:endParaRPr lang="en-IN" dirty="0"/>
          </a:p>
        </p:txBody>
      </p:sp>
      <p:sp>
        <p:nvSpPr>
          <p:cNvPr id="4" name="Footer Placeholder 3">
            <a:extLst>
              <a:ext uri="{FF2B5EF4-FFF2-40B4-BE49-F238E27FC236}">
                <a16:creationId xmlns:a16="http://schemas.microsoft.com/office/drawing/2014/main" id="{08336D6A-DE8C-C05E-45E5-0CE9EECE2E91}"/>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5C199229-3C70-9937-6734-DACFC53E2BDE}"/>
              </a:ext>
            </a:extLst>
          </p:cNvPr>
          <p:cNvSpPr>
            <a:spLocks noGrp="1"/>
          </p:cNvSpPr>
          <p:nvPr>
            <p:ph type="sldNum" sz="quarter" idx="12"/>
          </p:nvPr>
        </p:nvSpPr>
        <p:spPr/>
        <p:txBody>
          <a:bodyPr/>
          <a:lstStyle/>
          <a:p>
            <a:fld id="{08AB70BE-1769-45B8-85A6-0C837432C7E6}" type="slidenum">
              <a:rPr lang="en-US" smtClean="0"/>
              <a:t>35</a:t>
            </a:fld>
            <a:endParaRPr lang="en-US"/>
          </a:p>
        </p:txBody>
      </p:sp>
    </p:spTree>
    <p:extLst>
      <p:ext uri="{BB962C8B-B14F-4D97-AF65-F5344CB8AC3E}">
        <p14:creationId xmlns:p14="http://schemas.microsoft.com/office/powerpoint/2010/main" val="187554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293A9-8477-3C89-70E4-AA85B27DA72E}"/>
              </a:ext>
            </a:extLst>
          </p:cNvPr>
          <p:cNvSpPr>
            <a:spLocks noGrp="1"/>
          </p:cNvSpPr>
          <p:nvPr>
            <p:ph idx="1"/>
          </p:nvPr>
        </p:nvSpPr>
        <p:spPr>
          <a:xfrm>
            <a:off x="914400" y="342900"/>
            <a:ext cx="9914860" cy="5700091"/>
          </a:xfrm>
        </p:spPr>
        <p:txBody>
          <a:bodyPr>
            <a:normAutofit fontScale="92500" lnSpcReduction="10000"/>
          </a:bodyPr>
          <a:lstStyle/>
          <a:p>
            <a:pPr marL="228600" indent="-228600" eaLnBrk="1" hangingPunct="1">
              <a:buFont typeface="Wingdings" panose="05000000000000000000" pitchFamily="2" charset="2"/>
              <a:buChar char="q"/>
            </a:pPr>
            <a:r>
              <a:rPr lang="en-US" altLang="en-US" sz="2400" b="1" dirty="0">
                <a:solidFill>
                  <a:srgbClr val="C00000"/>
                </a:solidFill>
                <a:latin typeface="Comic Sans MS" panose="030F0702030302020204" pitchFamily="66" charset="0"/>
                <a:cs typeface="Arial" panose="020B0604020202020204" pitchFamily="34" charset="0"/>
              </a:rPr>
              <a:t>Interrupt Nesting</a:t>
            </a:r>
          </a:p>
          <a:p>
            <a:pPr marL="228600" indent="-228600" eaLnBrk="1" hangingPunct="1"/>
            <a:r>
              <a:rPr lang="en-US" altLang="en-US" sz="2400" dirty="0">
                <a:solidFill>
                  <a:srgbClr val="0808B8"/>
                </a:solidFill>
                <a:latin typeface="Comic Sans MS" panose="030F0702030302020204" pitchFamily="66" charset="0"/>
                <a:cs typeface="Arial" panose="020B0604020202020204" pitchFamily="34" charset="0"/>
              </a:rPr>
              <a:t>I/O devices are organized in a priority structure:</a:t>
            </a:r>
          </a:p>
          <a:p>
            <a:pPr marL="228600" lvl="1" indent="-228600" eaLnBrk="1" hangingPunct="1"/>
            <a:r>
              <a:rPr lang="en-US" altLang="en-US" sz="2400" dirty="0">
                <a:latin typeface="Comic Sans MS" panose="030F0702030302020204" pitchFamily="66" charset="0"/>
                <a:cs typeface="Arial" panose="020B0604020202020204" pitchFamily="34" charset="0"/>
              </a:rPr>
              <a:t>An </a:t>
            </a:r>
            <a:r>
              <a:rPr lang="en-US" altLang="en-US" sz="2400" dirty="0">
                <a:solidFill>
                  <a:srgbClr val="0808B8"/>
                </a:solidFill>
                <a:latin typeface="Comic Sans MS" panose="030F0702030302020204" pitchFamily="66" charset="0"/>
                <a:cs typeface="Arial" panose="020B0604020202020204" pitchFamily="34" charset="0"/>
              </a:rPr>
              <a:t>interrupt request from a high-priority device is accepted </a:t>
            </a:r>
            <a:r>
              <a:rPr lang="en-US" altLang="en-US" sz="2400" dirty="0">
                <a:latin typeface="Comic Sans MS" panose="030F0702030302020204" pitchFamily="66" charset="0"/>
                <a:cs typeface="Arial" panose="020B0604020202020204" pitchFamily="34" charset="0"/>
              </a:rPr>
              <a:t>while the processor is executing the interrupt service routine of a low priority device.</a:t>
            </a:r>
          </a:p>
          <a:p>
            <a:pPr marL="228600" indent="-228600" eaLnBrk="1" hangingPunct="1"/>
            <a:r>
              <a:rPr lang="en-US" altLang="en-US" sz="2400" dirty="0">
                <a:solidFill>
                  <a:srgbClr val="0808B8"/>
                </a:solidFill>
                <a:latin typeface="Comic Sans MS" panose="030F0702030302020204" pitchFamily="66" charset="0"/>
                <a:cs typeface="Arial" panose="020B0604020202020204" pitchFamily="34" charset="0"/>
              </a:rPr>
              <a:t>A priority level is assigned to a processor that can be changed under program control</a:t>
            </a:r>
            <a:r>
              <a:rPr lang="en-US" altLang="en-US" sz="2400" dirty="0">
                <a:solidFill>
                  <a:srgbClr val="C00000"/>
                </a:solidFill>
                <a:latin typeface="Comic Sans MS" panose="030F0702030302020204" pitchFamily="66" charset="0"/>
                <a:cs typeface="Arial" panose="020B0604020202020204" pitchFamily="34" charset="0"/>
              </a:rPr>
              <a:t>.</a:t>
            </a:r>
          </a:p>
          <a:p>
            <a:pPr marL="228600" lvl="1" indent="-228600" eaLnBrk="1" hangingPunct="1"/>
            <a:r>
              <a:rPr lang="en-US" altLang="en-US" sz="2400" dirty="0">
                <a:solidFill>
                  <a:srgbClr val="0808B8"/>
                </a:solidFill>
                <a:latin typeface="Comic Sans MS" panose="030F0702030302020204" pitchFamily="66" charset="0"/>
                <a:cs typeface="Arial" panose="020B0604020202020204" pitchFamily="34" charset="0"/>
              </a:rPr>
              <a:t>Priority level of a processor is the priority of the program</a:t>
            </a:r>
            <a:r>
              <a:rPr lang="en-US" altLang="en-US" sz="2400" dirty="0">
                <a:solidFill>
                  <a:schemeClr val="tx2"/>
                </a:solidFill>
                <a:latin typeface="Comic Sans MS" panose="030F0702030302020204" pitchFamily="66" charset="0"/>
                <a:cs typeface="Arial" panose="020B0604020202020204" pitchFamily="34" charset="0"/>
              </a:rPr>
              <a:t> </a:t>
            </a:r>
            <a:r>
              <a:rPr lang="en-US" altLang="en-US" sz="2400" dirty="0">
                <a:latin typeface="Comic Sans MS" panose="030F0702030302020204" pitchFamily="66" charset="0"/>
                <a:cs typeface="Arial" panose="020B0604020202020204" pitchFamily="34" charset="0"/>
              </a:rPr>
              <a:t>that is currently being executed. </a:t>
            </a:r>
          </a:p>
          <a:p>
            <a:pPr marL="228600" lvl="1" indent="-228600" eaLnBrk="1" hangingPunct="1"/>
            <a:r>
              <a:rPr lang="en-US" altLang="en-US" sz="2400" dirty="0">
                <a:latin typeface="Comic Sans MS" panose="030F0702030302020204" pitchFamily="66" charset="0"/>
                <a:cs typeface="Arial" panose="020B0604020202020204" pitchFamily="34" charset="0"/>
              </a:rPr>
              <a:t>When the processor starts executing the interrupt service routine of a device, its </a:t>
            </a:r>
            <a:r>
              <a:rPr lang="en-US" altLang="en-US" sz="2400" dirty="0">
                <a:solidFill>
                  <a:srgbClr val="0808B8"/>
                </a:solidFill>
                <a:latin typeface="Comic Sans MS" panose="030F0702030302020204" pitchFamily="66" charset="0"/>
                <a:cs typeface="Arial" panose="020B0604020202020204" pitchFamily="34" charset="0"/>
              </a:rPr>
              <a:t>priority is raised to that of the device</a:t>
            </a:r>
            <a:r>
              <a:rPr lang="en-US" altLang="en-US" sz="2400" dirty="0">
                <a:latin typeface="Comic Sans MS" panose="030F0702030302020204" pitchFamily="66" charset="0"/>
                <a:cs typeface="Arial" panose="020B0604020202020204" pitchFamily="34" charset="0"/>
              </a:rPr>
              <a:t>.</a:t>
            </a:r>
          </a:p>
          <a:p>
            <a:pPr marL="228600" lvl="1" indent="-228600" eaLnBrk="1" hangingPunct="1"/>
            <a:r>
              <a:rPr lang="en-US" altLang="en-US" sz="2400" dirty="0">
                <a:latin typeface="Comic Sans MS" panose="030F0702030302020204" pitchFamily="66" charset="0"/>
                <a:cs typeface="Arial" panose="020B0604020202020204" pitchFamily="34" charset="0"/>
              </a:rPr>
              <a:t>If the device sending an </a:t>
            </a:r>
            <a:r>
              <a:rPr lang="en-US" altLang="en-US" sz="2400" dirty="0">
                <a:solidFill>
                  <a:srgbClr val="0808B8"/>
                </a:solidFill>
                <a:latin typeface="Comic Sans MS" panose="030F0702030302020204" pitchFamily="66" charset="0"/>
                <a:cs typeface="Arial" panose="020B0604020202020204" pitchFamily="34" charset="0"/>
              </a:rPr>
              <a:t>interrupt request has a higher priority </a:t>
            </a:r>
            <a:r>
              <a:rPr lang="en-US" altLang="en-US" sz="2400" dirty="0">
                <a:latin typeface="Comic Sans MS" panose="030F0702030302020204" pitchFamily="66" charset="0"/>
                <a:cs typeface="Arial" panose="020B0604020202020204" pitchFamily="34" charset="0"/>
              </a:rPr>
              <a:t>than the processor, processor </a:t>
            </a:r>
            <a:r>
              <a:rPr lang="en-US" altLang="en-US" sz="2400" dirty="0">
                <a:solidFill>
                  <a:srgbClr val="0808B8"/>
                </a:solidFill>
                <a:latin typeface="Comic Sans MS" panose="030F0702030302020204" pitchFamily="66" charset="0"/>
                <a:cs typeface="Arial" panose="020B0604020202020204" pitchFamily="34" charset="0"/>
              </a:rPr>
              <a:t>accepts the interrupt request</a:t>
            </a:r>
            <a:r>
              <a:rPr lang="en-US" altLang="en-US" sz="2400" dirty="0">
                <a:latin typeface="Comic Sans MS" panose="030F0702030302020204" pitchFamily="66" charset="0"/>
                <a:cs typeface="Arial" panose="020B0604020202020204" pitchFamily="34" charset="0"/>
              </a:rPr>
              <a:t>.</a:t>
            </a:r>
          </a:p>
          <a:p>
            <a:endParaRPr lang="en-IN" dirty="0"/>
          </a:p>
        </p:txBody>
      </p:sp>
      <p:sp>
        <p:nvSpPr>
          <p:cNvPr id="4" name="Footer Placeholder 3">
            <a:extLst>
              <a:ext uri="{FF2B5EF4-FFF2-40B4-BE49-F238E27FC236}">
                <a16:creationId xmlns:a16="http://schemas.microsoft.com/office/drawing/2014/main" id="{B7C11F8B-1FEB-B97F-9CEC-D7A10D580220}"/>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4A8A7C22-426E-D02D-6540-59CBCCE474EA}"/>
              </a:ext>
            </a:extLst>
          </p:cNvPr>
          <p:cNvSpPr>
            <a:spLocks noGrp="1"/>
          </p:cNvSpPr>
          <p:nvPr>
            <p:ph type="sldNum" sz="quarter" idx="12"/>
          </p:nvPr>
        </p:nvSpPr>
        <p:spPr/>
        <p:txBody>
          <a:bodyPr/>
          <a:lstStyle/>
          <a:p>
            <a:fld id="{08AB70BE-1769-45B8-85A6-0C837432C7E6}" type="slidenum">
              <a:rPr lang="en-US" smtClean="0"/>
              <a:t>36</a:t>
            </a:fld>
            <a:endParaRPr lang="en-US"/>
          </a:p>
        </p:txBody>
      </p:sp>
    </p:spTree>
    <p:extLst>
      <p:ext uri="{BB962C8B-B14F-4D97-AF65-F5344CB8AC3E}">
        <p14:creationId xmlns:p14="http://schemas.microsoft.com/office/powerpoint/2010/main" val="2673046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7E3276-B5BE-5CCD-D48B-CD4B6CBD98CA}"/>
              </a:ext>
            </a:extLst>
          </p:cNvPr>
          <p:cNvSpPr>
            <a:spLocks noGrp="1"/>
          </p:cNvSpPr>
          <p:nvPr>
            <p:ph idx="1"/>
          </p:nvPr>
        </p:nvSpPr>
        <p:spPr>
          <a:xfrm>
            <a:off x="914400" y="271463"/>
            <a:ext cx="9914860" cy="5771528"/>
          </a:xfrm>
        </p:spPr>
        <p:txBody>
          <a:bodyPr/>
          <a:lstStyle/>
          <a:p>
            <a:pPr marL="233363" indent="-233363" eaLnBrk="1" hangingPunct="1">
              <a:defRPr/>
            </a:pPr>
            <a:r>
              <a:rPr lang="en-US" sz="2400" b="1" dirty="0">
                <a:solidFill>
                  <a:schemeClr val="accent2"/>
                </a:solidFill>
                <a:latin typeface="Comic Sans MS" panose="030F0702030302020204" pitchFamily="66" charset="0"/>
                <a:cs typeface="Arial" pitchFamily="34" charset="0"/>
              </a:rPr>
              <a:t>Processor’s priority </a:t>
            </a:r>
            <a:r>
              <a:rPr lang="en-US" sz="2400" dirty="0">
                <a:solidFill>
                  <a:srgbClr val="0808B8"/>
                </a:solidFill>
                <a:latin typeface="Comic Sans MS" panose="030F0702030302020204" pitchFamily="66" charset="0"/>
                <a:cs typeface="Arial" pitchFamily="34" charset="0"/>
              </a:rPr>
              <a:t>is encoded in a few bits of the processor status register.</a:t>
            </a:r>
          </a:p>
          <a:p>
            <a:pPr marL="282575" lvl="1" indent="-233363" eaLnBrk="1" hangingPunct="1">
              <a:defRPr/>
            </a:pPr>
            <a:r>
              <a:rPr lang="en-US" sz="2400" dirty="0">
                <a:solidFill>
                  <a:srgbClr val="0808B8"/>
                </a:solidFill>
                <a:latin typeface="Comic Sans MS" panose="030F0702030302020204" pitchFamily="66" charset="0"/>
                <a:cs typeface="Arial" pitchFamily="34" charset="0"/>
              </a:rPr>
              <a:t>Priority can be changed by instructions that write into the processor status register called </a:t>
            </a:r>
            <a:r>
              <a:rPr lang="en-US" sz="2400" dirty="0">
                <a:solidFill>
                  <a:srgbClr val="C00000"/>
                </a:solidFill>
                <a:latin typeface="Comic Sans MS" panose="030F0702030302020204" pitchFamily="66" charset="0"/>
                <a:cs typeface="Arial" pitchFamily="34" charset="0"/>
              </a:rPr>
              <a:t>privileged instructions</a:t>
            </a:r>
            <a:r>
              <a:rPr lang="en-US" sz="2400" dirty="0">
                <a:latin typeface="Comic Sans MS" panose="030F0702030302020204" pitchFamily="66" charset="0"/>
                <a:cs typeface="Arial" pitchFamily="34" charset="0"/>
              </a:rPr>
              <a:t>, or </a:t>
            </a:r>
            <a:r>
              <a:rPr lang="en-US" sz="2400" dirty="0">
                <a:solidFill>
                  <a:srgbClr val="0808B8"/>
                </a:solidFill>
                <a:latin typeface="Comic Sans MS" panose="030F0702030302020204" pitchFamily="66" charset="0"/>
                <a:cs typeface="Arial" pitchFamily="34" charset="0"/>
              </a:rPr>
              <a:t>instructions that can be executed only in </a:t>
            </a:r>
            <a:r>
              <a:rPr lang="en-US" sz="2400" dirty="0">
                <a:solidFill>
                  <a:srgbClr val="C00000"/>
                </a:solidFill>
                <a:latin typeface="Comic Sans MS" panose="030F0702030302020204" pitchFamily="66" charset="0"/>
                <a:cs typeface="Arial" pitchFamily="34" charset="0"/>
              </a:rPr>
              <a:t>supervisor mode. </a:t>
            </a:r>
          </a:p>
          <a:p>
            <a:pPr marL="282575" lvl="1" indent="-233363" eaLnBrk="1" hangingPunct="1">
              <a:defRPr/>
            </a:pPr>
            <a:r>
              <a:rPr lang="en-US" sz="2400" dirty="0">
                <a:latin typeface="Comic Sans MS" panose="030F0702030302020204" pitchFamily="66" charset="0"/>
                <a:cs typeface="Arial" pitchFamily="34" charset="0"/>
              </a:rPr>
              <a:t>Privileged instructions </a:t>
            </a:r>
            <a:r>
              <a:rPr lang="en-US" sz="2400" dirty="0">
                <a:solidFill>
                  <a:srgbClr val="0808B8"/>
                </a:solidFill>
                <a:latin typeface="Comic Sans MS" panose="030F0702030302020204" pitchFamily="66" charset="0"/>
                <a:cs typeface="Arial" pitchFamily="34" charset="0"/>
              </a:rPr>
              <a:t>cannot be executed in the user mode</a:t>
            </a:r>
            <a:r>
              <a:rPr lang="en-US" sz="2400" dirty="0">
                <a:latin typeface="Comic Sans MS" panose="030F0702030302020204" pitchFamily="66" charset="0"/>
                <a:cs typeface="Arial" pitchFamily="34" charset="0"/>
              </a:rPr>
              <a:t>. </a:t>
            </a:r>
          </a:p>
          <a:p>
            <a:pPr marL="282575" lvl="1" indent="-233363" eaLnBrk="1" hangingPunct="1">
              <a:defRPr/>
            </a:pPr>
            <a:r>
              <a:rPr lang="en-US" sz="2400" dirty="0">
                <a:latin typeface="Comic Sans MS" panose="030F0702030302020204" pitchFamily="66" charset="0"/>
                <a:cs typeface="Arial" pitchFamily="34" charset="0"/>
              </a:rPr>
              <a:t>Prevents a user program from accidentally or intentionally changing the priority of the processor. </a:t>
            </a:r>
          </a:p>
          <a:p>
            <a:pPr marL="282575" indent="-282575" eaLnBrk="1" hangingPunct="1">
              <a:defRPr/>
            </a:pPr>
            <a:r>
              <a:rPr lang="en-US" sz="2400" dirty="0">
                <a:solidFill>
                  <a:srgbClr val="0808B8"/>
                </a:solidFill>
                <a:latin typeface="Comic Sans MS" panose="030F0702030302020204" pitchFamily="66" charset="0"/>
                <a:cs typeface="Arial" pitchFamily="34" charset="0"/>
              </a:rPr>
              <a:t>If there is an attempt to execute a privileged instruction in the user mode, it causes a special type of interrupt </a:t>
            </a:r>
            <a:r>
              <a:rPr lang="en-US" sz="2400" dirty="0">
                <a:latin typeface="Comic Sans MS" panose="030F0702030302020204" pitchFamily="66" charset="0"/>
                <a:cs typeface="Arial" pitchFamily="34" charset="0"/>
              </a:rPr>
              <a:t>called as </a:t>
            </a:r>
            <a:r>
              <a:rPr lang="en-US" sz="2400" b="1" dirty="0">
                <a:solidFill>
                  <a:srgbClr val="CC3300"/>
                </a:solidFill>
                <a:latin typeface="Comic Sans MS" panose="030F0702030302020204" pitchFamily="66" charset="0"/>
                <a:cs typeface="Arial" pitchFamily="34" charset="0"/>
              </a:rPr>
              <a:t>privilege exception.</a:t>
            </a:r>
          </a:p>
          <a:p>
            <a:endParaRPr lang="en-IN" dirty="0"/>
          </a:p>
        </p:txBody>
      </p:sp>
      <p:sp>
        <p:nvSpPr>
          <p:cNvPr id="4" name="Footer Placeholder 3">
            <a:extLst>
              <a:ext uri="{FF2B5EF4-FFF2-40B4-BE49-F238E27FC236}">
                <a16:creationId xmlns:a16="http://schemas.microsoft.com/office/drawing/2014/main" id="{003ACA60-11E6-3FAC-F165-705299ED7C3E}"/>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2DFE2411-CB6B-98EC-7D0A-A31A1AAD0EB1}"/>
              </a:ext>
            </a:extLst>
          </p:cNvPr>
          <p:cNvSpPr>
            <a:spLocks noGrp="1"/>
          </p:cNvSpPr>
          <p:nvPr>
            <p:ph type="sldNum" sz="quarter" idx="12"/>
          </p:nvPr>
        </p:nvSpPr>
        <p:spPr/>
        <p:txBody>
          <a:bodyPr/>
          <a:lstStyle/>
          <a:p>
            <a:fld id="{08AB70BE-1769-45B8-85A6-0C837432C7E6}" type="slidenum">
              <a:rPr lang="en-US" smtClean="0"/>
              <a:t>37</a:t>
            </a:fld>
            <a:endParaRPr lang="en-US"/>
          </a:p>
        </p:txBody>
      </p:sp>
    </p:spTree>
    <p:extLst>
      <p:ext uri="{BB962C8B-B14F-4D97-AF65-F5344CB8AC3E}">
        <p14:creationId xmlns:p14="http://schemas.microsoft.com/office/powerpoint/2010/main" val="376691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003" y="578857"/>
            <a:ext cx="9914859" cy="1329004"/>
          </a:xfrm>
        </p:spPr>
        <p:txBody>
          <a:bodyPr>
            <a:normAutofit fontScale="90000"/>
          </a:bodyPr>
          <a:lstStyle/>
          <a:p>
            <a:r>
              <a:rPr lang="en-US" dirty="0"/>
              <a:t>Interrupt hardware – using open-drain bus</a:t>
            </a:r>
            <a:br>
              <a:rPr lang="en-US"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3782" y="1486034"/>
            <a:ext cx="5718218"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94215" y="1757363"/>
            <a:ext cx="5524005" cy="4802463"/>
          </a:xfrm>
        </p:spPr>
        <p:txBody>
          <a:bodyPr>
            <a:normAutofit/>
          </a:bodyPr>
          <a:lstStyle/>
          <a:p>
            <a:r>
              <a:rPr lang="en-US" dirty="0">
                <a:latin typeface="Comic Sans MS" panose="030F0702030302020204" pitchFamily="66" charset="0"/>
              </a:rPr>
              <a:t> A single interrupt-request line may be used to serve n devices</a:t>
            </a:r>
          </a:p>
          <a:p>
            <a:r>
              <a:rPr lang="en-US" dirty="0">
                <a:latin typeface="Comic Sans MS" panose="030F0702030302020204" pitchFamily="66" charset="0"/>
              </a:rPr>
              <a:t>To request an interrupt, a device closes its associated switch</a:t>
            </a:r>
          </a:p>
          <a:p>
            <a:r>
              <a:rPr lang="en-US" dirty="0">
                <a:latin typeface="Comic Sans MS" panose="030F0702030302020204" pitchFamily="66" charset="0"/>
              </a:rPr>
              <a:t>Since the closing of one or more switches will cause the line voltage to drop to 0, the value of INTR is the logical OR of the requests from individual devices, that is,</a:t>
            </a:r>
            <a:br>
              <a:rPr lang="en-US" dirty="0">
                <a:latin typeface="Comic Sans MS" panose="030F0702030302020204" pitchFamily="66" charset="0"/>
              </a:rPr>
            </a:br>
            <a:r>
              <a:rPr lang="en-US" b="1" dirty="0">
                <a:latin typeface="Comic Sans MS" panose="030F0702030302020204" pitchFamily="66" charset="0"/>
              </a:rPr>
              <a:t>INTR = INTR 1 ... </a:t>
            </a:r>
            <a:r>
              <a:rPr lang="en-US" b="1" dirty="0" err="1">
                <a:latin typeface="Comic Sans MS" panose="030F0702030302020204" pitchFamily="66" charset="0"/>
              </a:rPr>
              <a:t>INTRn</a:t>
            </a:r>
            <a:endParaRPr lang="en-US" dirty="0">
              <a:latin typeface="Comic Sans MS" panose="030F0702030302020204" pitchFamily="66" charset="0"/>
            </a:endParaRP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250875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6FA41D4-A56F-74D8-3238-723A424304E4}"/>
              </a:ext>
            </a:extLst>
          </p:cNvPr>
          <p:cNvSpPr>
            <a:spLocks noGrp="1"/>
          </p:cNvSpPr>
          <p:nvPr>
            <p:ph type="title"/>
          </p:nvPr>
        </p:nvSpPr>
        <p:spPr>
          <a:xfrm>
            <a:off x="1981200" y="76199"/>
            <a:ext cx="8532506" cy="732751"/>
          </a:xfrm>
        </p:spPr>
        <p:txBody>
          <a:bodyPr>
            <a:normAutofit fontScale="90000"/>
          </a:bodyPr>
          <a:lstStyle/>
          <a:p>
            <a:pPr eaLnBrk="1" hangingPunct="1"/>
            <a:r>
              <a:rPr kumimoji="0" lang="en-US" sz="3600" b="0" i="0" u="none" strike="noStrike" kern="1200" cap="none" spc="0" normalizeH="0" baseline="0" noProof="0" dirty="0">
                <a:ln>
                  <a:noFill/>
                </a:ln>
                <a:solidFill>
                  <a:srgbClr val="18818C"/>
                </a:solidFill>
                <a:effectLst/>
                <a:uLnTx/>
                <a:uFillTx/>
                <a:latin typeface="Elephant"/>
                <a:ea typeface="+mj-ea"/>
                <a:cs typeface="+mj-cs"/>
              </a:rPr>
              <a:t>Interrupt Nesting – Priority Structure</a:t>
            </a:r>
            <a:endParaRPr lang="en-US" altLang="en-US" sz="2800" dirty="0">
              <a:solidFill>
                <a:srgbClr val="0808B8"/>
              </a:solidFill>
            </a:endParaRPr>
          </a:p>
        </p:txBody>
      </p:sp>
      <p:grpSp>
        <p:nvGrpSpPr>
          <p:cNvPr id="52227" name="Group 3">
            <a:extLst>
              <a:ext uri="{FF2B5EF4-FFF2-40B4-BE49-F238E27FC236}">
                <a16:creationId xmlns:a16="http://schemas.microsoft.com/office/drawing/2014/main" id="{C55B45A5-3C48-72AA-AF24-C6C570027037}"/>
              </a:ext>
            </a:extLst>
          </p:cNvPr>
          <p:cNvGrpSpPr>
            <a:grpSpLocks/>
          </p:cNvGrpSpPr>
          <p:nvPr/>
        </p:nvGrpSpPr>
        <p:grpSpPr bwMode="auto">
          <a:xfrm>
            <a:off x="2209800" y="1028700"/>
            <a:ext cx="7682944" cy="2236926"/>
            <a:chOff x="851" y="1302"/>
            <a:chExt cx="4057" cy="1191"/>
          </a:xfrm>
        </p:grpSpPr>
        <p:sp>
          <p:nvSpPr>
            <p:cNvPr id="52229" name="Rectangle 4">
              <a:extLst>
                <a:ext uri="{FF2B5EF4-FFF2-40B4-BE49-F238E27FC236}">
                  <a16:creationId xmlns:a16="http://schemas.microsoft.com/office/drawing/2014/main" id="{676282AC-5A46-196E-B8DC-3ADB3BF966DF}"/>
                </a:ext>
              </a:extLst>
            </p:cNvPr>
            <p:cNvSpPr>
              <a:spLocks noChangeArrowheads="1"/>
            </p:cNvSpPr>
            <p:nvPr/>
          </p:nvSpPr>
          <p:spPr bwMode="auto">
            <a:xfrm>
              <a:off x="851" y="1337"/>
              <a:ext cx="744" cy="953"/>
            </a:xfrm>
            <a:prstGeom prst="rect">
              <a:avLst/>
            </a:prstGeom>
            <a:solidFill>
              <a:srgbClr val="FF9F9F"/>
            </a:solidFill>
            <a:ln w="0">
              <a:solidFill>
                <a:srgbClr val="C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2230" name="Rectangle 5">
              <a:extLst>
                <a:ext uri="{FF2B5EF4-FFF2-40B4-BE49-F238E27FC236}">
                  <a16:creationId xmlns:a16="http://schemas.microsoft.com/office/drawing/2014/main" id="{BD93965B-FAFD-387E-9F3C-8ED22520A7A2}"/>
                </a:ext>
              </a:extLst>
            </p:cNvPr>
            <p:cNvSpPr>
              <a:spLocks noChangeArrowheads="1"/>
            </p:cNvSpPr>
            <p:nvPr/>
          </p:nvSpPr>
          <p:spPr bwMode="auto">
            <a:xfrm>
              <a:off x="851" y="1337"/>
              <a:ext cx="744" cy="953"/>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2231" name="Line 6">
              <a:extLst>
                <a:ext uri="{FF2B5EF4-FFF2-40B4-BE49-F238E27FC236}">
                  <a16:creationId xmlns:a16="http://schemas.microsoft.com/office/drawing/2014/main" id="{A372EC2D-183B-E0C0-35FF-EE30BEAD748C}"/>
                </a:ext>
              </a:extLst>
            </p:cNvPr>
            <p:cNvSpPr>
              <a:spLocks noChangeShapeType="1"/>
            </p:cNvSpPr>
            <p:nvPr/>
          </p:nvSpPr>
          <p:spPr bwMode="auto">
            <a:xfrm flipV="1">
              <a:off x="851" y="1337"/>
              <a:ext cx="1" cy="953"/>
            </a:xfrm>
            <a:prstGeom prst="line">
              <a:avLst/>
            </a:prstGeom>
            <a:noFill/>
            <a:ln w="19050">
              <a:solidFill>
                <a:srgbClr val="B2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32" name="Line 7">
              <a:extLst>
                <a:ext uri="{FF2B5EF4-FFF2-40B4-BE49-F238E27FC236}">
                  <a16:creationId xmlns:a16="http://schemas.microsoft.com/office/drawing/2014/main" id="{9F8A626C-9778-5B24-567A-4145A1C28A10}"/>
                </a:ext>
              </a:extLst>
            </p:cNvPr>
            <p:cNvSpPr>
              <a:spLocks noChangeShapeType="1"/>
            </p:cNvSpPr>
            <p:nvPr/>
          </p:nvSpPr>
          <p:spPr bwMode="auto">
            <a:xfrm flipV="1">
              <a:off x="851" y="1337"/>
              <a:ext cx="1" cy="953"/>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33" name="Freeform 8">
              <a:extLst>
                <a:ext uri="{FF2B5EF4-FFF2-40B4-BE49-F238E27FC236}">
                  <a16:creationId xmlns:a16="http://schemas.microsoft.com/office/drawing/2014/main" id="{56059E65-0D4F-D82A-FBEC-C1B0D535C2B9}"/>
                </a:ext>
              </a:extLst>
            </p:cNvPr>
            <p:cNvSpPr>
              <a:spLocks/>
            </p:cNvSpPr>
            <p:nvPr/>
          </p:nvSpPr>
          <p:spPr bwMode="auto">
            <a:xfrm>
              <a:off x="1316" y="2186"/>
              <a:ext cx="23" cy="46"/>
            </a:xfrm>
            <a:custGeom>
              <a:avLst/>
              <a:gdLst>
                <a:gd name="T0" fmla="*/ 2147483646 w 2"/>
                <a:gd name="T1" fmla="*/ 2147483646 h 4"/>
                <a:gd name="T2" fmla="*/ 2147483646 w 2"/>
                <a:gd name="T3" fmla="*/ 0 h 4"/>
                <a:gd name="T4" fmla="*/ 0 w 2"/>
                <a:gd name="T5" fmla="*/ 2147483646 h 4"/>
                <a:gd name="T6" fmla="*/ 2147483646 w 2"/>
                <a:gd name="T7" fmla="*/ 2147483646 h 4"/>
                <a:gd name="T8" fmla="*/ 2147483646 w 2"/>
                <a:gd name="T9" fmla="*/ 2147483646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34" name="Freeform 9">
              <a:extLst>
                <a:ext uri="{FF2B5EF4-FFF2-40B4-BE49-F238E27FC236}">
                  <a16:creationId xmlns:a16="http://schemas.microsoft.com/office/drawing/2014/main" id="{0669ECB8-3FB5-95C5-E720-98C3DF4036E1}"/>
                </a:ext>
              </a:extLst>
            </p:cNvPr>
            <p:cNvSpPr>
              <a:spLocks/>
            </p:cNvSpPr>
            <p:nvPr/>
          </p:nvSpPr>
          <p:spPr bwMode="auto">
            <a:xfrm>
              <a:off x="1316" y="2186"/>
              <a:ext cx="23" cy="46"/>
            </a:xfrm>
            <a:custGeom>
              <a:avLst/>
              <a:gdLst>
                <a:gd name="T0" fmla="*/ 23 w 23"/>
                <a:gd name="T1" fmla="*/ 46 h 46"/>
                <a:gd name="T2" fmla="*/ 11 w 23"/>
                <a:gd name="T3" fmla="*/ 0 h 46"/>
                <a:gd name="T4" fmla="*/ 0 w 23"/>
                <a:gd name="T5" fmla="*/ 46 h 46"/>
                <a:gd name="T6" fmla="*/ 11 w 23"/>
                <a:gd name="T7" fmla="*/ 46 h 46"/>
                <a:gd name="T8" fmla="*/ 23 w 23"/>
                <a:gd name="T9" fmla="*/ 46 h 46"/>
                <a:gd name="T10" fmla="*/ 0 60000 65536"/>
                <a:gd name="T11" fmla="*/ 0 60000 65536"/>
                <a:gd name="T12" fmla="*/ 0 60000 65536"/>
                <a:gd name="T13" fmla="*/ 0 60000 65536"/>
                <a:gd name="T14" fmla="*/ 0 60000 65536"/>
                <a:gd name="T15" fmla="*/ 0 w 23"/>
                <a:gd name="T16" fmla="*/ 0 h 46"/>
                <a:gd name="T17" fmla="*/ 23 w 23"/>
                <a:gd name="T18" fmla="*/ 46 h 46"/>
              </a:gdLst>
              <a:ahLst/>
              <a:cxnLst>
                <a:cxn ang="T10">
                  <a:pos x="T0" y="T1"/>
                </a:cxn>
                <a:cxn ang="T11">
                  <a:pos x="T2" y="T3"/>
                </a:cxn>
                <a:cxn ang="T12">
                  <a:pos x="T4" y="T5"/>
                </a:cxn>
                <a:cxn ang="T13">
                  <a:pos x="T6" y="T7"/>
                </a:cxn>
                <a:cxn ang="T14">
                  <a:pos x="T8" y="T9"/>
                </a:cxn>
              </a:cxnLst>
              <a:rect l="T15" t="T16" r="T17" b="T18"/>
              <a:pathLst>
                <a:path w="23" h="46">
                  <a:moveTo>
                    <a:pt x="23" y="46"/>
                  </a:moveTo>
                  <a:lnTo>
                    <a:pt x="11" y="0"/>
                  </a:lnTo>
                  <a:lnTo>
                    <a:pt x="0" y="46"/>
                  </a:lnTo>
                  <a:lnTo>
                    <a:pt x="11" y="46"/>
                  </a:lnTo>
                  <a:lnTo>
                    <a:pt x="23" y="46"/>
                  </a:lnTo>
                  <a:close/>
                </a:path>
              </a:pathLst>
            </a:custGeom>
            <a:solidFill>
              <a:srgbClr val="000000"/>
            </a:solidFill>
            <a:ln w="0">
              <a:solidFill>
                <a:srgbClr val="000000"/>
              </a:solidFill>
              <a:round/>
              <a:headEnd/>
              <a:tailEnd/>
            </a:ln>
          </p:spPr>
          <p:txBody>
            <a:bodyPr/>
            <a:lstStyle/>
            <a:p>
              <a:endParaRPr lang="en-IN"/>
            </a:p>
          </p:txBody>
        </p:sp>
        <p:sp>
          <p:nvSpPr>
            <p:cNvPr id="52235" name="Line 10">
              <a:extLst>
                <a:ext uri="{FF2B5EF4-FFF2-40B4-BE49-F238E27FC236}">
                  <a16:creationId xmlns:a16="http://schemas.microsoft.com/office/drawing/2014/main" id="{0D91E2E1-3DD3-8464-0FA8-D32E654A3EB7}"/>
                </a:ext>
              </a:extLst>
            </p:cNvPr>
            <p:cNvSpPr>
              <a:spLocks noChangeShapeType="1"/>
            </p:cNvSpPr>
            <p:nvPr/>
          </p:nvSpPr>
          <p:spPr bwMode="auto">
            <a:xfrm>
              <a:off x="1327" y="2232"/>
              <a:ext cx="1" cy="1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36" name="Rectangle 11">
              <a:extLst>
                <a:ext uri="{FF2B5EF4-FFF2-40B4-BE49-F238E27FC236}">
                  <a16:creationId xmlns:a16="http://schemas.microsoft.com/office/drawing/2014/main" id="{EBC284DD-D3B6-0B74-5C0D-D038706B31C2}"/>
                </a:ext>
              </a:extLst>
            </p:cNvPr>
            <p:cNvSpPr>
              <a:spLocks noChangeArrowheads="1"/>
            </p:cNvSpPr>
            <p:nvPr/>
          </p:nvSpPr>
          <p:spPr bwMode="auto">
            <a:xfrm>
              <a:off x="932" y="2406"/>
              <a:ext cx="6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Priority arbitration</a:t>
              </a:r>
              <a:endParaRPr lang="en-US" altLang="en-US" sz="2400">
                <a:latin typeface="Constantia" panose="02030602050306030303" pitchFamily="18" charset="0"/>
              </a:endParaRPr>
            </a:p>
          </p:txBody>
        </p:sp>
        <p:sp>
          <p:nvSpPr>
            <p:cNvPr id="52237" name="Freeform 12">
              <a:extLst>
                <a:ext uri="{FF2B5EF4-FFF2-40B4-BE49-F238E27FC236}">
                  <a16:creationId xmlns:a16="http://schemas.microsoft.com/office/drawing/2014/main" id="{D76FF126-E620-743E-1AD8-9F2B1C8F746B}"/>
                </a:ext>
              </a:extLst>
            </p:cNvPr>
            <p:cNvSpPr>
              <a:spLocks/>
            </p:cNvSpPr>
            <p:nvPr/>
          </p:nvSpPr>
          <p:spPr bwMode="auto">
            <a:xfrm>
              <a:off x="1432" y="1499"/>
              <a:ext cx="70" cy="24"/>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38" name="Freeform 13">
              <a:extLst>
                <a:ext uri="{FF2B5EF4-FFF2-40B4-BE49-F238E27FC236}">
                  <a16:creationId xmlns:a16="http://schemas.microsoft.com/office/drawing/2014/main" id="{3362E7FF-31A7-0198-262C-F0253A3B4457}"/>
                </a:ext>
              </a:extLst>
            </p:cNvPr>
            <p:cNvSpPr>
              <a:spLocks/>
            </p:cNvSpPr>
            <p:nvPr/>
          </p:nvSpPr>
          <p:spPr bwMode="auto">
            <a:xfrm>
              <a:off x="1432" y="1499"/>
              <a:ext cx="70" cy="24"/>
            </a:xfrm>
            <a:custGeom>
              <a:avLst/>
              <a:gdLst>
                <a:gd name="T0" fmla="*/ 70 w 70"/>
                <a:gd name="T1" fmla="*/ 0 h 24"/>
                <a:gd name="T2" fmla="*/ 0 w 70"/>
                <a:gd name="T3" fmla="*/ 12 h 24"/>
                <a:gd name="T4" fmla="*/ 70 w 70"/>
                <a:gd name="T5" fmla="*/ 24 h 24"/>
                <a:gd name="T6" fmla="*/ 70 w 70"/>
                <a:gd name="T7" fmla="*/ 12 h 24"/>
                <a:gd name="T8" fmla="*/ 70 w 70"/>
                <a:gd name="T9" fmla="*/ 0 h 24"/>
                <a:gd name="T10" fmla="*/ 0 60000 65536"/>
                <a:gd name="T11" fmla="*/ 0 60000 65536"/>
                <a:gd name="T12" fmla="*/ 0 60000 65536"/>
                <a:gd name="T13" fmla="*/ 0 60000 65536"/>
                <a:gd name="T14" fmla="*/ 0 60000 65536"/>
                <a:gd name="T15" fmla="*/ 0 w 70"/>
                <a:gd name="T16" fmla="*/ 0 h 24"/>
                <a:gd name="T17" fmla="*/ 70 w 70"/>
                <a:gd name="T18" fmla="*/ 24 h 24"/>
              </a:gdLst>
              <a:ahLst/>
              <a:cxnLst>
                <a:cxn ang="T10">
                  <a:pos x="T0" y="T1"/>
                </a:cxn>
                <a:cxn ang="T11">
                  <a:pos x="T2" y="T3"/>
                </a:cxn>
                <a:cxn ang="T12">
                  <a:pos x="T4" y="T5"/>
                </a:cxn>
                <a:cxn ang="T13">
                  <a:pos x="T6" y="T7"/>
                </a:cxn>
                <a:cxn ang="T14">
                  <a:pos x="T8" y="T9"/>
                </a:cxn>
              </a:cxnLst>
              <a:rect l="T15" t="T16" r="T17" b="T18"/>
              <a:pathLst>
                <a:path w="70" h="24">
                  <a:moveTo>
                    <a:pt x="70" y="0"/>
                  </a:moveTo>
                  <a:lnTo>
                    <a:pt x="0" y="12"/>
                  </a:lnTo>
                  <a:lnTo>
                    <a:pt x="70" y="24"/>
                  </a:lnTo>
                  <a:lnTo>
                    <a:pt x="70" y="12"/>
                  </a:lnTo>
                  <a:lnTo>
                    <a:pt x="70" y="0"/>
                  </a:lnTo>
                  <a:close/>
                </a:path>
              </a:pathLst>
            </a:custGeom>
            <a:solidFill>
              <a:srgbClr val="000000"/>
            </a:solidFill>
            <a:ln w="0">
              <a:solidFill>
                <a:srgbClr val="000000"/>
              </a:solidFill>
              <a:round/>
              <a:headEnd/>
              <a:tailEnd/>
            </a:ln>
          </p:spPr>
          <p:txBody>
            <a:bodyPr/>
            <a:lstStyle/>
            <a:p>
              <a:endParaRPr lang="en-IN"/>
            </a:p>
          </p:txBody>
        </p:sp>
        <p:sp>
          <p:nvSpPr>
            <p:cNvPr id="52239" name="Freeform 14">
              <a:extLst>
                <a:ext uri="{FF2B5EF4-FFF2-40B4-BE49-F238E27FC236}">
                  <a16:creationId xmlns:a16="http://schemas.microsoft.com/office/drawing/2014/main" id="{97D7EF7E-952B-38DC-1F14-D9B7CD673F91}"/>
                </a:ext>
              </a:extLst>
            </p:cNvPr>
            <p:cNvSpPr>
              <a:spLocks/>
            </p:cNvSpPr>
            <p:nvPr/>
          </p:nvSpPr>
          <p:spPr bwMode="auto">
            <a:xfrm>
              <a:off x="1514" y="1302"/>
              <a:ext cx="3012" cy="383"/>
            </a:xfrm>
            <a:custGeom>
              <a:avLst/>
              <a:gdLst>
                <a:gd name="T0" fmla="*/ 0 w 259"/>
                <a:gd name="T1" fmla="*/ 2147483646 h 33"/>
                <a:gd name="T2" fmla="*/ 2147483646 w 259"/>
                <a:gd name="T3" fmla="*/ 2147483646 h 33"/>
                <a:gd name="T4" fmla="*/ 2147483646 w 259"/>
                <a:gd name="T5" fmla="*/ 0 h 33"/>
                <a:gd name="T6" fmla="*/ 2147483646 w 259"/>
                <a:gd name="T7" fmla="*/ 0 h 33"/>
                <a:gd name="T8" fmla="*/ 2147483646 w 259"/>
                <a:gd name="T9" fmla="*/ 2147483646 h 33"/>
                <a:gd name="T10" fmla="*/ 0 60000 65536"/>
                <a:gd name="T11" fmla="*/ 0 60000 65536"/>
                <a:gd name="T12" fmla="*/ 0 60000 65536"/>
                <a:gd name="T13" fmla="*/ 0 60000 65536"/>
                <a:gd name="T14" fmla="*/ 0 60000 65536"/>
                <a:gd name="T15" fmla="*/ 0 w 259"/>
                <a:gd name="T16" fmla="*/ 0 h 33"/>
                <a:gd name="T17" fmla="*/ 259 w 259"/>
                <a:gd name="T18" fmla="*/ 33 h 33"/>
              </a:gdLst>
              <a:ahLst/>
              <a:cxnLst>
                <a:cxn ang="T10">
                  <a:pos x="T0" y="T1"/>
                </a:cxn>
                <a:cxn ang="T11">
                  <a:pos x="T2" y="T3"/>
                </a:cxn>
                <a:cxn ang="T12">
                  <a:pos x="T4" y="T5"/>
                </a:cxn>
                <a:cxn ang="T13">
                  <a:pos x="T6" y="T7"/>
                </a:cxn>
                <a:cxn ang="T14">
                  <a:pos x="T8" y="T9"/>
                </a:cxn>
              </a:cxnLst>
              <a:rect l="T15" t="T16" r="T17" b="T18"/>
              <a:pathLst>
                <a:path w="259" h="33">
                  <a:moveTo>
                    <a:pt x="0" y="18"/>
                  </a:moveTo>
                  <a:lnTo>
                    <a:pt x="17" y="18"/>
                  </a:lnTo>
                  <a:lnTo>
                    <a:pt x="17" y="0"/>
                  </a:lnTo>
                  <a:lnTo>
                    <a:pt x="259" y="0"/>
                  </a:lnTo>
                  <a:lnTo>
                    <a:pt x="259" y="33"/>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40" name="Freeform 15">
              <a:extLst>
                <a:ext uri="{FF2B5EF4-FFF2-40B4-BE49-F238E27FC236}">
                  <a16:creationId xmlns:a16="http://schemas.microsoft.com/office/drawing/2014/main" id="{7EDA3F17-BA8E-762A-2DAA-DF5B231B34EC}"/>
                </a:ext>
              </a:extLst>
            </p:cNvPr>
            <p:cNvSpPr>
              <a:spLocks/>
            </p:cNvSpPr>
            <p:nvPr/>
          </p:nvSpPr>
          <p:spPr bwMode="auto">
            <a:xfrm>
              <a:off x="1432" y="1616"/>
              <a:ext cx="70" cy="23"/>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41" name="Freeform 16">
              <a:extLst>
                <a:ext uri="{FF2B5EF4-FFF2-40B4-BE49-F238E27FC236}">
                  <a16:creationId xmlns:a16="http://schemas.microsoft.com/office/drawing/2014/main" id="{BC136122-B0AC-9EDA-29DC-6CB97B8B4A6A}"/>
                </a:ext>
              </a:extLst>
            </p:cNvPr>
            <p:cNvSpPr>
              <a:spLocks/>
            </p:cNvSpPr>
            <p:nvPr/>
          </p:nvSpPr>
          <p:spPr bwMode="auto">
            <a:xfrm>
              <a:off x="1432" y="1616"/>
              <a:ext cx="70" cy="23"/>
            </a:xfrm>
            <a:custGeom>
              <a:avLst/>
              <a:gdLst>
                <a:gd name="T0" fmla="*/ 70 w 70"/>
                <a:gd name="T1" fmla="*/ 0 h 23"/>
                <a:gd name="T2" fmla="*/ 0 w 70"/>
                <a:gd name="T3" fmla="*/ 11 h 23"/>
                <a:gd name="T4" fmla="*/ 70 w 70"/>
                <a:gd name="T5" fmla="*/ 23 h 23"/>
                <a:gd name="T6" fmla="*/ 70 w 70"/>
                <a:gd name="T7" fmla="*/ 11 h 23"/>
                <a:gd name="T8" fmla="*/ 70 w 70"/>
                <a:gd name="T9" fmla="*/ 0 h 23"/>
                <a:gd name="T10" fmla="*/ 0 60000 65536"/>
                <a:gd name="T11" fmla="*/ 0 60000 65536"/>
                <a:gd name="T12" fmla="*/ 0 60000 65536"/>
                <a:gd name="T13" fmla="*/ 0 60000 65536"/>
                <a:gd name="T14" fmla="*/ 0 60000 65536"/>
                <a:gd name="T15" fmla="*/ 0 w 70"/>
                <a:gd name="T16" fmla="*/ 0 h 23"/>
                <a:gd name="T17" fmla="*/ 70 w 70"/>
                <a:gd name="T18" fmla="*/ 23 h 23"/>
              </a:gdLst>
              <a:ahLst/>
              <a:cxnLst>
                <a:cxn ang="T10">
                  <a:pos x="T0" y="T1"/>
                </a:cxn>
                <a:cxn ang="T11">
                  <a:pos x="T2" y="T3"/>
                </a:cxn>
                <a:cxn ang="T12">
                  <a:pos x="T4" y="T5"/>
                </a:cxn>
                <a:cxn ang="T13">
                  <a:pos x="T6" y="T7"/>
                </a:cxn>
                <a:cxn ang="T14">
                  <a:pos x="T8" y="T9"/>
                </a:cxn>
              </a:cxnLst>
              <a:rect l="T15" t="T16" r="T17" b="T18"/>
              <a:pathLst>
                <a:path w="70" h="23">
                  <a:moveTo>
                    <a:pt x="70" y="0"/>
                  </a:moveTo>
                  <a:lnTo>
                    <a:pt x="0" y="11"/>
                  </a:lnTo>
                  <a:lnTo>
                    <a:pt x="70" y="23"/>
                  </a:lnTo>
                  <a:lnTo>
                    <a:pt x="70" y="11"/>
                  </a:lnTo>
                  <a:lnTo>
                    <a:pt x="70" y="0"/>
                  </a:lnTo>
                  <a:close/>
                </a:path>
              </a:pathLst>
            </a:custGeom>
            <a:solidFill>
              <a:srgbClr val="000000"/>
            </a:solidFill>
            <a:ln w="0">
              <a:solidFill>
                <a:srgbClr val="000000"/>
              </a:solidFill>
              <a:round/>
              <a:headEnd/>
              <a:tailEnd/>
            </a:ln>
          </p:spPr>
          <p:txBody>
            <a:bodyPr/>
            <a:lstStyle/>
            <a:p>
              <a:endParaRPr lang="en-IN"/>
            </a:p>
          </p:txBody>
        </p:sp>
        <p:sp>
          <p:nvSpPr>
            <p:cNvPr id="52242" name="Freeform 17">
              <a:extLst>
                <a:ext uri="{FF2B5EF4-FFF2-40B4-BE49-F238E27FC236}">
                  <a16:creationId xmlns:a16="http://schemas.microsoft.com/office/drawing/2014/main" id="{7F658276-85F1-DFC1-552E-4D0AB1B960B7}"/>
                </a:ext>
              </a:extLst>
            </p:cNvPr>
            <p:cNvSpPr>
              <a:spLocks/>
            </p:cNvSpPr>
            <p:nvPr/>
          </p:nvSpPr>
          <p:spPr bwMode="auto">
            <a:xfrm>
              <a:off x="1514" y="1395"/>
              <a:ext cx="1814" cy="290"/>
            </a:xfrm>
            <a:custGeom>
              <a:avLst/>
              <a:gdLst>
                <a:gd name="T0" fmla="*/ 0 w 156"/>
                <a:gd name="T1" fmla="*/ 2147483646 h 25"/>
                <a:gd name="T2" fmla="*/ 2147483646 w 156"/>
                <a:gd name="T3" fmla="*/ 2147483646 h 25"/>
                <a:gd name="T4" fmla="*/ 2147483646 w 156"/>
                <a:gd name="T5" fmla="*/ 0 h 25"/>
                <a:gd name="T6" fmla="*/ 2147483646 w 156"/>
                <a:gd name="T7" fmla="*/ 0 h 25"/>
                <a:gd name="T8" fmla="*/ 2147483646 w 156"/>
                <a:gd name="T9" fmla="*/ 2147483646 h 25"/>
                <a:gd name="T10" fmla="*/ 0 60000 65536"/>
                <a:gd name="T11" fmla="*/ 0 60000 65536"/>
                <a:gd name="T12" fmla="*/ 0 60000 65536"/>
                <a:gd name="T13" fmla="*/ 0 60000 65536"/>
                <a:gd name="T14" fmla="*/ 0 60000 65536"/>
                <a:gd name="T15" fmla="*/ 0 w 156"/>
                <a:gd name="T16" fmla="*/ 0 h 25"/>
                <a:gd name="T17" fmla="*/ 156 w 156"/>
                <a:gd name="T18" fmla="*/ 25 h 25"/>
              </a:gdLst>
              <a:ahLst/>
              <a:cxnLst>
                <a:cxn ang="T10">
                  <a:pos x="T0" y="T1"/>
                </a:cxn>
                <a:cxn ang="T11">
                  <a:pos x="T2" y="T3"/>
                </a:cxn>
                <a:cxn ang="T12">
                  <a:pos x="T4" y="T5"/>
                </a:cxn>
                <a:cxn ang="T13">
                  <a:pos x="T6" y="T7"/>
                </a:cxn>
                <a:cxn ang="T14">
                  <a:pos x="T8" y="T9"/>
                </a:cxn>
              </a:cxnLst>
              <a:rect l="T15" t="T16" r="T17" b="T18"/>
              <a:pathLst>
                <a:path w="156" h="25">
                  <a:moveTo>
                    <a:pt x="0" y="20"/>
                  </a:moveTo>
                  <a:lnTo>
                    <a:pt x="28" y="20"/>
                  </a:lnTo>
                  <a:lnTo>
                    <a:pt x="28" y="0"/>
                  </a:lnTo>
                  <a:lnTo>
                    <a:pt x="156" y="0"/>
                  </a:lnTo>
                  <a:lnTo>
                    <a:pt x="156" y="25"/>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43" name="Freeform 18">
              <a:extLst>
                <a:ext uri="{FF2B5EF4-FFF2-40B4-BE49-F238E27FC236}">
                  <a16:creationId xmlns:a16="http://schemas.microsoft.com/office/drawing/2014/main" id="{BA43D595-A40C-B169-84AA-92F7AAC5A224}"/>
                </a:ext>
              </a:extLst>
            </p:cNvPr>
            <p:cNvSpPr>
              <a:spLocks/>
            </p:cNvSpPr>
            <p:nvPr/>
          </p:nvSpPr>
          <p:spPr bwMode="auto">
            <a:xfrm>
              <a:off x="1432" y="1732"/>
              <a:ext cx="70" cy="3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44" name="Freeform 19">
              <a:extLst>
                <a:ext uri="{FF2B5EF4-FFF2-40B4-BE49-F238E27FC236}">
                  <a16:creationId xmlns:a16="http://schemas.microsoft.com/office/drawing/2014/main" id="{B418C733-6FF2-E696-DFC0-BA1860DC9D17}"/>
                </a:ext>
              </a:extLst>
            </p:cNvPr>
            <p:cNvSpPr>
              <a:spLocks/>
            </p:cNvSpPr>
            <p:nvPr/>
          </p:nvSpPr>
          <p:spPr bwMode="auto">
            <a:xfrm>
              <a:off x="1432" y="1732"/>
              <a:ext cx="70" cy="35"/>
            </a:xfrm>
            <a:custGeom>
              <a:avLst/>
              <a:gdLst>
                <a:gd name="T0" fmla="*/ 70 w 70"/>
                <a:gd name="T1" fmla="*/ 0 h 35"/>
                <a:gd name="T2" fmla="*/ 0 w 70"/>
                <a:gd name="T3" fmla="*/ 12 h 35"/>
                <a:gd name="T4" fmla="*/ 70 w 70"/>
                <a:gd name="T5" fmla="*/ 35 h 35"/>
                <a:gd name="T6" fmla="*/ 70 w 70"/>
                <a:gd name="T7" fmla="*/ 12 h 35"/>
                <a:gd name="T8" fmla="*/ 70 w 70"/>
                <a:gd name="T9" fmla="*/ 0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70" y="0"/>
                  </a:moveTo>
                  <a:lnTo>
                    <a:pt x="0" y="12"/>
                  </a:lnTo>
                  <a:lnTo>
                    <a:pt x="70" y="35"/>
                  </a:lnTo>
                  <a:lnTo>
                    <a:pt x="70" y="12"/>
                  </a:lnTo>
                  <a:lnTo>
                    <a:pt x="70" y="0"/>
                  </a:lnTo>
                  <a:close/>
                </a:path>
              </a:pathLst>
            </a:custGeom>
            <a:solidFill>
              <a:srgbClr val="000000"/>
            </a:solidFill>
            <a:ln w="0">
              <a:solidFill>
                <a:srgbClr val="000000"/>
              </a:solidFill>
              <a:round/>
              <a:headEnd/>
              <a:tailEnd/>
            </a:ln>
          </p:spPr>
          <p:txBody>
            <a:bodyPr/>
            <a:lstStyle/>
            <a:p>
              <a:endParaRPr lang="en-IN"/>
            </a:p>
          </p:txBody>
        </p:sp>
        <p:sp>
          <p:nvSpPr>
            <p:cNvPr id="52245" name="Freeform 20">
              <a:extLst>
                <a:ext uri="{FF2B5EF4-FFF2-40B4-BE49-F238E27FC236}">
                  <a16:creationId xmlns:a16="http://schemas.microsoft.com/office/drawing/2014/main" id="{0CEE91FF-75AC-8433-381A-AA5748E83880}"/>
                </a:ext>
              </a:extLst>
            </p:cNvPr>
            <p:cNvSpPr>
              <a:spLocks/>
            </p:cNvSpPr>
            <p:nvPr/>
          </p:nvSpPr>
          <p:spPr bwMode="auto">
            <a:xfrm>
              <a:off x="1514" y="1476"/>
              <a:ext cx="918" cy="268"/>
            </a:xfrm>
            <a:custGeom>
              <a:avLst/>
              <a:gdLst>
                <a:gd name="T0" fmla="*/ 0 w 79"/>
                <a:gd name="T1" fmla="*/ 2147483646 h 23"/>
                <a:gd name="T2" fmla="*/ 2147483646 w 79"/>
                <a:gd name="T3" fmla="*/ 2147483646 h 23"/>
                <a:gd name="T4" fmla="*/ 2147483646 w 79"/>
                <a:gd name="T5" fmla="*/ 0 h 23"/>
                <a:gd name="T6" fmla="*/ 2147483646 w 79"/>
                <a:gd name="T7" fmla="*/ 0 h 23"/>
                <a:gd name="T8" fmla="*/ 2147483646 w 79"/>
                <a:gd name="T9" fmla="*/ 2147483646 h 23"/>
                <a:gd name="T10" fmla="*/ 0 60000 65536"/>
                <a:gd name="T11" fmla="*/ 0 60000 65536"/>
                <a:gd name="T12" fmla="*/ 0 60000 65536"/>
                <a:gd name="T13" fmla="*/ 0 60000 65536"/>
                <a:gd name="T14" fmla="*/ 0 60000 65536"/>
                <a:gd name="T15" fmla="*/ 0 w 79"/>
                <a:gd name="T16" fmla="*/ 0 h 23"/>
                <a:gd name="T17" fmla="*/ 79 w 79"/>
                <a:gd name="T18" fmla="*/ 23 h 23"/>
              </a:gdLst>
              <a:ahLst/>
              <a:cxnLst>
                <a:cxn ang="T10">
                  <a:pos x="T0" y="T1"/>
                </a:cxn>
                <a:cxn ang="T11">
                  <a:pos x="T2" y="T3"/>
                </a:cxn>
                <a:cxn ang="T12">
                  <a:pos x="T4" y="T5"/>
                </a:cxn>
                <a:cxn ang="T13">
                  <a:pos x="T6" y="T7"/>
                </a:cxn>
                <a:cxn ang="T14">
                  <a:pos x="T8" y="T9"/>
                </a:cxn>
              </a:cxnLst>
              <a:rect l="T15" t="T16" r="T17" b="T18"/>
              <a:pathLst>
                <a:path w="79" h="23">
                  <a:moveTo>
                    <a:pt x="0" y="23"/>
                  </a:moveTo>
                  <a:lnTo>
                    <a:pt x="38" y="23"/>
                  </a:lnTo>
                  <a:lnTo>
                    <a:pt x="38" y="0"/>
                  </a:lnTo>
                  <a:lnTo>
                    <a:pt x="79" y="0"/>
                  </a:lnTo>
                  <a:lnTo>
                    <a:pt x="79" y="18"/>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46" name="Rectangle 21">
              <a:extLst>
                <a:ext uri="{FF2B5EF4-FFF2-40B4-BE49-F238E27FC236}">
                  <a16:creationId xmlns:a16="http://schemas.microsoft.com/office/drawing/2014/main" id="{64DD0E6F-86A5-A617-EC44-704A4EC7C9FA}"/>
                </a:ext>
              </a:extLst>
            </p:cNvPr>
            <p:cNvSpPr>
              <a:spLocks noChangeArrowheads="1"/>
            </p:cNvSpPr>
            <p:nvPr/>
          </p:nvSpPr>
          <p:spPr bwMode="auto">
            <a:xfrm>
              <a:off x="2246" y="1732"/>
              <a:ext cx="30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Device 1</a:t>
              </a:r>
              <a:endParaRPr lang="en-US" altLang="en-US" sz="2400">
                <a:latin typeface="Constantia" panose="02030602050306030303" pitchFamily="18" charset="0"/>
              </a:endParaRPr>
            </a:p>
          </p:txBody>
        </p:sp>
        <p:sp>
          <p:nvSpPr>
            <p:cNvPr id="52247" name="Rectangle 22">
              <a:extLst>
                <a:ext uri="{FF2B5EF4-FFF2-40B4-BE49-F238E27FC236}">
                  <a16:creationId xmlns:a16="http://schemas.microsoft.com/office/drawing/2014/main" id="{56249DA3-D585-43B6-87FA-9A715C119316}"/>
                </a:ext>
              </a:extLst>
            </p:cNvPr>
            <p:cNvSpPr>
              <a:spLocks noChangeArrowheads="1"/>
            </p:cNvSpPr>
            <p:nvPr/>
          </p:nvSpPr>
          <p:spPr bwMode="auto">
            <a:xfrm>
              <a:off x="3142" y="1732"/>
              <a:ext cx="30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Device 2</a:t>
              </a:r>
              <a:endParaRPr lang="en-US" altLang="en-US" sz="2400">
                <a:latin typeface="Constantia" panose="02030602050306030303" pitchFamily="18" charset="0"/>
              </a:endParaRPr>
            </a:p>
          </p:txBody>
        </p:sp>
        <p:sp>
          <p:nvSpPr>
            <p:cNvPr id="52248" name="Rectangle 23">
              <a:extLst>
                <a:ext uri="{FF2B5EF4-FFF2-40B4-BE49-F238E27FC236}">
                  <a16:creationId xmlns:a16="http://schemas.microsoft.com/office/drawing/2014/main" id="{1034D2C6-97AA-4109-FDE9-4426A4F43A1B}"/>
                </a:ext>
              </a:extLst>
            </p:cNvPr>
            <p:cNvSpPr>
              <a:spLocks noChangeArrowheads="1"/>
            </p:cNvSpPr>
            <p:nvPr/>
          </p:nvSpPr>
          <p:spPr bwMode="auto">
            <a:xfrm>
              <a:off x="4328" y="1732"/>
              <a:ext cx="23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Device</a:t>
              </a:r>
              <a:endParaRPr lang="en-US" altLang="en-US" sz="2400">
                <a:latin typeface="Constantia" panose="02030602050306030303" pitchFamily="18" charset="0"/>
              </a:endParaRPr>
            </a:p>
          </p:txBody>
        </p:sp>
        <p:sp>
          <p:nvSpPr>
            <p:cNvPr id="52249" name="Rectangle 24">
              <a:extLst>
                <a:ext uri="{FF2B5EF4-FFF2-40B4-BE49-F238E27FC236}">
                  <a16:creationId xmlns:a16="http://schemas.microsoft.com/office/drawing/2014/main" id="{83823207-E017-E64D-2F07-58CAACA4BF2A}"/>
                </a:ext>
              </a:extLst>
            </p:cNvPr>
            <p:cNvSpPr>
              <a:spLocks noChangeArrowheads="1"/>
            </p:cNvSpPr>
            <p:nvPr/>
          </p:nvSpPr>
          <p:spPr bwMode="auto">
            <a:xfrm>
              <a:off x="4654" y="1732"/>
              <a:ext cx="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i="1">
                  <a:solidFill>
                    <a:srgbClr val="000000"/>
                  </a:solidFill>
                  <a:latin typeface="Nimbus Roman No9 L"/>
                </a:rPr>
                <a:t>p</a:t>
              </a:r>
              <a:endParaRPr lang="en-US" altLang="en-US" sz="2400">
                <a:latin typeface="Constantia" panose="02030602050306030303" pitchFamily="18" charset="0"/>
              </a:endParaRPr>
            </a:p>
          </p:txBody>
        </p:sp>
        <p:sp>
          <p:nvSpPr>
            <p:cNvPr id="52250" name="Rectangle 25">
              <a:extLst>
                <a:ext uri="{FF2B5EF4-FFF2-40B4-BE49-F238E27FC236}">
                  <a16:creationId xmlns:a16="http://schemas.microsoft.com/office/drawing/2014/main" id="{BDFD65D6-B2CF-1D7D-3142-71538EA24F09}"/>
                </a:ext>
              </a:extLst>
            </p:cNvPr>
            <p:cNvSpPr>
              <a:spLocks noChangeArrowheads="1"/>
            </p:cNvSpPr>
            <p:nvPr/>
          </p:nvSpPr>
          <p:spPr bwMode="auto">
            <a:xfrm rot="16200000">
              <a:off x="850" y="1753"/>
              <a:ext cx="2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Processor</a:t>
              </a:r>
              <a:endParaRPr lang="en-US" altLang="en-US" sz="2400">
                <a:latin typeface="Constantia" panose="02030602050306030303" pitchFamily="18" charset="0"/>
              </a:endParaRPr>
            </a:p>
          </p:txBody>
        </p:sp>
        <p:sp>
          <p:nvSpPr>
            <p:cNvPr id="52251" name="Freeform 26">
              <a:extLst>
                <a:ext uri="{FF2B5EF4-FFF2-40B4-BE49-F238E27FC236}">
                  <a16:creationId xmlns:a16="http://schemas.microsoft.com/office/drawing/2014/main" id="{88B06D74-2C58-B36F-386C-552E5A802042}"/>
                </a:ext>
              </a:extLst>
            </p:cNvPr>
            <p:cNvSpPr>
              <a:spLocks/>
            </p:cNvSpPr>
            <p:nvPr/>
          </p:nvSpPr>
          <p:spPr bwMode="auto">
            <a:xfrm>
              <a:off x="2421" y="1941"/>
              <a:ext cx="23" cy="70"/>
            </a:xfrm>
            <a:custGeom>
              <a:avLst/>
              <a:gdLst>
                <a:gd name="T0" fmla="*/ 2147483646 w 2"/>
                <a:gd name="T1" fmla="*/ 2147483646 h 6"/>
                <a:gd name="T2" fmla="*/ 2147483646 w 2"/>
                <a:gd name="T3" fmla="*/ 0 h 6"/>
                <a:gd name="T4" fmla="*/ 0 w 2"/>
                <a:gd name="T5" fmla="*/ 2147483646 h 6"/>
                <a:gd name="T6" fmla="*/ 2147483646 w 2"/>
                <a:gd name="T7" fmla="*/ 2147483646 h 6"/>
                <a:gd name="T8" fmla="*/ 2147483646 w 2"/>
                <a:gd name="T9" fmla="*/ 214748364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52" name="Freeform 27">
              <a:extLst>
                <a:ext uri="{FF2B5EF4-FFF2-40B4-BE49-F238E27FC236}">
                  <a16:creationId xmlns:a16="http://schemas.microsoft.com/office/drawing/2014/main" id="{731D68AF-1989-3406-A532-40548CE90A0F}"/>
                </a:ext>
              </a:extLst>
            </p:cNvPr>
            <p:cNvSpPr>
              <a:spLocks/>
            </p:cNvSpPr>
            <p:nvPr/>
          </p:nvSpPr>
          <p:spPr bwMode="auto">
            <a:xfrm>
              <a:off x="2421" y="1941"/>
              <a:ext cx="23" cy="70"/>
            </a:xfrm>
            <a:custGeom>
              <a:avLst/>
              <a:gdLst>
                <a:gd name="T0" fmla="*/ 23 w 23"/>
                <a:gd name="T1" fmla="*/ 70 h 70"/>
                <a:gd name="T2" fmla="*/ 11 w 23"/>
                <a:gd name="T3" fmla="*/ 0 h 70"/>
                <a:gd name="T4" fmla="*/ 0 w 23"/>
                <a:gd name="T5" fmla="*/ 70 h 70"/>
                <a:gd name="T6" fmla="*/ 11 w 23"/>
                <a:gd name="T7" fmla="*/ 70 h 70"/>
                <a:gd name="T8" fmla="*/ 2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23" y="70"/>
                  </a:moveTo>
                  <a:lnTo>
                    <a:pt x="11" y="0"/>
                  </a:lnTo>
                  <a:lnTo>
                    <a:pt x="0" y="70"/>
                  </a:lnTo>
                  <a:lnTo>
                    <a:pt x="11" y="70"/>
                  </a:lnTo>
                  <a:lnTo>
                    <a:pt x="23" y="70"/>
                  </a:lnTo>
                  <a:close/>
                </a:path>
              </a:pathLst>
            </a:custGeom>
            <a:solidFill>
              <a:srgbClr val="000000"/>
            </a:solidFill>
            <a:ln w="0">
              <a:solidFill>
                <a:srgbClr val="000000"/>
              </a:solidFill>
              <a:round/>
              <a:headEnd/>
              <a:tailEnd/>
            </a:ln>
          </p:spPr>
          <p:txBody>
            <a:bodyPr/>
            <a:lstStyle/>
            <a:p>
              <a:endParaRPr lang="en-IN"/>
            </a:p>
          </p:txBody>
        </p:sp>
        <p:sp>
          <p:nvSpPr>
            <p:cNvPr id="52253" name="Freeform 28">
              <a:extLst>
                <a:ext uri="{FF2B5EF4-FFF2-40B4-BE49-F238E27FC236}">
                  <a16:creationId xmlns:a16="http://schemas.microsoft.com/office/drawing/2014/main" id="{B9926334-3C18-91F3-9CA3-8FE1124CFE87}"/>
                </a:ext>
              </a:extLst>
            </p:cNvPr>
            <p:cNvSpPr>
              <a:spLocks/>
            </p:cNvSpPr>
            <p:nvPr/>
          </p:nvSpPr>
          <p:spPr bwMode="auto">
            <a:xfrm>
              <a:off x="1420" y="1872"/>
              <a:ext cx="1012" cy="267"/>
            </a:xfrm>
            <a:custGeom>
              <a:avLst/>
              <a:gdLst>
                <a:gd name="T0" fmla="*/ 2147483646 w 87"/>
                <a:gd name="T1" fmla="*/ 2147483646 h 23"/>
                <a:gd name="T2" fmla="*/ 2147483646 w 87"/>
                <a:gd name="T3" fmla="*/ 2147483646 h 23"/>
                <a:gd name="T4" fmla="*/ 2147483646 w 87"/>
                <a:gd name="T5" fmla="*/ 2147483646 h 23"/>
                <a:gd name="T6" fmla="*/ 2147483646 w 87"/>
                <a:gd name="T7" fmla="*/ 0 h 23"/>
                <a:gd name="T8" fmla="*/ 0 w 87"/>
                <a:gd name="T9" fmla="*/ 0 h 23"/>
                <a:gd name="T10" fmla="*/ 0 60000 65536"/>
                <a:gd name="T11" fmla="*/ 0 60000 65536"/>
                <a:gd name="T12" fmla="*/ 0 60000 65536"/>
                <a:gd name="T13" fmla="*/ 0 60000 65536"/>
                <a:gd name="T14" fmla="*/ 0 60000 65536"/>
                <a:gd name="T15" fmla="*/ 0 w 87"/>
                <a:gd name="T16" fmla="*/ 0 h 23"/>
                <a:gd name="T17" fmla="*/ 87 w 87"/>
                <a:gd name="T18" fmla="*/ 23 h 23"/>
              </a:gdLst>
              <a:ahLst/>
              <a:cxnLst>
                <a:cxn ang="T10">
                  <a:pos x="T0" y="T1"/>
                </a:cxn>
                <a:cxn ang="T11">
                  <a:pos x="T2" y="T3"/>
                </a:cxn>
                <a:cxn ang="T12">
                  <a:pos x="T4" y="T5"/>
                </a:cxn>
                <a:cxn ang="T13">
                  <a:pos x="T6" y="T7"/>
                </a:cxn>
                <a:cxn ang="T14">
                  <a:pos x="T8" y="T9"/>
                </a:cxn>
              </a:cxnLst>
              <a:rect l="T15" t="T16" r="T17" b="T18"/>
              <a:pathLst>
                <a:path w="87" h="23">
                  <a:moveTo>
                    <a:pt x="87" y="13"/>
                  </a:moveTo>
                  <a:lnTo>
                    <a:pt x="87" y="23"/>
                  </a:lnTo>
                  <a:lnTo>
                    <a:pt x="46" y="23"/>
                  </a:lnTo>
                  <a:lnTo>
                    <a:pt x="46"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54" name="Freeform 29">
              <a:extLst>
                <a:ext uri="{FF2B5EF4-FFF2-40B4-BE49-F238E27FC236}">
                  <a16:creationId xmlns:a16="http://schemas.microsoft.com/office/drawing/2014/main" id="{15BC0FDD-16CC-431F-29CE-6501EBD005F0}"/>
                </a:ext>
              </a:extLst>
            </p:cNvPr>
            <p:cNvSpPr>
              <a:spLocks/>
            </p:cNvSpPr>
            <p:nvPr/>
          </p:nvSpPr>
          <p:spPr bwMode="auto">
            <a:xfrm>
              <a:off x="3316" y="1941"/>
              <a:ext cx="23" cy="70"/>
            </a:xfrm>
            <a:custGeom>
              <a:avLst/>
              <a:gdLst>
                <a:gd name="T0" fmla="*/ 2147483646 w 2"/>
                <a:gd name="T1" fmla="*/ 2147483646 h 6"/>
                <a:gd name="T2" fmla="*/ 2147483646 w 2"/>
                <a:gd name="T3" fmla="*/ 0 h 6"/>
                <a:gd name="T4" fmla="*/ 0 w 2"/>
                <a:gd name="T5" fmla="*/ 2147483646 h 6"/>
                <a:gd name="T6" fmla="*/ 2147483646 w 2"/>
                <a:gd name="T7" fmla="*/ 2147483646 h 6"/>
                <a:gd name="T8" fmla="*/ 2147483646 w 2"/>
                <a:gd name="T9" fmla="*/ 214748364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55" name="Freeform 30">
              <a:extLst>
                <a:ext uri="{FF2B5EF4-FFF2-40B4-BE49-F238E27FC236}">
                  <a16:creationId xmlns:a16="http://schemas.microsoft.com/office/drawing/2014/main" id="{934114A8-8048-216B-970E-D0F5CD0F38E8}"/>
                </a:ext>
              </a:extLst>
            </p:cNvPr>
            <p:cNvSpPr>
              <a:spLocks/>
            </p:cNvSpPr>
            <p:nvPr/>
          </p:nvSpPr>
          <p:spPr bwMode="auto">
            <a:xfrm>
              <a:off x="3316" y="1941"/>
              <a:ext cx="23" cy="70"/>
            </a:xfrm>
            <a:custGeom>
              <a:avLst/>
              <a:gdLst>
                <a:gd name="T0" fmla="*/ 23 w 23"/>
                <a:gd name="T1" fmla="*/ 70 h 70"/>
                <a:gd name="T2" fmla="*/ 12 w 23"/>
                <a:gd name="T3" fmla="*/ 0 h 70"/>
                <a:gd name="T4" fmla="*/ 0 w 23"/>
                <a:gd name="T5" fmla="*/ 70 h 70"/>
                <a:gd name="T6" fmla="*/ 12 w 23"/>
                <a:gd name="T7" fmla="*/ 70 h 70"/>
                <a:gd name="T8" fmla="*/ 2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23" y="70"/>
                  </a:moveTo>
                  <a:lnTo>
                    <a:pt x="12" y="0"/>
                  </a:lnTo>
                  <a:lnTo>
                    <a:pt x="0" y="70"/>
                  </a:lnTo>
                  <a:lnTo>
                    <a:pt x="12" y="70"/>
                  </a:lnTo>
                  <a:lnTo>
                    <a:pt x="23" y="70"/>
                  </a:lnTo>
                  <a:close/>
                </a:path>
              </a:pathLst>
            </a:custGeom>
            <a:solidFill>
              <a:srgbClr val="000000"/>
            </a:solidFill>
            <a:ln w="0">
              <a:solidFill>
                <a:srgbClr val="000000"/>
              </a:solidFill>
              <a:round/>
              <a:headEnd/>
              <a:tailEnd/>
            </a:ln>
          </p:spPr>
          <p:txBody>
            <a:bodyPr/>
            <a:lstStyle/>
            <a:p>
              <a:endParaRPr lang="en-IN"/>
            </a:p>
          </p:txBody>
        </p:sp>
        <p:sp>
          <p:nvSpPr>
            <p:cNvPr id="52256" name="Freeform 31">
              <a:extLst>
                <a:ext uri="{FF2B5EF4-FFF2-40B4-BE49-F238E27FC236}">
                  <a16:creationId xmlns:a16="http://schemas.microsoft.com/office/drawing/2014/main" id="{75043533-5D30-9A03-87C5-DEE398E7A0AF}"/>
                </a:ext>
              </a:extLst>
            </p:cNvPr>
            <p:cNvSpPr>
              <a:spLocks/>
            </p:cNvSpPr>
            <p:nvPr/>
          </p:nvSpPr>
          <p:spPr bwMode="auto">
            <a:xfrm>
              <a:off x="1420" y="1988"/>
              <a:ext cx="1908" cy="244"/>
            </a:xfrm>
            <a:custGeom>
              <a:avLst/>
              <a:gdLst>
                <a:gd name="T0" fmla="*/ 2147483646 w 164"/>
                <a:gd name="T1" fmla="*/ 2147483646 h 21"/>
                <a:gd name="T2" fmla="*/ 2147483646 w 164"/>
                <a:gd name="T3" fmla="*/ 2147483646 h 21"/>
                <a:gd name="T4" fmla="*/ 2147483646 w 164"/>
                <a:gd name="T5" fmla="*/ 2147483646 h 21"/>
                <a:gd name="T6" fmla="*/ 2147483646 w 164"/>
                <a:gd name="T7" fmla="*/ 0 h 21"/>
                <a:gd name="T8" fmla="*/ 0 w 164"/>
                <a:gd name="T9" fmla="*/ 0 h 21"/>
                <a:gd name="T10" fmla="*/ 0 60000 65536"/>
                <a:gd name="T11" fmla="*/ 0 60000 65536"/>
                <a:gd name="T12" fmla="*/ 0 60000 65536"/>
                <a:gd name="T13" fmla="*/ 0 60000 65536"/>
                <a:gd name="T14" fmla="*/ 0 60000 65536"/>
                <a:gd name="T15" fmla="*/ 0 w 164"/>
                <a:gd name="T16" fmla="*/ 0 h 21"/>
                <a:gd name="T17" fmla="*/ 164 w 164"/>
                <a:gd name="T18" fmla="*/ 21 h 21"/>
              </a:gdLst>
              <a:ahLst/>
              <a:cxnLst>
                <a:cxn ang="T10">
                  <a:pos x="T0" y="T1"/>
                </a:cxn>
                <a:cxn ang="T11">
                  <a:pos x="T2" y="T3"/>
                </a:cxn>
                <a:cxn ang="T12">
                  <a:pos x="T4" y="T5"/>
                </a:cxn>
                <a:cxn ang="T13">
                  <a:pos x="T6" y="T7"/>
                </a:cxn>
                <a:cxn ang="T14">
                  <a:pos x="T8" y="T9"/>
                </a:cxn>
              </a:cxnLst>
              <a:rect l="T15" t="T16" r="T17" b="T18"/>
              <a:pathLst>
                <a:path w="164" h="21">
                  <a:moveTo>
                    <a:pt x="164" y="3"/>
                  </a:moveTo>
                  <a:lnTo>
                    <a:pt x="164" y="21"/>
                  </a:lnTo>
                  <a:lnTo>
                    <a:pt x="36" y="21"/>
                  </a:lnTo>
                  <a:lnTo>
                    <a:pt x="36"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57" name="Freeform 32">
              <a:extLst>
                <a:ext uri="{FF2B5EF4-FFF2-40B4-BE49-F238E27FC236}">
                  <a16:creationId xmlns:a16="http://schemas.microsoft.com/office/drawing/2014/main" id="{8C8BFE9F-615C-5E99-2E21-865F8E99F3DA}"/>
                </a:ext>
              </a:extLst>
            </p:cNvPr>
            <p:cNvSpPr>
              <a:spLocks/>
            </p:cNvSpPr>
            <p:nvPr/>
          </p:nvSpPr>
          <p:spPr bwMode="auto">
            <a:xfrm>
              <a:off x="4502" y="1941"/>
              <a:ext cx="35" cy="70"/>
            </a:xfrm>
            <a:custGeom>
              <a:avLst/>
              <a:gdLst>
                <a:gd name="T0" fmla="*/ 2147483646 w 3"/>
                <a:gd name="T1" fmla="*/ 2147483646 h 6"/>
                <a:gd name="T2" fmla="*/ 2147483646 w 3"/>
                <a:gd name="T3" fmla="*/ 0 h 6"/>
                <a:gd name="T4" fmla="*/ 0 w 3"/>
                <a:gd name="T5" fmla="*/ 2147483646 h 6"/>
                <a:gd name="T6" fmla="*/ 2147483646 w 3"/>
                <a:gd name="T7" fmla="*/ 2147483646 h 6"/>
                <a:gd name="T8" fmla="*/ 2147483646 w 3"/>
                <a:gd name="T9" fmla="*/ 214748364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58" name="Freeform 33">
              <a:extLst>
                <a:ext uri="{FF2B5EF4-FFF2-40B4-BE49-F238E27FC236}">
                  <a16:creationId xmlns:a16="http://schemas.microsoft.com/office/drawing/2014/main" id="{B2C641AB-6569-8BF9-5799-301AC438B301}"/>
                </a:ext>
              </a:extLst>
            </p:cNvPr>
            <p:cNvSpPr>
              <a:spLocks/>
            </p:cNvSpPr>
            <p:nvPr/>
          </p:nvSpPr>
          <p:spPr bwMode="auto">
            <a:xfrm>
              <a:off x="4502" y="1941"/>
              <a:ext cx="35" cy="70"/>
            </a:xfrm>
            <a:custGeom>
              <a:avLst/>
              <a:gdLst>
                <a:gd name="T0" fmla="*/ 35 w 35"/>
                <a:gd name="T1" fmla="*/ 70 h 70"/>
                <a:gd name="T2" fmla="*/ 24 w 35"/>
                <a:gd name="T3" fmla="*/ 0 h 70"/>
                <a:gd name="T4" fmla="*/ 0 w 35"/>
                <a:gd name="T5" fmla="*/ 70 h 70"/>
                <a:gd name="T6" fmla="*/ 24 w 35"/>
                <a:gd name="T7" fmla="*/ 70 h 70"/>
                <a:gd name="T8" fmla="*/ 35 w 35"/>
                <a:gd name="T9" fmla="*/ 7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70"/>
                  </a:moveTo>
                  <a:lnTo>
                    <a:pt x="24" y="0"/>
                  </a:lnTo>
                  <a:lnTo>
                    <a:pt x="0" y="70"/>
                  </a:lnTo>
                  <a:lnTo>
                    <a:pt x="24" y="70"/>
                  </a:lnTo>
                  <a:lnTo>
                    <a:pt x="35" y="70"/>
                  </a:lnTo>
                  <a:close/>
                </a:path>
              </a:pathLst>
            </a:custGeom>
            <a:solidFill>
              <a:srgbClr val="000000"/>
            </a:solidFill>
            <a:ln w="0">
              <a:solidFill>
                <a:srgbClr val="000000"/>
              </a:solidFill>
              <a:round/>
              <a:headEnd/>
              <a:tailEnd/>
            </a:ln>
          </p:spPr>
          <p:txBody>
            <a:bodyPr/>
            <a:lstStyle/>
            <a:p>
              <a:endParaRPr lang="en-IN"/>
            </a:p>
          </p:txBody>
        </p:sp>
        <p:sp>
          <p:nvSpPr>
            <p:cNvPr id="52259" name="Freeform 34">
              <a:extLst>
                <a:ext uri="{FF2B5EF4-FFF2-40B4-BE49-F238E27FC236}">
                  <a16:creationId xmlns:a16="http://schemas.microsoft.com/office/drawing/2014/main" id="{6A9388D6-B19B-B031-AB9A-062FBA3CD5C5}"/>
                </a:ext>
              </a:extLst>
            </p:cNvPr>
            <p:cNvSpPr>
              <a:spLocks/>
            </p:cNvSpPr>
            <p:nvPr/>
          </p:nvSpPr>
          <p:spPr bwMode="auto">
            <a:xfrm>
              <a:off x="1420" y="2023"/>
              <a:ext cx="3106" cy="291"/>
            </a:xfrm>
            <a:custGeom>
              <a:avLst/>
              <a:gdLst>
                <a:gd name="T0" fmla="*/ 2147483646 w 267"/>
                <a:gd name="T1" fmla="*/ 0 h 25"/>
                <a:gd name="T2" fmla="*/ 2147483646 w 267"/>
                <a:gd name="T3" fmla="*/ 2147483646 h 25"/>
                <a:gd name="T4" fmla="*/ 2147483646 w 267"/>
                <a:gd name="T5" fmla="*/ 2147483646 h 25"/>
                <a:gd name="T6" fmla="*/ 2147483646 w 267"/>
                <a:gd name="T7" fmla="*/ 2147483646 h 25"/>
                <a:gd name="T8" fmla="*/ 0 w 267"/>
                <a:gd name="T9" fmla="*/ 2147483646 h 25"/>
                <a:gd name="T10" fmla="*/ 0 60000 65536"/>
                <a:gd name="T11" fmla="*/ 0 60000 65536"/>
                <a:gd name="T12" fmla="*/ 0 60000 65536"/>
                <a:gd name="T13" fmla="*/ 0 60000 65536"/>
                <a:gd name="T14" fmla="*/ 0 60000 65536"/>
                <a:gd name="T15" fmla="*/ 0 w 267"/>
                <a:gd name="T16" fmla="*/ 0 h 25"/>
                <a:gd name="T17" fmla="*/ 267 w 267"/>
                <a:gd name="T18" fmla="*/ 25 h 25"/>
              </a:gdLst>
              <a:ahLst/>
              <a:cxnLst>
                <a:cxn ang="T10">
                  <a:pos x="T0" y="T1"/>
                </a:cxn>
                <a:cxn ang="T11">
                  <a:pos x="T2" y="T3"/>
                </a:cxn>
                <a:cxn ang="T12">
                  <a:pos x="T4" y="T5"/>
                </a:cxn>
                <a:cxn ang="T13">
                  <a:pos x="T6" y="T7"/>
                </a:cxn>
                <a:cxn ang="T14">
                  <a:pos x="T8" y="T9"/>
                </a:cxn>
              </a:cxnLst>
              <a:rect l="T15" t="T16" r="T17" b="T18"/>
              <a:pathLst>
                <a:path w="267" h="25">
                  <a:moveTo>
                    <a:pt x="267" y="0"/>
                  </a:moveTo>
                  <a:lnTo>
                    <a:pt x="267" y="25"/>
                  </a:lnTo>
                  <a:lnTo>
                    <a:pt x="25" y="25"/>
                  </a:lnTo>
                  <a:lnTo>
                    <a:pt x="25" y="7"/>
                  </a:lnTo>
                  <a:lnTo>
                    <a:pt x="0" y="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60" name="Rectangle 35">
              <a:extLst>
                <a:ext uri="{FF2B5EF4-FFF2-40B4-BE49-F238E27FC236}">
                  <a16:creationId xmlns:a16="http://schemas.microsoft.com/office/drawing/2014/main" id="{BFAD2885-995B-B340-9CED-0A5469786D6A}"/>
                </a:ext>
              </a:extLst>
            </p:cNvPr>
            <p:cNvSpPr>
              <a:spLocks noChangeArrowheads="1"/>
            </p:cNvSpPr>
            <p:nvPr/>
          </p:nvSpPr>
          <p:spPr bwMode="auto">
            <a:xfrm>
              <a:off x="2502" y="2034"/>
              <a:ext cx="21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INTA1</a:t>
              </a:r>
              <a:endParaRPr lang="en-US" altLang="en-US" sz="2400">
                <a:latin typeface="Constantia" panose="02030602050306030303" pitchFamily="18" charset="0"/>
              </a:endParaRPr>
            </a:p>
          </p:txBody>
        </p:sp>
        <p:sp>
          <p:nvSpPr>
            <p:cNvPr id="52261" name="Rectangle 36">
              <a:extLst>
                <a:ext uri="{FF2B5EF4-FFF2-40B4-BE49-F238E27FC236}">
                  <a16:creationId xmlns:a16="http://schemas.microsoft.com/office/drawing/2014/main" id="{19C6B98F-C4EC-8B3B-8461-3B43C8E3C6F2}"/>
                </a:ext>
              </a:extLst>
            </p:cNvPr>
            <p:cNvSpPr>
              <a:spLocks noChangeArrowheads="1"/>
            </p:cNvSpPr>
            <p:nvPr/>
          </p:nvSpPr>
          <p:spPr bwMode="auto">
            <a:xfrm>
              <a:off x="2490" y="1464"/>
              <a:ext cx="2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I</a:t>
              </a:r>
              <a:endParaRPr lang="en-US" altLang="en-US" sz="2400">
                <a:latin typeface="Constantia" panose="02030602050306030303" pitchFamily="18" charset="0"/>
              </a:endParaRPr>
            </a:p>
          </p:txBody>
        </p:sp>
        <p:sp>
          <p:nvSpPr>
            <p:cNvPr id="52262" name="Rectangle 37">
              <a:extLst>
                <a:ext uri="{FF2B5EF4-FFF2-40B4-BE49-F238E27FC236}">
                  <a16:creationId xmlns:a16="http://schemas.microsoft.com/office/drawing/2014/main" id="{A6D5E489-ED43-BEF9-8708-D592706A8EE7}"/>
                </a:ext>
              </a:extLst>
            </p:cNvPr>
            <p:cNvSpPr>
              <a:spLocks noChangeArrowheads="1"/>
            </p:cNvSpPr>
            <p:nvPr/>
          </p:nvSpPr>
          <p:spPr bwMode="auto">
            <a:xfrm>
              <a:off x="2525" y="1464"/>
              <a:ext cx="5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N</a:t>
              </a:r>
              <a:endParaRPr lang="en-US" altLang="en-US" sz="2400">
                <a:latin typeface="Constantia" panose="02030602050306030303" pitchFamily="18" charset="0"/>
              </a:endParaRPr>
            </a:p>
          </p:txBody>
        </p:sp>
        <p:sp>
          <p:nvSpPr>
            <p:cNvPr id="52263" name="Rectangle 38">
              <a:extLst>
                <a:ext uri="{FF2B5EF4-FFF2-40B4-BE49-F238E27FC236}">
                  <a16:creationId xmlns:a16="http://schemas.microsoft.com/office/drawing/2014/main" id="{DE6A7DAF-AE4A-3480-A82E-AF3C5A95CEC3}"/>
                </a:ext>
              </a:extLst>
            </p:cNvPr>
            <p:cNvSpPr>
              <a:spLocks noChangeArrowheads="1"/>
            </p:cNvSpPr>
            <p:nvPr/>
          </p:nvSpPr>
          <p:spPr bwMode="auto">
            <a:xfrm>
              <a:off x="2607" y="1464"/>
              <a:ext cx="4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T</a:t>
              </a:r>
              <a:endParaRPr lang="en-US" altLang="en-US" sz="2400">
                <a:latin typeface="Constantia" panose="02030602050306030303" pitchFamily="18" charset="0"/>
              </a:endParaRPr>
            </a:p>
          </p:txBody>
        </p:sp>
        <p:sp>
          <p:nvSpPr>
            <p:cNvPr id="52264" name="Rectangle 39">
              <a:extLst>
                <a:ext uri="{FF2B5EF4-FFF2-40B4-BE49-F238E27FC236}">
                  <a16:creationId xmlns:a16="http://schemas.microsoft.com/office/drawing/2014/main" id="{C410D158-6CE9-C5F8-6A5C-BB3C34BF0938}"/>
                </a:ext>
              </a:extLst>
            </p:cNvPr>
            <p:cNvSpPr>
              <a:spLocks noChangeArrowheads="1"/>
            </p:cNvSpPr>
            <p:nvPr/>
          </p:nvSpPr>
          <p:spPr bwMode="auto">
            <a:xfrm>
              <a:off x="2676" y="1464"/>
              <a:ext cx="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R</a:t>
              </a:r>
              <a:endParaRPr lang="en-US" altLang="en-US" sz="2400">
                <a:latin typeface="Constantia" panose="02030602050306030303" pitchFamily="18" charset="0"/>
              </a:endParaRPr>
            </a:p>
          </p:txBody>
        </p:sp>
        <p:sp>
          <p:nvSpPr>
            <p:cNvPr id="52265" name="Rectangle 40">
              <a:extLst>
                <a:ext uri="{FF2B5EF4-FFF2-40B4-BE49-F238E27FC236}">
                  <a16:creationId xmlns:a16="http://schemas.microsoft.com/office/drawing/2014/main" id="{01FA73E0-4378-9E75-84B3-3CA5D394240F}"/>
                </a:ext>
              </a:extLst>
            </p:cNvPr>
            <p:cNvSpPr>
              <a:spLocks noChangeArrowheads="1"/>
            </p:cNvSpPr>
            <p:nvPr/>
          </p:nvSpPr>
          <p:spPr bwMode="auto">
            <a:xfrm>
              <a:off x="2758" y="1464"/>
              <a:ext cx="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1</a:t>
              </a:r>
              <a:endParaRPr lang="en-US" altLang="en-US" sz="2400">
                <a:latin typeface="Constantia" panose="02030602050306030303" pitchFamily="18" charset="0"/>
              </a:endParaRPr>
            </a:p>
          </p:txBody>
        </p:sp>
        <p:sp>
          <p:nvSpPr>
            <p:cNvPr id="52266" name="Line 41">
              <a:extLst>
                <a:ext uri="{FF2B5EF4-FFF2-40B4-BE49-F238E27FC236}">
                  <a16:creationId xmlns:a16="http://schemas.microsoft.com/office/drawing/2014/main" id="{20262C0A-C2E9-C8A0-26CC-4B905D6A4001}"/>
                </a:ext>
              </a:extLst>
            </p:cNvPr>
            <p:cNvSpPr>
              <a:spLocks noChangeShapeType="1"/>
            </p:cNvSpPr>
            <p:nvPr/>
          </p:nvSpPr>
          <p:spPr bwMode="auto">
            <a:xfrm flipH="1">
              <a:off x="2502" y="1476"/>
              <a:ext cx="23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67" name="Rectangle 42">
              <a:extLst>
                <a:ext uri="{FF2B5EF4-FFF2-40B4-BE49-F238E27FC236}">
                  <a16:creationId xmlns:a16="http://schemas.microsoft.com/office/drawing/2014/main" id="{8464407A-E1D8-CC27-68F5-FF5D067AC13A}"/>
                </a:ext>
              </a:extLst>
            </p:cNvPr>
            <p:cNvSpPr>
              <a:spLocks noChangeArrowheads="1"/>
            </p:cNvSpPr>
            <p:nvPr/>
          </p:nvSpPr>
          <p:spPr bwMode="auto">
            <a:xfrm>
              <a:off x="4584" y="1476"/>
              <a:ext cx="2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I</a:t>
              </a:r>
              <a:endParaRPr lang="en-US" altLang="en-US" sz="2400">
                <a:latin typeface="Constantia" panose="02030602050306030303" pitchFamily="18" charset="0"/>
              </a:endParaRPr>
            </a:p>
          </p:txBody>
        </p:sp>
        <p:sp>
          <p:nvSpPr>
            <p:cNvPr id="52268" name="Rectangle 43">
              <a:extLst>
                <a:ext uri="{FF2B5EF4-FFF2-40B4-BE49-F238E27FC236}">
                  <a16:creationId xmlns:a16="http://schemas.microsoft.com/office/drawing/2014/main" id="{AEABA8A4-F8A7-DE20-7BFB-2D619D7A2D2F}"/>
                </a:ext>
              </a:extLst>
            </p:cNvPr>
            <p:cNvSpPr>
              <a:spLocks noChangeArrowheads="1"/>
            </p:cNvSpPr>
            <p:nvPr/>
          </p:nvSpPr>
          <p:spPr bwMode="auto">
            <a:xfrm>
              <a:off x="4630" y="1476"/>
              <a:ext cx="5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N</a:t>
              </a:r>
              <a:endParaRPr lang="en-US" altLang="en-US" sz="2400">
                <a:latin typeface="Constantia" panose="02030602050306030303" pitchFamily="18" charset="0"/>
              </a:endParaRPr>
            </a:p>
          </p:txBody>
        </p:sp>
        <p:sp>
          <p:nvSpPr>
            <p:cNvPr id="52269" name="Rectangle 44">
              <a:extLst>
                <a:ext uri="{FF2B5EF4-FFF2-40B4-BE49-F238E27FC236}">
                  <a16:creationId xmlns:a16="http://schemas.microsoft.com/office/drawing/2014/main" id="{7AF1259E-69CE-1A7B-19FE-304D49D5E860}"/>
                </a:ext>
              </a:extLst>
            </p:cNvPr>
            <p:cNvSpPr>
              <a:spLocks noChangeArrowheads="1"/>
            </p:cNvSpPr>
            <p:nvPr/>
          </p:nvSpPr>
          <p:spPr bwMode="auto">
            <a:xfrm>
              <a:off x="4712" y="1476"/>
              <a:ext cx="4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T</a:t>
              </a:r>
              <a:endParaRPr lang="en-US" altLang="en-US" sz="2400">
                <a:latin typeface="Constantia" panose="02030602050306030303" pitchFamily="18" charset="0"/>
              </a:endParaRPr>
            </a:p>
          </p:txBody>
        </p:sp>
        <p:sp>
          <p:nvSpPr>
            <p:cNvPr id="52270" name="Rectangle 45">
              <a:extLst>
                <a:ext uri="{FF2B5EF4-FFF2-40B4-BE49-F238E27FC236}">
                  <a16:creationId xmlns:a16="http://schemas.microsoft.com/office/drawing/2014/main" id="{BF13DC30-0E26-379B-0600-B403A105218F}"/>
                </a:ext>
              </a:extLst>
            </p:cNvPr>
            <p:cNvSpPr>
              <a:spLocks noChangeArrowheads="1"/>
            </p:cNvSpPr>
            <p:nvPr/>
          </p:nvSpPr>
          <p:spPr bwMode="auto">
            <a:xfrm>
              <a:off x="4781" y="1476"/>
              <a:ext cx="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R</a:t>
              </a:r>
              <a:endParaRPr lang="en-US" altLang="en-US" sz="2400">
                <a:latin typeface="Constantia" panose="02030602050306030303" pitchFamily="18" charset="0"/>
              </a:endParaRPr>
            </a:p>
          </p:txBody>
        </p:sp>
        <p:sp>
          <p:nvSpPr>
            <p:cNvPr id="52271" name="Rectangle 46">
              <a:extLst>
                <a:ext uri="{FF2B5EF4-FFF2-40B4-BE49-F238E27FC236}">
                  <a16:creationId xmlns:a16="http://schemas.microsoft.com/office/drawing/2014/main" id="{E6AE25D9-A707-3A1A-4905-C39160877465}"/>
                </a:ext>
              </a:extLst>
            </p:cNvPr>
            <p:cNvSpPr>
              <a:spLocks noChangeArrowheads="1"/>
            </p:cNvSpPr>
            <p:nvPr/>
          </p:nvSpPr>
          <p:spPr bwMode="auto">
            <a:xfrm>
              <a:off x="4863" y="1476"/>
              <a:ext cx="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i="1">
                  <a:solidFill>
                    <a:srgbClr val="000000"/>
                  </a:solidFill>
                  <a:latin typeface="Nimbus Roman No9 L"/>
                </a:rPr>
                <a:t>p</a:t>
              </a:r>
              <a:endParaRPr lang="en-US" altLang="en-US" sz="2400">
                <a:latin typeface="Constantia" panose="02030602050306030303" pitchFamily="18" charset="0"/>
              </a:endParaRPr>
            </a:p>
          </p:txBody>
        </p:sp>
        <p:sp>
          <p:nvSpPr>
            <p:cNvPr id="52272" name="Line 47">
              <a:extLst>
                <a:ext uri="{FF2B5EF4-FFF2-40B4-BE49-F238E27FC236}">
                  <a16:creationId xmlns:a16="http://schemas.microsoft.com/office/drawing/2014/main" id="{AF0567E9-5A65-38E5-983E-94E8D2643942}"/>
                </a:ext>
              </a:extLst>
            </p:cNvPr>
            <p:cNvSpPr>
              <a:spLocks noChangeShapeType="1"/>
            </p:cNvSpPr>
            <p:nvPr/>
          </p:nvSpPr>
          <p:spPr bwMode="auto">
            <a:xfrm flipH="1">
              <a:off x="4595" y="1488"/>
              <a:ext cx="24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273" name="Rectangle 48">
              <a:extLst>
                <a:ext uri="{FF2B5EF4-FFF2-40B4-BE49-F238E27FC236}">
                  <a16:creationId xmlns:a16="http://schemas.microsoft.com/office/drawing/2014/main" id="{D1EAE948-A4B5-889E-C001-0EC82BCE25D8}"/>
                </a:ext>
              </a:extLst>
            </p:cNvPr>
            <p:cNvSpPr>
              <a:spLocks noChangeArrowheads="1"/>
            </p:cNvSpPr>
            <p:nvPr/>
          </p:nvSpPr>
          <p:spPr bwMode="auto">
            <a:xfrm>
              <a:off x="4607" y="2034"/>
              <a:ext cx="166"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a:solidFill>
                    <a:srgbClr val="000000"/>
                  </a:solidFill>
                  <a:latin typeface="Nimbus Roman No9 L"/>
                </a:rPr>
                <a:t>INTA</a:t>
              </a:r>
              <a:endParaRPr lang="en-US" altLang="en-US" sz="2400">
                <a:latin typeface="Constantia" panose="02030602050306030303" pitchFamily="18" charset="0"/>
              </a:endParaRPr>
            </a:p>
          </p:txBody>
        </p:sp>
        <p:sp>
          <p:nvSpPr>
            <p:cNvPr id="52274" name="Rectangle 49">
              <a:extLst>
                <a:ext uri="{FF2B5EF4-FFF2-40B4-BE49-F238E27FC236}">
                  <a16:creationId xmlns:a16="http://schemas.microsoft.com/office/drawing/2014/main" id="{9DF1097E-FF8E-22C2-FBB6-E14F41145E30}"/>
                </a:ext>
              </a:extLst>
            </p:cNvPr>
            <p:cNvSpPr>
              <a:spLocks noChangeArrowheads="1"/>
            </p:cNvSpPr>
            <p:nvPr/>
          </p:nvSpPr>
          <p:spPr bwMode="auto">
            <a:xfrm>
              <a:off x="4863" y="2034"/>
              <a:ext cx="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300" i="1">
                  <a:solidFill>
                    <a:srgbClr val="000000"/>
                  </a:solidFill>
                  <a:latin typeface="Nimbus Roman No9 L"/>
                </a:rPr>
                <a:t>p</a:t>
              </a:r>
              <a:endParaRPr lang="en-US" altLang="en-US" sz="2400">
                <a:latin typeface="Constantia" panose="02030602050306030303" pitchFamily="18" charset="0"/>
              </a:endParaRPr>
            </a:p>
          </p:txBody>
        </p:sp>
        <p:sp>
          <p:nvSpPr>
            <p:cNvPr id="52275" name="Freeform 50">
              <a:extLst>
                <a:ext uri="{FF2B5EF4-FFF2-40B4-BE49-F238E27FC236}">
                  <a16:creationId xmlns:a16="http://schemas.microsoft.com/office/drawing/2014/main" id="{76E9A6CE-5EAF-D3F0-6D47-BBC7A0F30C63}"/>
                </a:ext>
              </a:extLst>
            </p:cNvPr>
            <p:cNvSpPr>
              <a:spLocks/>
            </p:cNvSpPr>
            <p:nvPr/>
          </p:nvSpPr>
          <p:spPr bwMode="auto">
            <a:xfrm>
              <a:off x="3851" y="1802"/>
              <a:ext cx="12" cy="11"/>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76" name="Freeform 51">
              <a:extLst>
                <a:ext uri="{FF2B5EF4-FFF2-40B4-BE49-F238E27FC236}">
                  <a16:creationId xmlns:a16="http://schemas.microsoft.com/office/drawing/2014/main" id="{F793ACAE-1818-CC4A-4F1E-B6CC9C6E764C}"/>
                </a:ext>
              </a:extLst>
            </p:cNvPr>
            <p:cNvSpPr>
              <a:spLocks/>
            </p:cNvSpPr>
            <p:nvPr/>
          </p:nvSpPr>
          <p:spPr bwMode="auto">
            <a:xfrm>
              <a:off x="3921" y="1802"/>
              <a:ext cx="11" cy="11"/>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77" name="Freeform 52">
              <a:extLst>
                <a:ext uri="{FF2B5EF4-FFF2-40B4-BE49-F238E27FC236}">
                  <a16:creationId xmlns:a16="http://schemas.microsoft.com/office/drawing/2014/main" id="{93E6F5DE-5E37-CF71-DCB1-DDD9A81AD28F}"/>
                </a:ext>
              </a:extLst>
            </p:cNvPr>
            <p:cNvSpPr>
              <a:spLocks/>
            </p:cNvSpPr>
            <p:nvPr/>
          </p:nvSpPr>
          <p:spPr bwMode="auto">
            <a:xfrm>
              <a:off x="3991" y="1802"/>
              <a:ext cx="11" cy="11"/>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2278" name="Rectangle 53">
              <a:extLst>
                <a:ext uri="{FF2B5EF4-FFF2-40B4-BE49-F238E27FC236}">
                  <a16:creationId xmlns:a16="http://schemas.microsoft.com/office/drawing/2014/main" id="{286F2EBA-401A-6E2E-FA3C-03DCAE469388}"/>
                </a:ext>
              </a:extLst>
            </p:cNvPr>
            <p:cNvSpPr>
              <a:spLocks noChangeArrowheads="1"/>
            </p:cNvSpPr>
            <p:nvPr/>
          </p:nvSpPr>
          <p:spPr bwMode="auto">
            <a:xfrm>
              <a:off x="2072" y="1685"/>
              <a:ext cx="721" cy="245"/>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2279" name="Rectangle 54">
              <a:extLst>
                <a:ext uri="{FF2B5EF4-FFF2-40B4-BE49-F238E27FC236}">
                  <a16:creationId xmlns:a16="http://schemas.microsoft.com/office/drawing/2014/main" id="{C9C058E9-D962-49BB-A6C6-D97C06FFC12A}"/>
                </a:ext>
              </a:extLst>
            </p:cNvPr>
            <p:cNvSpPr>
              <a:spLocks noChangeArrowheads="1"/>
            </p:cNvSpPr>
            <p:nvPr/>
          </p:nvSpPr>
          <p:spPr bwMode="auto">
            <a:xfrm>
              <a:off x="4165" y="1685"/>
              <a:ext cx="709" cy="245"/>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2280" name="Rectangle 55">
              <a:extLst>
                <a:ext uri="{FF2B5EF4-FFF2-40B4-BE49-F238E27FC236}">
                  <a16:creationId xmlns:a16="http://schemas.microsoft.com/office/drawing/2014/main" id="{5BA7C54E-6365-D26A-0584-64006CCFEA4A}"/>
                </a:ext>
              </a:extLst>
            </p:cNvPr>
            <p:cNvSpPr>
              <a:spLocks noChangeArrowheads="1"/>
            </p:cNvSpPr>
            <p:nvPr/>
          </p:nvSpPr>
          <p:spPr bwMode="auto">
            <a:xfrm>
              <a:off x="2967" y="1685"/>
              <a:ext cx="721" cy="245"/>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2281" name="Rectangle 56">
              <a:extLst>
                <a:ext uri="{FF2B5EF4-FFF2-40B4-BE49-F238E27FC236}">
                  <a16:creationId xmlns:a16="http://schemas.microsoft.com/office/drawing/2014/main" id="{4973BFF7-8867-9464-4D3F-3C526D55CA39}"/>
                </a:ext>
              </a:extLst>
            </p:cNvPr>
            <p:cNvSpPr>
              <a:spLocks noChangeArrowheads="1"/>
            </p:cNvSpPr>
            <p:nvPr/>
          </p:nvSpPr>
          <p:spPr bwMode="auto">
            <a:xfrm>
              <a:off x="1234" y="1453"/>
              <a:ext cx="186" cy="709"/>
            </a:xfrm>
            <a:prstGeom prst="rect">
              <a:avLst/>
            </a:prstGeom>
            <a:solidFill>
              <a:srgbClr val="FFFFFF"/>
            </a:solidFill>
            <a:ln w="0">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2282" name="Rectangle 57">
              <a:extLst>
                <a:ext uri="{FF2B5EF4-FFF2-40B4-BE49-F238E27FC236}">
                  <a16:creationId xmlns:a16="http://schemas.microsoft.com/office/drawing/2014/main" id="{ADB2DBB5-E400-C45B-53A2-6922AF362E4C}"/>
                </a:ext>
              </a:extLst>
            </p:cNvPr>
            <p:cNvSpPr>
              <a:spLocks noChangeArrowheads="1"/>
            </p:cNvSpPr>
            <p:nvPr/>
          </p:nvSpPr>
          <p:spPr bwMode="auto">
            <a:xfrm>
              <a:off x="1234" y="1453"/>
              <a:ext cx="186" cy="709"/>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grpSp>
      <p:sp>
        <p:nvSpPr>
          <p:cNvPr id="52228" name="Text Box 58">
            <a:extLst>
              <a:ext uri="{FF2B5EF4-FFF2-40B4-BE49-F238E27FC236}">
                <a16:creationId xmlns:a16="http://schemas.microsoft.com/office/drawing/2014/main" id="{9DC1ECE2-7CBB-4A11-5406-CD0976B0E8E9}"/>
              </a:ext>
            </a:extLst>
          </p:cNvPr>
          <p:cNvSpPr txBox="1">
            <a:spLocks noChangeArrowheads="1"/>
          </p:cNvSpPr>
          <p:nvPr/>
        </p:nvSpPr>
        <p:spPr bwMode="auto">
          <a:xfrm>
            <a:off x="789601" y="3776663"/>
            <a:ext cx="1069754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66688" indent="-1666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dirty="0">
                <a:latin typeface="Comic Sans MS" panose="030F0702030302020204" pitchFamily="66" charset="0"/>
                <a:cs typeface="Arial" panose="020B0604020202020204" pitchFamily="34" charset="0"/>
              </a:rPr>
              <a:t>Each device has a </a:t>
            </a:r>
            <a:r>
              <a:rPr lang="en-US" altLang="en-US" sz="2400" dirty="0">
                <a:solidFill>
                  <a:srgbClr val="C00000"/>
                </a:solidFill>
                <a:latin typeface="Comic Sans MS" panose="030F0702030302020204" pitchFamily="66" charset="0"/>
                <a:cs typeface="Arial" panose="020B0604020202020204" pitchFamily="34" charset="0"/>
              </a:rPr>
              <a:t>separate interrupt-request and interrupt-acknowledge line</a:t>
            </a:r>
            <a:r>
              <a:rPr lang="en-US" altLang="en-US" sz="2400" dirty="0">
                <a:latin typeface="Comic Sans MS" panose="030F0702030302020204" pitchFamily="66" charset="0"/>
                <a:cs typeface="Arial" panose="020B0604020202020204" pitchFamily="34" charset="0"/>
              </a:rPr>
              <a:t>. </a:t>
            </a:r>
          </a:p>
          <a:p>
            <a:pPr eaLnBrk="1" hangingPunct="1">
              <a:spcBef>
                <a:spcPct val="0"/>
              </a:spcBef>
              <a:buFontTx/>
              <a:buChar char="•"/>
            </a:pPr>
            <a:r>
              <a:rPr lang="en-US" altLang="en-US" sz="2400" dirty="0">
                <a:latin typeface="Comic Sans MS" panose="030F0702030302020204" pitchFamily="66" charset="0"/>
                <a:cs typeface="Arial" panose="020B0604020202020204" pitchFamily="34" charset="0"/>
              </a:rPr>
              <a:t>Each </a:t>
            </a:r>
            <a:r>
              <a:rPr lang="en-US" altLang="en-US" sz="2400" dirty="0">
                <a:solidFill>
                  <a:srgbClr val="C00000"/>
                </a:solidFill>
                <a:latin typeface="Comic Sans MS" panose="030F0702030302020204" pitchFamily="66" charset="0"/>
                <a:cs typeface="Arial" panose="020B0604020202020204" pitchFamily="34" charset="0"/>
              </a:rPr>
              <a:t>interrupt-request line </a:t>
            </a:r>
            <a:r>
              <a:rPr lang="en-US" altLang="en-US" sz="2400" dirty="0">
                <a:latin typeface="Comic Sans MS" panose="030F0702030302020204" pitchFamily="66" charset="0"/>
                <a:cs typeface="Arial" panose="020B0604020202020204" pitchFamily="34" charset="0"/>
              </a:rPr>
              <a:t>is assigned a </a:t>
            </a:r>
            <a:r>
              <a:rPr lang="en-US" altLang="en-US" sz="2400" dirty="0">
                <a:solidFill>
                  <a:srgbClr val="0808B8"/>
                </a:solidFill>
                <a:latin typeface="Comic Sans MS" panose="030F0702030302020204" pitchFamily="66" charset="0"/>
                <a:cs typeface="Arial" panose="020B0604020202020204" pitchFamily="34" charset="0"/>
              </a:rPr>
              <a:t>different priority level.</a:t>
            </a:r>
            <a:r>
              <a:rPr lang="en-US" altLang="en-US" sz="2400" dirty="0">
                <a:latin typeface="Comic Sans MS" panose="030F0702030302020204" pitchFamily="66" charset="0"/>
                <a:cs typeface="Arial" panose="020B0604020202020204" pitchFamily="34" charset="0"/>
              </a:rPr>
              <a:t> </a:t>
            </a:r>
          </a:p>
          <a:p>
            <a:pPr eaLnBrk="1" hangingPunct="1">
              <a:spcBef>
                <a:spcPct val="0"/>
              </a:spcBef>
              <a:buFontTx/>
              <a:buChar char="•"/>
            </a:pPr>
            <a:r>
              <a:rPr lang="en-US" altLang="en-US" sz="2400" dirty="0">
                <a:latin typeface="Comic Sans MS" panose="030F0702030302020204" pitchFamily="66" charset="0"/>
                <a:cs typeface="Arial" panose="020B0604020202020204" pitchFamily="34" charset="0"/>
              </a:rPr>
              <a:t>Interrupt requests received over these lines are sent to a </a:t>
            </a:r>
            <a:r>
              <a:rPr lang="en-US" altLang="en-US" sz="2400" dirty="0">
                <a:solidFill>
                  <a:srgbClr val="C00000"/>
                </a:solidFill>
                <a:latin typeface="Comic Sans MS" panose="030F0702030302020204" pitchFamily="66" charset="0"/>
                <a:cs typeface="Arial" panose="020B0604020202020204" pitchFamily="34" charset="0"/>
              </a:rPr>
              <a:t>priority arbitration circuit</a:t>
            </a:r>
            <a:r>
              <a:rPr lang="en-US" altLang="en-US" sz="2400" dirty="0">
                <a:latin typeface="Comic Sans MS" panose="030F0702030302020204" pitchFamily="66" charset="0"/>
                <a:cs typeface="Arial" panose="020B0604020202020204" pitchFamily="34" charset="0"/>
              </a:rPr>
              <a:t> in the processor. </a:t>
            </a:r>
          </a:p>
          <a:p>
            <a:pPr eaLnBrk="1" hangingPunct="1">
              <a:spcBef>
                <a:spcPct val="0"/>
              </a:spcBef>
              <a:buFontTx/>
              <a:buChar char="•"/>
            </a:pPr>
            <a:r>
              <a:rPr lang="en-US" altLang="en-US" sz="2400" dirty="0">
                <a:latin typeface="Comic Sans MS" panose="030F0702030302020204" pitchFamily="66" charset="0"/>
                <a:cs typeface="Arial" panose="020B0604020202020204" pitchFamily="34" charset="0"/>
              </a:rPr>
              <a:t>If the </a:t>
            </a:r>
            <a:r>
              <a:rPr lang="en-US" altLang="en-US" sz="2400" dirty="0">
                <a:solidFill>
                  <a:srgbClr val="C00000"/>
                </a:solidFill>
                <a:latin typeface="Comic Sans MS" panose="030F0702030302020204" pitchFamily="66" charset="0"/>
                <a:cs typeface="Arial" panose="020B0604020202020204" pitchFamily="34" charset="0"/>
              </a:rPr>
              <a:t>interrupt request has a higher priority level </a:t>
            </a:r>
            <a:r>
              <a:rPr lang="en-US" altLang="en-US" sz="2400" dirty="0">
                <a:latin typeface="Comic Sans MS" panose="030F0702030302020204" pitchFamily="66" charset="0"/>
                <a:cs typeface="Arial" panose="020B0604020202020204" pitchFamily="34" charset="0"/>
              </a:rPr>
              <a:t>than the priority of the processor, then the </a:t>
            </a:r>
            <a:r>
              <a:rPr lang="en-US" altLang="en-US" sz="2400" dirty="0">
                <a:solidFill>
                  <a:srgbClr val="0808B8"/>
                </a:solidFill>
                <a:latin typeface="Comic Sans MS" panose="030F0702030302020204" pitchFamily="66" charset="0"/>
                <a:cs typeface="Arial" panose="020B0604020202020204" pitchFamily="34" charset="0"/>
              </a:rPr>
              <a:t>request is accepted</a:t>
            </a:r>
            <a:r>
              <a:rPr lang="en-US" altLang="en-US" sz="2400" dirty="0">
                <a:latin typeface="Comic Sans MS" panose="030F0702030302020204" pitchFamily="66"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B825-9568-AACB-33EF-1CA8F36FE135}"/>
              </a:ext>
            </a:extLst>
          </p:cNvPr>
          <p:cNvSpPr>
            <a:spLocks noGrp="1"/>
          </p:cNvSpPr>
          <p:nvPr>
            <p:ph type="title"/>
          </p:nvPr>
        </p:nvSpPr>
        <p:spPr/>
        <p:txBody>
          <a:bodyPr/>
          <a:lstStyle/>
          <a:p>
            <a:r>
              <a:rPr lang="en-US" dirty="0"/>
              <a:t>Abstract POs defined by National Board of Accreditation</a:t>
            </a:r>
            <a:endParaRPr lang="en-IN" dirty="0"/>
          </a:p>
        </p:txBody>
      </p:sp>
      <p:pic>
        <p:nvPicPr>
          <p:cNvPr id="5" name="Content Placeholder 4">
            <a:extLst>
              <a:ext uri="{FF2B5EF4-FFF2-40B4-BE49-F238E27FC236}">
                <a16:creationId xmlns:a16="http://schemas.microsoft.com/office/drawing/2014/main" id="{B2B378BF-3392-21F6-7009-E0569DABF44F}"/>
              </a:ext>
            </a:extLst>
          </p:cNvPr>
          <p:cNvPicPr>
            <a:picLocks noGrp="1" noChangeAspect="1"/>
          </p:cNvPicPr>
          <p:nvPr>
            <p:ph idx="1"/>
          </p:nvPr>
        </p:nvPicPr>
        <p:blipFill>
          <a:blip r:embed="rId2"/>
          <a:stretch>
            <a:fillRect/>
          </a:stretch>
        </p:blipFill>
        <p:spPr>
          <a:xfrm>
            <a:off x="793375" y="1806128"/>
            <a:ext cx="9507071" cy="4688801"/>
          </a:xfrm>
        </p:spPr>
      </p:pic>
      <p:sp>
        <p:nvSpPr>
          <p:cNvPr id="3" name="Footer Placeholder 2">
            <a:extLst>
              <a:ext uri="{FF2B5EF4-FFF2-40B4-BE49-F238E27FC236}">
                <a16:creationId xmlns:a16="http://schemas.microsoft.com/office/drawing/2014/main" id="{196C2B0C-E8BC-1B74-BB20-A75CB081710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a:ln>
                  <a:noFill/>
                </a:ln>
                <a:solidFill>
                  <a:srgbClr val="18818C"/>
                </a:solidFill>
                <a:effectLst/>
                <a:uLnTx/>
                <a:uFillTx/>
                <a:latin typeface="Arial Nova Light"/>
                <a:ea typeface="+mn-ea"/>
                <a:cs typeface="+mn-cs"/>
              </a:rPr>
              <a:t>Archana P S , Department of CSE,SNGCE</a:t>
            </a:r>
            <a:endParaRPr kumimoji="0" lang="en-US" sz="1050" b="0" i="0" u="none" strike="noStrike" kern="1200" cap="none" spc="50" normalizeH="0" baseline="0" noProof="0" dirty="0">
              <a:ln>
                <a:noFill/>
              </a:ln>
              <a:solidFill>
                <a:srgbClr val="18818C"/>
              </a:solidFill>
              <a:effectLst/>
              <a:uLnTx/>
              <a:uFillTx/>
              <a:latin typeface="Arial Nova Light"/>
              <a:ea typeface="+mn-ea"/>
              <a:cs typeface="+mn-cs"/>
            </a:endParaRPr>
          </a:p>
        </p:txBody>
      </p:sp>
      <p:sp>
        <p:nvSpPr>
          <p:cNvPr id="4" name="Slide Number Placeholder 3">
            <a:extLst>
              <a:ext uri="{FF2B5EF4-FFF2-40B4-BE49-F238E27FC236}">
                <a16:creationId xmlns:a16="http://schemas.microsoft.com/office/drawing/2014/main" id="{17EF2D18-9517-9980-ADF1-22244FDA74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1387304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1" name="Rectangle 3">
            <a:extLst>
              <a:ext uri="{FF2B5EF4-FFF2-40B4-BE49-F238E27FC236}">
                <a16:creationId xmlns:a16="http://schemas.microsoft.com/office/drawing/2014/main" id="{2EAB2BFE-87C1-4504-8627-9E40C9877D1D}"/>
              </a:ext>
            </a:extLst>
          </p:cNvPr>
          <p:cNvSpPr>
            <a:spLocks noGrp="1" noChangeArrowheads="1"/>
          </p:cNvSpPr>
          <p:nvPr>
            <p:ph idx="1"/>
          </p:nvPr>
        </p:nvSpPr>
        <p:spPr>
          <a:xfrm>
            <a:off x="904875" y="1071562"/>
            <a:ext cx="10782300" cy="5100637"/>
          </a:xfrm>
        </p:spPr>
        <p:txBody>
          <a:bodyPr rtlCol="0">
            <a:noAutofit/>
          </a:bodyPr>
          <a:lstStyle/>
          <a:p>
            <a:pPr marL="274320" indent="-274320">
              <a:buClr>
                <a:schemeClr val="accent3"/>
              </a:buClr>
              <a:buFont typeface="Wingdings 2"/>
              <a:buChar char=""/>
              <a:defRPr/>
            </a:pPr>
            <a:r>
              <a:rPr lang="en-US" sz="2400" dirty="0">
                <a:solidFill>
                  <a:schemeClr val="accent2"/>
                </a:solidFill>
                <a:latin typeface="Comic Sans MS" panose="030F0702030302020204" pitchFamily="66" charset="0"/>
                <a:cs typeface="Arial" pitchFamily="34" charset="0"/>
              </a:rPr>
              <a:t>Which interrupt request does processor accept if it receives interrupt requests from two or more devices simultaneously?.</a:t>
            </a:r>
            <a:r>
              <a:rPr lang="en-US" sz="2400" dirty="0">
                <a:latin typeface="Comic Sans MS" panose="030F0702030302020204" pitchFamily="66" charset="0"/>
                <a:cs typeface="Arial" pitchFamily="34" charset="0"/>
              </a:rPr>
              <a:t> </a:t>
            </a:r>
          </a:p>
          <a:p>
            <a:pPr marL="274320" indent="-274320">
              <a:buClr>
                <a:schemeClr val="accent3"/>
              </a:buClr>
              <a:buFont typeface="Wingdings 2"/>
              <a:buChar char=""/>
              <a:defRPr/>
            </a:pPr>
            <a:r>
              <a:rPr lang="en-US" sz="2400" dirty="0">
                <a:solidFill>
                  <a:schemeClr val="accent2"/>
                </a:solidFill>
                <a:latin typeface="Comic Sans MS" panose="030F0702030302020204" pitchFamily="66" charset="0"/>
                <a:cs typeface="Arial" pitchFamily="34" charset="0"/>
              </a:rPr>
              <a:t>If the I/O devices are organized in a priority structure, the processor accepts the interrupt request from a device with higher priority.</a:t>
            </a:r>
            <a:endParaRPr lang="en-US" sz="2400" dirty="0">
              <a:latin typeface="Comic Sans MS" panose="030F0702030302020204" pitchFamily="66" charset="0"/>
              <a:cs typeface="Arial" pitchFamily="34" charset="0"/>
            </a:endParaRPr>
          </a:p>
          <a:p>
            <a:pPr marL="640080" lvl="1" indent="-246888">
              <a:buFont typeface="Wingdings 2"/>
              <a:buChar char=""/>
              <a:defRPr/>
            </a:pPr>
            <a:r>
              <a:rPr lang="en-US" sz="2400" dirty="0">
                <a:solidFill>
                  <a:srgbClr val="0808B8"/>
                </a:solidFill>
                <a:latin typeface="Comic Sans MS" panose="030F0702030302020204" pitchFamily="66" charset="0"/>
                <a:cs typeface="Arial" pitchFamily="34" charset="0"/>
              </a:rPr>
              <a:t>Each device has its own interrupt request and interrupt acknowledge line. </a:t>
            </a:r>
          </a:p>
          <a:p>
            <a:pPr marL="640080" lvl="1" indent="-246888">
              <a:buFont typeface="Wingdings 2"/>
              <a:buChar char=""/>
              <a:defRPr/>
            </a:pPr>
            <a:r>
              <a:rPr lang="en-US" sz="2400" dirty="0">
                <a:solidFill>
                  <a:srgbClr val="0808B8"/>
                </a:solidFill>
                <a:latin typeface="Comic Sans MS" panose="030F0702030302020204" pitchFamily="66" charset="0"/>
                <a:cs typeface="Arial" pitchFamily="34" charset="0"/>
              </a:rPr>
              <a:t>A different priority level is assigned to the interrupt request line of each device.</a:t>
            </a:r>
          </a:p>
          <a:p>
            <a:pPr marL="274320" indent="-274320">
              <a:buClr>
                <a:schemeClr val="accent3"/>
              </a:buClr>
              <a:buFont typeface="Wingdings 2"/>
              <a:buChar char=""/>
              <a:defRPr/>
            </a:pPr>
            <a:r>
              <a:rPr lang="en-US" sz="2400" dirty="0">
                <a:solidFill>
                  <a:srgbClr val="CC3300"/>
                </a:solidFill>
                <a:latin typeface="Comic Sans MS" panose="030F0702030302020204" pitchFamily="66" charset="0"/>
                <a:cs typeface="Arial" pitchFamily="34" charset="0"/>
              </a:rPr>
              <a:t>However, if the devices share an interrupt request line, then how does the processor decide which interrupt request to accept?</a:t>
            </a:r>
            <a:r>
              <a:rPr lang="en-US" sz="2400" dirty="0">
                <a:latin typeface="Comic Sans MS" panose="030F0702030302020204" pitchFamily="66" charset="0"/>
                <a:cs typeface="Arial" pitchFamily="34" charset="0"/>
              </a:rPr>
              <a:t>  </a:t>
            </a:r>
          </a:p>
        </p:txBody>
      </p:sp>
      <p:sp>
        <p:nvSpPr>
          <p:cNvPr id="5" name="Rectangle 2">
            <a:extLst>
              <a:ext uri="{FF2B5EF4-FFF2-40B4-BE49-F238E27FC236}">
                <a16:creationId xmlns:a16="http://schemas.microsoft.com/office/drawing/2014/main" id="{3B72E8A3-B416-C45F-5592-EF3685FB53EE}"/>
              </a:ext>
            </a:extLst>
          </p:cNvPr>
          <p:cNvSpPr>
            <a:spLocks noGrp="1"/>
          </p:cNvSpPr>
          <p:nvPr>
            <p:ph type="title"/>
          </p:nvPr>
        </p:nvSpPr>
        <p:spPr>
          <a:xfrm>
            <a:off x="904875" y="114300"/>
            <a:ext cx="10110788" cy="714375"/>
          </a:xfrm>
        </p:spPr>
        <p:txBody>
          <a:bodyPr>
            <a:normAutofit/>
          </a:bodyPr>
          <a:lstStyle/>
          <a:p>
            <a:pPr eaLnBrk="1" hangingPunct="1"/>
            <a:r>
              <a:rPr kumimoji="0" lang="en-US" sz="3600" b="0" i="0" u="none" strike="noStrike" kern="1200" cap="none" spc="0" normalizeH="0" baseline="0" noProof="0" dirty="0">
                <a:ln>
                  <a:noFill/>
                </a:ln>
                <a:solidFill>
                  <a:srgbClr val="18818C"/>
                </a:solidFill>
                <a:effectLst/>
                <a:uLnTx/>
                <a:uFillTx/>
                <a:latin typeface="Elephant"/>
                <a:ea typeface="+mj-ea"/>
                <a:cs typeface="+mj-cs"/>
              </a:rPr>
              <a:t>Interrupt Nesting – Priority Structure</a:t>
            </a:r>
            <a:endParaRPr lang="en-US" altLang="en-US" sz="2800" dirty="0">
              <a:solidFill>
                <a:srgbClr val="0808B8"/>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40">
            <a:extLst>
              <a:ext uri="{FF2B5EF4-FFF2-40B4-BE49-F238E27FC236}">
                <a16:creationId xmlns:a16="http://schemas.microsoft.com/office/drawing/2014/main" id="{E09B4943-68D9-383C-0E77-E8B45E05FD01}"/>
              </a:ext>
            </a:extLst>
          </p:cNvPr>
          <p:cNvSpPr txBox="1">
            <a:spLocks noChangeArrowheads="1"/>
          </p:cNvSpPr>
          <p:nvPr/>
        </p:nvSpPr>
        <p:spPr bwMode="auto">
          <a:xfrm>
            <a:off x="908775" y="1961365"/>
            <a:ext cx="10278338" cy="3170420"/>
          </a:xfrm>
          <a:prstGeom prst="rect">
            <a:avLst/>
          </a:prstGeom>
          <a:noFill/>
          <a:ln w="12700">
            <a:noFill/>
            <a:miter lim="800000"/>
            <a:headEnd/>
            <a:tailEnd/>
          </a:ln>
        </p:spPr>
        <p:txBody>
          <a:bodyPr wrap="square">
            <a:spAutoFit/>
          </a:bodyPr>
          <a:lstStyle/>
          <a:p>
            <a:pPr marL="117475" indent="-117475">
              <a:buFontTx/>
              <a:buChar char="•"/>
              <a:defRPr/>
            </a:pPr>
            <a:r>
              <a:rPr lang="en-US" sz="2400" dirty="0">
                <a:latin typeface="Comic Sans MS" panose="030F0702030302020204" pitchFamily="66" charset="0"/>
                <a:cs typeface="Arial" pitchFamily="34" charset="0"/>
              </a:rPr>
              <a:t>If the processor uses a polling mechanism to </a:t>
            </a:r>
            <a:r>
              <a:rPr lang="en-US" sz="2400" dirty="0">
                <a:solidFill>
                  <a:srgbClr val="C00000"/>
                </a:solidFill>
                <a:latin typeface="Comic Sans MS" panose="030F0702030302020204" pitchFamily="66" charset="0"/>
                <a:cs typeface="Arial" pitchFamily="34" charset="0"/>
              </a:rPr>
              <a:t>poll the status registers of I/O devices </a:t>
            </a:r>
            <a:r>
              <a:rPr lang="en-US" sz="2400" dirty="0">
                <a:latin typeface="Comic Sans MS" panose="030F0702030302020204" pitchFamily="66" charset="0"/>
                <a:cs typeface="Arial" pitchFamily="34" charset="0"/>
              </a:rPr>
              <a:t>to determine which device is requesting an interrupt.</a:t>
            </a:r>
          </a:p>
          <a:p>
            <a:pPr marL="117475" indent="-117475">
              <a:buFontTx/>
              <a:buChar char="•"/>
              <a:defRPr/>
            </a:pPr>
            <a:r>
              <a:rPr lang="en-US" sz="2400" dirty="0">
                <a:latin typeface="Comic Sans MS" panose="030F0702030302020204" pitchFamily="66" charset="0"/>
                <a:cs typeface="Arial" pitchFamily="34" charset="0"/>
              </a:rPr>
              <a:t>In this case the </a:t>
            </a:r>
            <a:r>
              <a:rPr lang="en-US" sz="2400" dirty="0">
                <a:solidFill>
                  <a:srgbClr val="C00000"/>
                </a:solidFill>
                <a:latin typeface="Comic Sans MS" panose="030F0702030302020204" pitchFamily="66" charset="0"/>
                <a:cs typeface="Arial" pitchFamily="34" charset="0"/>
              </a:rPr>
              <a:t>priority</a:t>
            </a:r>
            <a:r>
              <a:rPr lang="en-US" sz="2400" dirty="0">
                <a:latin typeface="Comic Sans MS" panose="030F0702030302020204" pitchFamily="66" charset="0"/>
                <a:cs typeface="Arial" pitchFamily="34" charset="0"/>
              </a:rPr>
              <a:t> is determined by the </a:t>
            </a:r>
            <a:r>
              <a:rPr lang="en-US" sz="2400" dirty="0">
                <a:solidFill>
                  <a:srgbClr val="C00000"/>
                </a:solidFill>
                <a:latin typeface="Comic Sans MS" panose="030F0702030302020204" pitchFamily="66" charset="0"/>
                <a:cs typeface="Arial" pitchFamily="34" charset="0"/>
              </a:rPr>
              <a:t>order in which the devices are polled.</a:t>
            </a:r>
          </a:p>
          <a:p>
            <a:pPr eaLnBrk="1" hangingPunct="1">
              <a:lnSpc>
                <a:spcPct val="150000"/>
              </a:lnSpc>
              <a:buFont typeface="Wingdings" pitchFamily="2" charset="2"/>
              <a:buChar char="v"/>
              <a:defRPr/>
            </a:pPr>
            <a:r>
              <a:rPr lang="en-US" sz="2400" b="1" dirty="0">
                <a:solidFill>
                  <a:srgbClr val="C00000"/>
                </a:solidFill>
                <a:latin typeface="Comic Sans MS" panose="030F0702030302020204" pitchFamily="66" charset="0"/>
                <a:cs typeface="Arial" pitchFamily="34" charset="0"/>
              </a:rPr>
              <a:t>Polling scheme:</a:t>
            </a:r>
          </a:p>
          <a:p>
            <a:pPr marL="117475" indent="-117475">
              <a:lnSpc>
                <a:spcPct val="150000"/>
              </a:lnSpc>
              <a:buFontTx/>
              <a:buChar char="•"/>
              <a:defRPr/>
            </a:pPr>
            <a:r>
              <a:rPr lang="en-US" sz="2400" dirty="0">
                <a:latin typeface="Comic Sans MS" panose="030F0702030302020204" pitchFamily="66" charset="0"/>
                <a:cs typeface="Arial" pitchFamily="34" charset="0"/>
              </a:rPr>
              <a:t>The </a:t>
            </a:r>
            <a:r>
              <a:rPr lang="en-US" sz="2400" dirty="0">
                <a:solidFill>
                  <a:srgbClr val="C00000"/>
                </a:solidFill>
                <a:latin typeface="Comic Sans MS" panose="030F0702030302020204" pitchFamily="66" charset="0"/>
                <a:cs typeface="Arial" pitchFamily="34" charset="0"/>
              </a:rPr>
              <a:t>first device with status bit set to 1 </a:t>
            </a:r>
            <a:r>
              <a:rPr lang="en-US" sz="2400" dirty="0">
                <a:latin typeface="Comic Sans MS" panose="030F0702030302020204" pitchFamily="66" charset="0"/>
                <a:cs typeface="Arial" pitchFamily="34" charset="0"/>
              </a:rPr>
              <a:t>is the device whose interrupt request is  accepted.</a:t>
            </a:r>
          </a:p>
        </p:txBody>
      </p:sp>
      <p:sp>
        <p:nvSpPr>
          <p:cNvPr id="3" name="Title 2">
            <a:extLst>
              <a:ext uri="{FF2B5EF4-FFF2-40B4-BE49-F238E27FC236}">
                <a16:creationId xmlns:a16="http://schemas.microsoft.com/office/drawing/2014/main" id="{EC44D6C4-C636-ECFA-4261-654876602BC5}"/>
              </a:ext>
            </a:extLst>
          </p:cNvPr>
          <p:cNvSpPr>
            <a:spLocks noGrp="1"/>
          </p:cNvSpPr>
          <p:nvPr>
            <p:ph type="title"/>
          </p:nvPr>
        </p:nvSpPr>
        <p:spPr/>
        <p:txBody>
          <a:bodyPr/>
          <a:lstStyle/>
          <a:p>
            <a:r>
              <a:rPr lang="en-IN" dirty="0"/>
              <a:t>Simultaneous Requests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1">
            <a:extLst>
              <a:ext uri="{FF2B5EF4-FFF2-40B4-BE49-F238E27FC236}">
                <a16:creationId xmlns:a16="http://schemas.microsoft.com/office/drawing/2014/main" id="{D4C83478-B10C-F8E2-5E15-77D0B741E981}"/>
              </a:ext>
            </a:extLst>
          </p:cNvPr>
          <p:cNvSpPr txBox="1">
            <a:spLocks noChangeArrowheads="1"/>
          </p:cNvSpPr>
          <p:nvPr/>
        </p:nvSpPr>
        <p:spPr bwMode="auto">
          <a:xfrm>
            <a:off x="123406" y="1619250"/>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dirty="0">
              <a:latin typeface="Constantia" panose="02030602050306030303" pitchFamily="18" charset="0"/>
            </a:endParaRPr>
          </a:p>
          <a:p>
            <a:pPr eaLnBrk="1" hangingPunct="1">
              <a:spcBef>
                <a:spcPct val="0"/>
              </a:spcBef>
              <a:buFontTx/>
              <a:buNone/>
            </a:pPr>
            <a:r>
              <a:rPr lang="en-US" altLang="en-US" sz="2400" b="1" i="1" u="sng" dirty="0">
                <a:solidFill>
                  <a:srgbClr val="C00000"/>
                </a:solidFill>
                <a:latin typeface="Comic Sans MS" panose="030F0702030302020204" pitchFamily="66" charset="0"/>
                <a:cs typeface="Arial" panose="020B0604020202020204" pitchFamily="34" charset="0"/>
              </a:rPr>
              <a:t>Daisy chain scheme</a:t>
            </a:r>
          </a:p>
        </p:txBody>
      </p:sp>
      <p:sp>
        <p:nvSpPr>
          <p:cNvPr id="55299" name="Text Box 42">
            <a:extLst>
              <a:ext uri="{FF2B5EF4-FFF2-40B4-BE49-F238E27FC236}">
                <a16:creationId xmlns:a16="http://schemas.microsoft.com/office/drawing/2014/main" id="{CE0022C0-47EE-54FB-C3A4-EECB293224D3}"/>
              </a:ext>
            </a:extLst>
          </p:cNvPr>
          <p:cNvSpPr txBox="1">
            <a:spLocks noChangeArrowheads="1"/>
          </p:cNvSpPr>
          <p:nvPr/>
        </p:nvSpPr>
        <p:spPr bwMode="auto">
          <a:xfrm>
            <a:off x="313351" y="3048000"/>
            <a:ext cx="1097377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66688" indent="-166688">
              <a:spcBef>
                <a:spcPct val="20000"/>
              </a:spcBef>
              <a:buFont typeface="Arial" panose="020B0604020202020204" pitchFamily="34" charset="0"/>
              <a:buChar char="•"/>
              <a:tabLst>
                <a:tab pos="16668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6668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6668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6668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6668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6668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6668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6668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66688" algn="l"/>
              </a:tabLst>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dirty="0">
                <a:latin typeface="Comic Sans MS" panose="030F0702030302020204" pitchFamily="66" charset="0"/>
              </a:rPr>
              <a:t>Devices </a:t>
            </a:r>
            <a:r>
              <a:rPr lang="en-US" altLang="en-US" sz="2400" dirty="0">
                <a:solidFill>
                  <a:srgbClr val="C00000"/>
                </a:solidFill>
                <a:latin typeface="Comic Sans MS" panose="030F0702030302020204" pitchFamily="66" charset="0"/>
              </a:rPr>
              <a:t>share the interrupt-request line</a:t>
            </a:r>
            <a:r>
              <a:rPr lang="en-US" altLang="en-US" sz="2400" dirty="0">
                <a:latin typeface="Comic Sans MS" panose="030F0702030302020204" pitchFamily="66" charset="0"/>
              </a:rPr>
              <a:t>, and </a:t>
            </a:r>
            <a:r>
              <a:rPr lang="en-US" altLang="en-US" sz="2400" dirty="0">
                <a:solidFill>
                  <a:srgbClr val="C00000"/>
                </a:solidFill>
                <a:latin typeface="Comic Sans MS" panose="030F0702030302020204" pitchFamily="66" charset="0"/>
              </a:rPr>
              <a:t>interrupt-acknowledge line is connected to form a daisy chain. </a:t>
            </a:r>
          </a:p>
          <a:p>
            <a:pPr eaLnBrk="1" hangingPunct="1">
              <a:spcBef>
                <a:spcPct val="0"/>
              </a:spcBef>
              <a:buFontTx/>
              <a:buChar char="•"/>
            </a:pPr>
            <a:r>
              <a:rPr lang="en-US" altLang="en-US" sz="2400" dirty="0">
                <a:latin typeface="Comic Sans MS" panose="030F0702030302020204" pitchFamily="66" charset="0"/>
              </a:rPr>
              <a:t>Devices are connected to form a daisy chain. </a:t>
            </a:r>
          </a:p>
          <a:p>
            <a:pPr eaLnBrk="1" hangingPunct="1">
              <a:spcBef>
                <a:spcPct val="0"/>
              </a:spcBef>
              <a:buFontTx/>
              <a:buChar char="•"/>
            </a:pPr>
            <a:r>
              <a:rPr lang="en-US" altLang="en-US" sz="2400" dirty="0">
                <a:latin typeface="Comic Sans MS" panose="030F0702030302020204" pitchFamily="66" charset="0"/>
              </a:rPr>
              <a:t>When </a:t>
            </a:r>
            <a:r>
              <a:rPr lang="en-US" altLang="en-US" sz="2400" dirty="0">
                <a:solidFill>
                  <a:srgbClr val="C00000"/>
                </a:solidFill>
                <a:latin typeface="Comic Sans MS" panose="030F0702030302020204" pitchFamily="66" charset="0"/>
              </a:rPr>
              <a:t>devices </a:t>
            </a:r>
            <a:r>
              <a:rPr lang="en-US" altLang="en-US" sz="2400" dirty="0">
                <a:latin typeface="Comic Sans MS" panose="030F0702030302020204" pitchFamily="66" charset="0"/>
              </a:rPr>
              <a:t>raise an interrupt request, the </a:t>
            </a:r>
            <a:r>
              <a:rPr lang="en-US" altLang="en-US" sz="2400" dirty="0">
                <a:solidFill>
                  <a:srgbClr val="C00000"/>
                </a:solidFill>
                <a:latin typeface="Comic Sans MS" panose="030F0702030302020204" pitchFamily="66" charset="0"/>
              </a:rPr>
              <a:t>interrupt-request line </a:t>
            </a:r>
            <a:r>
              <a:rPr lang="en-US" altLang="en-US" sz="2400" dirty="0">
                <a:latin typeface="Comic Sans MS" panose="030F0702030302020204" pitchFamily="66" charset="0"/>
              </a:rPr>
              <a:t>is activated.</a:t>
            </a:r>
          </a:p>
          <a:p>
            <a:pPr eaLnBrk="1" hangingPunct="1">
              <a:spcBef>
                <a:spcPct val="0"/>
              </a:spcBef>
              <a:buFontTx/>
              <a:buChar char="•"/>
            </a:pPr>
            <a:r>
              <a:rPr lang="en-US" altLang="en-US" sz="2400" dirty="0">
                <a:latin typeface="Comic Sans MS" panose="030F0702030302020204" pitchFamily="66" charset="0"/>
              </a:rPr>
              <a:t>The </a:t>
            </a:r>
            <a:r>
              <a:rPr lang="en-US" altLang="en-US" sz="2400" dirty="0">
                <a:solidFill>
                  <a:srgbClr val="C00000"/>
                </a:solidFill>
                <a:latin typeface="Comic Sans MS" panose="030F0702030302020204" pitchFamily="66" charset="0"/>
              </a:rPr>
              <a:t>processor</a:t>
            </a:r>
            <a:r>
              <a:rPr lang="en-US" altLang="en-US" sz="2400" dirty="0">
                <a:latin typeface="Comic Sans MS" panose="030F0702030302020204" pitchFamily="66" charset="0"/>
              </a:rPr>
              <a:t> in response activates </a:t>
            </a:r>
            <a:r>
              <a:rPr lang="en-US" altLang="en-US" sz="2400" dirty="0">
                <a:solidFill>
                  <a:srgbClr val="C00000"/>
                </a:solidFill>
                <a:latin typeface="Comic Sans MS" panose="030F0702030302020204" pitchFamily="66" charset="0"/>
              </a:rPr>
              <a:t>interrupt-acknowledge</a:t>
            </a:r>
            <a:r>
              <a:rPr lang="en-US" altLang="en-US" sz="2400" dirty="0">
                <a:latin typeface="Comic Sans MS" panose="030F0702030302020204" pitchFamily="66" charset="0"/>
              </a:rPr>
              <a:t>. </a:t>
            </a:r>
          </a:p>
          <a:p>
            <a:pPr eaLnBrk="1" hangingPunct="1">
              <a:spcBef>
                <a:spcPct val="0"/>
              </a:spcBef>
              <a:buFontTx/>
              <a:buChar char="•"/>
            </a:pPr>
            <a:r>
              <a:rPr lang="en-US" altLang="en-US" sz="2400" dirty="0">
                <a:latin typeface="Comic Sans MS" panose="030F0702030302020204" pitchFamily="66" charset="0"/>
              </a:rPr>
              <a:t>Received by  device1, if  </a:t>
            </a:r>
            <a:r>
              <a:rPr lang="en-US" altLang="en-US" sz="2400" dirty="0">
                <a:solidFill>
                  <a:srgbClr val="C00000"/>
                </a:solidFill>
                <a:latin typeface="Comic Sans MS" panose="030F0702030302020204" pitchFamily="66" charset="0"/>
              </a:rPr>
              <a:t>device1</a:t>
            </a:r>
            <a:r>
              <a:rPr lang="en-US" altLang="en-US" sz="2400" dirty="0">
                <a:latin typeface="Comic Sans MS" panose="030F0702030302020204" pitchFamily="66" charset="0"/>
              </a:rPr>
              <a:t>  </a:t>
            </a:r>
            <a:r>
              <a:rPr lang="en-US" altLang="en-US" sz="2400" dirty="0">
                <a:solidFill>
                  <a:srgbClr val="C00000"/>
                </a:solidFill>
                <a:latin typeface="Comic Sans MS" panose="030F0702030302020204" pitchFamily="66" charset="0"/>
              </a:rPr>
              <a:t>do not need </a:t>
            </a:r>
            <a:r>
              <a:rPr lang="en-US" altLang="en-US" sz="2400" dirty="0">
                <a:latin typeface="Comic Sans MS" panose="030F0702030302020204" pitchFamily="66" charset="0"/>
              </a:rPr>
              <a:t>service, </a:t>
            </a:r>
            <a:r>
              <a:rPr lang="en-US" altLang="en-US" sz="2400" dirty="0">
                <a:solidFill>
                  <a:srgbClr val="C00000"/>
                </a:solidFill>
                <a:latin typeface="Comic Sans MS" panose="030F0702030302020204" pitchFamily="66" charset="0"/>
              </a:rPr>
              <a:t>signal passed to  device2.</a:t>
            </a:r>
          </a:p>
          <a:p>
            <a:pPr eaLnBrk="1" hangingPunct="1">
              <a:spcBef>
                <a:spcPct val="0"/>
              </a:spcBef>
              <a:buFontTx/>
              <a:buChar char="•"/>
            </a:pPr>
            <a:r>
              <a:rPr lang="en-US" altLang="en-US" sz="2400" dirty="0">
                <a:latin typeface="Comic Sans MS" panose="030F0702030302020204" pitchFamily="66" charset="0"/>
              </a:rPr>
              <a:t>Device that is </a:t>
            </a:r>
            <a:r>
              <a:rPr lang="en-US" altLang="en-US" sz="2400" dirty="0">
                <a:solidFill>
                  <a:srgbClr val="C00000"/>
                </a:solidFill>
                <a:latin typeface="Comic Sans MS" panose="030F0702030302020204" pitchFamily="66" charset="0"/>
              </a:rPr>
              <a:t>electrically closest </a:t>
            </a:r>
            <a:r>
              <a:rPr lang="en-US" altLang="en-US" sz="2400" dirty="0">
                <a:latin typeface="Comic Sans MS" panose="030F0702030302020204" pitchFamily="66" charset="0"/>
              </a:rPr>
              <a:t>to the processor has </a:t>
            </a:r>
            <a:r>
              <a:rPr lang="en-US" altLang="en-US" sz="2400" dirty="0">
                <a:solidFill>
                  <a:srgbClr val="C00000"/>
                </a:solidFill>
                <a:latin typeface="Comic Sans MS" panose="030F0702030302020204" pitchFamily="66" charset="0"/>
              </a:rPr>
              <a:t>highest priority.</a:t>
            </a:r>
          </a:p>
        </p:txBody>
      </p:sp>
      <p:grpSp>
        <p:nvGrpSpPr>
          <p:cNvPr id="55300" name="Group 3">
            <a:extLst>
              <a:ext uri="{FF2B5EF4-FFF2-40B4-BE49-F238E27FC236}">
                <a16:creationId xmlns:a16="http://schemas.microsoft.com/office/drawing/2014/main" id="{51F63F89-3CC8-9F28-0E55-ACD319D7F470}"/>
              </a:ext>
            </a:extLst>
          </p:cNvPr>
          <p:cNvGrpSpPr>
            <a:grpSpLocks/>
          </p:cNvGrpSpPr>
          <p:nvPr/>
        </p:nvGrpSpPr>
        <p:grpSpPr bwMode="auto">
          <a:xfrm>
            <a:off x="4678484" y="1795463"/>
            <a:ext cx="6026150" cy="1123950"/>
            <a:chOff x="483" y="1067"/>
            <a:chExt cx="3354" cy="552"/>
          </a:xfrm>
        </p:grpSpPr>
        <p:sp>
          <p:nvSpPr>
            <p:cNvPr id="55302" name="Rectangle 4">
              <a:extLst>
                <a:ext uri="{FF2B5EF4-FFF2-40B4-BE49-F238E27FC236}">
                  <a16:creationId xmlns:a16="http://schemas.microsoft.com/office/drawing/2014/main" id="{0018759D-910C-A6B7-955C-51F7FFD2FDDD}"/>
                </a:ext>
              </a:extLst>
            </p:cNvPr>
            <p:cNvSpPr>
              <a:spLocks noChangeArrowheads="1"/>
            </p:cNvSpPr>
            <p:nvPr/>
          </p:nvSpPr>
          <p:spPr bwMode="auto">
            <a:xfrm rot="16200000">
              <a:off x="538" y="1294"/>
              <a:ext cx="202"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Processor</a:t>
              </a:r>
              <a:endParaRPr lang="en-US" altLang="en-US" sz="2400">
                <a:latin typeface="Constantia" panose="02030602050306030303" pitchFamily="18" charset="0"/>
              </a:endParaRPr>
            </a:p>
          </p:txBody>
        </p:sp>
        <p:sp>
          <p:nvSpPr>
            <p:cNvPr id="55303" name="Rectangle 5">
              <a:extLst>
                <a:ext uri="{FF2B5EF4-FFF2-40B4-BE49-F238E27FC236}">
                  <a16:creationId xmlns:a16="http://schemas.microsoft.com/office/drawing/2014/main" id="{4474046E-D636-409C-E3B9-EBC1ECF03921}"/>
                </a:ext>
              </a:extLst>
            </p:cNvPr>
            <p:cNvSpPr>
              <a:spLocks noChangeArrowheads="1"/>
            </p:cNvSpPr>
            <p:nvPr/>
          </p:nvSpPr>
          <p:spPr bwMode="auto">
            <a:xfrm>
              <a:off x="2335" y="1445"/>
              <a:ext cx="271"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Device 2</a:t>
              </a:r>
              <a:endParaRPr lang="en-US" altLang="en-US" sz="2400">
                <a:latin typeface="Constantia" panose="02030602050306030303" pitchFamily="18" charset="0"/>
              </a:endParaRPr>
            </a:p>
          </p:txBody>
        </p:sp>
        <p:sp>
          <p:nvSpPr>
            <p:cNvPr id="55304" name="Freeform 6">
              <a:extLst>
                <a:ext uri="{FF2B5EF4-FFF2-40B4-BE49-F238E27FC236}">
                  <a16:creationId xmlns:a16="http://schemas.microsoft.com/office/drawing/2014/main" id="{048C91DA-3102-B1AD-256E-3977D4D89D64}"/>
                </a:ext>
              </a:extLst>
            </p:cNvPr>
            <p:cNvSpPr>
              <a:spLocks/>
            </p:cNvSpPr>
            <p:nvPr/>
          </p:nvSpPr>
          <p:spPr bwMode="auto">
            <a:xfrm>
              <a:off x="2150" y="1484"/>
              <a:ext cx="58" cy="29"/>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05" name="Freeform 7">
              <a:extLst>
                <a:ext uri="{FF2B5EF4-FFF2-40B4-BE49-F238E27FC236}">
                  <a16:creationId xmlns:a16="http://schemas.microsoft.com/office/drawing/2014/main" id="{54EF149F-0B61-90F2-790F-3BC1D98B89C2}"/>
                </a:ext>
              </a:extLst>
            </p:cNvPr>
            <p:cNvSpPr>
              <a:spLocks/>
            </p:cNvSpPr>
            <p:nvPr/>
          </p:nvSpPr>
          <p:spPr bwMode="auto">
            <a:xfrm>
              <a:off x="2150" y="1484"/>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round/>
              <a:headEnd/>
              <a:tailEnd/>
            </a:ln>
          </p:spPr>
          <p:txBody>
            <a:bodyPr/>
            <a:lstStyle/>
            <a:p>
              <a:endParaRPr lang="en-IN"/>
            </a:p>
          </p:txBody>
        </p:sp>
        <p:sp>
          <p:nvSpPr>
            <p:cNvPr id="55306" name="Line 8">
              <a:extLst>
                <a:ext uri="{FF2B5EF4-FFF2-40B4-BE49-F238E27FC236}">
                  <a16:creationId xmlns:a16="http://schemas.microsoft.com/office/drawing/2014/main" id="{D3557F3E-1630-1B34-E577-2D595DBB23CC}"/>
                </a:ext>
              </a:extLst>
            </p:cNvPr>
            <p:cNvSpPr>
              <a:spLocks noChangeShapeType="1"/>
            </p:cNvSpPr>
            <p:nvPr/>
          </p:nvSpPr>
          <p:spPr bwMode="auto">
            <a:xfrm flipH="1">
              <a:off x="1850" y="1503"/>
              <a:ext cx="30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07" name="Freeform 9">
              <a:extLst>
                <a:ext uri="{FF2B5EF4-FFF2-40B4-BE49-F238E27FC236}">
                  <a16:creationId xmlns:a16="http://schemas.microsoft.com/office/drawing/2014/main" id="{245D56EF-BAD6-8804-B24D-2E64D67B59C3}"/>
                </a:ext>
              </a:extLst>
            </p:cNvPr>
            <p:cNvSpPr>
              <a:spLocks/>
            </p:cNvSpPr>
            <p:nvPr/>
          </p:nvSpPr>
          <p:spPr bwMode="auto">
            <a:xfrm>
              <a:off x="1239" y="1484"/>
              <a:ext cx="58" cy="29"/>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08" name="Freeform 10">
              <a:extLst>
                <a:ext uri="{FF2B5EF4-FFF2-40B4-BE49-F238E27FC236}">
                  <a16:creationId xmlns:a16="http://schemas.microsoft.com/office/drawing/2014/main" id="{F74C5478-6CE4-9DC9-C9F6-5553A5141333}"/>
                </a:ext>
              </a:extLst>
            </p:cNvPr>
            <p:cNvSpPr>
              <a:spLocks/>
            </p:cNvSpPr>
            <p:nvPr/>
          </p:nvSpPr>
          <p:spPr bwMode="auto">
            <a:xfrm>
              <a:off x="1239" y="1484"/>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round/>
              <a:headEnd/>
              <a:tailEnd/>
            </a:ln>
          </p:spPr>
          <p:txBody>
            <a:bodyPr/>
            <a:lstStyle/>
            <a:p>
              <a:endParaRPr lang="en-IN"/>
            </a:p>
          </p:txBody>
        </p:sp>
        <p:sp>
          <p:nvSpPr>
            <p:cNvPr id="55309" name="Line 11">
              <a:extLst>
                <a:ext uri="{FF2B5EF4-FFF2-40B4-BE49-F238E27FC236}">
                  <a16:creationId xmlns:a16="http://schemas.microsoft.com/office/drawing/2014/main" id="{BE79619F-E1F8-72BD-124F-1CF0D949E59D}"/>
                </a:ext>
              </a:extLst>
            </p:cNvPr>
            <p:cNvSpPr>
              <a:spLocks noChangeShapeType="1"/>
            </p:cNvSpPr>
            <p:nvPr/>
          </p:nvSpPr>
          <p:spPr bwMode="auto">
            <a:xfrm flipH="1">
              <a:off x="822" y="1503"/>
              <a:ext cx="41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10" name="Freeform 12">
              <a:extLst>
                <a:ext uri="{FF2B5EF4-FFF2-40B4-BE49-F238E27FC236}">
                  <a16:creationId xmlns:a16="http://schemas.microsoft.com/office/drawing/2014/main" id="{60C9FDB2-F28E-B280-1D94-9495D7FFB3F9}"/>
                </a:ext>
              </a:extLst>
            </p:cNvPr>
            <p:cNvSpPr>
              <a:spLocks/>
            </p:cNvSpPr>
            <p:nvPr/>
          </p:nvSpPr>
          <p:spPr bwMode="auto">
            <a:xfrm>
              <a:off x="841" y="1183"/>
              <a:ext cx="59" cy="19"/>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11" name="Freeform 13">
              <a:extLst>
                <a:ext uri="{FF2B5EF4-FFF2-40B4-BE49-F238E27FC236}">
                  <a16:creationId xmlns:a16="http://schemas.microsoft.com/office/drawing/2014/main" id="{E7B1BDAC-8A23-18C4-28EA-E910B572BF19}"/>
                </a:ext>
              </a:extLst>
            </p:cNvPr>
            <p:cNvSpPr>
              <a:spLocks/>
            </p:cNvSpPr>
            <p:nvPr/>
          </p:nvSpPr>
          <p:spPr bwMode="auto">
            <a:xfrm>
              <a:off x="841" y="1183"/>
              <a:ext cx="59" cy="19"/>
            </a:xfrm>
            <a:custGeom>
              <a:avLst/>
              <a:gdLst>
                <a:gd name="T0" fmla="*/ 59 w 59"/>
                <a:gd name="T1" fmla="*/ 0 h 19"/>
                <a:gd name="T2" fmla="*/ 0 w 59"/>
                <a:gd name="T3" fmla="*/ 10 h 19"/>
                <a:gd name="T4" fmla="*/ 59 w 59"/>
                <a:gd name="T5" fmla="*/ 19 h 19"/>
                <a:gd name="T6" fmla="*/ 59 w 59"/>
                <a:gd name="T7" fmla="*/ 10 h 19"/>
                <a:gd name="T8" fmla="*/ 59 w 59"/>
                <a:gd name="T9" fmla="*/ 0 h 19"/>
                <a:gd name="T10" fmla="*/ 0 60000 65536"/>
                <a:gd name="T11" fmla="*/ 0 60000 65536"/>
                <a:gd name="T12" fmla="*/ 0 60000 65536"/>
                <a:gd name="T13" fmla="*/ 0 60000 65536"/>
                <a:gd name="T14" fmla="*/ 0 60000 65536"/>
                <a:gd name="T15" fmla="*/ 0 w 59"/>
                <a:gd name="T16" fmla="*/ 0 h 19"/>
                <a:gd name="T17" fmla="*/ 59 w 59"/>
                <a:gd name="T18" fmla="*/ 19 h 19"/>
              </a:gdLst>
              <a:ahLst/>
              <a:cxnLst>
                <a:cxn ang="T10">
                  <a:pos x="T0" y="T1"/>
                </a:cxn>
                <a:cxn ang="T11">
                  <a:pos x="T2" y="T3"/>
                </a:cxn>
                <a:cxn ang="T12">
                  <a:pos x="T4" y="T5"/>
                </a:cxn>
                <a:cxn ang="T13">
                  <a:pos x="T6" y="T7"/>
                </a:cxn>
                <a:cxn ang="T14">
                  <a:pos x="T8" y="T9"/>
                </a:cxn>
              </a:cxnLst>
              <a:rect l="T15" t="T16" r="T17" b="T18"/>
              <a:pathLst>
                <a:path w="59" h="19">
                  <a:moveTo>
                    <a:pt x="59" y="0"/>
                  </a:moveTo>
                  <a:lnTo>
                    <a:pt x="0" y="10"/>
                  </a:lnTo>
                  <a:lnTo>
                    <a:pt x="59" y="19"/>
                  </a:lnTo>
                  <a:lnTo>
                    <a:pt x="59" y="10"/>
                  </a:lnTo>
                  <a:lnTo>
                    <a:pt x="59" y="0"/>
                  </a:lnTo>
                  <a:close/>
                </a:path>
              </a:pathLst>
            </a:custGeom>
            <a:solidFill>
              <a:srgbClr val="000000"/>
            </a:solidFill>
            <a:ln w="0">
              <a:solidFill>
                <a:srgbClr val="000000"/>
              </a:solidFill>
              <a:round/>
              <a:headEnd/>
              <a:tailEnd/>
            </a:ln>
          </p:spPr>
          <p:txBody>
            <a:bodyPr/>
            <a:lstStyle/>
            <a:p>
              <a:endParaRPr lang="en-IN"/>
            </a:p>
          </p:txBody>
        </p:sp>
        <p:sp>
          <p:nvSpPr>
            <p:cNvPr id="55312" name="Freeform 14">
              <a:extLst>
                <a:ext uri="{FF2B5EF4-FFF2-40B4-BE49-F238E27FC236}">
                  <a16:creationId xmlns:a16="http://schemas.microsoft.com/office/drawing/2014/main" id="{CAD36E2D-FB36-BCE4-0C53-71770630D028}"/>
                </a:ext>
              </a:extLst>
            </p:cNvPr>
            <p:cNvSpPr>
              <a:spLocks/>
            </p:cNvSpPr>
            <p:nvPr/>
          </p:nvSpPr>
          <p:spPr bwMode="auto">
            <a:xfrm>
              <a:off x="900" y="1193"/>
              <a:ext cx="2676" cy="184"/>
            </a:xfrm>
            <a:custGeom>
              <a:avLst/>
              <a:gdLst>
                <a:gd name="T0" fmla="*/ 0 w 276"/>
                <a:gd name="T1" fmla="*/ 0 h 19"/>
                <a:gd name="T2" fmla="*/ 2147483646 w 276"/>
                <a:gd name="T3" fmla="*/ 0 h 19"/>
                <a:gd name="T4" fmla="*/ 2147483646 w 276"/>
                <a:gd name="T5" fmla="*/ 2147483646 h 19"/>
                <a:gd name="T6" fmla="*/ 0 60000 65536"/>
                <a:gd name="T7" fmla="*/ 0 60000 65536"/>
                <a:gd name="T8" fmla="*/ 0 60000 65536"/>
                <a:gd name="T9" fmla="*/ 0 w 276"/>
                <a:gd name="T10" fmla="*/ 0 h 19"/>
                <a:gd name="T11" fmla="*/ 276 w 276"/>
                <a:gd name="T12" fmla="*/ 19 h 19"/>
              </a:gdLst>
              <a:ahLst/>
              <a:cxnLst>
                <a:cxn ang="T6">
                  <a:pos x="T0" y="T1"/>
                </a:cxn>
                <a:cxn ang="T7">
                  <a:pos x="T2" y="T3"/>
                </a:cxn>
                <a:cxn ang="T8">
                  <a:pos x="T4" y="T5"/>
                </a:cxn>
              </a:cxnLst>
              <a:rect l="T9" t="T10" r="T11" b="T12"/>
              <a:pathLst>
                <a:path w="276" h="19">
                  <a:moveTo>
                    <a:pt x="0" y="0"/>
                  </a:moveTo>
                  <a:lnTo>
                    <a:pt x="276" y="0"/>
                  </a:lnTo>
                  <a:lnTo>
                    <a:pt x="276" y="19"/>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13" name="Line 15">
              <a:extLst>
                <a:ext uri="{FF2B5EF4-FFF2-40B4-BE49-F238E27FC236}">
                  <a16:creationId xmlns:a16="http://schemas.microsoft.com/office/drawing/2014/main" id="{3E97080B-CCE3-8051-2DDB-208888213A7B}"/>
                </a:ext>
              </a:extLst>
            </p:cNvPr>
            <p:cNvSpPr>
              <a:spLocks noChangeShapeType="1"/>
            </p:cNvSpPr>
            <p:nvPr/>
          </p:nvSpPr>
          <p:spPr bwMode="auto">
            <a:xfrm>
              <a:off x="2490" y="1193"/>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14" name="Line 16">
              <a:extLst>
                <a:ext uri="{FF2B5EF4-FFF2-40B4-BE49-F238E27FC236}">
                  <a16:creationId xmlns:a16="http://schemas.microsoft.com/office/drawing/2014/main" id="{04564DF7-036D-57AC-6B1F-DD9A6F32D0FD}"/>
                </a:ext>
              </a:extLst>
            </p:cNvPr>
            <p:cNvSpPr>
              <a:spLocks noChangeShapeType="1"/>
            </p:cNvSpPr>
            <p:nvPr/>
          </p:nvSpPr>
          <p:spPr bwMode="auto">
            <a:xfrm>
              <a:off x="1588" y="1193"/>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15" name="Rectangle 17">
              <a:extLst>
                <a:ext uri="{FF2B5EF4-FFF2-40B4-BE49-F238E27FC236}">
                  <a16:creationId xmlns:a16="http://schemas.microsoft.com/office/drawing/2014/main" id="{64BE2A11-867A-7D8F-C2E5-C85D98AD2D62}"/>
                </a:ext>
              </a:extLst>
            </p:cNvPr>
            <p:cNvSpPr>
              <a:spLocks noChangeArrowheads="1"/>
            </p:cNvSpPr>
            <p:nvPr/>
          </p:nvSpPr>
          <p:spPr bwMode="auto">
            <a:xfrm>
              <a:off x="2121" y="1067"/>
              <a:ext cx="2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I</a:t>
              </a:r>
              <a:endParaRPr lang="en-US" altLang="en-US" sz="2400">
                <a:latin typeface="Constantia" panose="02030602050306030303" pitchFamily="18" charset="0"/>
              </a:endParaRPr>
            </a:p>
          </p:txBody>
        </p:sp>
        <p:sp>
          <p:nvSpPr>
            <p:cNvPr id="55316" name="Rectangle 18">
              <a:extLst>
                <a:ext uri="{FF2B5EF4-FFF2-40B4-BE49-F238E27FC236}">
                  <a16:creationId xmlns:a16="http://schemas.microsoft.com/office/drawing/2014/main" id="{D41A0B79-88B0-A7B5-86AC-1ADB8C71465F}"/>
                </a:ext>
              </a:extLst>
            </p:cNvPr>
            <p:cNvSpPr>
              <a:spLocks noChangeArrowheads="1"/>
            </p:cNvSpPr>
            <p:nvPr/>
          </p:nvSpPr>
          <p:spPr bwMode="auto">
            <a:xfrm>
              <a:off x="2160" y="1067"/>
              <a:ext cx="51"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N</a:t>
              </a:r>
              <a:endParaRPr lang="en-US" altLang="en-US" sz="2400">
                <a:latin typeface="Constantia" panose="02030602050306030303" pitchFamily="18" charset="0"/>
              </a:endParaRPr>
            </a:p>
          </p:txBody>
        </p:sp>
        <p:sp>
          <p:nvSpPr>
            <p:cNvPr id="55317" name="Rectangle 19">
              <a:extLst>
                <a:ext uri="{FF2B5EF4-FFF2-40B4-BE49-F238E27FC236}">
                  <a16:creationId xmlns:a16="http://schemas.microsoft.com/office/drawing/2014/main" id="{EB373FD0-79F3-1A54-9D86-4C8B9DCFA2B9}"/>
                </a:ext>
              </a:extLst>
            </p:cNvPr>
            <p:cNvSpPr>
              <a:spLocks noChangeArrowheads="1"/>
            </p:cNvSpPr>
            <p:nvPr/>
          </p:nvSpPr>
          <p:spPr bwMode="auto">
            <a:xfrm>
              <a:off x="2228" y="1067"/>
              <a:ext cx="38"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T</a:t>
              </a:r>
              <a:endParaRPr lang="en-US" altLang="en-US" sz="2400">
                <a:latin typeface="Constantia" panose="02030602050306030303" pitchFamily="18" charset="0"/>
              </a:endParaRPr>
            </a:p>
          </p:txBody>
        </p:sp>
        <p:sp>
          <p:nvSpPr>
            <p:cNvPr id="55318" name="Rectangle 20">
              <a:extLst>
                <a:ext uri="{FF2B5EF4-FFF2-40B4-BE49-F238E27FC236}">
                  <a16:creationId xmlns:a16="http://schemas.microsoft.com/office/drawing/2014/main" id="{0B368921-9D54-FC41-81FF-3BCE8F96A81C}"/>
                </a:ext>
              </a:extLst>
            </p:cNvPr>
            <p:cNvSpPr>
              <a:spLocks noChangeArrowheads="1"/>
            </p:cNvSpPr>
            <p:nvPr/>
          </p:nvSpPr>
          <p:spPr bwMode="auto">
            <a:xfrm>
              <a:off x="2286" y="1067"/>
              <a:ext cx="4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R</a:t>
              </a:r>
              <a:endParaRPr lang="en-US" altLang="en-US" sz="2400">
                <a:latin typeface="Constantia" panose="02030602050306030303" pitchFamily="18" charset="0"/>
              </a:endParaRPr>
            </a:p>
          </p:txBody>
        </p:sp>
        <p:sp>
          <p:nvSpPr>
            <p:cNvPr id="55319" name="Line 21">
              <a:extLst>
                <a:ext uri="{FF2B5EF4-FFF2-40B4-BE49-F238E27FC236}">
                  <a16:creationId xmlns:a16="http://schemas.microsoft.com/office/drawing/2014/main" id="{F1C7A43D-A671-20EC-F08D-D540BA7785BA}"/>
                </a:ext>
              </a:extLst>
            </p:cNvPr>
            <p:cNvSpPr>
              <a:spLocks noChangeShapeType="1"/>
            </p:cNvSpPr>
            <p:nvPr/>
          </p:nvSpPr>
          <p:spPr bwMode="auto">
            <a:xfrm flipH="1">
              <a:off x="2131" y="1076"/>
              <a:ext cx="20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20" name="Rectangle 22">
              <a:extLst>
                <a:ext uri="{FF2B5EF4-FFF2-40B4-BE49-F238E27FC236}">
                  <a16:creationId xmlns:a16="http://schemas.microsoft.com/office/drawing/2014/main" id="{1E1D09F6-05A4-B269-281D-E427EF038B90}"/>
                </a:ext>
              </a:extLst>
            </p:cNvPr>
            <p:cNvSpPr>
              <a:spLocks noChangeArrowheads="1"/>
            </p:cNvSpPr>
            <p:nvPr/>
          </p:nvSpPr>
          <p:spPr bwMode="auto">
            <a:xfrm>
              <a:off x="967" y="1513"/>
              <a:ext cx="154"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INTA</a:t>
              </a:r>
              <a:endParaRPr lang="en-US" altLang="en-US" sz="2400">
                <a:latin typeface="Constantia" panose="02030602050306030303" pitchFamily="18" charset="0"/>
              </a:endParaRPr>
            </a:p>
          </p:txBody>
        </p:sp>
        <p:sp>
          <p:nvSpPr>
            <p:cNvPr id="55321" name="Rectangle 23">
              <a:extLst>
                <a:ext uri="{FF2B5EF4-FFF2-40B4-BE49-F238E27FC236}">
                  <a16:creationId xmlns:a16="http://schemas.microsoft.com/office/drawing/2014/main" id="{22BF0C8F-8E45-255D-9833-9E4FF97CDF9B}"/>
                </a:ext>
              </a:extLst>
            </p:cNvPr>
            <p:cNvSpPr>
              <a:spLocks noChangeArrowheads="1"/>
            </p:cNvSpPr>
            <p:nvPr/>
          </p:nvSpPr>
          <p:spPr bwMode="auto">
            <a:xfrm>
              <a:off x="2218" y="1377"/>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5322" name="Line 24">
              <a:extLst>
                <a:ext uri="{FF2B5EF4-FFF2-40B4-BE49-F238E27FC236}">
                  <a16:creationId xmlns:a16="http://schemas.microsoft.com/office/drawing/2014/main" id="{F9FFF5E3-3D1A-4071-30F1-5A2BD84F7638}"/>
                </a:ext>
              </a:extLst>
            </p:cNvPr>
            <p:cNvSpPr>
              <a:spLocks noChangeShapeType="1"/>
            </p:cNvSpPr>
            <p:nvPr/>
          </p:nvSpPr>
          <p:spPr bwMode="auto">
            <a:xfrm flipH="1">
              <a:off x="2751" y="1503"/>
              <a:ext cx="16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23" name="Freeform 25">
              <a:extLst>
                <a:ext uri="{FF2B5EF4-FFF2-40B4-BE49-F238E27FC236}">
                  <a16:creationId xmlns:a16="http://schemas.microsoft.com/office/drawing/2014/main" id="{89F086D1-E621-C926-7A24-F830EF26855D}"/>
                </a:ext>
              </a:extLst>
            </p:cNvPr>
            <p:cNvSpPr>
              <a:spLocks/>
            </p:cNvSpPr>
            <p:nvPr/>
          </p:nvSpPr>
          <p:spPr bwMode="auto">
            <a:xfrm>
              <a:off x="3236" y="1484"/>
              <a:ext cx="58" cy="29"/>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24" name="Freeform 26">
              <a:extLst>
                <a:ext uri="{FF2B5EF4-FFF2-40B4-BE49-F238E27FC236}">
                  <a16:creationId xmlns:a16="http://schemas.microsoft.com/office/drawing/2014/main" id="{3B5A7D78-E389-13F3-7987-03D983DC560B}"/>
                </a:ext>
              </a:extLst>
            </p:cNvPr>
            <p:cNvSpPr>
              <a:spLocks/>
            </p:cNvSpPr>
            <p:nvPr/>
          </p:nvSpPr>
          <p:spPr bwMode="auto">
            <a:xfrm>
              <a:off x="3236" y="1484"/>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round/>
              <a:headEnd/>
              <a:tailEnd/>
            </a:ln>
          </p:spPr>
          <p:txBody>
            <a:bodyPr/>
            <a:lstStyle/>
            <a:p>
              <a:endParaRPr lang="en-IN"/>
            </a:p>
          </p:txBody>
        </p:sp>
        <p:sp>
          <p:nvSpPr>
            <p:cNvPr id="55325" name="Line 27">
              <a:extLst>
                <a:ext uri="{FF2B5EF4-FFF2-40B4-BE49-F238E27FC236}">
                  <a16:creationId xmlns:a16="http://schemas.microsoft.com/office/drawing/2014/main" id="{FAFD7721-76A1-3041-B371-E80B39BE45C4}"/>
                </a:ext>
              </a:extLst>
            </p:cNvPr>
            <p:cNvSpPr>
              <a:spLocks noChangeShapeType="1"/>
            </p:cNvSpPr>
            <p:nvPr/>
          </p:nvSpPr>
          <p:spPr bwMode="auto">
            <a:xfrm flipH="1">
              <a:off x="3139" y="1503"/>
              <a:ext cx="8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26" name="Freeform 28">
              <a:extLst>
                <a:ext uri="{FF2B5EF4-FFF2-40B4-BE49-F238E27FC236}">
                  <a16:creationId xmlns:a16="http://schemas.microsoft.com/office/drawing/2014/main" id="{AA49F983-2995-5278-D1CE-BD299AA8741A}"/>
                </a:ext>
              </a:extLst>
            </p:cNvPr>
            <p:cNvSpPr>
              <a:spLocks/>
            </p:cNvSpPr>
            <p:nvPr/>
          </p:nvSpPr>
          <p:spPr bwMode="auto">
            <a:xfrm>
              <a:off x="3071" y="1493"/>
              <a:ext cx="20" cy="20"/>
            </a:xfrm>
            <a:custGeom>
              <a:avLst/>
              <a:gdLst>
                <a:gd name="T0" fmla="*/ 10 w 20"/>
                <a:gd name="T1" fmla="*/ 10 h 20"/>
                <a:gd name="T2" fmla="*/ 20 w 20"/>
                <a:gd name="T3" fmla="*/ 10 h 20"/>
                <a:gd name="T4" fmla="*/ 20 w 20"/>
                <a:gd name="T5" fmla="*/ 0 h 20"/>
                <a:gd name="T6" fmla="*/ 10 w 20"/>
                <a:gd name="T7" fmla="*/ 0 h 20"/>
                <a:gd name="T8" fmla="*/ 0 w 20"/>
                <a:gd name="T9" fmla="*/ 0 h 20"/>
                <a:gd name="T10" fmla="*/ 0 w 20"/>
                <a:gd name="T11" fmla="*/ 10 h 20"/>
                <a:gd name="T12" fmla="*/ 0 w 20"/>
                <a:gd name="T13" fmla="*/ 20 h 20"/>
                <a:gd name="T14" fmla="*/ 10 w 20"/>
                <a:gd name="T15" fmla="*/ 20 h 20"/>
                <a:gd name="T16" fmla="*/ 20 w 20"/>
                <a:gd name="T17" fmla="*/ 20 h 20"/>
                <a:gd name="T18" fmla="*/ 20 w 20"/>
                <a:gd name="T19" fmla="*/ 10 h 20"/>
                <a:gd name="T20" fmla="*/ 10 w 20"/>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round/>
              <a:headEnd/>
              <a:tailEnd/>
            </a:ln>
          </p:spPr>
          <p:txBody>
            <a:bodyPr/>
            <a:lstStyle/>
            <a:p>
              <a:endParaRPr lang="en-IN"/>
            </a:p>
          </p:txBody>
        </p:sp>
        <p:sp>
          <p:nvSpPr>
            <p:cNvPr id="55327" name="Freeform 29">
              <a:extLst>
                <a:ext uri="{FF2B5EF4-FFF2-40B4-BE49-F238E27FC236}">
                  <a16:creationId xmlns:a16="http://schemas.microsoft.com/office/drawing/2014/main" id="{18A4B6E1-F6D5-B65D-90FA-52BEE9FE214C}"/>
                </a:ext>
              </a:extLst>
            </p:cNvPr>
            <p:cNvSpPr>
              <a:spLocks/>
            </p:cNvSpPr>
            <p:nvPr/>
          </p:nvSpPr>
          <p:spPr bwMode="auto">
            <a:xfrm>
              <a:off x="3081" y="1493"/>
              <a:ext cx="10" cy="10"/>
            </a:xfrm>
            <a:custGeom>
              <a:avLst/>
              <a:gdLst>
                <a:gd name="T0" fmla="*/ 2147483646 w 1"/>
                <a:gd name="T1" fmla="*/ 0 h 1"/>
                <a:gd name="T2" fmla="*/ 0 w 1"/>
                <a:gd name="T3" fmla="*/ 0 h 1"/>
                <a:gd name="T4" fmla="*/ 0 w 1"/>
                <a:gd name="T5" fmla="*/ 0 h 1"/>
                <a:gd name="T6" fmla="*/ 0 w 1"/>
                <a:gd name="T7" fmla="*/ 2147483646 h 1"/>
                <a:gd name="T8" fmla="*/ 2147483646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28" name="Freeform 30">
              <a:extLst>
                <a:ext uri="{FF2B5EF4-FFF2-40B4-BE49-F238E27FC236}">
                  <a16:creationId xmlns:a16="http://schemas.microsoft.com/office/drawing/2014/main" id="{60DDC8E5-6C63-0F97-6207-66E83EB65D06}"/>
                </a:ext>
              </a:extLst>
            </p:cNvPr>
            <p:cNvSpPr>
              <a:spLocks/>
            </p:cNvSpPr>
            <p:nvPr/>
          </p:nvSpPr>
          <p:spPr bwMode="auto">
            <a:xfrm>
              <a:off x="3023" y="1493"/>
              <a:ext cx="19" cy="20"/>
            </a:xfrm>
            <a:custGeom>
              <a:avLst/>
              <a:gdLst>
                <a:gd name="T0" fmla="*/ 10 w 19"/>
                <a:gd name="T1" fmla="*/ 10 h 20"/>
                <a:gd name="T2" fmla="*/ 19 w 19"/>
                <a:gd name="T3" fmla="*/ 10 h 20"/>
                <a:gd name="T4" fmla="*/ 19 w 19"/>
                <a:gd name="T5" fmla="*/ 0 h 20"/>
                <a:gd name="T6" fmla="*/ 10 w 19"/>
                <a:gd name="T7" fmla="*/ 0 h 20"/>
                <a:gd name="T8" fmla="*/ 0 w 19"/>
                <a:gd name="T9" fmla="*/ 0 h 20"/>
                <a:gd name="T10" fmla="*/ 0 w 19"/>
                <a:gd name="T11" fmla="*/ 10 h 20"/>
                <a:gd name="T12" fmla="*/ 0 w 19"/>
                <a:gd name="T13" fmla="*/ 20 h 20"/>
                <a:gd name="T14" fmla="*/ 10 w 19"/>
                <a:gd name="T15" fmla="*/ 20 h 20"/>
                <a:gd name="T16" fmla="*/ 19 w 19"/>
                <a:gd name="T17" fmla="*/ 20 h 20"/>
                <a:gd name="T18" fmla="*/ 19 w 19"/>
                <a:gd name="T19" fmla="*/ 10 h 20"/>
                <a:gd name="T20" fmla="*/ 10 w 19"/>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20"/>
                <a:gd name="T35" fmla="*/ 19 w 19"/>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20">
                  <a:moveTo>
                    <a:pt x="10" y="10"/>
                  </a:moveTo>
                  <a:lnTo>
                    <a:pt x="19" y="10"/>
                  </a:lnTo>
                  <a:lnTo>
                    <a:pt x="19" y="0"/>
                  </a:lnTo>
                  <a:lnTo>
                    <a:pt x="10" y="0"/>
                  </a:lnTo>
                  <a:lnTo>
                    <a:pt x="0" y="0"/>
                  </a:lnTo>
                  <a:lnTo>
                    <a:pt x="0" y="10"/>
                  </a:lnTo>
                  <a:lnTo>
                    <a:pt x="0" y="20"/>
                  </a:lnTo>
                  <a:lnTo>
                    <a:pt x="10" y="20"/>
                  </a:lnTo>
                  <a:lnTo>
                    <a:pt x="19" y="20"/>
                  </a:lnTo>
                  <a:lnTo>
                    <a:pt x="19" y="10"/>
                  </a:lnTo>
                  <a:lnTo>
                    <a:pt x="10" y="10"/>
                  </a:lnTo>
                  <a:close/>
                </a:path>
              </a:pathLst>
            </a:custGeom>
            <a:solidFill>
              <a:srgbClr val="000000"/>
            </a:solidFill>
            <a:ln w="0">
              <a:solidFill>
                <a:srgbClr val="000000"/>
              </a:solidFill>
              <a:round/>
              <a:headEnd/>
              <a:tailEnd/>
            </a:ln>
          </p:spPr>
          <p:txBody>
            <a:bodyPr/>
            <a:lstStyle/>
            <a:p>
              <a:endParaRPr lang="en-IN"/>
            </a:p>
          </p:txBody>
        </p:sp>
        <p:sp>
          <p:nvSpPr>
            <p:cNvPr id="55329" name="Freeform 31">
              <a:extLst>
                <a:ext uri="{FF2B5EF4-FFF2-40B4-BE49-F238E27FC236}">
                  <a16:creationId xmlns:a16="http://schemas.microsoft.com/office/drawing/2014/main" id="{2AFDF31E-162E-D8CE-5E12-BDE42F627475}"/>
                </a:ext>
              </a:extLst>
            </p:cNvPr>
            <p:cNvSpPr>
              <a:spLocks/>
            </p:cNvSpPr>
            <p:nvPr/>
          </p:nvSpPr>
          <p:spPr bwMode="auto">
            <a:xfrm>
              <a:off x="3033" y="1493"/>
              <a:ext cx="9" cy="10"/>
            </a:xfrm>
            <a:custGeom>
              <a:avLst/>
              <a:gdLst>
                <a:gd name="T0" fmla="*/ 2147483646 w 1"/>
                <a:gd name="T1" fmla="*/ 0 h 1"/>
                <a:gd name="T2" fmla="*/ 0 w 1"/>
                <a:gd name="T3" fmla="*/ 0 h 1"/>
                <a:gd name="T4" fmla="*/ 0 w 1"/>
                <a:gd name="T5" fmla="*/ 0 h 1"/>
                <a:gd name="T6" fmla="*/ 0 w 1"/>
                <a:gd name="T7" fmla="*/ 2147483646 h 1"/>
                <a:gd name="T8" fmla="*/ 2147483646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0" name="Freeform 32">
              <a:extLst>
                <a:ext uri="{FF2B5EF4-FFF2-40B4-BE49-F238E27FC236}">
                  <a16:creationId xmlns:a16="http://schemas.microsoft.com/office/drawing/2014/main" id="{1F3E5C01-BBA4-7030-FD62-7E5F2A099E3A}"/>
                </a:ext>
              </a:extLst>
            </p:cNvPr>
            <p:cNvSpPr>
              <a:spLocks/>
            </p:cNvSpPr>
            <p:nvPr/>
          </p:nvSpPr>
          <p:spPr bwMode="auto">
            <a:xfrm>
              <a:off x="2974" y="1493"/>
              <a:ext cx="20" cy="20"/>
            </a:xfrm>
            <a:custGeom>
              <a:avLst/>
              <a:gdLst>
                <a:gd name="T0" fmla="*/ 10 w 20"/>
                <a:gd name="T1" fmla="*/ 10 h 20"/>
                <a:gd name="T2" fmla="*/ 20 w 20"/>
                <a:gd name="T3" fmla="*/ 10 h 20"/>
                <a:gd name="T4" fmla="*/ 20 w 20"/>
                <a:gd name="T5" fmla="*/ 0 h 20"/>
                <a:gd name="T6" fmla="*/ 10 w 20"/>
                <a:gd name="T7" fmla="*/ 0 h 20"/>
                <a:gd name="T8" fmla="*/ 0 w 20"/>
                <a:gd name="T9" fmla="*/ 0 h 20"/>
                <a:gd name="T10" fmla="*/ 0 w 20"/>
                <a:gd name="T11" fmla="*/ 10 h 20"/>
                <a:gd name="T12" fmla="*/ 0 w 20"/>
                <a:gd name="T13" fmla="*/ 20 h 20"/>
                <a:gd name="T14" fmla="*/ 10 w 20"/>
                <a:gd name="T15" fmla="*/ 20 h 20"/>
                <a:gd name="T16" fmla="*/ 20 w 20"/>
                <a:gd name="T17" fmla="*/ 20 h 20"/>
                <a:gd name="T18" fmla="*/ 20 w 20"/>
                <a:gd name="T19" fmla="*/ 10 h 20"/>
                <a:gd name="T20" fmla="*/ 10 w 20"/>
                <a:gd name="T21" fmla="*/ 1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round/>
              <a:headEnd/>
              <a:tailEnd/>
            </a:ln>
          </p:spPr>
          <p:txBody>
            <a:bodyPr/>
            <a:lstStyle/>
            <a:p>
              <a:endParaRPr lang="en-IN"/>
            </a:p>
          </p:txBody>
        </p:sp>
        <p:sp>
          <p:nvSpPr>
            <p:cNvPr id="55331" name="Freeform 33">
              <a:extLst>
                <a:ext uri="{FF2B5EF4-FFF2-40B4-BE49-F238E27FC236}">
                  <a16:creationId xmlns:a16="http://schemas.microsoft.com/office/drawing/2014/main" id="{62F037B6-9E69-DEC1-FAF4-0CEE3B8B3EAD}"/>
                </a:ext>
              </a:extLst>
            </p:cNvPr>
            <p:cNvSpPr>
              <a:spLocks/>
            </p:cNvSpPr>
            <p:nvPr/>
          </p:nvSpPr>
          <p:spPr bwMode="auto">
            <a:xfrm>
              <a:off x="2974" y="1493"/>
              <a:ext cx="10" cy="10"/>
            </a:xfrm>
            <a:custGeom>
              <a:avLst/>
              <a:gdLst>
                <a:gd name="T0" fmla="*/ 2147483646 w 1"/>
                <a:gd name="T1" fmla="*/ 0 h 1"/>
                <a:gd name="T2" fmla="*/ 0 w 1"/>
                <a:gd name="T3" fmla="*/ 0 h 1"/>
                <a:gd name="T4" fmla="*/ 0 w 1"/>
                <a:gd name="T5" fmla="*/ 0 h 1"/>
                <a:gd name="T6" fmla="*/ 0 w 1"/>
                <a:gd name="T7" fmla="*/ 2147483646 h 1"/>
                <a:gd name="T8" fmla="*/ 2147483646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2" name="Rectangle 34">
              <a:extLst>
                <a:ext uri="{FF2B5EF4-FFF2-40B4-BE49-F238E27FC236}">
                  <a16:creationId xmlns:a16="http://schemas.microsoft.com/office/drawing/2014/main" id="{1AEF9B7C-E834-2765-99AB-F219EE6E5AE1}"/>
                </a:ext>
              </a:extLst>
            </p:cNvPr>
            <p:cNvSpPr>
              <a:spLocks noChangeArrowheads="1"/>
            </p:cNvSpPr>
            <p:nvPr/>
          </p:nvSpPr>
          <p:spPr bwMode="auto">
            <a:xfrm>
              <a:off x="3411" y="1445"/>
              <a:ext cx="21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Device</a:t>
              </a:r>
              <a:endParaRPr lang="en-US" altLang="en-US" sz="2400">
                <a:latin typeface="Constantia" panose="02030602050306030303" pitchFamily="18" charset="0"/>
              </a:endParaRPr>
            </a:p>
          </p:txBody>
        </p:sp>
        <p:sp>
          <p:nvSpPr>
            <p:cNvPr id="55333" name="Rectangle 35">
              <a:extLst>
                <a:ext uri="{FF2B5EF4-FFF2-40B4-BE49-F238E27FC236}">
                  <a16:creationId xmlns:a16="http://schemas.microsoft.com/office/drawing/2014/main" id="{92B9D6D3-EF7F-B989-B552-FBF5C0B0E46A}"/>
                </a:ext>
              </a:extLst>
            </p:cNvPr>
            <p:cNvSpPr>
              <a:spLocks noChangeArrowheads="1"/>
            </p:cNvSpPr>
            <p:nvPr/>
          </p:nvSpPr>
          <p:spPr bwMode="auto">
            <a:xfrm>
              <a:off x="3702" y="1445"/>
              <a:ext cx="4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i="1">
                  <a:solidFill>
                    <a:srgbClr val="000000"/>
                  </a:solidFill>
                  <a:latin typeface="Nimbus Roman No9 L"/>
                </a:rPr>
                <a:t>n</a:t>
              </a:r>
              <a:endParaRPr lang="en-US" altLang="en-US" sz="2400">
                <a:latin typeface="Constantia" panose="02030602050306030303" pitchFamily="18" charset="0"/>
              </a:endParaRPr>
            </a:p>
          </p:txBody>
        </p:sp>
        <p:sp>
          <p:nvSpPr>
            <p:cNvPr id="55334" name="Rectangle 36">
              <a:extLst>
                <a:ext uri="{FF2B5EF4-FFF2-40B4-BE49-F238E27FC236}">
                  <a16:creationId xmlns:a16="http://schemas.microsoft.com/office/drawing/2014/main" id="{68DAA2AD-BA9B-40AD-ECAE-22C98CE60397}"/>
                </a:ext>
              </a:extLst>
            </p:cNvPr>
            <p:cNvSpPr>
              <a:spLocks noChangeArrowheads="1"/>
            </p:cNvSpPr>
            <p:nvPr/>
          </p:nvSpPr>
          <p:spPr bwMode="auto">
            <a:xfrm>
              <a:off x="3304" y="1377"/>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5335" name="Rectangle 37">
              <a:extLst>
                <a:ext uri="{FF2B5EF4-FFF2-40B4-BE49-F238E27FC236}">
                  <a16:creationId xmlns:a16="http://schemas.microsoft.com/office/drawing/2014/main" id="{85617737-BC45-E23E-52CA-3A482718FC9B}"/>
                </a:ext>
              </a:extLst>
            </p:cNvPr>
            <p:cNvSpPr>
              <a:spLocks noChangeArrowheads="1"/>
            </p:cNvSpPr>
            <p:nvPr/>
          </p:nvSpPr>
          <p:spPr bwMode="auto">
            <a:xfrm>
              <a:off x="1433" y="1445"/>
              <a:ext cx="271"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Device 1</a:t>
              </a:r>
              <a:endParaRPr lang="en-US" altLang="en-US" sz="2400">
                <a:latin typeface="Constantia" panose="02030602050306030303" pitchFamily="18" charset="0"/>
              </a:endParaRPr>
            </a:p>
          </p:txBody>
        </p:sp>
        <p:sp>
          <p:nvSpPr>
            <p:cNvPr id="55336" name="Rectangle 38">
              <a:extLst>
                <a:ext uri="{FF2B5EF4-FFF2-40B4-BE49-F238E27FC236}">
                  <a16:creationId xmlns:a16="http://schemas.microsoft.com/office/drawing/2014/main" id="{265A1FC4-F8D5-C996-0560-94EC2E63C660}"/>
                </a:ext>
              </a:extLst>
            </p:cNvPr>
            <p:cNvSpPr>
              <a:spLocks noChangeArrowheads="1"/>
            </p:cNvSpPr>
            <p:nvPr/>
          </p:nvSpPr>
          <p:spPr bwMode="auto">
            <a:xfrm>
              <a:off x="1317" y="1377"/>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5337" name="Rectangle 39">
              <a:extLst>
                <a:ext uri="{FF2B5EF4-FFF2-40B4-BE49-F238E27FC236}">
                  <a16:creationId xmlns:a16="http://schemas.microsoft.com/office/drawing/2014/main" id="{2E4BD3D4-299B-356B-EFBD-D43FAB0A1A31}"/>
                </a:ext>
              </a:extLst>
            </p:cNvPr>
            <p:cNvSpPr>
              <a:spLocks noChangeArrowheads="1"/>
            </p:cNvSpPr>
            <p:nvPr/>
          </p:nvSpPr>
          <p:spPr bwMode="auto">
            <a:xfrm>
              <a:off x="483" y="1067"/>
              <a:ext cx="339" cy="55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grpSp>
      <p:sp>
        <p:nvSpPr>
          <p:cNvPr id="3" name="Title 2">
            <a:extLst>
              <a:ext uri="{FF2B5EF4-FFF2-40B4-BE49-F238E27FC236}">
                <a16:creationId xmlns:a16="http://schemas.microsoft.com/office/drawing/2014/main" id="{BCA742E7-0397-7706-54D4-9DEEACB90C0B}"/>
              </a:ext>
            </a:extLst>
          </p:cNvPr>
          <p:cNvSpPr>
            <a:spLocks noGrp="1"/>
          </p:cNvSpPr>
          <p:nvPr>
            <p:ph type="title"/>
          </p:nvPr>
        </p:nvSpPr>
        <p:spPr/>
        <p:txBody>
          <a:bodyPr/>
          <a:lstStyle/>
          <a:p>
            <a:r>
              <a:rPr lang="en-IN" dirty="0"/>
              <a:t>Simultaneous Requests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a:extLst>
              <a:ext uri="{FF2B5EF4-FFF2-40B4-BE49-F238E27FC236}">
                <a16:creationId xmlns:a16="http://schemas.microsoft.com/office/drawing/2014/main" id="{03DE1369-6958-9C75-D7E5-EB99370CE03F}"/>
              </a:ext>
            </a:extLst>
          </p:cNvPr>
          <p:cNvSpPr txBox="1">
            <a:spLocks noChangeArrowheads="1"/>
          </p:cNvSpPr>
          <p:nvPr/>
        </p:nvSpPr>
        <p:spPr bwMode="auto">
          <a:xfrm>
            <a:off x="194021" y="1027611"/>
            <a:ext cx="1150697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115888" indent="-1158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200" dirty="0">
                <a:latin typeface="Comic Sans MS" panose="030F0702030302020204" pitchFamily="66" charset="0"/>
                <a:cs typeface="Arial" panose="020B0604020202020204" pitchFamily="34" charset="0"/>
              </a:rPr>
              <a:t>When I/O devices were organized into a priority structure, each device had its own  interrupt-request and interrupt-acknowledge line.</a:t>
            </a:r>
          </a:p>
          <a:p>
            <a:pPr eaLnBrk="1" hangingPunct="1">
              <a:spcBef>
                <a:spcPct val="0"/>
              </a:spcBef>
              <a:buFontTx/>
              <a:buChar char="•"/>
            </a:pPr>
            <a:r>
              <a:rPr lang="en-US" altLang="en-US" sz="2200" dirty="0">
                <a:latin typeface="Comic Sans MS" panose="030F0702030302020204" pitchFamily="66" charset="0"/>
                <a:cs typeface="Arial" panose="020B0604020202020204" pitchFamily="34" charset="0"/>
              </a:rPr>
              <a:t>When I/O devices were organized in a </a:t>
            </a:r>
            <a:r>
              <a:rPr lang="en-US" altLang="en-US" sz="2200" dirty="0">
                <a:solidFill>
                  <a:srgbClr val="0808B8"/>
                </a:solidFill>
                <a:latin typeface="Comic Sans MS" panose="030F0702030302020204" pitchFamily="66" charset="0"/>
                <a:cs typeface="Arial" panose="020B0604020202020204" pitchFamily="34" charset="0"/>
              </a:rPr>
              <a:t>daisy chain fashion, </a:t>
            </a:r>
            <a:r>
              <a:rPr lang="en-US" altLang="en-US" sz="2200" dirty="0">
                <a:latin typeface="Comic Sans MS" panose="030F0702030302020204" pitchFamily="66" charset="0"/>
                <a:cs typeface="Arial" panose="020B0604020202020204" pitchFamily="34" charset="0"/>
              </a:rPr>
              <a:t>the </a:t>
            </a:r>
            <a:r>
              <a:rPr lang="en-US" altLang="en-US" sz="2200" dirty="0">
                <a:solidFill>
                  <a:srgbClr val="C00000"/>
                </a:solidFill>
                <a:latin typeface="Comic Sans MS" panose="030F0702030302020204" pitchFamily="66" charset="0"/>
                <a:cs typeface="Arial" panose="020B0604020202020204" pitchFamily="34" charset="0"/>
              </a:rPr>
              <a:t>devices shared an  interrupt-request line, and the interrupt-acknowledge propagated through the devices</a:t>
            </a:r>
            <a:r>
              <a:rPr lang="en-US" altLang="en-US" sz="2200" dirty="0">
                <a:latin typeface="Comic Sans MS" panose="030F0702030302020204" pitchFamily="66" charset="0"/>
                <a:cs typeface="Arial" panose="020B0604020202020204" pitchFamily="34" charset="0"/>
              </a:rPr>
              <a:t>.</a:t>
            </a:r>
          </a:p>
          <a:p>
            <a:pPr eaLnBrk="1" hangingPunct="1">
              <a:spcBef>
                <a:spcPct val="0"/>
              </a:spcBef>
              <a:buFontTx/>
              <a:buChar char="•"/>
            </a:pPr>
            <a:r>
              <a:rPr lang="en-US" altLang="en-US" sz="2200" dirty="0">
                <a:latin typeface="Comic Sans MS" panose="030F0702030302020204" pitchFamily="66" charset="0"/>
                <a:cs typeface="Arial" panose="020B0604020202020204" pitchFamily="34" charset="0"/>
              </a:rPr>
              <a:t>A </a:t>
            </a:r>
            <a:r>
              <a:rPr lang="en-US" altLang="en-US" sz="2200" dirty="0">
                <a:solidFill>
                  <a:srgbClr val="0808B8"/>
                </a:solidFill>
                <a:latin typeface="Comic Sans MS" panose="030F0702030302020204" pitchFamily="66" charset="0"/>
                <a:cs typeface="Arial" panose="020B0604020202020204" pitchFamily="34" charset="0"/>
              </a:rPr>
              <a:t>combination of priority structure and daisy chain scheme </a:t>
            </a:r>
            <a:r>
              <a:rPr lang="en-US" altLang="en-US" sz="2200" dirty="0">
                <a:latin typeface="Comic Sans MS" panose="030F0702030302020204" pitchFamily="66" charset="0"/>
                <a:cs typeface="Arial" panose="020B0604020202020204" pitchFamily="34" charset="0"/>
              </a:rPr>
              <a:t>can also used</a:t>
            </a:r>
            <a:r>
              <a:rPr lang="en-US" altLang="en-US" sz="2000" dirty="0">
                <a:latin typeface="Comic Sans MS" panose="030F0702030302020204" pitchFamily="66" charset="0"/>
                <a:cs typeface="Arial" panose="020B0604020202020204" pitchFamily="34" charset="0"/>
              </a:rPr>
              <a:t>.</a:t>
            </a:r>
          </a:p>
        </p:txBody>
      </p:sp>
      <p:grpSp>
        <p:nvGrpSpPr>
          <p:cNvPr id="56323" name="Group 4">
            <a:extLst>
              <a:ext uri="{FF2B5EF4-FFF2-40B4-BE49-F238E27FC236}">
                <a16:creationId xmlns:a16="http://schemas.microsoft.com/office/drawing/2014/main" id="{7AF9DD4C-5BBE-F55A-951A-53731F806A9F}"/>
              </a:ext>
            </a:extLst>
          </p:cNvPr>
          <p:cNvGrpSpPr>
            <a:grpSpLocks/>
          </p:cNvGrpSpPr>
          <p:nvPr/>
        </p:nvGrpSpPr>
        <p:grpSpPr bwMode="auto">
          <a:xfrm>
            <a:off x="2590800" y="3214688"/>
            <a:ext cx="7162800" cy="1968502"/>
            <a:chOff x="483" y="2211"/>
            <a:chExt cx="3354" cy="1523"/>
          </a:xfrm>
        </p:grpSpPr>
        <p:sp>
          <p:nvSpPr>
            <p:cNvPr id="56326" name="Rectangle 5">
              <a:extLst>
                <a:ext uri="{FF2B5EF4-FFF2-40B4-BE49-F238E27FC236}">
                  <a16:creationId xmlns:a16="http://schemas.microsoft.com/office/drawing/2014/main" id="{B800CEBB-4E06-5797-7CD6-54056D1317F7}"/>
                </a:ext>
              </a:extLst>
            </p:cNvPr>
            <p:cNvSpPr>
              <a:spLocks noChangeArrowheads="1"/>
            </p:cNvSpPr>
            <p:nvPr/>
          </p:nvSpPr>
          <p:spPr bwMode="auto">
            <a:xfrm>
              <a:off x="483" y="2347"/>
              <a:ext cx="775" cy="1047"/>
            </a:xfrm>
            <a:prstGeom prst="rect">
              <a:avLst/>
            </a:prstGeom>
            <a:solidFill>
              <a:srgbClr val="FF9F9F"/>
            </a:solidFill>
            <a:ln w="0">
              <a:solidFill>
                <a:srgbClr val="C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6327" name="Rectangle 6">
              <a:extLst>
                <a:ext uri="{FF2B5EF4-FFF2-40B4-BE49-F238E27FC236}">
                  <a16:creationId xmlns:a16="http://schemas.microsoft.com/office/drawing/2014/main" id="{6B6FD7AF-B58B-7F1A-0C6A-FEC5347A11F1}"/>
                </a:ext>
              </a:extLst>
            </p:cNvPr>
            <p:cNvSpPr>
              <a:spLocks noChangeArrowheads="1"/>
            </p:cNvSpPr>
            <p:nvPr/>
          </p:nvSpPr>
          <p:spPr bwMode="auto">
            <a:xfrm>
              <a:off x="483" y="2347"/>
              <a:ext cx="775" cy="1047"/>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6328" name="Line 7">
              <a:extLst>
                <a:ext uri="{FF2B5EF4-FFF2-40B4-BE49-F238E27FC236}">
                  <a16:creationId xmlns:a16="http://schemas.microsoft.com/office/drawing/2014/main" id="{DED35FBC-5F8B-8407-89A9-9D5EADC2DC25}"/>
                </a:ext>
              </a:extLst>
            </p:cNvPr>
            <p:cNvSpPr>
              <a:spLocks noChangeShapeType="1"/>
            </p:cNvSpPr>
            <p:nvPr/>
          </p:nvSpPr>
          <p:spPr bwMode="auto">
            <a:xfrm flipV="1">
              <a:off x="483" y="2347"/>
              <a:ext cx="1" cy="1047"/>
            </a:xfrm>
            <a:prstGeom prst="line">
              <a:avLst/>
            </a:prstGeom>
            <a:noFill/>
            <a:ln w="15875">
              <a:solidFill>
                <a:srgbClr val="B2FF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29" name="Line 8">
              <a:extLst>
                <a:ext uri="{FF2B5EF4-FFF2-40B4-BE49-F238E27FC236}">
                  <a16:creationId xmlns:a16="http://schemas.microsoft.com/office/drawing/2014/main" id="{DBB85206-59BF-62D6-5D6D-73EF6F338834}"/>
                </a:ext>
              </a:extLst>
            </p:cNvPr>
            <p:cNvSpPr>
              <a:spLocks noChangeShapeType="1"/>
            </p:cNvSpPr>
            <p:nvPr/>
          </p:nvSpPr>
          <p:spPr bwMode="auto">
            <a:xfrm flipV="1">
              <a:off x="483" y="2347"/>
              <a:ext cx="1" cy="1047"/>
            </a:xfrm>
            <a:prstGeom prst="line">
              <a:avLst/>
            </a:prstGeom>
            <a:noFill/>
            <a:ln w="15875">
              <a:solidFill>
                <a:srgbClr val="C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30" name="Freeform 9">
              <a:extLst>
                <a:ext uri="{FF2B5EF4-FFF2-40B4-BE49-F238E27FC236}">
                  <a16:creationId xmlns:a16="http://schemas.microsoft.com/office/drawing/2014/main" id="{341966C9-C31C-DC14-C65C-8A8E35B1D254}"/>
                </a:ext>
              </a:extLst>
            </p:cNvPr>
            <p:cNvSpPr>
              <a:spLocks/>
            </p:cNvSpPr>
            <p:nvPr/>
          </p:nvSpPr>
          <p:spPr bwMode="auto">
            <a:xfrm>
              <a:off x="2112" y="2996"/>
              <a:ext cx="9" cy="10"/>
            </a:xfrm>
            <a:custGeom>
              <a:avLst/>
              <a:gdLst>
                <a:gd name="T0" fmla="*/ 0 w 1"/>
                <a:gd name="T1" fmla="*/ 2147483646 h 1"/>
                <a:gd name="T2" fmla="*/ 2147483646 w 1"/>
                <a:gd name="T3" fmla="*/ 0 h 1"/>
                <a:gd name="T4" fmla="*/ 0 w 1"/>
                <a:gd name="T5" fmla="*/ 0 h 1"/>
                <a:gd name="T6" fmla="*/ 0 w 1"/>
                <a:gd name="T7" fmla="*/ 0 h 1"/>
                <a:gd name="T8" fmla="*/ 0 w 1"/>
                <a:gd name="T9" fmla="*/ 214748364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31" name="Freeform 10">
              <a:extLst>
                <a:ext uri="{FF2B5EF4-FFF2-40B4-BE49-F238E27FC236}">
                  <a16:creationId xmlns:a16="http://schemas.microsoft.com/office/drawing/2014/main" id="{4B7EDC77-6A40-5297-47ED-AFE846DF5374}"/>
                </a:ext>
              </a:extLst>
            </p:cNvPr>
            <p:cNvSpPr>
              <a:spLocks/>
            </p:cNvSpPr>
            <p:nvPr/>
          </p:nvSpPr>
          <p:spPr bwMode="auto">
            <a:xfrm>
              <a:off x="2112" y="2928"/>
              <a:ext cx="9" cy="10"/>
            </a:xfrm>
            <a:custGeom>
              <a:avLst/>
              <a:gdLst>
                <a:gd name="T0" fmla="*/ 0 w 1"/>
                <a:gd name="T1" fmla="*/ 2147483646 h 1"/>
                <a:gd name="T2" fmla="*/ 2147483646 w 1"/>
                <a:gd name="T3" fmla="*/ 0 h 1"/>
                <a:gd name="T4" fmla="*/ 0 w 1"/>
                <a:gd name="T5" fmla="*/ 0 h 1"/>
                <a:gd name="T6" fmla="*/ 0 w 1"/>
                <a:gd name="T7" fmla="*/ 0 h 1"/>
                <a:gd name="T8" fmla="*/ 0 w 1"/>
                <a:gd name="T9" fmla="*/ 214748364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32" name="Freeform 11">
              <a:extLst>
                <a:ext uri="{FF2B5EF4-FFF2-40B4-BE49-F238E27FC236}">
                  <a16:creationId xmlns:a16="http://schemas.microsoft.com/office/drawing/2014/main" id="{ABD1FD7E-9195-4103-99FE-A7A31F0BD309}"/>
                </a:ext>
              </a:extLst>
            </p:cNvPr>
            <p:cNvSpPr>
              <a:spLocks/>
            </p:cNvSpPr>
            <p:nvPr/>
          </p:nvSpPr>
          <p:spPr bwMode="auto">
            <a:xfrm>
              <a:off x="2112" y="2870"/>
              <a:ext cx="9" cy="10"/>
            </a:xfrm>
            <a:custGeom>
              <a:avLst/>
              <a:gdLst>
                <a:gd name="T0" fmla="*/ 0 w 1"/>
                <a:gd name="T1" fmla="*/ 2147483646 h 1"/>
                <a:gd name="T2" fmla="*/ 2147483646 w 1"/>
                <a:gd name="T3" fmla="*/ 0 h 1"/>
                <a:gd name="T4" fmla="*/ 0 w 1"/>
                <a:gd name="T5" fmla="*/ 0 h 1"/>
                <a:gd name="T6" fmla="*/ 0 w 1"/>
                <a:gd name="T7" fmla="*/ 0 h 1"/>
                <a:gd name="T8" fmla="*/ 0 w 1"/>
                <a:gd name="T9" fmla="*/ 214748364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33" name="Freeform 12">
              <a:extLst>
                <a:ext uri="{FF2B5EF4-FFF2-40B4-BE49-F238E27FC236}">
                  <a16:creationId xmlns:a16="http://schemas.microsoft.com/office/drawing/2014/main" id="{1D2B0F9B-C8FB-77BD-B9EC-22822BC9EB1D}"/>
                </a:ext>
              </a:extLst>
            </p:cNvPr>
            <p:cNvSpPr>
              <a:spLocks/>
            </p:cNvSpPr>
            <p:nvPr/>
          </p:nvSpPr>
          <p:spPr bwMode="auto">
            <a:xfrm>
              <a:off x="2877" y="2638"/>
              <a:ext cx="59" cy="29"/>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34" name="Freeform 13">
              <a:extLst>
                <a:ext uri="{FF2B5EF4-FFF2-40B4-BE49-F238E27FC236}">
                  <a16:creationId xmlns:a16="http://schemas.microsoft.com/office/drawing/2014/main" id="{0B25A0C7-B6C6-1EC4-BD75-0827EA484E2A}"/>
                </a:ext>
              </a:extLst>
            </p:cNvPr>
            <p:cNvSpPr>
              <a:spLocks/>
            </p:cNvSpPr>
            <p:nvPr/>
          </p:nvSpPr>
          <p:spPr bwMode="auto">
            <a:xfrm>
              <a:off x="2877" y="2638"/>
              <a:ext cx="59" cy="29"/>
            </a:xfrm>
            <a:custGeom>
              <a:avLst/>
              <a:gdLst>
                <a:gd name="T0" fmla="*/ 0 w 59"/>
                <a:gd name="T1" fmla="*/ 29 h 29"/>
                <a:gd name="T2" fmla="*/ 59 w 59"/>
                <a:gd name="T3" fmla="*/ 19 h 29"/>
                <a:gd name="T4" fmla="*/ 0 w 59"/>
                <a:gd name="T5" fmla="*/ 0 h 29"/>
                <a:gd name="T6" fmla="*/ 0 w 59"/>
                <a:gd name="T7" fmla="*/ 19 h 29"/>
                <a:gd name="T8" fmla="*/ 0 w 59"/>
                <a:gd name="T9" fmla="*/ 29 h 29"/>
                <a:gd name="T10" fmla="*/ 0 60000 65536"/>
                <a:gd name="T11" fmla="*/ 0 60000 65536"/>
                <a:gd name="T12" fmla="*/ 0 60000 65536"/>
                <a:gd name="T13" fmla="*/ 0 60000 65536"/>
                <a:gd name="T14" fmla="*/ 0 60000 65536"/>
                <a:gd name="T15" fmla="*/ 0 w 59"/>
                <a:gd name="T16" fmla="*/ 0 h 29"/>
                <a:gd name="T17" fmla="*/ 59 w 59"/>
                <a:gd name="T18" fmla="*/ 29 h 29"/>
              </a:gdLst>
              <a:ahLst/>
              <a:cxnLst>
                <a:cxn ang="T10">
                  <a:pos x="T0" y="T1"/>
                </a:cxn>
                <a:cxn ang="T11">
                  <a:pos x="T2" y="T3"/>
                </a:cxn>
                <a:cxn ang="T12">
                  <a:pos x="T4" y="T5"/>
                </a:cxn>
                <a:cxn ang="T13">
                  <a:pos x="T6" y="T7"/>
                </a:cxn>
                <a:cxn ang="T14">
                  <a:pos x="T8" y="T9"/>
                </a:cxn>
              </a:cxnLst>
              <a:rect l="T15" t="T16" r="T17" b="T18"/>
              <a:pathLst>
                <a:path w="59" h="29">
                  <a:moveTo>
                    <a:pt x="0" y="29"/>
                  </a:moveTo>
                  <a:lnTo>
                    <a:pt x="59" y="19"/>
                  </a:lnTo>
                  <a:lnTo>
                    <a:pt x="0" y="0"/>
                  </a:lnTo>
                  <a:lnTo>
                    <a:pt x="0" y="19"/>
                  </a:lnTo>
                  <a:lnTo>
                    <a:pt x="0" y="29"/>
                  </a:lnTo>
                  <a:close/>
                </a:path>
              </a:pathLst>
            </a:custGeom>
            <a:solidFill>
              <a:srgbClr val="000000"/>
            </a:solidFill>
            <a:ln w="0">
              <a:solidFill>
                <a:srgbClr val="000000"/>
              </a:solidFill>
              <a:round/>
              <a:headEnd/>
              <a:tailEnd/>
            </a:ln>
          </p:spPr>
          <p:txBody>
            <a:bodyPr/>
            <a:lstStyle/>
            <a:p>
              <a:endParaRPr lang="en-IN"/>
            </a:p>
          </p:txBody>
        </p:sp>
        <p:sp>
          <p:nvSpPr>
            <p:cNvPr id="56335" name="Line 14">
              <a:extLst>
                <a:ext uri="{FF2B5EF4-FFF2-40B4-BE49-F238E27FC236}">
                  <a16:creationId xmlns:a16="http://schemas.microsoft.com/office/drawing/2014/main" id="{FB02F9F4-644C-9D87-C450-C3EC1A986D58}"/>
                </a:ext>
              </a:extLst>
            </p:cNvPr>
            <p:cNvSpPr>
              <a:spLocks noChangeShapeType="1"/>
            </p:cNvSpPr>
            <p:nvPr/>
          </p:nvSpPr>
          <p:spPr bwMode="auto">
            <a:xfrm flipH="1">
              <a:off x="2383" y="2657"/>
              <a:ext cx="49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36" name="Rectangle 15">
              <a:extLst>
                <a:ext uri="{FF2B5EF4-FFF2-40B4-BE49-F238E27FC236}">
                  <a16:creationId xmlns:a16="http://schemas.microsoft.com/office/drawing/2014/main" id="{BDF89B9B-35C7-F0B4-B691-687DC4F2A7A3}"/>
                </a:ext>
              </a:extLst>
            </p:cNvPr>
            <p:cNvSpPr>
              <a:spLocks noChangeArrowheads="1"/>
            </p:cNvSpPr>
            <p:nvPr/>
          </p:nvSpPr>
          <p:spPr bwMode="auto">
            <a:xfrm>
              <a:off x="1995" y="2599"/>
              <a:ext cx="1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Device</a:t>
              </a:r>
              <a:endParaRPr lang="en-US" altLang="en-US" sz="2400">
                <a:latin typeface="Constantia" panose="02030602050306030303" pitchFamily="18" charset="0"/>
              </a:endParaRPr>
            </a:p>
          </p:txBody>
        </p:sp>
        <p:sp>
          <p:nvSpPr>
            <p:cNvPr id="56337" name="Rectangle 16">
              <a:extLst>
                <a:ext uri="{FF2B5EF4-FFF2-40B4-BE49-F238E27FC236}">
                  <a16:creationId xmlns:a16="http://schemas.microsoft.com/office/drawing/2014/main" id="{CCB0F136-1F27-DC2C-6887-E4DF89CF0865}"/>
                </a:ext>
              </a:extLst>
            </p:cNvPr>
            <p:cNvSpPr>
              <a:spLocks noChangeArrowheads="1"/>
            </p:cNvSpPr>
            <p:nvPr/>
          </p:nvSpPr>
          <p:spPr bwMode="auto">
            <a:xfrm>
              <a:off x="3100" y="2599"/>
              <a:ext cx="1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Device</a:t>
              </a:r>
              <a:endParaRPr lang="en-US" altLang="en-US" sz="2400">
                <a:latin typeface="Constantia" panose="02030602050306030303" pitchFamily="18" charset="0"/>
              </a:endParaRPr>
            </a:p>
          </p:txBody>
        </p:sp>
        <p:sp>
          <p:nvSpPr>
            <p:cNvPr id="56338" name="Freeform 17">
              <a:extLst>
                <a:ext uri="{FF2B5EF4-FFF2-40B4-BE49-F238E27FC236}">
                  <a16:creationId xmlns:a16="http://schemas.microsoft.com/office/drawing/2014/main" id="{F175E10A-5B58-7238-7F82-D3C694218D67}"/>
                </a:ext>
              </a:extLst>
            </p:cNvPr>
            <p:cNvSpPr>
              <a:spLocks/>
            </p:cNvSpPr>
            <p:nvPr/>
          </p:nvSpPr>
          <p:spPr bwMode="auto">
            <a:xfrm>
              <a:off x="3760" y="3375"/>
              <a:ext cx="58" cy="29"/>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39" name="Freeform 18">
              <a:extLst>
                <a:ext uri="{FF2B5EF4-FFF2-40B4-BE49-F238E27FC236}">
                  <a16:creationId xmlns:a16="http://schemas.microsoft.com/office/drawing/2014/main" id="{09DD3E10-ACEC-CA11-08DB-53712CB1902D}"/>
                </a:ext>
              </a:extLst>
            </p:cNvPr>
            <p:cNvSpPr>
              <a:spLocks/>
            </p:cNvSpPr>
            <p:nvPr/>
          </p:nvSpPr>
          <p:spPr bwMode="auto">
            <a:xfrm>
              <a:off x="3760" y="3375"/>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round/>
              <a:headEnd/>
              <a:tailEnd/>
            </a:ln>
          </p:spPr>
          <p:txBody>
            <a:bodyPr/>
            <a:lstStyle/>
            <a:p>
              <a:endParaRPr lang="en-IN"/>
            </a:p>
          </p:txBody>
        </p:sp>
        <p:sp>
          <p:nvSpPr>
            <p:cNvPr id="56340" name="Line 19">
              <a:extLst>
                <a:ext uri="{FF2B5EF4-FFF2-40B4-BE49-F238E27FC236}">
                  <a16:creationId xmlns:a16="http://schemas.microsoft.com/office/drawing/2014/main" id="{9F3A6AFD-1CC8-B4D6-1858-704D79613E01}"/>
                </a:ext>
              </a:extLst>
            </p:cNvPr>
            <p:cNvSpPr>
              <a:spLocks noChangeShapeType="1"/>
            </p:cNvSpPr>
            <p:nvPr/>
          </p:nvSpPr>
          <p:spPr bwMode="auto">
            <a:xfrm flipH="1">
              <a:off x="3488" y="3394"/>
              <a:ext cx="2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41" name="Freeform 20">
              <a:extLst>
                <a:ext uri="{FF2B5EF4-FFF2-40B4-BE49-F238E27FC236}">
                  <a16:creationId xmlns:a16="http://schemas.microsoft.com/office/drawing/2014/main" id="{747B48EB-E60D-7607-483B-26D186314F8A}"/>
                </a:ext>
              </a:extLst>
            </p:cNvPr>
            <p:cNvSpPr>
              <a:spLocks/>
            </p:cNvSpPr>
            <p:nvPr/>
          </p:nvSpPr>
          <p:spPr bwMode="auto">
            <a:xfrm>
              <a:off x="3760" y="2638"/>
              <a:ext cx="58" cy="29"/>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42" name="Freeform 21">
              <a:extLst>
                <a:ext uri="{FF2B5EF4-FFF2-40B4-BE49-F238E27FC236}">
                  <a16:creationId xmlns:a16="http://schemas.microsoft.com/office/drawing/2014/main" id="{8F3F0A22-196C-7235-22ED-27BDE10E9CDD}"/>
                </a:ext>
              </a:extLst>
            </p:cNvPr>
            <p:cNvSpPr>
              <a:spLocks/>
            </p:cNvSpPr>
            <p:nvPr/>
          </p:nvSpPr>
          <p:spPr bwMode="auto">
            <a:xfrm>
              <a:off x="3760" y="2638"/>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round/>
              <a:headEnd/>
              <a:tailEnd/>
            </a:ln>
          </p:spPr>
          <p:txBody>
            <a:bodyPr/>
            <a:lstStyle/>
            <a:p>
              <a:endParaRPr lang="en-IN"/>
            </a:p>
          </p:txBody>
        </p:sp>
        <p:sp>
          <p:nvSpPr>
            <p:cNvPr id="56343" name="Line 22">
              <a:extLst>
                <a:ext uri="{FF2B5EF4-FFF2-40B4-BE49-F238E27FC236}">
                  <a16:creationId xmlns:a16="http://schemas.microsoft.com/office/drawing/2014/main" id="{9EBC6015-A8E9-57F9-A6B0-D5F7DB926564}"/>
                </a:ext>
              </a:extLst>
            </p:cNvPr>
            <p:cNvSpPr>
              <a:spLocks noChangeShapeType="1"/>
            </p:cNvSpPr>
            <p:nvPr/>
          </p:nvSpPr>
          <p:spPr bwMode="auto">
            <a:xfrm flipH="1">
              <a:off x="3488" y="2657"/>
              <a:ext cx="27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44" name="Freeform 23">
              <a:extLst>
                <a:ext uri="{FF2B5EF4-FFF2-40B4-BE49-F238E27FC236}">
                  <a16:creationId xmlns:a16="http://schemas.microsoft.com/office/drawing/2014/main" id="{6D8E1D70-3F5D-A507-3C6B-1EB28B031323}"/>
                </a:ext>
              </a:extLst>
            </p:cNvPr>
            <p:cNvSpPr>
              <a:spLocks/>
            </p:cNvSpPr>
            <p:nvPr/>
          </p:nvSpPr>
          <p:spPr bwMode="auto">
            <a:xfrm>
              <a:off x="2877" y="3375"/>
              <a:ext cx="59" cy="29"/>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45" name="Freeform 24">
              <a:extLst>
                <a:ext uri="{FF2B5EF4-FFF2-40B4-BE49-F238E27FC236}">
                  <a16:creationId xmlns:a16="http://schemas.microsoft.com/office/drawing/2014/main" id="{96CC0678-89A0-EAF0-22E8-B545F552E9A3}"/>
                </a:ext>
              </a:extLst>
            </p:cNvPr>
            <p:cNvSpPr>
              <a:spLocks/>
            </p:cNvSpPr>
            <p:nvPr/>
          </p:nvSpPr>
          <p:spPr bwMode="auto">
            <a:xfrm>
              <a:off x="2877" y="3375"/>
              <a:ext cx="59" cy="29"/>
            </a:xfrm>
            <a:custGeom>
              <a:avLst/>
              <a:gdLst>
                <a:gd name="T0" fmla="*/ 0 w 59"/>
                <a:gd name="T1" fmla="*/ 29 h 29"/>
                <a:gd name="T2" fmla="*/ 59 w 59"/>
                <a:gd name="T3" fmla="*/ 19 h 29"/>
                <a:gd name="T4" fmla="*/ 0 w 59"/>
                <a:gd name="T5" fmla="*/ 0 h 29"/>
                <a:gd name="T6" fmla="*/ 0 w 59"/>
                <a:gd name="T7" fmla="*/ 19 h 29"/>
                <a:gd name="T8" fmla="*/ 0 w 59"/>
                <a:gd name="T9" fmla="*/ 29 h 29"/>
                <a:gd name="T10" fmla="*/ 0 60000 65536"/>
                <a:gd name="T11" fmla="*/ 0 60000 65536"/>
                <a:gd name="T12" fmla="*/ 0 60000 65536"/>
                <a:gd name="T13" fmla="*/ 0 60000 65536"/>
                <a:gd name="T14" fmla="*/ 0 60000 65536"/>
                <a:gd name="T15" fmla="*/ 0 w 59"/>
                <a:gd name="T16" fmla="*/ 0 h 29"/>
                <a:gd name="T17" fmla="*/ 59 w 59"/>
                <a:gd name="T18" fmla="*/ 29 h 29"/>
              </a:gdLst>
              <a:ahLst/>
              <a:cxnLst>
                <a:cxn ang="T10">
                  <a:pos x="T0" y="T1"/>
                </a:cxn>
                <a:cxn ang="T11">
                  <a:pos x="T2" y="T3"/>
                </a:cxn>
                <a:cxn ang="T12">
                  <a:pos x="T4" y="T5"/>
                </a:cxn>
                <a:cxn ang="T13">
                  <a:pos x="T6" y="T7"/>
                </a:cxn>
                <a:cxn ang="T14">
                  <a:pos x="T8" y="T9"/>
                </a:cxn>
              </a:cxnLst>
              <a:rect l="T15" t="T16" r="T17" b="T18"/>
              <a:pathLst>
                <a:path w="59" h="29">
                  <a:moveTo>
                    <a:pt x="0" y="29"/>
                  </a:moveTo>
                  <a:lnTo>
                    <a:pt x="59" y="19"/>
                  </a:lnTo>
                  <a:lnTo>
                    <a:pt x="0" y="0"/>
                  </a:lnTo>
                  <a:lnTo>
                    <a:pt x="0" y="19"/>
                  </a:lnTo>
                  <a:lnTo>
                    <a:pt x="0" y="29"/>
                  </a:lnTo>
                  <a:close/>
                </a:path>
              </a:pathLst>
            </a:custGeom>
            <a:solidFill>
              <a:srgbClr val="000000"/>
            </a:solidFill>
            <a:ln w="0">
              <a:solidFill>
                <a:srgbClr val="000000"/>
              </a:solidFill>
              <a:round/>
              <a:headEnd/>
              <a:tailEnd/>
            </a:ln>
          </p:spPr>
          <p:txBody>
            <a:bodyPr/>
            <a:lstStyle/>
            <a:p>
              <a:endParaRPr lang="en-IN"/>
            </a:p>
          </p:txBody>
        </p:sp>
        <p:sp>
          <p:nvSpPr>
            <p:cNvPr id="56346" name="Line 25">
              <a:extLst>
                <a:ext uri="{FF2B5EF4-FFF2-40B4-BE49-F238E27FC236}">
                  <a16:creationId xmlns:a16="http://schemas.microsoft.com/office/drawing/2014/main" id="{9DB2A1B5-DA92-4588-D1EF-80AC6C2BE5FD}"/>
                </a:ext>
              </a:extLst>
            </p:cNvPr>
            <p:cNvSpPr>
              <a:spLocks noChangeShapeType="1"/>
            </p:cNvSpPr>
            <p:nvPr/>
          </p:nvSpPr>
          <p:spPr bwMode="auto">
            <a:xfrm flipH="1">
              <a:off x="2383" y="3394"/>
              <a:ext cx="49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47" name="Line 26">
              <a:extLst>
                <a:ext uri="{FF2B5EF4-FFF2-40B4-BE49-F238E27FC236}">
                  <a16:creationId xmlns:a16="http://schemas.microsoft.com/office/drawing/2014/main" id="{1F3E039F-9D41-E8A3-03E5-1C5741A2E40E}"/>
                </a:ext>
              </a:extLst>
            </p:cNvPr>
            <p:cNvSpPr>
              <a:spLocks noChangeShapeType="1"/>
            </p:cNvSpPr>
            <p:nvPr/>
          </p:nvSpPr>
          <p:spPr bwMode="auto">
            <a:xfrm>
              <a:off x="2112" y="3084"/>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48" name="Line 27">
              <a:extLst>
                <a:ext uri="{FF2B5EF4-FFF2-40B4-BE49-F238E27FC236}">
                  <a16:creationId xmlns:a16="http://schemas.microsoft.com/office/drawing/2014/main" id="{58E1717F-E0CB-D880-7311-2FDE086FF8A9}"/>
                </a:ext>
              </a:extLst>
            </p:cNvPr>
            <p:cNvSpPr>
              <a:spLocks noChangeShapeType="1"/>
            </p:cNvSpPr>
            <p:nvPr/>
          </p:nvSpPr>
          <p:spPr bwMode="auto">
            <a:xfrm>
              <a:off x="2112" y="2347"/>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49" name="Line 28">
              <a:extLst>
                <a:ext uri="{FF2B5EF4-FFF2-40B4-BE49-F238E27FC236}">
                  <a16:creationId xmlns:a16="http://schemas.microsoft.com/office/drawing/2014/main" id="{6631D8D6-39B9-10B1-E541-E56B08BA1603}"/>
                </a:ext>
              </a:extLst>
            </p:cNvPr>
            <p:cNvSpPr>
              <a:spLocks noChangeShapeType="1"/>
            </p:cNvSpPr>
            <p:nvPr/>
          </p:nvSpPr>
          <p:spPr bwMode="auto">
            <a:xfrm>
              <a:off x="3217" y="2347"/>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50" name="Line 29">
              <a:extLst>
                <a:ext uri="{FF2B5EF4-FFF2-40B4-BE49-F238E27FC236}">
                  <a16:creationId xmlns:a16="http://schemas.microsoft.com/office/drawing/2014/main" id="{1AF544B3-7BF0-1CD5-867E-6A4F5A357595}"/>
                </a:ext>
              </a:extLst>
            </p:cNvPr>
            <p:cNvSpPr>
              <a:spLocks noChangeShapeType="1"/>
            </p:cNvSpPr>
            <p:nvPr/>
          </p:nvSpPr>
          <p:spPr bwMode="auto">
            <a:xfrm>
              <a:off x="3217" y="3084"/>
              <a:ext cx="1" cy="18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51" name="Freeform 30">
              <a:extLst>
                <a:ext uri="{FF2B5EF4-FFF2-40B4-BE49-F238E27FC236}">
                  <a16:creationId xmlns:a16="http://schemas.microsoft.com/office/drawing/2014/main" id="{223B4A9F-5A04-979C-445D-D13F3833F11C}"/>
                </a:ext>
              </a:extLst>
            </p:cNvPr>
            <p:cNvSpPr>
              <a:spLocks/>
            </p:cNvSpPr>
            <p:nvPr/>
          </p:nvSpPr>
          <p:spPr bwMode="auto">
            <a:xfrm>
              <a:off x="1084" y="3074"/>
              <a:ext cx="58" cy="19"/>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52" name="Freeform 31">
              <a:extLst>
                <a:ext uri="{FF2B5EF4-FFF2-40B4-BE49-F238E27FC236}">
                  <a16:creationId xmlns:a16="http://schemas.microsoft.com/office/drawing/2014/main" id="{E51F37F3-95E1-B2B8-DBD3-50EFAD870C86}"/>
                </a:ext>
              </a:extLst>
            </p:cNvPr>
            <p:cNvSpPr>
              <a:spLocks/>
            </p:cNvSpPr>
            <p:nvPr/>
          </p:nvSpPr>
          <p:spPr bwMode="auto">
            <a:xfrm>
              <a:off x="1084" y="3074"/>
              <a:ext cx="58" cy="19"/>
            </a:xfrm>
            <a:custGeom>
              <a:avLst/>
              <a:gdLst>
                <a:gd name="T0" fmla="*/ 58 w 58"/>
                <a:gd name="T1" fmla="*/ 0 h 19"/>
                <a:gd name="T2" fmla="*/ 0 w 58"/>
                <a:gd name="T3" fmla="*/ 10 h 19"/>
                <a:gd name="T4" fmla="*/ 58 w 58"/>
                <a:gd name="T5" fmla="*/ 19 h 19"/>
                <a:gd name="T6" fmla="*/ 58 w 58"/>
                <a:gd name="T7" fmla="*/ 10 h 19"/>
                <a:gd name="T8" fmla="*/ 58 w 58"/>
                <a:gd name="T9" fmla="*/ 0 h 19"/>
                <a:gd name="T10" fmla="*/ 0 60000 65536"/>
                <a:gd name="T11" fmla="*/ 0 60000 65536"/>
                <a:gd name="T12" fmla="*/ 0 60000 65536"/>
                <a:gd name="T13" fmla="*/ 0 60000 65536"/>
                <a:gd name="T14" fmla="*/ 0 60000 65536"/>
                <a:gd name="T15" fmla="*/ 0 w 58"/>
                <a:gd name="T16" fmla="*/ 0 h 19"/>
                <a:gd name="T17" fmla="*/ 58 w 58"/>
                <a:gd name="T18" fmla="*/ 19 h 19"/>
              </a:gdLst>
              <a:ahLst/>
              <a:cxnLst>
                <a:cxn ang="T10">
                  <a:pos x="T0" y="T1"/>
                </a:cxn>
                <a:cxn ang="T11">
                  <a:pos x="T2" y="T3"/>
                </a:cxn>
                <a:cxn ang="T12">
                  <a:pos x="T4" y="T5"/>
                </a:cxn>
                <a:cxn ang="T13">
                  <a:pos x="T6" y="T7"/>
                </a:cxn>
                <a:cxn ang="T14">
                  <a:pos x="T8" y="T9"/>
                </a:cxn>
              </a:cxnLst>
              <a:rect l="T15" t="T16" r="T17" b="T18"/>
              <a:pathLst>
                <a:path w="58" h="19">
                  <a:moveTo>
                    <a:pt x="58" y="0"/>
                  </a:moveTo>
                  <a:lnTo>
                    <a:pt x="0" y="10"/>
                  </a:lnTo>
                  <a:lnTo>
                    <a:pt x="58" y="19"/>
                  </a:lnTo>
                  <a:lnTo>
                    <a:pt x="58" y="10"/>
                  </a:lnTo>
                  <a:lnTo>
                    <a:pt x="58" y="0"/>
                  </a:lnTo>
                  <a:close/>
                </a:path>
              </a:pathLst>
            </a:custGeom>
            <a:solidFill>
              <a:srgbClr val="000000"/>
            </a:solidFill>
            <a:ln w="0">
              <a:solidFill>
                <a:srgbClr val="000000"/>
              </a:solidFill>
              <a:round/>
              <a:headEnd/>
              <a:tailEnd/>
            </a:ln>
          </p:spPr>
          <p:txBody>
            <a:bodyPr/>
            <a:lstStyle/>
            <a:p>
              <a:endParaRPr lang="en-IN"/>
            </a:p>
          </p:txBody>
        </p:sp>
        <p:sp>
          <p:nvSpPr>
            <p:cNvPr id="56353" name="Line 32">
              <a:extLst>
                <a:ext uri="{FF2B5EF4-FFF2-40B4-BE49-F238E27FC236}">
                  <a16:creationId xmlns:a16="http://schemas.microsoft.com/office/drawing/2014/main" id="{34341725-FC03-A7AD-5C35-A0494BE0BB0D}"/>
                </a:ext>
              </a:extLst>
            </p:cNvPr>
            <p:cNvSpPr>
              <a:spLocks noChangeShapeType="1"/>
            </p:cNvSpPr>
            <p:nvPr/>
          </p:nvSpPr>
          <p:spPr bwMode="auto">
            <a:xfrm>
              <a:off x="1142" y="3084"/>
              <a:ext cx="269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54" name="Freeform 33">
              <a:extLst>
                <a:ext uri="{FF2B5EF4-FFF2-40B4-BE49-F238E27FC236}">
                  <a16:creationId xmlns:a16="http://schemas.microsoft.com/office/drawing/2014/main" id="{D3FF7723-0094-09DB-0F1F-D648CBE80715}"/>
                </a:ext>
              </a:extLst>
            </p:cNvPr>
            <p:cNvSpPr>
              <a:spLocks/>
            </p:cNvSpPr>
            <p:nvPr/>
          </p:nvSpPr>
          <p:spPr bwMode="auto">
            <a:xfrm>
              <a:off x="1772" y="3384"/>
              <a:ext cx="58" cy="20"/>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55" name="Freeform 34">
              <a:extLst>
                <a:ext uri="{FF2B5EF4-FFF2-40B4-BE49-F238E27FC236}">
                  <a16:creationId xmlns:a16="http://schemas.microsoft.com/office/drawing/2014/main" id="{B0FA76F3-BBD3-09B4-428A-5E9D4BCF5F9E}"/>
                </a:ext>
              </a:extLst>
            </p:cNvPr>
            <p:cNvSpPr>
              <a:spLocks/>
            </p:cNvSpPr>
            <p:nvPr/>
          </p:nvSpPr>
          <p:spPr bwMode="auto">
            <a:xfrm>
              <a:off x="1772" y="3384"/>
              <a:ext cx="58" cy="20"/>
            </a:xfrm>
            <a:custGeom>
              <a:avLst/>
              <a:gdLst>
                <a:gd name="T0" fmla="*/ 0 w 58"/>
                <a:gd name="T1" fmla="*/ 20 h 20"/>
                <a:gd name="T2" fmla="*/ 58 w 58"/>
                <a:gd name="T3" fmla="*/ 10 h 20"/>
                <a:gd name="T4" fmla="*/ 0 w 58"/>
                <a:gd name="T5" fmla="*/ 0 h 20"/>
                <a:gd name="T6" fmla="*/ 0 w 58"/>
                <a:gd name="T7" fmla="*/ 10 h 20"/>
                <a:gd name="T8" fmla="*/ 0 w 58"/>
                <a:gd name="T9" fmla="*/ 20 h 20"/>
                <a:gd name="T10" fmla="*/ 0 60000 65536"/>
                <a:gd name="T11" fmla="*/ 0 60000 65536"/>
                <a:gd name="T12" fmla="*/ 0 60000 65536"/>
                <a:gd name="T13" fmla="*/ 0 60000 65536"/>
                <a:gd name="T14" fmla="*/ 0 60000 65536"/>
                <a:gd name="T15" fmla="*/ 0 w 58"/>
                <a:gd name="T16" fmla="*/ 0 h 20"/>
                <a:gd name="T17" fmla="*/ 58 w 58"/>
                <a:gd name="T18" fmla="*/ 20 h 20"/>
              </a:gdLst>
              <a:ahLst/>
              <a:cxnLst>
                <a:cxn ang="T10">
                  <a:pos x="T0" y="T1"/>
                </a:cxn>
                <a:cxn ang="T11">
                  <a:pos x="T2" y="T3"/>
                </a:cxn>
                <a:cxn ang="T12">
                  <a:pos x="T4" y="T5"/>
                </a:cxn>
                <a:cxn ang="T13">
                  <a:pos x="T6" y="T7"/>
                </a:cxn>
                <a:cxn ang="T14">
                  <a:pos x="T8" y="T9"/>
                </a:cxn>
              </a:cxnLst>
              <a:rect l="T15" t="T16" r="T17" b="T18"/>
              <a:pathLst>
                <a:path w="58" h="20">
                  <a:moveTo>
                    <a:pt x="0" y="20"/>
                  </a:moveTo>
                  <a:lnTo>
                    <a:pt x="58" y="10"/>
                  </a:lnTo>
                  <a:lnTo>
                    <a:pt x="0" y="0"/>
                  </a:lnTo>
                  <a:lnTo>
                    <a:pt x="0" y="10"/>
                  </a:lnTo>
                  <a:lnTo>
                    <a:pt x="0" y="20"/>
                  </a:lnTo>
                  <a:close/>
                </a:path>
              </a:pathLst>
            </a:custGeom>
            <a:solidFill>
              <a:srgbClr val="000000"/>
            </a:solidFill>
            <a:ln w="0">
              <a:solidFill>
                <a:srgbClr val="000000"/>
              </a:solidFill>
              <a:round/>
              <a:headEnd/>
              <a:tailEnd/>
            </a:ln>
          </p:spPr>
          <p:txBody>
            <a:bodyPr/>
            <a:lstStyle/>
            <a:p>
              <a:endParaRPr lang="en-IN"/>
            </a:p>
          </p:txBody>
        </p:sp>
        <p:sp>
          <p:nvSpPr>
            <p:cNvPr id="56356" name="Freeform 35">
              <a:extLst>
                <a:ext uri="{FF2B5EF4-FFF2-40B4-BE49-F238E27FC236}">
                  <a16:creationId xmlns:a16="http://schemas.microsoft.com/office/drawing/2014/main" id="{AB35CDD6-247F-3652-FCB4-7B76EF422C7B}"/>
                </a:ext>
              </a:extLst>
            </p:cNvPr>
            <p:cNvSpPr>
              <a:spLocks/>
            </p:cNvSpPr>
            <p:nvPr/>
          </p:nvSpPr>
          <p:spPr bwMode="auto">
            <a:xfrm>
              <a:off x="1074" y="3210"/>
              <a:ext cx="698" cy="184"/>
            </a:xfrm>
            <a:custGeom>
              <a:avLst/>
              <a:gdLst>
                <a:gd name="T0" fmla="*/ 2147483646 w 72"/>
                <a:gd name="T1" fmla="*/ 2147483646 h 19"/>
                <a:gd name="T2" fmla="*/ 2147483646 w 72"/>
                <a:gd name="T3" fmla="*/ 2147483646 h 19"/>
                <a:gd name="T4" fmla="*/ 2147483646 w 72"/>
                <a:gd name="T5" fmla="*/ 0 h 19"/>
                <a:gd name="T6" fmla="*/ 0 w 72"/>
                <a:gd name="T7" fmla="*/ 0 h 19"/>
                <a:gd name="T8" fmla="*/ 0 60000 65536"/>
                <a:gd name="T9" fmla="*/ 0 60000 65536"/>
                <a:gd name="T10" fmla="*/ 0 60000 65536"/>
                <a:gd name="T11" fmla="*/ 0 60000 65536"/>
                <a:gd name="T12" fmla="*/ 0 w 72"/>
                <a:gd name="T13" fmla="*/ 0 h 19"/>
                <a:gd name="T14" fmla="*/ 72 w 72"/>
                <a:gd name="T15" fmla="*/ 19 h 19"/>
              </a:gdLst>
              <a:ahLst/>
              <a:cxnLst>
                <a:cxn ang="T8">
                  <a:pos x="T0" y="T1"/>
                </a:cxn>
                <a:cxn ang="T9">
                  <a:pos x="T2" y="T3"/>
                </a:cxn>
                <a:cxn ang="T10">
                  <a:pos x="T4" y="T5"/>
                </a:cxn>
                <a:cxn ang="T11">
                  <a:pos x="T6" y="T7"/>
                </a:cxn>
              </a:cxnLst>
              <a:rect l="T12" t="T13" r="T14" b="T15"/>
              <a:pathLst>
                <a:path w="72" h="19">
                  <a:moveTo>
                    <a:pt x="72" y="19"/>
                  </a:moveTo>
                  <a:lnTo>
                    <a:pt x="44" y="19"/>
                  </a:lnTo>
                  <a:lnTo>
                    <a:pt x="44" y="0"/>
                  </a:lnTo>
                  <a:lnTo>
                    <a:pt x="0"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57" name="Rectangle 36">
              <a:extLst>
                <a:ext uri="{FF2B5EF4-FFF2-40B4-BE49-F238E27FC236}">
                  <a16:creationId xmlns:a16="http://schemas.microsoft.com/office/drawing/2014/main" id="{40A3DC00-F31C-5E83-E8CF-562DE455F636}"/>
                </a:ext>
              </a:extLst>
            </p:cNvPr>
            <p:cNvSpPr>
              <a:spLocks noChangeArrowheads="1"/>
            </p:cNvSpPr>
            <p:nvPr/>
          </p:nvSpPr>
          <p:spPr bwMode="auto">
            <a:xfrm>
              <a:off x="880" y="3627"/>
              <a:ext cx="16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circuit</a:t>
              </a:r>
              <a:endParaRPr lang="en-US" altLang="en-US" sz="2400">
                <a:latin typeface="Constantia" panose="02030602050306030303" pitchFamily="18" charset="0"/>
              </a:endParaRPr>
            </a:p>
          </p:txBody>
        </p:sp>
        <p:sp>
          <p:nvSpPr>
            <p:cNvPr id="56358" name="Rectangle 37">
              <a:extLst>
                <a:ext uri="{FF2B5EF4-FFF2-40B4-BE49-F238E27FC236}">
                  <a16:creationId xmlns:a16="http://schemas.microsoft.com/office/drawing/2014/main" id="{3A92B7BE-CEED-21F0-9B79-18ACFBAB4430}"/>
                </a:ext>
              </a:extLst>
            </p:cNvPr>
            <p:cNvSpPr>
              <a:spLocks noChangeArrowheads="1"/>
            </p:cNvSpPr>
            <p:nvPr/>
          </p:nvSpPr>
          <p:spPr bwMode="auto">
            <a:xfrm>
              <a:off x="667" y="3540"/>
              <a:ext cx="49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Priority arbitration</a:t>
              </a:r>
              <a:endParaRPr lang="en-US" altLang="en-US" sz="2400">
                <a:latin typeface="Constantia" panose="02030602050306030303" pitchFamily="18" charset="0"/>
              </a:endParaRPr>
            </a:p>
          </p:txBody>
        </p:sp>
        <p:sp>
          <p:nvSpPr>
            <p:cNvPr id="56359" name="Freeform 38">
              <a:extLst>
                <a:ext uri="{FF2B5EF4-FFF2-40B4-BE49-F238E27FC236}">
                  <a16:creationId xmlns:a16="http://schemas.microsoft.com/office/drawing/2014/main" id="{108F58D7-77E9-F645-5421-DED92E53C1C6}"/>
                </a:ext>
              </a:extLst>
            </p:cNvPr>
            <p:cNvSpPr>
              <a:spLocks/>
            </p:cNvSpPr>
            <p:nvPr/>
          </p:nvSpPr>
          <p:spPr bwMode="auto">
            <a:xfrm>
              <a:off x="967" y="3278"/>
              <a:ext cx="20" cy="38"/>
            </a:xfrm>
            <a:custGeom>
              <a:avLst/>
              <a:gdLst>
                <a:gd name="T0" fmla="*/ 2147483646 w 2"/>
                <a:gd name="T1" fmla="*/ 2147483646 h 4"/>
                <a:gd name="T2" fmla="*/ 2147483646 w 2"/>
                <a:gd name="T3" fmla="*/ 0 h 4"/>
                <a:gd name="T4" fmla="*/ 0 w 2"/>
                <a:gd name="T5" fmla="*/ 2147483646 h 4"/>
                <a:gd name="T6" fmla="*/ 2147483646 w 2"/>
                <a:gd name="T7" fmla="*/ 2147483646 h 4"/>
                <a:gd name="T8" fmla="*/ 2147483646 w 2"/>
                <a:gd name="T9" fmla="*/ 2147483646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60" name="Freeform 39">
              <a:extLst>
                <a:ext uri="{FF2B5EF4-FFF2-40B4-BE49-F238E27FC236}">
                  <a16:creationId xmlns:a16="http://schemas.microsoft.com/office/drawing/2014/main" id="{563400FF-F7B9-3991-1212-DB8E4084BEC9}"/>
                </a:ext>
              </a:extLst>
            </p:cNvPr>
            <p:cNvSpPr>
              <a:spLocks/>
            </p:cNvSpPr>
            <p:nvPr/>
          </p:nvSpPr>
          <p:spPr bwMode="auto">
            <a:xfrm>
              <a:off x="967" y="3278"/>
              <a:ext cx="20" cy="38"/>
            </a:xfrm>
            <a:custGeom>
              <a:avLst/>
              <a:gdLst>
                <a:gd name="T0" fmla="*/ 20 w 20"/>
                <a:gd name="T1" fmla="*/ 38 h 38"/>
                <a:gd name="T2" fmla="*/ 10 w 20"/>
                <a:gd name="T3" fmla="*/ 0 h 38"/>
                <a:gd name="T4" fmla="*/ 0 w 20"/>
                <a:gd name="T5" fmla="*/ 38 h 38"/>
                <a:gd name="T6" fmla="*/ 10 w 20"/>
                <a:gd name="T7" fmla="*/ 38 h 38"/>
                <a:gd name="T8" fmla="*/ 20 w 20"/>
                <a:gd name="T9" fmla="*/ 38 h 38"/>
                <a:gd name="T10" fmla="*/ 0 60000 65536"/>
                <a:gd name="T11" fmla="*/ 0 60000 65536"/>
                <a:gd name="T12" fmla="*/ 0 60000 65536"/>
                <a:gd name="T13" fmla="*/ 0 60000 65536"/>
                <a:gd name="T14" fmla="*/ 0 60000 65536"/>
                <a:gd name="T15" fmla="*/ 0 w 20"/>
                <a:gd name="T16" fmla="*/ 0 h 38"/>
                <a:gd name="T17" fmla="*/ 20 w 20"/>
                <a:gd name="T18" fmla="*/ 38 h 38"/>
              </a:gdLst>
              <a:ahLst/>
              <a:cxnLst>
                <a:cxn ang="T10">
                  <a:pos x="T0" y="T1"/>
                </a:cxn>
                <a:cxn ang="T11">
                  <a:pos x="T2" y="T3"/>
                </a:cxn>
                <a:cxn ang="T12">
                  <a:pos x="T4" y="T5"/>
                </a:cxn>
                <a:cxn ang="T13">
                  <a:pos x="T6" y="T7"/>
                </a:cxn>
                <a:cxn ang="T14">
                  <a:pos x="T8" y="T9"/>
                </a:cxn>
              </a:cxnLst>
              <a:rect l="T15" t="T16" r="T17" b="T18"/>
              <a:pathLst>
                <a:path w="20" h="38">
                  <a:moveTo>
                    <a:pt x="20" y="38"/>
                  </a:moveTo>
                  <a:lnTo>
                    <a:pt x="10" y="0"/>
                  </a:lnTo>
                  <a:lnTo>
                    <a:pt x="0" y="38"/>
                  </a:lnTo>
                  <a:lnTo>
                    <a:pt x="10" y="38"/>
                  </a:lnTo>
                  <a:lnTo>
                    <a:pt x="20" y="38"/>
                  </a:lnTo>
                  <a:close/>
                </a:path>
              </a:pathLst>
            </a:custGeom>
            <a:solidFill>
              <a:srgbClr val="000000"/>
            </a:solidFill>
            <a:ln w="0">
              <a:solidFill>
                <a:srgbClr val="000000"/>
              </a:solidFill>
              <a:round/>
              <a:headEnd/>
              <a:tailEnd/>
            </a:ln>
          </p:spPr>
          <p:txBody>
            <a:bodyPr/>
            <a:lstStyle/>
            <a:p>
              <a:endParaRPr lang="en-IN"/>
            </a:p>
          </p:txBody>
        </p:sp>
        <p:sp>
          <p:nvSpPr>
            <p:cNvPr id="56361" name="Line 40">
              <a:extLst>
                <a:ext uri="{FF2B5EF4-FFF2-40B4-BE49-F238E27FC236}">
                  <a16:creationId xmlns:a16="http://schemas.microsoft.com/office/drawing/2014/main" id="{B87FE1D8-AA24-BAD2-5C8D-50DC6CE5E7F6}"/>
                </a:ext>
              </a:extLst>
            </p:cNvPr>
            <p:cNvSpPr>
              <a:spLocks noChangeShapeType="1"/>
            </p:cNvSpPr>
            <p:nvPr/>
          </p:nvSpPr>
          <p:spPr bwMode="auto">
            <a:xfrm>
              <a:off x="977" y="3326"/>
              <a:ext cx="1" cy="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62" name="Rectangle 41">
              <a:extLst>
                <a:ext uri="{FF2B5EF4-FFF2-40B4-BE49-F238E27FC236}">
                  <a16:creationId xmlns:a16="http://schemas.microsoft.com/office/drawing/2014/main" id="{16DEED8D-B0E6-F176-D3E4-9D024CAD9C5B}"/>
                </a:ext>
              </a:extLst>
            </p:cNvPr>
            <p:cNvSpPr>
              <a:spLocks noChangeArrowheads="1"/>
            </p:cNvSpPr>
            <p:nvPr/>
          </p:nvSpPr>
          <p:spPr bwMode="auto">
            <a:xfrm rot="16200000">
              <a:off x="454" y="2823"/>
              <a:ext cx="351"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Processor</a:t>
              </a:r>
              <a:endParaRPr lang="en-US" altLang="en-US" sz="2400">
                <a:latin typeface="Constantia" panose="02030602050306030303" pitchFamily="18" charset="0"/>
              </a:endParaRPr>
            </a:p>
          </p:txBody>
        </p:sp>
        <p:sp>
          <p:nvSpPr>
            <p:cNvPr id="56363" name="Rectangle 42">
              <a:extLst>
                <a:ext uri="{FF2B5EF4-FFF2-40B4-BE49-F238E27FC236}">
                  <a16:creationId xmlns:a16="http://schemas.microsoft.com/office/drawing/2014/main" id="{F55683AF-2D13-61FD-4D9C-9E77D95510E0}"/>
                </a:ext>
              </a:extLst>
            </p:cNvPr>
            <p:cNvSpPr>
              <a:spLocks noChangeArrowheads="1"/>
            </p:cNvSpPr>
            <p:nvPr/>
          </p:nvSpPr>
          <p:spPr bwMode="auto">
            <a:xfrm>
              <a:off x="1995" y="3336"/>
              <a:ext cx="1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Device</a:t>
              </a:r>
              <a:endParaRPr lang="en-US" altLang="en-US" sz="2400">
                <a:latin typeface="Constantia" panose="02030602050306030303" pitchFamily="18" charset="0"/>
              </a:endParaRPr>
            </a:p>
          </p:txBody>
        </p:sp>
        <p:sp>
          <p:nvSpPr>
            <p:cNvPr id="56364" name="Rectangle 43">
              <a:extLst>
                <a:ext uri="{FF2B5EF4-FFF2-40B4-BE49-F238E27FC236}">
                  <a16:creationId xmlns:a16="http://schemas.microsoft.com/office/drawing/2014/main" id="{7372EDDE-EADC-F6F5-575F-9782103AA209}"/>
                </a:ext>
              </a:extLst>
            </p:cNvPr>
            <p:cNvSpPr>
              <a:spLocks noChangeArrowheads="1"/>
            </p:cNvSpPr>
            <p:nvPr/>
          </p:nvSpPr>
          <p:spPr bwMode="auto">
            <a:xfrm>
              <a:off x="3100" y="3336"/>
              <a:ext cx="1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Device</a:t>
              </a:r>
              <a:endParaRPr lang="en-US" altLang="en-US" sz="2400">
                <a:latin typeface="Constantia" panose="02030602050306030303" pitchFamily="18" charset="0"/>
              </a:endParaRPr>
            </a:p>
          </p:txBody>
        </p:sp>
        <p:sp>
          <p:nvSpPr>
            <p:cNvPr id="56365" name="Freeform 44">
              <a:extLst>
                <a:ext uri="{FF2B5EF4-FFF2-40B4-BE49-F238E27FC236}">
                  <a16:creationId xmlns:a16="http://schemas.microsoft.com/office/drawing/2014/main" id="{4D7FA94F-1AC6-8EFB-27B6-1DEFD3AA3671}"/>
                </a:ext>
              </a:extLst>
            </p:cNvPr>
            <p:cNvSpPr>
              <a:spLocks/>
            </p:cNvSpPr>
            <p:nvPr/>
          </p:nvSpPr>
          <p:spPr bwMode="auto">
            <a:xfrm>
              <a:off x="1772" y="2638"/>
              <a:ext cx="58" cy="29"/>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66" name="Freeform 45">
              <a:extLst>
                <a:ext uri="{FF2B5EF4-FFF2-40B4-BE49-F238E27FC236}">
                  <a16:creationId xmlns:a16="http://schemas.microsoft.com/office/drawing/2014/main" id="{A3076161-28A5-27EB-A328-A66C204C61D8}"/>
                </a:ext>
              </a:extLst>
            </p:cNvPr>
            <p:cNvSpPr>
              <a:spLocks/>
            </p:cNvSpPr>
            <p:nvPr/>
          </p:nvSpPr>
          <p:spPr bwMode="auto">
            <a:xfrm>
              <a:off x="1772" y="2638"/>
              <a:ext cx="58" cy="29"/>
            </a:xfrm>
            <a:custGeom>
              <a:avLst/>
              <a:gdLst>
                <a:gd name="T0" fmla="*/ 0 w 58"/>
                <a:gd name="T1" fmla="*/ 29 h 29"/>
                <a:gd name="T2" fmla="*/ 58 w 58"/>
                <a:gd name="T3" fmla="*/ 19 h 29"/>
                <a:gd name="T4" fmla="*/ 0 w 58"/>
                <a:gd name="T5" fmla="*/ 0 h 29"/>
                <a:gd name="T6" fmla="*/ 0 w 58"/>
                <a:gd name="T7" fmla="*/ 19 h 29"/>
                <a:gd name="T8" fmla="*/ 0 w 58"/>
                <a:gd name="T9" fmla="*/ 2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round/>
              <a:headEnd/>
              <a:tailEnd/>
            </a:ln>
          </p:spPr>
          <p:txBody>
            <a:bodyPr/>
            <a:lstStyle/>
            <a:p>
              <a:endParaRPr lang="en-IN"/>
            </a:p>
          </p:txBody>
        </p:sp>
        <p:sp>
          <p:nvSpPr>
            <p:cNvPr id="56367" name="Line 46">
              <a:extLst>
                <a:ext uri="{FF2B5EF4-FFF2-40B4-BE49-F238E27FC236}">
                  <a16:creationId xmlns:a16="http://schemas.microsoft.com/office/drawing/2014/main" id="{714F8B1B-495C-24AA-578B-80EE220B7733}"/>
                </a:ext>
              </a:extLst>
            </p:cNvPr>
            <p:cNvSpPr>
              <a:spLocks noChangeShapeType="1"/>
            </p:cNvSpPr>
            <p:nvPr/>
          </p:nvSpPr>
          <p:spPr bwMode="auto">
            <a:xfrm flipH="1">
              <a:off x="1074" y="2657"/>
              <a:ext cx="698"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68" name="Freeform 47">
              <a:extLst>
                <a:ext uri="{FF2B5EF4-FFF2-40B4-BE49-F238E27FC236}">
                  <a16:creationId xmlns:a16="http://schemas.microsoft.com/office/drawing/2014/main" id="{53589561-DA56-D22C-ED1A-CED243CD897D}"/>
                </a:ext>
              </a:extLst>
            </p:cNvPr>
            <p:cNvSpPr>
              <a:spLocks/>
            </p:cNvSpPr>
            <p:nvPr/>
          </p:nvSpPr>
          <p:spPr bwMode="auto">
            <a:xfrm>
              <a:off x="1084" y="2521"/>
              <a:ext cx="58" cy="20"/>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69" name="Freeform 48">
              <a:extLst>
                <a:ext uri="{FF2B5EF4-FFF2-40B4-BE49-F238E27FC236}">
                  <a16:creationId xmlns:a16="http://schemas.microsoft.com/office/drawing/2014/main" id="{A2AC029C-335B-D382-6345-AB13DF388508}"/>
                </a:ext>
              </a:extLst>
            </p:cNvPr>
            <p:cNvSpPr>
              <a:spLocks/>
            </p:cNvSpPr>
            <p:nvPr/>
          </p:nvSpPr>
          <p:spPr bwMode="auto">
            <a:xfrm>
              <a:off x="1084" y="2521"/>
              <a:ext cx="58" cy="20"/>
            </a:xfrm>
            <a:custGeom>
              <a:avLst/>
              <a:gdLst>
                <a:gd name="T0" fmla="*/ 58 w 58"/>
                <a:gd name="T1" fmla="*/ 0 h 20"/>
                <a:gd name="T2" fmla="*/ 0 w 58"/>
                <a:gd name="T3" fmla="*/ 10 h 20"/>
                <a:gd name="T4" fmla="*/ 58 w 58"/>
                <a:gd name="T5" fmla="*/ 20 h 20"/>
                <a:gd name="T6" fmla="*/ 58 w 58"/>
                <a:gd name="T7" fmla="*/ 10 h 20"/>
                <a:gd name="T8" fmla="*/ 58 w 58"/>
                <a:gd name="T9" fmla="*/ 0 h 20"/>
                <a:gd name="T10" fmla="*/ 0 60000 65536"/>
                <a:gd name="T11" fmla="*/ 0 60000 65536"/>
                <a:gd name="T12" fmla="*/ 0 60000 65536"/>
                <a:gd name="T13" fmla="*/ 0 60000 65536"/>
                <a:gd name="T14" fmla="*/ 0 60000 65536"/>
                <a:gd name="T15" fmla="*/ 0 w 58"/>
                <a:gd name="T16" fmla="*/ 0 h 20"/>
                <a:gd name="T17" fmla="*/ 58 w 58"/>
                <a:gd name="T18" fmla="*/ 20 h 20"/>
              </a:gdLst>
              <a:ahLst/>
              <a:cxnLst>
                <a:cxn ang="T10">
                  <a:pos x="T0" y="T1"/>
                </a:cxn>
                <a:cxn ang="T11">
                  <a:pos x="T2" y="T3"/>
                </a:cxn>
                <a:cxn ang="T12">
                  <a:pos x="T4" y="T5"/>
                </a:cxn>
                <a:cxn ang="T13">
                  <a:pos x="T6" y="T7"/>
                </a:cxn>
                <a:cxn ang="T14">
                  <a:pos x="T8" y="T9"/>
                </a:cxn>
              </a:cxnLst>
              <a:rect l="T15" t="T16" r="T17" b="T18"/>
              <a:pathLst>
                <a:path w="58" h="20">
                  <a:moveTo>
                    <a:pt x="58" y="0"/>
                  </a:moveTo>
                  <a:lnTo>
                    <a:pt x="0" y="10"/>
                  </a:lnTo>
                  <a:lnTo>
                    <a:pt x="58" y="20"/>
                  </a:lnTo>
                  <a:lnTo>
                    <a:pt x="58" y="10"/>
                  </a:lnTo>
                  <a:lnTo>
                    <a:pt x="58" y="0"/>
                  </a:lnTo>
                  <a:close/>
                </a:path>
              </a:pathLst>
            </a:custGeom>
            <a:solidFill>
              <a:srgbClr val="000000"/>
            </a:solidFill>
            <a:ln w="0">
              <a:solidFill>
                <a:srgbClr val="000000"/>
              </a:solidFill>
              <a:round/>
              <a:headEnd/>
              <a:tailEnd/>
            </a:ln>
          </p:spPr>
          <p:txBody>
            <a:bodyPr/>
            <a:lstStyle/>
            <a:p>
              <a:endParaRPr lang="en-IN"/>
            </a:p>
          </p:txBody>
        </p:sp>
        <p:sp>
          <p:nvSpPr>
            <p:cNvPr id="56370" name="Freeform 49">
              <a:extLst>
                <a:ext uri="{FF2B5EF4-FFF2-40B4-BE49-F238E27FC236}">
                  <a16:creationId xmlns:a16="http://schemas.microsoft.com/office/drawing/2014/main" id="{675F4E96-8F94-B9DA-72A1-4EB84E8EE67A}"/>
                </a:ext>
              </a:extLst>
            </p:cNvPr>
            <p:cNvSpPr>
              <a:spLocks/>
            </p:cNvSpPr>
            <p:nvPr/>
          </p:nvSpPr>
          <p:spPr bwMode="auto">
            <a:xfrm>
              <a:off x="1142" y="2347"/>
              <a:ext cx="2695" cy="184"/>
            </a:xfrm>
            <a:custGeom>
              <a:avLst/>
              <a:gdLst>
                <a:gd name="T0" fmla="*/ 0 w 278"/>
                <a:gd name="T1" fmla="*/ 2147483646 h 19"/>
                <a:gd name="T2" fmla="*/ 2147483646 w 278"/>
                <a:gd name="T3" fmla="*/ 2147483646 h 19"/>
                <a:gd name="T4" fmla="*/ 2147483646 w 278"/>
                <a:gd name="T5" fmla="*/ 0 h 19"/>
                <a:gd name="T6" fmla="*/ 2147483646 w 278"/>
                <a:gd name="T7" fmla="*/ 0 h 19"/>
                <a:gd name="T8" fmla="*/ 0 60000 65536"/>
                <a:gd name="T9" fmla="*/ 0 60000 65536"/>
                <a:gd name="T10" fmla="*/ 0 60000 65536"/>
                <a:gd name="T11" fmla="*/ 0 60000 65536"/>
                <a:gd name="T12" fmla="*/ 0 w 278"/>
                <a:gd name="T13" fmla="*/ 0 h 19"/>
                <a:gd name="T14" fmla="*/ 278 w 278"/>
                <a:gd name="T15" fmla="*/ 19 h 19"/>
              </a:gdLst>
              <a:ahLst/>
              <a:cxnLst>
                <a:cxn ang="T8">
                  <a:pos x="T0" y="T1"/>
                </a:cxn>
                <a:cxn ang="T9">
                  <a:pos x="T2" y="T3"/>
                </a:cxn>
                <a:cxn ang="T10">
                  <a:pos x="T4" y="T5"/>
                </a:cxn>
                <a:cxn ang="T11">
                  <a:pos x="T6" y="T7"/>
                </a:cxn>
              </a:cxnLst>
              <a:rect l="T12" t="T13" r="T14" b="T15"/>
              <a:pathLst>
                <a:path w="278" h="19">
                  <a:moveTo>
                    <a:pt x="0" y="19"/>
                  </a:moveTo>
                  <a:lnTo>
                    <a:pt x="37" y="19"/>
                  </a:lnTo>
                  <a:lnTo>
                    <a:pt x="37" y="0"/>
                  </a:lnTo>
                  <a:lnTo>
                    <a:pt x="278" y="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71" name="Rectangle 50">
              <a:extLst>
                <a:ext uri="{FF2B5EF4-FFF2-40B4-BE49-F238E27FC236}">
                  <a16:creationId xmlns:a16="http://schemas.microsoft.com/office/drawing/2014/main" id="{F08BF098-35EA-2C45-B6B1-E5125872E514}"/>
                </a:ext>
              </a:extLst>
            </p:cNvPr>
            <p:cNvSpPr>
              <a:spLocks noChangeArrowheads="1"/>
            </p:cNvSpPr>
            <p:nvPr/>
          </p:nvSpPr>
          <p:spPr bwMode="auto">
            <a:xfrm>
              <a:off x="1530" y="2211"/>
              <a:ext cx="1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I</a:t>
              </a:r>
              <a:endParaRPr lang="en-US" altLang="en-US" sz="2400">
                <a:latin typeface="Constantia" panose="02030602050306030303" pitchFamily="18" charset="0"/>
              </a:endParaRPr>
            </a:p>
          </p:txBody>
        </p:sp>
        <p:sp>
          <p:nvSpPr>
            <p:cNvPr id="56372" name="Rectangle 51">
              <a:extLst>
                <a:ext uri="{FF2B5EF4-FFF2-40B4-BE49-F238E27FC236}">
                  <a16:creationId xmlns:a16="http://schemas.microsoft.com/office/drawing/2014/main" id="{5F3B452A-962E-E2A9-AC44-D7A8A4FC430A}"/>
                </a:ext>
              </a:extLst>
            </p:cNvPr>
            <p:cNvSpPr>
              <a:spLocks noChangeArrowheads="1"/>
            </p:cNvSpPr>
            <p:nvPr/>
          </p:nvSpPr>
          <p:spPr bwMode="auto">
            <a:xfrm>
              <a:off x="1569" y="2211"/>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N</a:t>
              </a:r>
              <a:endParaRPr lang="en-US" altLang="en-US" sz="2400">
                <a:latin typeface="Constantia" panose="02030602050306030303" pitchFamily="18" charset="0"/>
              </a:endParaRPr>
            </a:p>
          </p:txBody>
        </p:sp>
        <p:sp>
          <p:nvSpPr>
            <p:cNvPr id="56373" name="Rectangle 52">
              <a:extLst>
                <a:ext uri="{FF2B5EF4-FFF2-40B4-BE49-F238E27FC236}">
                  <a16:creationId xmlns:a16="http://schemas.microsoft.com/office/drawing/2014/main" id="{332E22EB-C599-19E5-B7FF-05F4AB2F2F7A}"/>
                </a:ext>
              </a:extLst>
            </p:cNvPr>
            <p:cNvSpPr>
              <a:spLocks noChangeArrowheads="1"/>
            </p:cNvSpPr>
            <p:nvPr/>
          </p:nvSpPr>
          <p:spPr bwMode="auto">
            <a:xfrm>
              <a:off x="1636" y="2211"/>
              <a:ext cx="3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T</a:t>
              </a:r>
              <a:endParaRPr lang="en-US" altLang="en-US" sz="2400">
                <a:latin typeface="Constantia" panose="02030602050306030303" pitchFamily="18" charset="0"/>
              </a:endParaRPr>
            </a:p>
          </p:txBody>
        </p:sp>
        <p:sp>
          <p:nvSpPr>
            <p:cNvPr id="56374" name="Rectangle 53">
              <a:extLst>
                <a:ext uri="{FF2B5EF4-FFF2-40B4-BE49-F238E27FC236}">
                  <a16:creationId xmlns:a16="http://schemas.microsoft.com/office/drawing/2014/main" id="{1908BB91-FCF2-881C-907B-CAE135053ABA}"/>
                </a:ext>
              </a:extLst>
            </p:cNvPr>
            <p:cNvSpPr>
              <a:spLocks noChangeArrowheads="1"/>
            </p:cNvSpPr>
            <p:nvPr/>
          </p:nvSpPr>
          <p:spPr bwMode="auto">
            <a:xfrm>
              <a:off x="1695" y="2211"/>
              <a:ext cx="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R</a:t>
              </a:r>
              <a:endParaRPr lang="en-US" altLang="en-US" sz="2400">
                <a:latin typeface="Constantia" panose="02030602050306030303" pitchFamily="18" charset="0"/>
              </a:endParaRPr>
            </a:p>
          </p:txBody>
        </p:sp>
        <p:sp>
          <p:nvSpPr>
            <p:cNvPr id="56375" name="Rectangle 54">
              <a:extLst>
                <a:ext uri="{FF2B5EF4-FFF2-40B4-BE49-F238E27FC236}">
                  <a16:creationId xmlns:a16="http://schemas.microsoft.com/office/drawing/2014/main" id="{BAA27644-9573-97A4-10F2-2B6C3DCF54A7}"/>
                </a:ext>
              </a:extLst>
            </p:cNvPr>
            <p:cNvSpPr>
              <a:spLocks noChangeArrowheads="1"/>
            </p:cNvSpPr>
            <p:nvPr/>
          </p:nvSpPr>
          <p:spPr bwMode="auto">
            <a:xfrm>
              <a:off x="1762" y="2211"/>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1</a:t>
              </a:r>
              <a:endParaRPr lang="en-US" altLang="en-US" sz="2400">
                <a:latin typeface="Constantia" panose="02030602050306030303" pitchFamily="18" charset="0"/>
              </a:endParaRPr>
            </a:p>
          </p:txBody>
        </p:sp>
        <p:sp>
          <p:nvSpPr>
            <p:cNvPr id="56376" name="Line 55">
              <a:extLst>
                <a:ext uri="{FF2B5EF4-FFF2-40B4-BE49-F238E27FC236}">
                  <a16:creationId xmlns:a16="http://schemas.microsoft.com/office/drawing/2014/main" id="{0FB51F86-8FFD-8A17-A55F-D0D064F7979E}"/>
                </a:ext>
              </a:extLst>
            </p:cNvPr>
            <p:cNvSpPr>
              <a:spLocks noChangeShapeType="1"/>
            </p:cNvSpPr>
            <p:nvPr/>
          </p:nvSpPr>
          <p:spPr bwMode="auto">
            <a:xfrm flipH="1">
              <a:off x="1539" y="2221"/>
              <a:ext cx="20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77" name="Rectangle 56">
              <a:extLst>
                <a:ext uri="{FF2B5EF4-FFF2-40B4-BE49-F238E27FC236}">
                  <a16:creationId xmlns:a16="http://schemas.microsoft.com/office/drawing/2014/main" id="{3AF53D80-D375-C283-31F8-38B3D4585AA2}"/>
                </a:ext>
              </a:extLst>
            </p:cNvPr>
            <p:cNvSpPr>
              <a:spLocks noChangeArrowheads="1"/>
            </p:cNvSpPr>
            <p:nvPr/>
          </p:nvSpPr>
          <p:spPr bwMode="auto">
            <a:xfrm>
              <a:off x="1530" y="2948"/>
              <a:ext cx="1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I</a:t>
              </a:r>
              <a:endParaRPr lang="en-US" altLang="en-US" sz="2400">
                <a:latin typeface="Constantia" panose="02030602050306030303" pitchFamily="18" charset="0"/>
              </a:endParaRPr>
            </a:p>
          </p:txBody>
        </p:sp>
        <p:sp>
          <p:nvSpPr>
            <p:cNvPr id="56378" name="Rectangle 57">
              <a:extLst>
                <a:ext uri="{FF2B5EF4-FFF2-40B4-BE49-F238E27FC236}">
                  <a16:creationId xmlns:a16="http://schemas.microsoft.com/office/drawing/2014/main" id="{5B7420E0-6C6F-7E3D-657D-BB51B8D2AB06}"/>
                </a:ext>
              </a:extLst>
            </p:cNvPr>
            <p:cNvSpPr>
              <a:spLocks noChangeArrowheads="1"/>
            </p:cNvSpPr>
            <p:nvPr/>
          </p:nvSpPr>
          <p:spPr bwMode="auto">
            <a:xfrm>
              <a:off x="1559" y="2948"/>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N</a:t>
              </a:r>
              <a:endParaRPr lang="en-US" altLang="en-US" sz="2400">
                <a:latin typeface="Constantia" panose="02030602050306030303" pitchFamily="18" charset="0"/>
              </a:endParaRPr>
            </a:p>
          </p:txBody>
        </p:sp>
        <p:sp>
          <p:nvSpPr>
            <p:cNvPr id="56379" name="Rectangle 58">
              <a:extLst>
                <a:ext uri="{FF2B5EF4-FFF2-40B4-BE49-F238E27FC236}">
                  <a16:creationId xmlns:a16="http://schemas.microsoft.com/office/drawing/2014/main" id="{8B58941A-BF0F-F8F1-D205-24C2DB0C09C6}"/>
                </a:ext>
              </a:extLst>
            </p:cNvPr>
            <p:cNvSpPr>
              <a:spLocks noChangeArrowheads="1"/>
            </p:cNvSpPr>
            <p:nvPr/>
          </p:nvSpPr>
          <p:spPr bwMode="auto">
            <a:xfrm>
              <a:off x="1627" y="2948"/>
              <a:ext cx="3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T</a:t>
              </a:r>
              <a:endParaRPr lang="en-US" altLang="en-US" sz="2400">
                <a:latin typeface="Constantia" panose="02030602050306030303" pitchFamily="18" charset="0"/>
              </a:endParaRPr>
            </a:p>
          </p:txBody>
        </p:sp>
        <p:sp>
          <p:nvSpPr>
            <p:cNvPr id="56380" name="Rectangle 59">
              <a:extLst>
                <a:ext uri="{FF2B5EF4-FFF2-40B4-BE49-F238E27FC236}">
                  <a16:creationId xmlns:a16="http://schemas.microsoft.com/office/drawing/2014/main" id="{D5CD70B1-2F66-06D3-3F2F-9B9A1952F636}"/>
                </a:ext>
              </a:extLst>
            </p:cNvPr>
            <p:cNvSpPr>
              <a:spLocks noChangeArrowheads="1"/>
            </p:cNvSpPr>
            <p:nvPr/>
          </p:nvSpPr>
          <p:spPr bwMode="auto">
            <a:xfrm>
              <a:off x="1685" y="2948"/>
              <a:ext cx="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R</a:t>
              </a:r>
              <a:endParaRPr lang="en-US" altLang="en-US" sz="2400">
                <a:latin typeface="Constantia" panose="02030602050306030303" pitchFamily="18" charset="0"/>
              </a:endParaRPr>
            </a:p>
          </p:txBody>
        </p:sp>
        <p:sp>
          <p:nvSpPr>
            <p:cNvPr id="56381" name="Rectangle 60">
              <a:extLst>
                <a:ext uri="{FF2B5EF4-FFF2-40B4-BE49-F238E27FC236}">
                  <a16:creationId xmlns:a16="http://schemas.microsoft.com/office/drawing/2014/main" id="{154B3D96-03A9-FDE2-1529-A99B6FD62D00}"/>
                </a:ext>
              </a:extLst>
            </p:cNvPr>
            <p:cNvSpPr>
              <a:spLocks noChangeArrowheads="1"/>
            </p:cNvSpPr>
            <p:nvPr/>
          </p:nvSpPr>
          <p:spPr bwMode="auto">
            <a:xfrm>
              <a:off x="1762" y="2948"/>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i="1">
                  <a:solidFill>
                    <a:srgbClr val="000000"/>
                  </a:solidFill>
                  <a:latin typeface="Nimbus Roman No9 L"/>
                </a:rPr>
                <a:t>p</a:t>
              </a:r>
              <a:endParaRPr lang="en-US" altLang="en-US" sz="2400">
                <a:latin typeface="Constantia" panose="02030602050306030303" pitchFamily="18" charset="0"/>
              </a:endParaRPr>
            </a:p>
          </p:txBody>
        </p:sp>
        <p:sp>
          <p:nvSpPr>
            <p:cNvPr id="56382" name="Line 61">
              <a:extLst>
                <a:ext uri="{FF2B5EF4-FFF2-40B4-BE49-F238E27FC236}">
                  <a16:creationId xmlns:a16="http://schemas.microsoft.com/office/drawing/2014/main" id="{66778B5B-4C15-6051-21BD-88FFBFADABAF}"/>
                </a:ext>
              </a:extLst>
            </p:cNvPr>
            <p:cNvSpPr>
              <a:spLocks noChangeShapeType="1"/>
            </p:cNvSpPr>
            <p:nvPr/>
          </p:nvSpPr>
          <p:spPr bwMode="auto">
            <a:xfrm flipH="1">
              <a:off x="1539" y="2958"/>
              <a:ext cx="19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83" name="Rectangle 62">
              <a:extLst>
                <a:ext uri="{FF2B5EF4-FFF2-40B4-BE49-F238E27FC236}">
                  <a16:creationId xmlns:a16="http://schemas.microsoft.com/office/drawing/2014/main" id="{CE39D599-B9E3-CEB0-A38F-4A1AEDE66792}"/>
                </a:ext>
              </a:extLst>
            </p:cNvPr>
            <p:cNvSpPr>
              <a:spLocks noChangeArrowheads="1"/>
            </p:cNvSpPr>
            <p:nvPr/>
          </p:nvSpPr>
          <p:spPr bwMode="auto">
            <a:xfrm>
              <a:off x="1413" y="2667"/>
              <a:ext cx="1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INTA1</a:t>
              </a:r>
              <a:endParaRPr lang="en-US" altLang="en-US" sz="2400">
                <a:latin typeface="Constantia" panose="02030602050306030303" pitchFamily="18" charset="0"/>
              </a:endParaRPr>
            </a:p>
          </p:txBody>
        </p:sp>
        <p:sp>
          <p:nvSpPr>
            <p:cNvPr id="56384" name="Rectangle 63">
              <a:extLst>
                <a:ext uri="{FF2B5EF4-FFF2-40B4-BE49-F238E27FC236}">
                  <a16:creationId xmlns:a16="http://schemas.microsoft.com/office/drawing/2014/main" id="{D2ADFEF6-FD35-2D4D-AE58-6CD3B1456A0B}"/>
                </a:ext>
              </a:extLst>
            </p:cNvPr>
            <p:cNvSpPr>
              <a:spLocks noChangeArrowheads="1"/>
            </p:cNvSpPr>
            <p:nvPr/>
          </p:nvSpPr>
          <p:spPr bwMode="auto">
            <a:xfrm>
              <a:off x="1413" y="3404"/>
              <a:ext cx="1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a:solidFill>
                    <a:srgbClr val="000000"/>
                  </a:solidFill>
                  <a:latin typeface="Nimbus Roman No9 L"/>
                </a:rPr>
                <a:t>INTA</a:t>
              </a:r>
              <a:endParaRPr lang="en-US" altLang="en-US" sz="2400">
                <a:latin typeface="Constantia" panose="02030602050306030303" pitchFamily="18" charset="0"/>
              </a:endParaRPr>
            </a:p>
          </p:txBody>
        </p:sp>
        <p:sp>
          <p:nvSpPr>
            <p:cNvPr id="56385" name="Rectangle 64">
              <a:extLst>
                <a:ext uri="{FF2B5EF4-FFF2-40B4-BE49-F238E27FC236}">
                  <a16:creationId xmlns:a16="http://schemas.microsoft.com/office/drawing/2014/main" id="{B7333C22-1357-3160-DA23-E27A633F1FBC}"/>
                </a:ext>
              </a:extLst>
            </p:cNvPr>
            <p:cNvSpPr>
              <a:spLocks noChangeArrowheads="1"/>
            </p:cNvSpPr>
            <p:nvPr/>
          </p:nvSpPr>
          <p:spPr bwMode="auto">
            <a:xfrm>
              <a:off x="1627" y="3404"/>
              <a:ext cx="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i="1">
                  <a:solidFill>
                    <a:srgbClr val="000000"/>
                  </a:solidFill>
                  <a:latin typeface="Nimbus Roman No9 L"/>
                </a:rPr>
                <a:t>p</a:t>
              </a:r>
              <a:endParaRPr lang="en-US" altLang="en-US" sz="2400">
                <a:latin typeface="Constantia" panose="02030602050306030303" pitchFamily="18" charset="0"/>
              </a:endParaRPr>
            </a:p>
          </p:txBody>
        </p:sp>
        <p:sp>
          <p:nvSpPr>
            <p:cNvPr id="56386" name="Freeform 65">
              <a:extLst>
                <a:ext uri="{FF2B5EF4-FFF2-40B4-BE49-F238E27FC236}">
                  <a16:creationId xmlns:a16="http://schemas.microsoft.com/office/drawing/2014/main" id="{46F6A3BA-CE03-860B-FF52-50E41C25A3F5}"/>
                </a:ext>
              </a:extLst>
            </p:cNvPr>
            <p:cNvSpPr>
              <a:spLocks/>
            </p:cNvSpPr>
            <p:nvPr/>
          </p:nvSpPr>
          <p:spPr bwMode="auto">
            <a:xfrm>
              <a:off x="3217" y="2996"/>
              <a:ext cx="9" cy="10"/>
            </a:xfrm>
            <a:custGeom>
              <a:avLst/>
              <a:gdLst>
                <a:gd name="T0" fmla="*/ 0 w 1"/>
                <a:gd name="T1" fmla="*/ 2147483646 h 1"/>
                <a:gd name="T2" fmla="*/ 2147483646 w 1"/>
                <a:gd name="T3" fmla="*/ 0 h 1"/>
                <a:gd name="T4" fmla="*/ 0 w 1"/>
                <a:gd name="T5" fmla="*/ 0 h 1"/>
                <a:gd name="T6" fmla="*/ 0 w 1"/>
                <a:gd name="T7" fmla="*/ 0 h 1"/>
                <a:gd name="T8" fmla="*/ 0 w 1"/>
                <a:gd name="T9" fmla="*/ 214748364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87" name="Freeform 66">
              <a:extLst>
                <a:ext uri="{FF2B5EF4-FFF2-40B4-BE49-F238E27FC236}">
                  <a16:creationId xmlns:a16="http://schemas.microsoft.com/office/drawing/2014/main" id="{5BE1E64A-027B-099D-FEF7-6689254C8656}"/>
                </a:ext>
              </a:extLst>
            </p:cNvPr>
            <p:cNvSpPr>
              <a:spLocks/>
            </p:cNvSpPr>
            <p:nvPr/>
          </p:nvSpPr>
          <p:spPr bwMode="auto">
            <a:xfrm>
              <a:off x="3217" y="2928"/>
              <a:ext cx="9" cy="10"/>
            </a:xfrm>
            <a:custGeom>
              <a:avLst/>
              <a:gdLst>
                <a:gd name="T0" fmla="*/ 0 w 1"/>
                <a:gd name="T1" fmla="*/ 2147483646 h 1"/>
                <a:gd name="T2" fmla="*/ 2147483646 w 1"/>
                <a:gd name="T3" fmla="*/ 0 h 1"/>
                <a:gd name="T4" fmla="*/ 0 w 1"/>
                <a:gd name="T5" fmla="*/ 0 h 1"/>
                <a:gd name="T6" fmla="*/ 0 w 1"/>
                <a:gd name="T7" fmla="*/ 0 h 1"/>
                <a:gd name="T8" fmla="*/ 0 w 1"/>
                <a:gd name="T9" fmla="*/ 214748364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88" name="Freeform 67">
              <a:extLst>
                <a:ext uri="{FF2B5EF4-FFF2-40B4-BE49-F238E27FC236}">
                  <a16:creationId xmlns:a16="http://schemas.microsoft.com/office/drawing/2014/main" id="{C282617D-F3EA-43A2-D62D-5E1B779BCA38}"/>
                </a:ext>
              </a:extLst>
            </p:cNvPr>
            <p:cNvSpPr>
              <a:spLocks/>
            </p:cNvSpPr>
            <p:nvPr/>
          </p:nvSpPr>
          <p:spPr bwMode="auto">
            <a:xfrm>
              <a:off x="3217" y="2870"/>
              <a:ext cx="9" cy="10"/>
            </a:xfrm>
            <a:custGeom>
              <a:avLst/>
              <a:gdLst>
                <a:gd name="T0" fmla="*/ 0 w 1"/>
                <a:gd name="T1" fmla="*/ 2147483646 h 1"/>
                <a:gd name="T2" fmla="*/ 2147483646 w 1"/>
                <a:gd name="T3" fmla="*/ 0 h 1"/>
                <a:gd name="T4" fmla="*/ 0 w 1"/>
                <a:gd name="T5" fmla="*/ 0 h 1"/>
                <a:gd name="T6" fmla="*/ 0 w 1"/>
                <a:gd name="T7" fmla="*/ 0 h 1"/>
                <a:gd name="T8" fmla="*/ 0 w 1"/>
                <a:gd name="T9" fmla="*/ 214748364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89" name="Rectangle 68">
              <a:extLst>
                <a:ext uri="{FF2B5EF4-FFF2-40B4-BE49-F238E27FC236}">
                  <a16:creationId xmlns:a16="http://schemas.microsoft.com/office/drawing/2014/main" id="{8AFE1978-E12D-1117-F6FA-607A0BCB408E}"/>
                </a:ext>
              </a:extLst>
            </p:cNvPr>
            <p:cNvSpPr>
              <a:spLocks noChangeArrowheads="1"/>
            </p:cNvSpPr>
            <p:nvPr/>
          </p:nvSpPr>
          <p:spPr bwMode="auto">
            <a:xfrm>
              <a:off x="1850" y="3268"/>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6390" name="Rectangle 69">
              <a:extLst>
                <a:ext uri="{FF2B5EF4-FFF2-40B4-BE49-F238E27FC236}">
                  <a16:creationId xmlns:a16="http://schemas.microsoft.com/office/drawing/2014/main" id="{CD17EE01-15E3-D31D-982D-B590EEDBA234}"/>
                </a:ext>
              </a:extLst>
            </p:cNvPr>
            <p:cNvSpPr>
              <a:spLocks noChangeArrowheads="1"/>
            </p:cNvSpPr>
            <p:nvPr/>
          </p:nvSpPr>
          <p:spPr bwMode="auto">
            <a:xfrm>
              <a:off x="2955" y="3268"/>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6391" name="Rectangle 70">
              <a:extLst>
                <a:ext uri="{FF2B5EF4-FFF2-40B4-BE49-F238E27FC236}">
                  <a16:creationId xmlns:a16="http://schemas.microsoft.com/office/drawing/2014/main" id="{110E9567-0A5C-B981-C508-B9A8E2008F81}"/>
                </a:ext>
              </a:extLst>
            </p:cNvPr>
            <p:cNvSpPr>
              <a:spLocks noChangeArrowheads="1"/>
            </p:cNvSpPr>
            <p:nvPr/>
          </p:nvSpPr>
          <p:spPr bwMode="auto">
            <a:xfrm>
              <a:off x="2955" y="2531"/>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6392" name="Rectangle 71">
              <a:extLst>
                <a:ext uri="{FF2B5EF4-FFF2-40B4-BE49-F238E27FC236}">
                  <a16:creationId xmlns:a16="http://schemas.microsoft.com/office/drawing/2014/main" id="{E30AC278-58ED-0C55-A1E5-CAB744FA451E}"/>
                </a:ext>
              </a:extLst>
            </p:cNvPr>
            <p:cNvSpPr>
              <a:spLocks noChangeArrowheads="1"/>
            </p:cNvSpPr>
            <p:nvPr/>
          </p:nvSpPr>
          <p:spPr bwMode="auto">
            <a:xfrm>
              <a:off x="1850" y="2531"/>
              <a:ext cx="533" cy="242"/>
            </a:xfrm>
            <a:prstGeom prst="rect">
              <a:avLst/>
            </a:prstGeom>
            <a:noFill/>
            <a:ln w="158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6393" name="Rectangle 72">
              <a:extLst>
                <a:ext uri="{FF2B5EF4-FFF2-40B4-BE49-F238E27FC236}">
                  <a16:creationId xmlns:a16="http://schemas.microsoft.com/office/drawing/2014/main" id="{DC94BF3F-9078-7A79-5EFF-BCEE5D459EEE}"/>
                </a:ext>
              </a:extLst>
            </p:cNvPr>
            <p:cNvSpPr>
              <a:spLocks noChangeArrowheads="1"/>
            </p:cNvSpPr>
            <p:nvPr/>
          </p:nvSpPr>
          <p:spPr bwMode="auto">
            <a:xfrm>
              <a:off x="890" y="2473"/>
              <a:ext cx="184" cy="795"/>
            </a:xfrm>
            <a:prstGeom prst="rect">
              <a:avLst/>
            </a:prstGeom>
            <a:solidFill>
              <a:srgbClr val="FFFFFF"/>
            </a:solidFill>
            <a:ln w="0">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sp>
          <p:nvSpPr>
            <p:cNvPr id="56394" name="Rectangle 73">
              <a:extLst>
                <a:ext uri="{FF2B5EF4-FFF2-40B4-BE49-F238E27FC236}">
                  <a16:creationId xmlns:a16="http://schemas.microsoft.com/office/drawing/2014/main" id="{F748F640-8AD7-59FC-CE63-62745719D348}"/>
                </a:ext>
              </a:extLst>
            </p:cNvPr>
            <p:cNvSpPr>
              <a:spLocks noChangeArrowheads="1"/>
            </p:cNvSpPr>
            <p:nvPr/>
          </p:nvSpPr>
          <p:spPr bwMode="auto">
            <a:xfrm>
              <a:off x="890" y="2473"/>
              <a:ext cx="184" cy="795"/>
            </a:xfrm>
            <a:prstGeom prst="rect">
              <a:avLst/>
            </a:prstGeom>
            <a:noFill/>
            <a:ln w="15875">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Constantia" panose="02030602050306030303" pitchFamily="18" charset="0"/>
              </a:endParaRPr>
            </a:p>
          </p:txBody>
        </p:sp>
      </p:grpSp>
      <p:sp>
        <p:nvSpPr>
          <p:cNvPr id="56324" name="Text Box 74">
            <a:extLst>
              <a:ext uri="{FF2B5EF4-FFF2-40B4-BE49-F238E27FC236}">
                <a16:creationId xmlns:a16="http://schemas.microsoft.com/office/drawing/2014/main" id="{57B6E939-FE63-EBB3-4F61-86A630D5AE1B}"/>
              </a:ext>
            </a:extLst>
          </p:cNvPr>
          <p:cNvSpPr txBox="1">
            <a:spLocks noChangeArrowheads="1"/>
          </p:cNvSpPr>
          <p:nvPr/>
        </p:nvSpPr>
        <p:spPr bwMode="auto">
          <a:xfrm>
            <a:off x="242888" y="5165725"/>
            <a:ext cx="11658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dirty="0">
                <a:latin typeface="Comic Sans MS" panose="030F0702030302020204" pitchFamily="66" charset="0"/>
                <a:cs typeface="Arial" panose="020B0604020202020204" pitchFamily="34" charset="0"/>
              </a:rPr>
              <a:t>Devices are </a:t>
            </a:r>
            <a:r>
              <a:rPr lang="en-US" altLang="en-US" sz="2400" dirty="0">
                <a:solidFill>
                  <a:srgbClr val="0808B8"/>
                </a:solidFill>
                <a:latin typeface="Comic Sans MS" panose="030F0702030302020204" pitchFamily="66" charset="0"/>
                <a:cs typeface="Arial" panose="020B0604020202020204" pitchFamily="34" charset="0"/>
              </a:rPr>
              <a:t>organized into groups</a:t>
            </a:r>
            <a:r>
              <a:rPr lang="en-US" altLang="en-US" sz="2400" dirty="0">
                <a:latin typeface="Comic Sans MS" panose="030F0702030302020204" pitchFamily="66" charset="0"/>
                <a:cs typeface="Arial" panose="020B0604020202020204" pitchFamily="34" charset="0"/>
              </a:rPr>
              <a:t>. </a:t>
            </a:r>
          </a:p>
          <a:p>
            <a:pPr eaLnBrk="1" hangingPunct="1">
              <a:spcBef>
                <a:spcPct val="0"/>
              </a:spcBef>
              <a:buFontTx/>
              <a:buChar char="•"/>
            </a:pPr>
            <a:r>
              <a:rPr lang="en-US" altLang="en-US" sz="2400" dirty="0">
                <a:latin typeface="Comic Sans MS" panose="030F0702030302020204" pitchFamily="66" charset="0"/>
                <a:cs typeface="Arial" panose="020B0604020202020204" pitchFamily="34" charset="0"/>
              </a:rPr>
              <a:t>Each group is assigned a </a:t>
            </a:r>
            <a:r>
              <a:rPr lang="en-US" altLang="en-US" sz="2400" dirty="0">
                <a:solidFill>
                  <a:srgbClr val="0808B8"/>
                </a:solidFill>
                <a:latin typeface="Comic Sans MS" panose="030F0702030302020204" pitchFamily="66" charset="0"/>
                <a:cs typeface="Arial" panose="020B0604020202020204" pitchFamily="34" charset="0"/>
              </a:rPr>
              <a:t>different priority level</a:t>
            </a:r>
            <a:r>
              <a:rPr lang="en-US" altLang="en-US" sz="2400" dirty="0">
                <a:latin typeface="Comic Sans MS" panose="030F0702030302020204" pitchFamily="66" charset="0"/>
                <a:cs typeface="Arial" panose="020B0604020202020204" pitchFamily="34" charset="0"/>
              </a:rPr>
              <a:t>. </a:t>
            </a:r>
          </a:p>
          <a:p>
            <a:pPr eaLnBrk="1" hangingPunct="1">
              <a:spcBef>
                <a:spcPct val="0"/>
              </a:spcBef>
              <a:buFontTx/>
              <a:buChar char="•"/>
            </a:pPr>
            <a:r>
              <a:rPr lang="en-US" altLang="en-US" sz="2400" dirty="0">
                <a:latin typeface="Comic Sans MS" panose="030F0702030302020204" pitchFamily="66" charset="0"/>
                <a:cs typeface="Arial" panose="020B0604020202020204" pitchFamily="34" charset="0"/>
              </a:rPr>
              <a:t>All the devices within a </a:t>
            </a:r>
            <a:r>
              <a:rPr lang="en-US" altLang="en-US" sz="2400" dirty="0">
                <a:solidFill>
                  <a:srgbClr val="0808B8"/>
                </a:solidFill>
                <a:latin typeface="Comic Sans MS" panose="030F0702030302020204" pitchFamily="66" charset="0"/>
                <a:cs typeface="Arial" panose="020B0604020202020204" pitchFamily="34" charset="0"/>
              </a:rPr>
              <a:t>single group share an interrupt-request line</a:t>
            </a:r>
            <a:r>
              <a:rPr lang="en-US" altLang="en-US" sz="2400" dirty="0">
                <a:latin typeface="Comic Sans MS" panose="030F0702030302020204" pitchFamily="66" charset="0"/>
                <a:cs typeface="Arial" panose="020B0604020202020204" pitchFamily="34" charset="0"/>
              </a:rPr>
              <a:t>, and are connected to form a </a:t>
            </a:r>
            <a:r>
              <a:rPr lang="en-US" altLang="en-US" sz="2400" dirty="0">
                <a:solidFill>
                  <a:srgbClr val="0808B8"/>
                </a:solidFill>
                <a:latin typeface="Comic Sans MS" panose="030F0702030302020204" pitchFamily="66" charset="0"/>
                <a:cs typeface="Arial" panose="020B0604020202020204" pitchFamily="34" charset="0"/>
              </a:rPr>
              <a:t>daisy chain.</a:t>
            </a:r>
          </a:p>
        </p:txBody>
      </p:sp>
      <p:sp>
        <p:nvSpPr>
          <p:cNvPr id="3" name="Title 2">
            <a:extLst>
              <a:ext uri="{FF2B5EF4-FFF2-40B4-BE49-F238E27FC236}">
                <a16:creationId xmlns:a16="http://schemas.microsoft.com/office/drawing/2014/main" id="{01845C33-3C77-C4E7-19FF-84D26156767C}"/>
              </a:ext>
            </a:extLst>
          </p:cNvPr>
          <p:cNvSpPr>
            <a:spLocks noGrp="1"/>
          </p:cNvSpPr>
          <p:nvPr>
            <p:ph type="title"/>
          </p:nvPr>
        </p:nvSpPr>
        <p:spPr>
          <a:xfrm>
            <a:off x="994876" y="18963"/>
            <a:ext cx="10202248" cy="1325890"/>
          </a:xfrm>
        </p:spPr>
        <p:txBody>
          <a:bodyPr/>
          <a:lstStyle/>
          <a:p>
            <a:r>
              <a:rPr lang="en-IN" dirty="0"/>
              <a:t>Simultaneous Requests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a:extLst>
              <a:ext uri="{FF2B5EF4-FFF2-40B4-BE49-F238E27FC236}">
                <a16:creationId xmlns:a16="http://schemas.microsoft.com/office/drawing/2014/main" id="{504DD0E3-9E4A-53FD-EA42-0CD2A3955D74}"/>
              </a:ext>
            </a:extLst>
          </p:cNvPr>
          <p:cNvSpPr>
            <a:spLocks noGrp="1" noChangeArrowheads="1"/>
          </p:cNvSpPr>
          <p:nvPr>
            <p:ph idx="1"/>
          </p:nvPr>
        </p:nvSpPr>
        <p:spPr>
          <a:xfrm>
            <a:off x="642938" y="1643063"/>
            <a:ext cx="10787062" cy="4483101"/>
          </a:xfrm>
        </p:spPr>
        <p:txBody>
          <a:bodyPr rtlCol="0">
            <a:normAutofit fontScale="85000" lnSpcReduction="10000"/>
          </a:bodyPr>
          <a:lstStyle/>
          <a:p>
            <a:pPr marL="274320" indent="-274320">
              <a:buClr>
                <a:schemeClr val="tx1"/>
              </a:buClr>
              <a:buFont typeface="Wingdings 2"/>
              <a:buChar char=""/>
              <a:defRPr/>
            </a:pPr>
            <a:r>
              <a:rPr lang="en-US" sz="2600" dirty="0">
                <a:latin typeface="Comic Sans MS" panose="030F0702030302020204" pitchFamily="66" charset="0"/>
              </a:rPr>
              <a:t>Only those </a:t>
            </a:r>
            <a:r>
              <a:rPr lang="en-US" sz="2600" dirty="0">
                <a:solidFill>
                  <a:srgbClr val="C00000"/>
                </a:solidFill>
                <a:latin typeface="Comic Sans MS" panose="030F0702030302020204" pitchFamily="66" charset="0"/>
              </a:rPr>
              <a:t>devices that are being used in a program </a:t>
            </a:r>
            <a:r>
              <a:rPr lang="en-US" sz="2600" dirty="0">
                <a:latin typeface="Comic Sans MS" panose="030F0702030302020204" pitchFamily="66" charset="0"/>
              </a:rPr>
              <a:t>should be allowed to generate interrupt requests. </a:t>
            </a:r>
          </a:p>
          <a:p>
            <a:pPr marL="274320" indent="-274320">
              <a:buClr>
                <a:schemeClr val="tx1"/>
              </a:buClr>
              <a:buFont typeface="Wingdings 2"/>
              <a:buChar char=""/>
              <a:defRPr/>
            </a:pPr>
            <a:r>
              <a:rPr lang="en-US" sz="2600" dirty="0">
                <a:latin typeface="Comic Sans MS" panose="030F0702030302020204" pitchFamily="66" charset="0"/>
              </a:rPr>
              <a:t>To </a:t>
            </a:r>
            <a:r>
              <a:rPr lang="en-US" sz="2600" dirty="0">
                <a:solidFill>
                  <a:srgbClr val="C00000"/>
                </a:solidFill>
                <a:latin typeface="Comic Sans MS" panose="030F0702030302020204" pitchFamily="66" charset="0"/>
              </a:rPr>
              <a:t>control which devices are allowed to generate interrupt requests</a:t>
            </a:r>
            <a:r>
              <a:rPr lang="en-US" sz="2600" dirty="0">
                <a:latin typeface="Comic Sans MS" panose="030F0702030302020204" pitchFamily="66" charset="0"/>
              </a:rPr>
              <a:t>, the interface circuit of each I/O device has an </a:t>
            </a:r>
            <a:r>
              <a:rPr lang="en-US" sz="2600" dirty="0">
                <a:solidFill>
                  <a:srgbClr val="0808B8"/>
                </a:solidFill>
                <a:latin typeface="Comic Sans MS" panose="030F0702030302020204" pitchFamily="66" charset="0"/>
              </a:rPr>
              <a:t>interrupt-enable bit. </a:t>
            </a:r>
          </a:p>
          <a:p>
            <a:pPr marL="282575" lvl="1" indent="-282575">
              <a:buClr>
                <a:schemeClr val="tx1"/>
              </a:buClr>
              <a:buFont typeface="Wingdings 2"/>
              <a:buChar char=""/>
              <a:defRPr/>
            </a:pPr>
            <a:r>
              <a:rPr lang="en-US" sz="2600" dirty="0">
                <a:latin typeface="Comic Sans MS" panose="030F0702030302020204" pitchFamily="66" charset="0"/>
              </a:rPr>
              <a:t>If the interrupt-enable bit in the device interface is </a:t>
            </a:r>
            <a:r>
              <a:rPr lang="en-US" sz="2600" dirty="0">
                <a:solidFill>
                  <a:srgbClr val="C00000"/>
                </a:solidFill>
                <a:latin typeface="Comic Sans MS" panose="030F0702030302020204" pitchFamily="66" charset="0"/>
              </a:rPr>
              <a:t>set to 1</a:t>
            </a:r>
            <a:r>
              <a:rPr lang="en-US" sz="2600" dirty="0">
                <a:latin typeface="Comic Sans MS" panose="030F0702030302020204" pitchFamily="66" charset="0"/>
              </a:rPr>
              <a:t>, then the </a:t>
            </a:r>
            <a:r>
              <a:rPr lang="en-US" sz="2600" dirty="0">
                <a:solidFill>
                  <a:srgbClr val="0808B8"/>
                </a:solidFill>
                <a:latin typeface="Comic Sans MS" panose="030F0702030302020204" pitchFamily="66" charset="0"/>
              </a:rPr>
              <a:t>device is allowed to generate an interrupt-request</a:t>
            </a:r>
            <a:r>
              <a:rPr lang="en-US" sz="2600" dirty="0">
                <a:latin typeface="Comic Sans MS" panose="030F0702030302020204" pitchFamily="66" charset="0"/>
              </a:rPr>
              <a:t>.</a:t>
            </a:r>
          </a:p>
          <a:p>
            <a:pPr marL="274320" indent="-274320">
              <a:buClr>
                <a:schemeClr val="tx1"/>
              </a:buClr>
              <a:buFont typeface="Wingdings 2"/>
              <a:buChar char=""/>
              <a:defRPr/>
            </a:pPr>
            <a:r>
              <a:rPr lang="en-US" sz="2600" dirty="0">
                <a:solidFill>
                  <a:srgbClr val="C00000"/>
                </a:solidFill>
                <a:latin typeface="Comic Sans MS" panose="030F0702030302020204" pitchFamily="66" charset="0"/>
              </a:rPr>
              <a:t>Interrupt-enable bit in the device’s interface circuit </a:t>
            </a:r>
            <a:r>
              <a:rPr lang="en-US" sz="2600" dirty="0">
                <a:latin typeface="Comic Sans MS" panose="030F0702030302020204" pitchFamily="66" charset="0"/>
              </a:rPr>
              <a:t>determines </a:t>
            </a:r>
            <a:r>
              <a:rPr lang="en-US" sz="2600" dirty="0">
                <a:solidFill>
                  <a:srgbClr val="0808B8"/>
                </a:solidFill>
                <a:latin typeface="Comic Sans MS" panose="030F0702030302020204" pitchFamily="66" charset="0"/>
              </a:rPr>
              <a:t>whether the device is allowed to generate an interrupt request</a:t>
            </a:r>
            <a:r>
              <a:rPr lang="en-US" sz="2600" dirty="0">
                <a:latin typeface="Comic Sans MS" panose="030F0702030302020204" pitchFamily="66" charset="0"/>
              </a:rPr>
              <a:t>. </a:t>
            </a:r>
          </a:p>
          <a:p>
            <a:pPr marL="274320" indent="-274320">
              <a:buClr>
                <a:schemeClr val="tx1"/>
              </a:buClr>
              <a:buFont typeface="Wingdings 2"/>
              <a:buChar char=""/>
              <a:defRPr/>
            </a:pPr>
            <a:r>
              <a:rPr lang="en-US" sz="2600" dirty="0">
                <a:solidFill>
                  <a:srgbClr val="C00000"/>
                </a:solidFill>
                <a:latin typeface="Comic Sans MS" panose="030F0702030302020204" pitchFamily="66" charset="0"/>
              </a:rPr>
              <a:t>Interrupt-enable bit in the processor status register or the priority structure of the interrupts </a:t>
            </a:r>
            <a:r>
              <a:rPr lang="en-US" sz="2600" dirty="0">
                <a:latin typeface="Comic Sans MS" panose="030F0702030302020204" pitchFamily="66" charset="0"/>
              </a:rPr>
              <a:t>determines </a:t>
            </a:r>
            <a:r>
              <a:rPr lang="en-US" sz="2600" dirty="0">
                <a:solidFill>
                  <a:srgbClr val="0808B8"/>
                </a:solidFill>
                <a:latin typeface="Comic Sans MS" panose="030F0702030302020204" pitchFamily="66" charset="0"/>
              </a:rPr>
              <a:t>whether a given interrupt will be accepted</a:t>
            </a:r>
            <a:r>
              <a:rPr lang="en-US" dirty="0">
                <a:solidFill>
                  <a:srgbClr val="0808B8"/>
                </a:solidFill>
                <a:latin typeface="Comic Sans MS" panose="030F0702030302020204" pitchFamily="66" charset="0"/>
              </a:rPr>
              <a:t>.</a:t>
            </a:r>
          </a:p>
        </p:txBody>
      </p:sp>
      <p:sp>
        <p:nvSpPr>
          <p:cNvPr id="3" name="Title 2">
            <a:extLst>
              <a:ext uri="{FF2B5EF4-FFF2-40B4-BE49-F238E27FC236}">
                <a16:creationId xmlns:a16="http://schemas.microsoft.com/office/drawing/2014/main" id="{B13EC83D-8FEA-8D14-2C09-174C6B2F9ECB}"/>
              </a:ext>
            </a:extLst>
          </p:cNvPr>
          <p:cNvSpPr>
            <a:spLocks noGrp="1"/>
          </p:cNvSpPr>
          <p:nvPr>
            <p:ph type="title"/>
          </p:nvPr>
        </p:nvSpPr>
        <p:spPr/>
        <p:txBody>
          <a:bodyPr/>
          <a:lstStyle/>
          <a:p>
            <a:r>
              <a:rPr lang="en-IN" dirty="0"/>
              <a:t>Interrupt Enable Bit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5</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endParaRPr lang="en-US" b="1" dirty="0">
              <a:solidFill>
                <a:schemeClr val="tx1"/>
              </a:solidFill>
              <a:effectLst>
                <a:outerShdw blurRad="38100" dist="38100" dir="2700000" algn="tl">
                  <a:srgbClr val="000000">
                    <a:alpha val="43137"/>
                  </a:srgbClr>
                </a:outerShdw>
              </a:effectLst>
              <a:latin typeface="Cooper Std Black" panose="0208090304030B020404" pitchFamily="18" charset="0"/>
            </a:endParaRPr>
          </a:p>
          <a:p>
            <a:pPr algn="ctr"/>
            <a:r>
              <a:rPr lang="en-US" sz="4800" b="1">
                <a:solidFill>
                  <a:schemeClr val="tx1"/>
                </a:solidFill>
                <a:effectLst>
                  <a:outerShdw blurRad="38100" dist="38100" dir="2700000" algn="tl">
                    <a:srgbClr val="000000">
                      <a:alpha val="43137"/>
                    </a:srgbClr>
                  </a:outerShdw>
                </a:effectLst>
                <a:latin typeface="Cooper Std Black" panose="0208090304030B020404" pitchFamily="18" charset="0"/>
              </a:rPr>
              <a:t>DMA</a:t>
            </a:r>
            <a:endPar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endParaRPr>
          </a:p>
        </p:txBody>
      </p:sp>
      <p:sp>
        <p:nvSpPr>
          <p:cNvPr id="2" name="Footer Placeholder 1">
            <a:extLst>
              <a:ext uri="{FF2B5EF4-FFF2-40B4-BE49-F238E27FC236}">
                <a16:creationId xmlns:a16="http://schemas.microsoft.com/office/drawing/2014/main" id="{EFDF2F6D-532D-548D-9F1F-E4272892FE42}"/>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B8B0860E-14F8-2214-5A60-894C866B1F1C}"/>
              </a:ext>
            </a:extLst>
          </p:cNvPr>
          <p:cNvSpPr>
            <a:spLocks noGrp="1"/>
          </p:cNvSpPr>
          <p:nvPr>
            <p:ph type="sldNum" sz="quarter" idx="12"/>
          </p:nvPr>
        </p:nvSpPr>
        <p:spPr/>
        <p:txBody>
          <a:bodyPr/>
          <a:lstStyle/>
          <a:p>
            <a:fld id="{08AB70BE-1769-45B8-85A6-0C837432C7E6}" type="slidenum">
              <a:rPr lang="en-US" smtClean="0"/>
              <a:t>45</a:t>
            </a:fld>
            <a:endParaRPr lang="en-US"/>
          </a:p>
        </p:txBody>
      </p:sp>
    </p:spTree>
    <p:extLst>
      <p:ext uri="{BB962C8B-B14F-4D97-AF65-F5344CB8AC3E}">
        <p14:creationId xmlns:p14="http://schemas.microsoft.com/office/powerpoint/2010/main" val="2890941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a:xfrm>
            <a:off x="103031" y="1919672"/>
            <a:ext cx="11938715" cy="4635674"/>
          </a:xfrm>
        </p:spPr>
        <p:txBody>
          <a:bodyPr>
            <a:normAutofit/>
          </a:bodyPr>
          <a:lstStyle/>
          <a:p>
            <a:r>
              <a:rPr lang="en-US" dirty="0">
                <a:solidFill>
                  <a:srgbClr val="FF6699"/>
                </a:solidFill>
                <a:latin typeface="Comic Sans MS" panose="030F0702030302020204" pitchFamily="66" charset="0"/>
              </a:rPr>
              <a:t>Blocks of data </a:t>
            </a:r>
            <a:r>
              <a:rPr lang="en-US" dirty="0">
                <a:latin typeface="Comic Sans MS" panose="030F0702030302020204" pitchFamily="66" charset="0"/>
              </a:rPr>
              <a:t>are often </a:t>
            </a:r>
            <a:r>
              <a:rPr lang="en-US" dirty="0">
                <a:solidFill>
                  <a:srgbClr val="FF6699"/>
                </a:solidFill>
                <a:latin typeface="Comic Sans MS" panose="030F0702030302020204" pitchFamily="66" charset="0"/>
              </a:rPr>
              <a:t>transferred </a:t>
            </a:r>
            <a:r>
              <a:rPr lang="en-US" dirty="0">
                <a:latin typeface="Comic Sans MS" panose="030F0702030302020204" pitchFamily="66" charset="0"/>
              </a:rPr>
              <a:t>between the </a:t>
            </a:r>
            <a:r>
              <a:rPr lang="en-US" dirty="0">
                <a:solidFill>
                  <a:srgbClr val="FF6699"/>
                </a:solidFill>
                <a:latin typeface="Comic Sans MS" panose="030F0702030302020204" pitchFamily="66" charset="0"/>
              </a:rPr>
              <a:t>main memory </a:t>
            </a:r>
            <a:r>
              <a:rPr lang="en-US" dirty="0">
                <a:latin typeface="Comic Sans MS" panose="030F0702030302020204" pitchFamily="66" charset="0"/>
              </a:rPr>
              <a:t>and </a:t>
            </a:r>
            <a:r>
              <a:rPr lang="en-US" dirty="0">
                <a:solidFill>
                  <a:srgbClr val="FF6699"/>
                </a:solidFill>
                <a:latin typeface="Comic Sans MS" panose="030F0702030302020204" pitchFamily="66" charset="0"/>
              </a:rPr>
              <a:t>I/O devices </a:t>
            </a:r>
            <a:r>
              <a:rPr lang="en-US" dirty="0">
                <a:latin typeface="Comic Sans MS" panose="030F0702030302020204" pitchFamily="66" charset="0"/>
              </a:rPr>
              <a:t>such as disks. </a:t>
            </a:r>
          </a:p>
          <a:p>
            <a:r>
              <a:rPr lang="en-US" dirty="0">
                <a:latin typeface="Comic Sans MS" panose="030F0702030302020204" pitchFamily="66" charset="0"/>
              </a:rPr>
              <a:t>When transferring a block of data, instructions are needed to increment the memory address and keep track of the word count. </a:t>
            </a:r>
          </a:p>
          <a:p>
            <a:r>
              <a:rPr lang="en-US" dirty="0">
                <a:latin typeface="Comic Sans MS" panose="030F0702030302020204" pitchFamily="66" charset="0"/>
              </a:rPr>
              <a:t>The use of interrupts involves operating system routines which incur additional overhead to save and restore processor registers, the program counter, and other state information</a:t>
            </a:r>
          </a:p>
          <a:p>
            <a:r>
              <a:rPr lang="en-US" dirty="0">
                <a:latin typeface="Comic Sans MS" panose="030F0702030302020204" pitchFamily="66" charset="0"/>
              </a:rPr>
              <a:t>An alternative approach is used to </a:t>
            </a:r>
            <a:r>
              <a:rPr lang="en-US" dirty="0">
                <a:solidFill>
                  <a:srgbClr val="FF6699"/>
                </a:solidFill>
                <a:latin typeface="Comic Sans MS" panose="030F0702030302020204" pitchFamily="66" charset="0"/>
              </a:rPr>
              <a:t>transfer blocks of data directly between the main memory and I/O devices</a:t>
            </a:r>
            <a:r>
              <a:rPr lang="en-US" dirty="0">
                <a:latin typeface="Comic Sans MS" panose="030F0702030302020204" pitchFamily="66" charset="0"/>
              </a:rPr>
              <a:t>, such as disks. </a:t>
            </a:r>
          </a:p>
          <a:p>
            <a:pPr lvl="1"/>
            <a:r>
              <a:rPr lang="en-US" dirty="0">
                <a:latin typeface="Comic Sans MS" panose="030F0702030302020204" pitchFamily="66" charset="0"/>
              </a:rPr>
              <a:t>A special control unit is provided to manage the transfer, without continuous intervention by the processor. </a:t>
            </a:r>
          </a:p>
          <a:p>
            <a:pPr lvl="1"/>
            <a:r>
              <a:rPr lang="en-US" dirty="0">
                <a:latin typeface="Comic Sans MS" panose="030F0702030302020204" pitchFamily="66" charset="0"/>
              </a:rPr>
              <a:t>This approach is called </a:t>
            </a:r>
            <a:r>
              <a:rPr lang="en-US" i="1" dirty="0">
                <a:solidFill>
                  <a:srgbClr val="FF6699"/>
                </a:solidFill>
                <a:latin typeface="Comic Sans MS" panose="030F0702030302020204" pitchFamily="66" charset="0"/>
              </a:rPr>
              <a:t>direct memory access</a:t>
            </a:r>
            <a:r>
              <a:rPr lang="en-US" dirty="0">
                <a:solidFill>
                  <a:srgbClr val="FF6699"/>
                </a:solidFill>
                <a:latin typeface="Comic Sans MS" panose="030F0702030302020204" pitchFamily="66" charset="0"/>
              </a:rPr>
              <a:t>, or DMA</a:t>
            </a:r>
            <a:r>
              <a:rPr lang="en-US" dirty="0">
                <a:latin typeface="Comic Sans MS" panose="030F0702030302020204" pitchFamily="66" charset="0"/>
              </a:rPr>
              <a:t>.</a:t>
            </a:r>
          </a:p>
          <a:p>
            <a:pPr lvl="1"/>
            <a:r>
              <a:rPr lang="en-US" dirty="0">
                <a:latin typeface="Comic Sans MS" panose="030F0702030302020204" pitchFamily="66" charset="0"/>
              </a:rPr>
              <a:t>The unit that controls DMA transfers is referred to as a </a:t>
            </a:r>
            <a:r>
              <a:rPr lang="en-US" i="1" dirty="0">
                <a:solidFill>
                  <a:srgbClr val="FF6699"/>
                </a:solidFill>
                <a:latin typeface="Comic Sans MS" panose="030F0702030302020204" pitchFamily="66" charset="0"/>
              </a:rPr>
              <a:t>DMA controller</a:t>
            </a:r>
            <a:r>
              <a:rPr lang="en-US" dirty="0">
                <a:latin typeface="Comic Sans MS" panose="030F0702030302020204" pitchFamily="66" charset="0"/>
              </a:rPr>
              <a:t>.</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310816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Although a DMA controller transfers data without intervention by the processor, its operation must be under the control of a program executed by the processor, usually an </a:t>
            </a:r>
            <a:r>
              <a:rPr lang="en-US" dirty="0">
                <a:solidFill>
                  <a:srgbClr val="FF6699"/>
                </a:solidFill>
                <a:latin typeface="Comic Sans MS" panose="030F0702030302020204" pitchFamily="66" charset="0"/>
              </a:rPr>
              <a:t>operating system routine</a:t>
            </a:r>
            <a:r>
              <a:rPr lang="en-US" dirty="0">
                <a:latin typeface="Comic Sans MS" panose="030F0702030302020204" pitchFamily="66" charset="0"/>
              </a:rPr>
              <a:t>. </a:t>
            </a:r>
          </a:p>
          <a:p>
            <a:r>
              <a:rPr lang="en-US" dirty="0">
                <a:latin typeface="Comic Sans MS" panose="030F0702030302020204" pitchFamily="66" charset="0"/>
              </a:rPr>
              <a:t>To initiate the transfer of a block of words, the processor sends to The DMA controller the </a:t>
            </a:r>
            <a:r>
              <a:rPr lang="en-US" dirty="0">
                <a:solidFill>
                  <a:srgbClr val="FF6699"/>
                </a:solidFill>
                <a:latin typeface="Comic Sans MS" panose="030F0702030302020204" pitchFamily="66" charset="0"/>
              </a:rPr>
              <a:t>starting address</a:t>
            </a:r>
            <a:r>
              <a:rPr lang="en-US" dirty="0">
                <a:latin typeface="Comic Sans MS" panose="030F0702030302020204" pitchFamily="66" charset="0"/>
              </a:rPr>
              <a:t>, the </a:t>
            </a:r>
            <a:r>
              <a:rPr lang="en-US" dirty="0">
                <a:solidFill>
                  <a:srgbClr val="FF6699"/>
                </a:solidFill>
                <a:latin typeface="Comic Sans MS" panose="030F0702030302020204" pitchFamily="66" charset="0"/>
              </a:rPr>
              <a:t>number of words </a:t>
            </a:r>
            <a:r>
              <a:rPr lang="en-US" dirty="0">
                <a:latin typeface="Comic Sans MS" panose="030F0702030302020204" pitchFamily="66" charset="0"/>
              </a:rPr>
              <a:t>in the block, and the </a:t>
            </a:r>
            <a:r>
              <a:rPr lang="en-US" dirty="0">
                <a:solidFill>
                  <a:srgbClr val="FF6699"/>
                </a:solidFill>
                <a:latin typeface="Comic Sans MS" panose="030F0702030302020204" pitchFamily="66" charset="0"/>
              </a:rPr>
              <a:t>direction of the transfer</a:t>
            </a:r>
            <a:r>
              <a:rPr lang="en-US" dirty="0">
                <a:latin typeface="Comic Sans MS" panose="030F0702030302020204" pitchFamily="66" charset="0"/>
              </a:rPr>
              <a:t>. </a:t>
            </a:r>
          </a:p>
          <a:p>
            <a:r>
              <a:rPr lang="en-US" dirty="0">
                <a:latin typeface="Comic Sans MS" panose="030F0702030302020204" pitchFamily="66" charset="0"/>
              </a:rPr>
              <a:t>The DMA controller then proceeds to perform the requested operation. </a:t>
            </a:r>
          </a:p>
          <a:p>
            <a:r>
              <a:rPr lang="en-US" dirty="0">
                <a:latin typeface="Comic Sans MS" panose="030F0702030302020204" pitchFamily="66" charset="0"/>
              </a:rPr>
              <a:t>When the </a:t>
            </a:r>
            <a:r>
              <a:rPr lang="en-US" dirty="0">
                <a:solidFill>
                  <a:srgbClr val="FF6699"/>
                </a:solidFill>
                <a:latin typeface="Comic Sans MS" panose="030F0702030302020204" pitchFamily="66" charset="0"/>
              </a:rPr>
              <a:t>entire block </a:t>
            </a:r>
            <a:r>
              <a:rPr lang="en-US" dirty="0">
                <a:latin typeface="Comic Sans MS" panose="030F0702030302020204" pitchFamily="66" charset="0"/>
              </a:rPr>
              <a:t>has been </a:t>
            </a:r>
            <a:r>
              <a:rPr lang="en-US" dirty="0">
                <a:solidFill>
                  <a:srgbClr val="FF6699"/>
                </a:solidFill>
                <a:latin typeface="Comic Sans MS" panose="030F0702030302020204" pitchFamily="66" charset="0"/>
              </a:rPr>
              <a:t>transferred</a:t>
            </a:r>
            <a:r>
              <a:rPr lang="en-US" dirty="0">
                <a:latin typeface="Comic Sans MS" panose="030F0702030302020204" pitchFamily="66" charset="0"/>
              </a:rPr>
              <a:t>, it </a:t>
            </a:r>
            <a:r>
              <a:rPr lang="en-US" dirty="0">
                <a:solidFill>
                  <a:srgbClr val="FF6699"/>
                </a:solidFill>
                <a:latin typeface="Comic Sans MS" panose="030F0702030302020204" pitchFamily="66" charset="0"/>
              </a:rPr>
              <a:t>informs</a:t>
            </a:r>
            <a:r>
              <a:rPr lang="en-US" dirty="0">
                <a:latin typeface="Comic Sans MS" panose="030F0702030302020204" pitchFamily="66" charset="0"/>
              </a:rPr>
              <a:t> the </a:t>
            </a:r>
            <a:r>
              <a:rPr lang="en-US" dirty="0">
                <a:solidFill>
                  <a:srgbClr val="FF6699"/>
                </a:solidFill>
                <a:latin typeface="Comic Sans MS" panose="030F0702030302020204" pitchFamily="66" charset="0"/>
              </a:rPr>
              <a:t>processor by raising an interrupt</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47789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Typical registers in a DMA controller</a:t>
            </a:r>
            <a:endParaRPr lang="en-US" dirty="0"/>
          </a:p>
        </p:txBody>
      </p:sp>
      <p:sp>
        <p:nvSpPr>
          <p:cNvPr id="3" name="Content Placeholder 2"/>
          <p:cNvSpPr>
            <a:spLocks noGrp="1"/>
          </p:cNvSpPr>
          <p:nvPr>
            <p:ph idx="1"/>
          </p:nvPr>
        </p:nvSpPr>
        <p:spPr>
          <a:xfrm>
            <a:off x="194215" y="1700213"/>
            <a:ext cx="5189153" cy="4859613"/>
          </a:xfrm>
        </p:spPr>
        <p:txBody>
          <a:bodyPr>
            <a:normAutofit/>
          </a:bodyPr>
          <a:lstStyle/>
          <a:p>
            <a:r>
              <a:rPr lang="en-US" dirty="0">
                <a:latin typeface="Comic Sans MS" panose="030F0702030302020204" pitchFamily="66" charset="0"/>
              </a:rPr>
              <a:t>When the controller has completed transferring a block of data and is ready to receive another command, it sets the Done flag to 1. </a:t>
            </a:r>
          </a:p>
          <a:p>
            <a:r>
              <a:rPr lang="en-US" dirty="0">
                <a:latin typeface="Comic Sans MS" panose="030F0702030302020204" pitchFamily="66" charset="0"/>
              </a:rPr>
              <a:t>Bit 30 is the Interrupt-enable flag, IE.</a:t>
            </a:r>
          </a:p>
          <a:p>
            <a:pPr lvl="1"/>
            <a:r>
              <a:rPr lang="en-US" dirty="0">
                <a:latin typeface="Comic Sans MS" panose="030F0702030302020204" pitchFamily="66" charset="0"/>
              </a:rPr>
              <a:t>When this flag is set to 1, it causes the controller to raise an interrupt after it has completed transferring a block of data. </a:t>
            </a:r>
          </a:p>
          <a:p>
            <a:r>
              <a:rPr lang="en-US" dirty="0">
                <a:latin typeface="Comic Sans MS" panose="030F0702030302020204" pitchFamily="66" charset="0"/>
              </a:rPr>
              <a:t>Finally, the controller sets the IRQ bit to 1 when it has requested an interrupt.</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48</a:t>
            </a:fld>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4" r="5669"/>
          <a:stretch/>
        </p:blipFill>
        <p:spPr bwMode="auto">
          <a:xfrm>
            <a:off x="5160135" y="1025548"/>
            <a:ext cx="7031865" cy="433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222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64" y="135291"/>
            <a:ext cx="10988161" cy="765856"/>
          </a:xfrm>
        </p:spPr>
        <p:txBody>
          <a:bodyPr>
            <a:normAutofit fontScale="90000"/>
          </a:bodyPr>
          <a:lstStyle/>
          <a:p>
            <a:r>
              <a:rPr lang="en-US" b="0" dirty="0"/>
              <a:t>Use of DMA controllers in a computer system.</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6379" y="1120462"/>
            <a:ext cx="4455621" cy="549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90152" y="1378039"/>
            <a:ext cx="7646227" cy="5181787"/>
          </a:xfrm>
        </p:spPr>
        <p:txBody>
          <a:bodyPr>
            <a:normAutofit/>
          </a:bodyPr>
          <a:lstStyle/>
          <a:p>
            <a:r>
              <a:rPr lang="en-US" dirty="0">
                <a:latin typeface="Comic Sans MS" panose="030F0702030302020204" pitchFamily="66" charset="0"/>
              </a:rPr>
              <a:t>To start a DMA transfer of a block of data from the main memory to one of the disks, </a:t>
            </a:r>
          </a:p>
          <a:p>
            <a:pPr lvl="1"/>
            <a:r>
              <a:rPr lang="en-US" dirty="0">
                <a:latin typeface="Comic Sans MS" panose="030F0702030302020204" pitchFamily="66" charset="0"/>
              </a:rPr>
              <a:t>An OS routine writes the address and word count information into the registers of the disk controller. </a:t>
            </a:r>
          </a:p>
          <a:p>
            <a:pPr lvl="1"/>
            <a:r>
              <a:rPr lang="en-US" dirty="0">
                <a:latin typeface="Comic Sans MS" panose="030F0702030302020204" pitchFamily="66" charset="0"/>
              </a:rPr>
              <a:t>The DMA controller proceeds independently to implement the specified operation. </a:t>
            </a:r>
          </a:p>
          <a:p>
            <a:pPr lvl="1"/>
            <a:r>
              <a:rPr lang="en-US" dirty="0">
                <a:latin typeface="Comic Sans MS" panose="030F0702030302020204" pitchFamily="66" charset="0"/>
              </a:rPr>
              <a:t>When the transfer is completed, this fact is recorded in the status and control register of the DMA channel by setting the Done bit. </a:t>
            </a:r>
          </a:p>
          <a:p>
            <a:pPr lvl="1"/>
            <a:r>
              <a:rPr lang="en-US" dirty="0">
                <a:latin typeface="Comic Sans MS" panose="030F0702030302020204" pitchFamily="66" charset="0"/>
              </a:rPr>
              <a:t>At the same time, if the IE bit is set, the controller sends an interrupt request to the processor and sets the IRQ bit. </a:t>
            </a:r>
          </a:p>
          <a:p>
            <a:pPr lvl="1"/>
            <a:r>
              <a:rPr lang="en-US" dirty="0">
                <a:latin typeface="Comic Sans MS" panose="030F0702030302020204" pitchFamily="66" charset="0"/>
              </a:rPr>
              <a:t>The status register may also be used to record other information, such as whether the transfer took place correctly or errors occurred.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49</a:t>
            </a:fld>
            <a:endParaRPr lang="en-US" dirty="0"/>
          </a:p>
        </p:txBody>
      </p:sp>
    </p:spTree>
    <p:extLst>
      <p:ext uri="{BB962C8B-B14F-4D97-AF65-F5344CB8AC3E}">
        <p14:creationId xmlns:p14="http://schemas.microsoft.com/office/powerpoint/2010/main" val="19728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8F64-DDC2-8D21-DB25-9C6F2A7D8E84}"/>
              </a:ext>
            </a:extLst>
          </p:cNvPr>
          <p:cNvSpPr>
            <a:spLocks noGrp="1"/>
          </p:cNvSpPr>
          <p:nvPr>
            <p:ph type="title"/>
          </p:nvPr>
        </p:nvSpPr>
        <p:spPr/>
        <p:txBody>
          <a:bodyPr/>
          <a:lstStyle/>
          <a:p>
            <a:r>
              <a:rPr lang="en-IN" dirty="0"/>
              <a:t>Assessment Pattern </a:t>
            </a:r>
          </a:p>
        </p:txBody>
      </p:sp>
      <p:pic>
        <p:nvPicPr>
          <p:cNvPr id="5" name="Content Placeholder 4">
            <a:extLst>
              <a:ext uri="{FF2B5EF4-FFF2-40B4-BE49-F238E27FC236}">
                <a16:creationId xmlns:a16="http://schemas.microsoft.com/office/drawing/2014/main" id="{B4DDDB64-0B12-0D5F-C92D-AB2CBAFDD8C4}"/>
              </a:ext>
            </a:extLst>
          </p:cNvPr>
          <p:cNvPicPr>
            <a:picLocks noGrp="1" noChangeAspect="1"/>
          </p:cNvPicPr>
          <p:nvPr>
            <p:ph idx="1"/>
          </p:nvPr>
        </p:nvPicPr>
        <p:blipFill>
          <a:blip r:embed="rId2"/>
          <a:stretch>
            <a:fillRect/>
          </a:stretch>
        </p:blipFill>
        <p:spPr>
          <a:xfrm>
            <a:off x="672352" y="2340376"/>
            <a:ext cx="10300447" cy="3926955"/>
          </a:xfrm>
        </p:spPr>
      </p:pic>
      <p:sp>
        <p:nvSpPr>
          <p:cNvPr id="3" name="Footer Placeholder 2">
            <a:extLst>
              <a:ext uri="{FF2B5EF4-FFF2-40B4-BE49-F238E27FC236}">
                <a16:creationId xmlns:a16="http://schemas.microsoft.com/office/drawing/2014/main" id="{DA9D2061-A2C6-7326-1D25-ECADB597E10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dirty="0">
                <a:ln>
                  <a:noFill/>
                </a:ln>
                <a:solidFill>
                  <a:srgbClr val="18818C"/>
                </a:solidFill>
                <a:effectLst/>
                <a:uLnTx/>
                <a:uFillTx/>
                <a:latin typeface="Arial Nova Light"/>
                <a:ea typeface="+mn-ea"/>
                <a:cs typeface="+mn-cs"/>
              </a:rPr>
              <a:t>Archana P S , Department of CSE,SNGCE</a:t>
            </a:r>
          </a:p>
        </p:txBody>
      </p:sp>
      <p:sp>
        <p:nvSpPr>
          <p:cNvPr id="4" name="Slide Number Placeholder 3">
            <a:extLst>
              <a:ext uri="{FF2B5EF4-FFF2-40B4-BE49-F238E27FC236}">
                <a16:creationId xmlns:a16="http://schemas.microsoft.com/office/drawing/2014/main" id="{40715141-9ABF-694F-30D7-10A9EBADD3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4125237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3B5C-4AF6-26B2-A241-4C606B6456F7}"/>
              </a:ext>
            </a:extLst>
          </p:cNvPr>
          <p:cNvSpPr>
            <a:spLocks noGrp="1"/>
          </p:cNvSpPr>
          <p:nvPr>
            <p:ph type="title"/>
          </p:nvPr>
        </p:nvSpPr>
        <p:spPr/>
        <p:txBody>
          <a:bodyPr/>
          <a:lstStyle/>
          <a:p>
            <a:r>
              <a:rPr lang="en-IN" dirty="0"/>
              <a:t>Direct Memory Access</a:t>
            </a:r>
            <a:br>
              <a:rPr lang="en-IN" dirty="0"/>
            </a:br>
            <a:endParaRPr lang="en-IN" dirty="0"/>
          </a:p>
        </p:txBody>
      </p:sp>
      <p:sp>
        <p:nvSpPr>
          <p:cNvPr id="401411" name="Rectangle 3">
            <a:extLst>
              <a:ext uri="{FF2B5EF4-FFF2-40B4-BE49-F238E27FC236}">
                <a16:creationId xmlns:a16="http://schemas.microsoft.com/office/drawing/2014/main" id="{83A4A49E-D0DB-4B2B-EFF0-2CAE896134FC}"/>
              </a:ext>
            </a:extLst>
          </p:cNvPr>
          <p:cNvSpPr>
            <a:spLocks noGrp="1" noChangeArrowheads="1"/>
          </p:cNvSpPr>
          <p:nvPr>
            <p:ph idx="1"/>
          </p:nvPr>
        </p:nvSpPr>
        <p:spPr>
          <a:xfrm>
            <a:off x="914399" y="1471613"/>
            <a:ext cx="10215563" cy="4571378"/>
          </a:xfrm>
        </p:spPr>
        <p:txBody>
          <a:bodyPr rtlCol="0">
            <a:normAutofit fontScale="85000" lnSpcReduction="20000"/>
          </a:bodyPr>
          <a:lstStyle/>
          <a:p>
            <a:pPr marL="274320" indent="-274320">
              <a:buClr>
                <a:schemeClr val="tx1"/>
              </a:buClr>
              <a:buFont typeface="Wingdings" pitchFamily="2" charset="2"/>
              <a:buChar char="v"/>
              <a:defRPr/>
            </a:pPr>
            <a:r>
              <a:rPr lang="en-US" sz="2400" dirty="0">
                <a:solidFill>
                  <a:srgbClr val="C00000"/>
                </a:solidFill>
                <a:latin typeface="Comic Sans MS" panose="030F0702030302020204" pitchFamily="66" charset="0"/>
                <a:cs typeface="Arial" pitchFamily="34" charset="0"/>
              </a:rPr>
              <a:t> </a:t>
            </a:r>
            <a:r>
              <a:rPr lang="en-US" sz="2400" b="1" dirty="0">
                <a:solidFill>
                  <a:srgbClr val="C00000"/>
                </a:solidFill>
                <a:latin typeface="Comic Sans MS" panose="030F0702030302020204" pitchFamily="66" charset="0"/>
                <a:cs typeface="Arial" pitchFamily="34" charset="0"/>
              </a:rPr>
              <a:t>Conflicts in DMA</a:t>
            </a:r>
            <a:r>
              <a:rPr lang="en-US" sz="2400" dirty="0">
                <a:solidFill>
                  <a:srgbClr val="C00000"/>
                </a:solidFill>
                <a:latin typeface="Comic Sans MS" panose="030F0702030302020204" pitchFamily="66" charset="0"/>
                <a:cs typeface="Arial" pitchFamily="34" charset="0"/>
              </a:rPr>
              <a:t>: </a:t>
            </a:r>
            <a:r>
              <a:rPr lang="en-US" sz="2400" dirty="0">
                <a:solidFill>
                  <a:srgbClr val="0808B8"/>
                </a:solidFill>
                <a:latin typeface="Comic Sans MS" panose="030F0702030302020204" pitchFamily="66" charset="0"/>
                <a:cs typeface="Arial" pitchFamily="34" charset="0"/>
              </a:rPr>
              <a:t>Processor and DMA controllers </a:t>
            </a:r>
            <a:r>
              <a:rPr lang="en-US" sz="2400" dirty="0">
                <a:latin typeface="Comic Sans MS" panose="030F0702030302020204" pitchFamily="66" charset="0"/>
                <a:cs typeface="Arial" pitchFamily="34" charset="0"/>
              </a:rPr>
              <a:t>have to use the bus in an interwoven fashion to access the memory</a:t>
            </a:r>
            <a:r>
              <a:rPr lang="en-US" sz="2400" dirty="0">
                <a:solidFill>
                  <a:srgbClr val="0808B8"/>
                </a:solidFill>
                <a:latin typeface="Comic Sans MS" panose="030F0702030302020204" pitchFamily="66" charset="0"/>
                <a:cs typeface="Arial" pitchFamily="34" charset="0"/>
              </a:rPr>
              <a:t>. </a:t>
            </a:r>
          </a:p>
          <a:p>
            <a:pPr marL="398463" lvl="1" indent="-231775">
              <a:buFont typeface="Wingdings" pitchFamily="2" charset="2"/>
              <a:buChar char="§"/>
              <a:defRPr/>
            </a:pPr>
            <a:r>
              <a:rPr lang="en-US" sz="2400" dirty="0">
                <a:solidFill>
                  <a:srgbClr val="0808B8"/>
                </a:solidFill>
                <a:latin typeface="Comic Sans MS" panose="030F0702030302020204" pitchFamily="66" charset="0"/>
                <a:cs typeface="Arial" pitchFamily="34" charset="0"/>
              </a:rPr>
              <a:t>DMA devices are given higher priority </a:t>
            </a:r>
            <a:r>
              <a:rPr lang="en-US" sz="2400" dirty="0">
                <a:latin typeface="Comic Sans MS" panose="030F0702030302020204" pitchFamily="66" charset="0"/>
                <a:cs typeface="Arial" pitchFamily="34" charset="0"/>
              </a:rPr>
              <a:t>than the processor to access the bus. </a:t>
            </a:r>
          </a:p>
          <a:p>
            <a:pPr marL="398463" lvl="1" indent="-231775">
              <a:buFont typeface="Wingdings" pitchFamily="2" charset="2"/>
              <a:buChar char="§"/>
              <a:defRPr/>
            </a:pPr>
            <a:r>
              <a:rPr lang="en-US" sz="2400" dirty="0">
                <a:latin typeface="Comic Sans MS" panose="030F0702030302020204" pitchFamily="66" charset="0"/>
                <a:cs typeface="Arial" pitchFamily="34" charset="0"/>
              </a:rPr>
              <a:t>Among different DMA devices, high priority is given to </a:t>
            </a:r>
            <a:r>
              <a:rPr lang="en-US" sz="2400" dirty="0">
                <a:solidFill>
                  <a:srgbClr val="0808B8"/>
                </a:solidFill>
                <a:latin typeface="Comic Sans MS" panose="030F0702030302020204" pitchFamily="66" charset="0"/>
                <a:cs typeface="Arial" pitchFamily="34" charset="0"/>
              </a:rPr>
              <a:t>high-speed peripherals such as a disk or a graphics display device.</a:t>
            </a:r>
          </a:p>
          <a:p>
            <a:pPr marL="398463" lvl="1" indent="-231775">
              <a:buNone/>
              <a:defRPr/>
            </a:pPr>
            <a:endParaRPr lang="en-US" sz="2400" dirty="0">
              <a:solidFill>
                <a:srgbClr val="0808B8"/>
              </a:solidFill>
              <a:latin typeface="Comic Sans MS" panose="030F0702030302020204" pitchFamily="66" charset="0"/>
              <a:cs typeface="Arial" pitchFamily="34" charset="0"/>
            </a:endParaRPr>
          </a:p>
          <a:p>
            <a:pPr marL="398463" lvl="1" indent="-398463">
              <a:buFont typeface="Wingdings" pitchFamily="2" charset="2"/>
              <a:buChar char="v"/>
              <a:defRPr/>
            </a:pPr>
            <a:r>
              <a:rPr lang="en-US" sz="2400" b="1" dirty="0">
                <a:solidFill>
                  <a:srgbClr val="C00000"/>
                </a:solidFill>
                <a:latin typeface="Comic Sans MS" panose="030F0702030302020204" pitchFamily="66" charset="0"/>
                <a:cs typeface="Arial" pitchFamily="34" charset="0"/>
              </a:rPr>
              <a:t>Two types of DMA transfer:</a:t>
            </a:r>
          </a:p>
          <a:p>
            <a:pPr marL="274320" indent="-274320">
              <a:buClr>
                <a:schemeClr val="accent3"/>
              </a:buClr>
              <a:buFont typeface="Wingdings 2"/>
              <a:buChar char=""/>
              <a:defRPr/>
            </a:pPr>
            <a:r>
              <a:rPr lang="en-US" sz="2400" b="1" dirty="0">
                <a:solidFill>
                  <a:srgbClr val="C00000"/>
                </a:solidFill>
                <a:latin typeface="Comic Sans MS" panose="030F0702030302020204" pitchFamily="66" charset="0"/>
                <a:cs typeface="Arial" pitchFamily="34" charset="0"/>
              </a:rPr>
              <a:t>Cycle stealing- </a:t>
            </a:r>
            <a:r>
              <a:rPr lang="en-US" sz="2400" dirty="0">
                <a:solidFill>
                  <a:srgbClr val="0808B8"/>
                </a:solidFill>
                <a:latin typeface="Comic Sans MS" panose="030F0702030302020204" pitchFamily="66" charset="0"/>
                <a:cs typeface="Arial" pitchFamily="34" charset="0"/>
              </a:rPr>
              <a:t>Since the processor originates most memory access cycles </a:t>
            </a:r>
            <a:r>
              <a:rPr lang="en-US" sz="2400" dirty="0">
                <a:latin typeface="Comic Sans MS" panose="030F0702030302020204" pitchFamily="66" charset="0"/>
                <a:cs typeface="Arial" pitchFamily="34" charset="0"/>
              </a:rPr>
              <a:t>on the bus, </a:t>
            </a:r>
            <a:r>
              <a:rPr lang="en-US" sz="2400" dirty="0">
                <a:solidFill>
                  <a:srgbClr val="0808B8"/>
                </a:solidFill>
                <a:latin typeface="Comic Sans MS" panose="030F0702030302020204" pitchFamily="66" charset="0"/>
                <a:cs typeface="Arial" pitchFamily="34" charset="0"/>
              </a:rPr>
              <a:t>DMA controller can be said to “steal” memory access cycles from the bus.</a:t>
            </a:r>
            <a:r>
              <a:rPr lang="en-US" sz="2400" dirty="0">
                <a:latin typeface="Comic Sans MS" panose="030F0702030302020204" pitchFamily="66" charset="0"/>
                <a:cs typeface="Arial" pitchFamily="34" charset="0"/>
              </a:rPr>
              <a:t> Hence, this interweaving technique is usually called cycle stealing</a:t>
            </a:r>
            <a:r>
              <a:rPr lang="en-US" sz="2400" dirty="0">
                <a:solidFill>
                  <a:srgbClr val="0808B8"/>
                </a:solidFill>
                <a:latin typeface="Comic Sans MS" panose="030F0702030302020204" pitchFamily="66" charset="0"/>
                <a:cs typeface="Arial" pitchFamily="34" charset="0"/>
              </a:rPr>
              <a:t> </a:t>
            </a:r>
            <a:endParaRPr lang="en-US" sz="2400" b="1" dirty="0">
              <a:solidFill>
                <a:srgbClr val="CC3300"/>
              </a:solidFill>
              <a:latin typeface="Comic Sans MS" panose="030F0702030302020204" pitchFamily="66" charset="0"/>
              <a:cs typeface="Arial" pitchFamily="34" charset="0"/>
            </a:endParaRPr>
          </a:p>
          <a:p>
            <a:pPr marL="274320" indent="-274320">
              <a:buClr>
                <a:schemeClr val="accent3"/>
              </a:buClr>
              <a:buFont typeface="Wingdings 2"/>
              <a:buChar char=""/>
              <a:defRPr/>
            </a:pPr>
            <a:r>
              <a:rPr lang="en-US" sz="2400" b="1" dirty="0">
                <a:solidFill>
                  <a:srgbClr val="C00000"/>
                </a:solidFill>
                <a:latin typeface="Comic Sans MS" panose="030F0702030302020204" pitchFamily="66" charset="0"/>
                <a:cs typeface="Arial" pitchFamily="34" charset="0"/>
              </a:rPr>
              <a:t>Block or burst mode –</a:t>
            </a:r>
            <a:r>
              <a:rPr lang="en-US" sz="2400" dirty="0">
                <a:solidFill>
                  <a:srgbClr val="CC3300"/>
                </a:solidFill>
                <a:latin typeface="Comic Sans MS" panose="030F0702030302020204" pitchFamily="66" charset="0"/>
                <a:cs typeface="Arial" pitchFamily="34" charset="0"/>
              </a:rPr>
              <a:t> </a:t>
            </a:r>
            <a:r>
              <a:rPr lang="en-US" sz="2400" dirty="0">
                <a:solidFill>
                  <a:srgbClr val="0808B8"/>
                </a:solidFill>
                <a:latin typeface="Comic Sans MS" panose="030F0702030302020204" pitchFamily="66" charset="0"/>
                <a:cs typeface="Arial" pitchFamily="34" charset="0"/>
              </a:rPr>
              <a:t>provides a DMA controller an exclusive capability to initiate transfers on the bus, and hence exclusive access to the main memory.</a:t>
            </a:r>
            <a:r>
              <a:rPr lang="en-US" sz="2400" dirty="0">
                <a:solidFill>
                  <a:srgbClr val="CC3300"/>
                </a:solidFill>
                <a:latin typeface="Comic Sans MS" panose="030F0702030302020204" pitchFamily="66" charset="0"/>
                <a:cs typeface="Arial" pitchFamily="34" charset="0"/>
              </a:rPr>
              <a:t> </a:t>
            </a:r>
            <a:r>
              <a:rPr lang="en-US" sz="2400" dirty="0">
                <a:latin typeface="Comic Sans MS" panose="030F0702030302020204" pitchFamily="66" charset="0"/>
                <a:cs typeface="Arial" pitchFamily="34" charset="0"/>
              </a:rPr>
              <a:t>The DMA controller may transfer a block of data without interruption.</a:t>
            </a:r>
            <a:endParaRPr lang="en-US" sz="2400" b="1" dirty="0">
              <a:solidFill>
                <a:srgbClr val="C00000"/>
              </a:solidFill>
              <a:latin typeface="Comic Sans MS" panose="030F0702030302020204" pitchFamily="66"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28CA-4F86-E021-AC30-A267EA848563}"/>
              </a:ext>
            </a:extLst>
          </p:cNvPr>
          <p:cNvSpPr>
            <a:spLocks noGrp="1"/>
          </p:cNvSpPr>
          <p:nvPr>
            <p:ph type="title"/>
          </p:nvPr>
        </p:nvSpPr>
        <p:spPr>
          <a:xfrm>
            <a:off x="905256" y="114300"/>
            <a:ext cx="9914859" cy="1185863"/>
          </a:xfrm>
        </p:spPr>
        <p:txBody>
          <a:bodyPr/>
          <a:lstStyle/>
          <a:p>
            <a:r>
              <a:rPr lang="en-IN" dirty="0"/>
              <a:t>DMA-Burst mode</a:t>
            </a:r>
          </a:p>
        </p:txBody>
      </p:sp>
      <p:sp>
        <p:nvSpPr>
          <p:cNvPr id="74755" name="Content Placeholder 2">
            <a:extLst>
              <a:ext uri="{FF2B5EF4-FFF2-40B4-BE49-F238E27FC236}">
                <a16:creationId xmlns:a16="http://schemas.microsoft.com/office/drawing/2014/main" id="{9EC12DDF-54C1-F14E-59B1-89BBDE46A408}"/>
              </a:ext>
            </a:extLst>
          </p:cNvPr>
          <p:cNvSpPr>
            <a:spLocks noGrp="1"/>
          </p:cNvSpPr>
          <p:nvPr>
            <p:ph idx="1"/>
          </p:nvPr>
        </p:nvSpPr>
        <p:spPr>
          <a:xfrm>
            <a:off x="914400" y="2628899"/>
            <a:ext cx="9914860" cy="3414091"/>
          </a:xfrm>
        </p:spPr>
        <p:txBody>
          <a:bodyPr>
            <a:normAutofit fontScale="77500" lnSpcReduction="20000"/>
          </a:bodyPr>
          <a:lstStyle/>
          <a:p>
            <a:pPr marL="166688" indent="-166688" algn="just">
              <a:spcBef>
                <a:spcPct val="0"/>
              </a:spcBef>
            </a:pPr>
            <a:r>
              <a:rPr lang="en-US" altLang="en-US" sz="2300" dirty="0">
                <a:solidFill>
                  <a:srgbClr val="C00000"/>
                </a:solidFill>
                <a:latin typeface="Comic Sans MS" panose="030F0702030302020204" pitchFamily="66" charset="0"/>
              </a:rPr>
              <a:t>Burst transfer </a:t>
            </a:r>
            <a:r>
              <a:rPr lang="en-US" altLang="en-US" sz="2300" dirty="0">
                <a:latin typeface="Comic Sans MS" panose="030F0702030302020204" pitchFamily="66" charset="0"/>
              </a:rPr>
              <a:t>is the </a:t>
            </a:r>
            <a:r>
              <a:rPr lang="en-US" altLang="en-US" sz="2300" dirty="0">
                <a:solidFill>
                  <a:srgbClr val="0808B8"/>
                </a:solidFill>
                <a:latin typeface="Comic Sans MS" panose="030F0702030302020204" pitchFamily="66" charset="0"/>
              </a:rPr>
              <a:t>fastest way to transfer memory</a:t>
            </a:r>
            <a:r>
              <a:rPr lang="en-US" altLang="en-US" sz="2300" dirty="0">
                <a:latin typeface="Comic Sans MS" panose="030F0702030302020204" pitchFamily="66" charset="0"/>
              </a:rPr>
              <a:t> </a:t>
            </a:r>
            <a:r>
              <a:rPr lang="en-US" altLang="en-US" sz="2300" dirty="0">
                <a:solidFill>
                  <a:srgbClr val="0808B8"/>
                </a:solidFill>
                <a:latin typeface="Comic Sans MS" panose="030F0702030302020204" pitchFamily="66" charset="0"/>
              </a:rPr>
              <a:t>data.</a:t>
            </a:r>
          </a:p>
          <a:p>
            <a:pPr marL="166688" indent="-166688" algn="just">
              <a:spcBef>
                <a:spcPct val="0"/>
              </a:spcBef>
            </a:pPr>
            <a:r>
              <a:rPr lang="en-US" altLang="en-US" sz="2300" dirty="0">
                <a:latin typeface="Comic Sans MS" panose="030F0702030302020204" pitchFamily="66" charset="0"/>
              </a:rPr>
              <a:t>Once an </a:t>
            </a:r>
            <a:r>
              <a:rPr lang="en-US" altLang="en-US" sz="2300" dirty="0">
                <a:solidFill>
                  <a:srgbClr val="0808B8"/>
                </a:solidFill>
                <a:latin typeface="Comic Sans MS" panose="030F0702030302020204" pitchFamily="66" charset="0"/>
              </a:rPr>
              <a:t>input block is ready and desired I/O bandwidth matches the computer bus bandwidth</a:t>
            </a:r>
            <a:r>
              <a:rPr lang="en-US" altLang="en-US" sz="2300" dirty="0">
                <a:latin typeface="Comic Sans MS" panose="030F0702030302020204" pitchFamily="66" charset="0"/>
              </a:rPr>
              <a:t>, </a:t>
            </a:r>
            <a:r>
              <a:rPr lang="en-US" altLang="en-US" sz="2300" dirty="0">
                <a:solidFill>
                  <a:srgbClr val="0808B8"/>
                </a:solidFill>
                <a:latin typeface="Comic Sans MS" panose="030F0702030302020204" pitchFamily="66" charset="0"/>
              </a:rPr>
              <a:t>a burst mode DMA i</a:t>
            </a:r>
            <a:r>
              <a:rPr lang="en-US" altLang="en-US" sz="2300" dirty="0">
                <a:latin typeface="Comic Sans MS" panose="030F0702030302020204" pitchFamily="66" charset="0"/>
              </a:rPr>
              <a:t>s requested, then the computer can be </a:t>
            </a:r>
            <a:r>
              <a:rPr lang="en-US" altLang="en-US" sz="2300" dirty="0">
                <a:solidFill>
                  <a:srgbClr val="0808B8"/>
                </a:solidFill>
                <a:latin typeface="Comic Sans MS" panose="030F0702030302020204" pitchFamily="66" charset="0"/>
              </a:rPr>
              <a:t>completely halted</a:t>
            </a:r>
            <a:r>
              <a:rPr lang="en-US" altLang="en-US" sz="2300" dirty="0">
                <a:latin typeface="Comic Sans MS" panose="030F0702030302020204" pitchFamily="66" charset="0"/>
              </a:rPr>
              <a:t>, while </a:t>
            </a:r>
            <a:r>
              <a:rPr lang="en-US" altLang="en-US" sz="2300" dirty="0">
                <a:solidFill>
                  <a:srgbClr val="0808B8"/>
                </a:solidFill>
                <a:latin typeface="Comic Sans MS" panose="030F0702030302020204" pitchFamily="66" charset="0"/>
              </a:rPr>
              <a:t>the block of data is transferred all at once </a:t>
            </a:r>
            <a:r>
              <a:rPr lang="en-US" altLang="en-US" sz="2300" dirty="0">
                <a:latin typeface="Comic Sans MS" panose="030F0702030302020204" pitchFamily="66" charset="0"/>
              </a:rPr>
              <a:t>into memory</a:t>
            </a:r>
            <a:r>
              <a:rPr lang="en-US" altLang="en-US" sz="2300" dirty="0">
                <a:solidFill>
                  <a:srgbClr val="0808B8"/>
                </a:solidFill>
                <a:latin typeface="Comic Sans MS" panose="030F0702030302020204" pitchFamily="66" charset="0"/>
              </a:rPr>
              <a:t>.</a:t>
            </a:r>
          </a:p>
          <a:p>
            <a:pPr marL="166688" indent="-166688" algn="just"/>
            <a:r>
              <a:rPr lang="en-US" altLang="en-US" sz="2300" dirty="0">
                <a:latin typeface="Comic Sans MS" panose="030F0702030302020204" pitchFamily="66" charset="0"/>
              </a:rPr>
              <a:t>The DMA controller assumes that </a:t>
            </a:r>
            <a:r>
              <a:rPr lang="en-US" altLang="en-US" sz="2300" dirty="0">
                <a:solidFill>
                  <a:srgbClr val="0808B8"/>
                </a:solidFill>
                <a:latin typeface="Comic Sans MS" panose="030F0702030302020204" pitchFamily="66" charset="0"/>
              </a:rPr>
              <a:t>source and destination memory address/IO port can transfer and accept the data as quickly </a:t>
            </a:r>
            <a:r>
              <a:rPr lang="en-US" altLang="en-US" sz="2300" dirty="0">
                <a:latin typeface="Comic Sans MS" panose="030F0702030302020204" pitchFamily="66" charset="0"/>
              </a:rPr>
              <a:t>as the DMA controller can produce them, so after the controller is set up and the CPU has released control of the address and data buses, the </a:t>
            </a:r>
            <a:r>
              <a:rPr lang="en-US" altLang="en-US" sz="2300" dirty="0">
                <a:solidFill>
                  <a:srgbClr val="0808B8"/>
                </a:solidFill>
                <a:latin typeface="Comic Sans MS" panose="030F0702030302020204" pitchFamily="66" charset="0"/>
              </a:rPr>
              <a:t>entire block of memory is copied to the destination as a single contiguous block. </a:t>
            </a:r>
          </a:p>
          <a:p>
            <a:pPr marL="166688" indent="-166688" algn="just"/>
            <a:r>
              <a:rPr lang="en-US" altLang="en-US" sz="2300" dirty="0">
                <a:latin typeface="Comic Sans MS" panose="030F0702030302020204" pitchFamily="66" charset="0"/>
              </a:rPr>
              <a:t>For the </a:t>
            </a:r>
            <a:r>
              <a:rPr lang="en-US" altLang="en-US" sz="2300" dirty="0">
                <a:solidFill>
                  <a:srgbClr val="0808B8"/>
                </a:solidFill>
                <a:latin typeface="Comic Sans MS" panose="030F0702030302020204" pitchFamily="66" charset="0"/>
              </a:rPr>
              <a:t>entire duration of the transfer, </a:t>
            </a:r>
            <a:r>
              <a:rPr lang="en-US" altLang="en-US" sz="2300" dirty="0">
                <a:latin typeface="Comic Sans MS" panose="030F0702030302020204" pitchFamily="66" charset="0"/>
              </a:rPr>
              <a:t>the </a:t>
            </a:r>
            <a:r>
              <a:rPr lang="en-US" altLang="en-US" sz="2300" dirty="0">
                <a:solidFill>
                  <a:srgbClr val="0808B8"/>
                </a:solidFill>
                <a:latin typeface="Comic Sans MS" panose="030F0702030302020204" pitchFamily="66" charset="0"/>
              </a:rPr>
              <a:t>CPU stays idle </a:t>
            </a:r>
            <a:r>
              <a:rPr lang="en-US" altLang="en-US" sz="2300" dirty="0">
                <a:latin typeface="Comic Sans MS" panose="030F0702030302020204" pitchFamily="66" charset="0"/>
              </a:rPr>
              <a:t>and the DMA controller and the peripheral device gets complete access to system buses.</a:t>
            </a:r>
            <a:endParaRPr lang="en-US" altLang="en-US" dirty="0">
              <a:latin typeface="Comic Sans MS" panose="030F0702030302020204" pitchFamily="66" charset="0"/>
            </a:endParaRPr>
          </a:p>
        </p:txBody>
      </p:sp>
      <p:pic>
        <p:nvPicPr>
          <p:cNvPr id="74756" name="Picture 2">
            <a:extLst>
              <a:ext uri="{FF2B5EF4-FFF2-40B4-BE49-F238E27FC236}">
                <a16:creationId xmlns:a16="http://schemas.microsoft.com/office/drawing/2014/main" id="{7D4DC930-FD10-3120-4FA2-EF64C9B8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60"/>
          <a:stretch>
            <a:fillRect/>
          </a:stretch>
        </p:blipFill>
        <p:spPr bwMode="auto">
          <a:xfrm>
            <a:off x="1752600" y="1071561"/>
            <a:ext cx="8686800" cy="1371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Content Placeholder 2">
            <a:extLst>
              <a:ext uri="{FF2B5EF4-FFF2-40B4-BE49-F238E27FC236}">
                <a16:creationId xmlns:a16="http://schemas.microsoft.com/office/drawing/2014/main" id="{C46505D6-45AC-F9DD-E534-014B823601F6}"/>
              </a:ext>
            </a:extLst>
          </p:cNvPr>
          <p:cNvSpPr>
            <a:spLocks noGrp="1"/>
          </p:cNvSpPr>
          <p:nvPr>
            <p:ph idx="1"/>
          </p:nvPr>
        </p:nvSpPr>
        <p:spPr>
          <a:xfrm>
            <a:off x="628650" y="2129340"/>
            <a:ext cx="10972800" cy="4347660"/>
          </a:xfrm>
        </p:spPr>
        <p:txBody>
          <a:bodyPr>
            <a:normAutofit fontScale="92500" lnSpcReduction="20000"/>
          </a:bodyPr>
          <a:lstStyle/>
          <a:p>
            <a:pPr marL="166688" indent="-166688"/>
            <a:r>
              <a:rPr lang="en-US" altLang="en-US" sz="2300" dirty="0">
                <a:solidFill>
                  <a:srgbClr val="C00000"/>
                </a:solidFill>
                <a:latin typeface="Comic Sans MS" panose="030F0702030302020204" pitchFamily="66" charset="0"/>
              </a:rPr>
              <a:t>Cycle Stealing mode- </a:t>
            </a:r>
            <a:r>
              <a:rPr lang="en-US" altLang="en-US" sz="2300" dirty="0">
                <a:latin typeface="Comic Sans MS" panose="030F0702030302020204" pitchFamily="66" charset="0"/>
              </a:rPr>
              <a:t>When </a:t>
            </a:r>
            <a:r>
              <a:rPr lang="en-US" altLang="en-US" sz="2300" dirty="0">
                <a:solidFill>
                  <a:srgbClr val="0808B8"/>
                </a:solidFill>
                <a:latin typeface="Comic Sans MS" panose="030F0702030302020204" pitchFamily="66" charset="0"/>
              </a:rPr>
              <a:t>DMA controller wants to read/write via the bus it makes the CPU wait </a:t>
            </a:r>
            <a:r>
              <a:rPr lang="en-US" altLang="en-US" sz="2300" dirty="0">
                <a:latin typeface="Comic Sans MS" panose="030F0702030302020204" pitchFamily="66" charset="0"/>
              </a:rPr>
              <a:t>(controller always has </a:t>
            </a:r>
            <a:r>
              <a:rPr lang="en-US" altLang="en-US" sz="2300" dirty="0">
                <a:solidFill>
                  <a:srgbClr val="0808B8"/>
                </a:solidFill>
                <a:latin typeface="Comic Sans MS" panose="030F0702030302020204" pitchFamily="66" charset="0"/>
              </a:rPr>
              <a:t>higher priority </a:t>
            </a:r>
            <a:r>
              <a:rPr lang="en-US" altLang="en-US" sz="2300" dirty="0">
                <a:latin typeface="Comic Sans MS" panose="030F0702030302020204" pitchFamily="66" charset="0"/>
              </a:rPr>
              <a:t>on bus). </a:t>
            </a:r>
          </a:p>
          <a:p>
            <a:pPr marL="166688" indent="-166688"/>
            <a:r>
              <a:rPr lang="en-US" altLang="en-US" sz="2300" dirty="0">
                <a:latin typeface="Comic Sans MS" panose="030F0702030302020204" pitchFamily="66" charset="0"/>
              </a:rPr>
              <a:t>If the </a:t>
            </a:r>
            <a:r>
              <a:rPr lang="en-US" altLang="en-US" sz="2300" dirty="0">
                <a:solidFill>
                  <a:srgbClr val="0808B8"/>
                </a:solidFill>
                <a:latin typeface="Comic Sans MS" panose="030F0702030302020204" pitchFamily="66" charset="0"/>
              </a:rPr>
              <a:t>I/O bandwidth is less than the computer bus bandwidth</a:t>
            </a:r>
            <a:r>
              <a:rPr lang="en-US" altLang="en-US" sz="2300" dirty="0">
                <a:latin typeface="Comic Sans MS" panose="030F0702030302020204" pitchFamily="66" charset="0"/>
              </a:rPr>
              <a:t>, then the DMA hardware will </a:t>
            </a:r>
            <a:r>
              <a:rPr lang="en-US" altLang="en-US" sz="2300" dirty="0">
                <a:solidFill>
                  <a:srgbClr val="0808B8"/>
                </a:solidFill>
                <a:latin typeface="Comic Sans MS" panose="030F0702030302020204" pitchFamily="66" charset="0"/>
              </a:rPr>
              <a:t>steal cycles </a:t>
            </a:r>
            <a:r>
              <a:rPr lang="en-US" altLang="en-US" sz="2300" dirty="0">
                <a:latin typeface="Comic Sans MS" panose="030F0702030302020204" pitchFamily="66" charset="0"/>
              </a:rPr>
              <a:t>and transfer the data one DMA cycle at a time.  During the cycle steal DMA, instead of the data being transferred  all at once, it is </a:t>
            </a:r>
            <a:r>
              <a:rPr lang="en-US" altLang="en-US" sz="2300" dirty="0">
                <a:solidFill>
                  <a:srgbClr val="0808B8"/>
                </a:solidFill>
                <a:latin typeface="Comic Sans MS" panose="030F0702030302020204" pitchFamily="66" charset="0"/>
              </a:rPr>
              <a:t>transferred one byte at a time</a:t>
            </a:r>
            <a:r>
              <a:rPr lang="en-US" altLang="en-US" sz="2300" dirty="0">
                <a:latin typeface="Comic Sans MS" panose="030F0702030302020204" pitchFamily="66" charset="0"/>
              </a:rPr>
              <a:t>. .</a:t>
            </a:r>
          </a:p>
          <a:p>
            <a:pPr marL="166688" indent="-166688"/>
            <a:r>
              <a:rPr lang="en-US" altLang="en-US" sz="2300" dirty="0">
                <a:latin typeface="Comic Sans MS" panose="030F0702030302020204" pitchFamily="66" charset="0"/>
              </a:rPr>
              <a:t>The DMA controller, after transferring one byte of data, </a:t>
            </a:r>
            <a:r>
              <a:rPr lang="en-US" altLang="en-US" sz="2300" dirty="0">
                <a:solidFill>
                  <a:srgbClr val="0808B8"/>
                </a:solidFill>
                <a:latin typeface="Comic Sans MS" panose="030F0702030302020204" pitchFamily="66" charset="0"/>
              </a:rPr>
              <a:t>releases control of the system buses</a:t>
            </a:r>
            <a:r>
              <a:rPr lang="en-US" altLang="en-US" sz="2300" dirty="0">
                <a:latin typeface="Comic Sans MS" panose="030F0702030302020204" pitchFamily="66" charset="0"/>
              </a:rPr>
              <a:t> by sending a </a:t>
            </a:r>
            <a:r>
              <a:rPr lang="en-US" altLang="en-US" sz="2300" dirty="0">
                <a:solidFill>
                  <a:srgbClr val="0808B8"/>
                </a:solidFill>
                <a:latin typeface="Comic Sans MS" panose="030F0702030302020204" pitchFamily="66" charset="0"/>
              </a:rPr>
              <a:t>bus grant signal </a:t>
            </a:r>
            <a:r>
              <a:rPr lang="en-US" altLang="en-US" sz="2300" dirty="0">
                <a:latin typeface="Comic Sans MS" panose="030F0702030302020204" pitchFamily="66" charset="0"/>
              </a:rPr>
              <a:t>through the control bus, lets the CPU process an instruction and then </a:t>
            </a:r>
            <a:r>
              <a:rPr lang="en-US" altLang="en-US" sz="2300" dirty="0">
                <a:solidFill>
                  <a:srgbClr val="0808B8"/>
                </a:solidFill>
                <a:latin typeface="Comic Sans MS" panose="030F0702030302020204" pitchFamily="66" charset="0"/>
              </a:rPr>
              <a:t>requests access to the bus by sending the bus request signal </a:t>
            </a:r>
            <a:r>
              <a:rPr lang="en-US" altLang="en-US" sz="2300" dirty="0">
                <a:latin typeface="Comic Sans MS" panose="030F0702030302020204" pitchFamily="66" charset="0"/>
              </a:rPr>
              <a:t>through the control bus and then </a:t>
            </a:r>
            <a:r>
              <a:rPr lang="en-US" altLang="en-US" sz="2300" dirty="0">
                <a:solidFill>
                  <a:srgbClr val="0808B8"/>
                </a:solidFill>
                <a:latin typeface="Comic Sans MS" panose="030F0702030302020204" pitchFamily="66" charset="0"/>
              </a:rPr>
              <a:t>transfers another byte of data</a:t>
            </a:r>
            <a:r>
              <a:rPr lang="en-US" altLang="en-US" sz="2300" dirty="0">
                <a:latin typeface="Comic Sans MS" panose="030F0702030302020204" pitchFamily="66" charset="0"/>
              </a:rPr>
              <a:t>. This keeps going on until all the data has been transferred. </a:t>
            </a:r>
          </a:p>
          <a:p>
            <a:pPr marL="166688" indent="-166688"/>
            <a:r>
              <a:rPr lang="en-US" altLang="en-US" sz="2300" dirty="0">
                <a:solidFill>
                  <a:srgbClr val="0808B8"/>
                </a:solidFill>
                <a:latin typeface="Comic Sans MS" panose="030F0702030302020204" pitchFamily="66" charset="0"/>
              </a:rPr>
              <a:t>Transfer rate is slower </a:t>
            </a:r>
            <a:r>
              <a:rPr lang="en-US" altLang="en-US" sz="2300" dirty="0">
                <a:latin typeface="Comic Sans MS" panose="030F0702030302020204" pitchFamily="66" charset="0"/>
              </a:rPr>
              <a:t>but </a:t>
            </a:r>
            <a:r>
              <a:rPr lang="en-US" altLang="en-US" sz="2300" dirty="0">
                <a:solidFill>
                  <a:srgbClr val="0808B8"/>
                </a:solidFill>
                <a:latin typeface="Comic Sans MS" panose="030F0702030302020204" pitchFamily="66" charset="0"/>
              </a:rPr>
              <a:t>CPU will not stay idle for a long period of time.</a:t>
            </a:r>
          </a:p>
        </p:txBody>
      </p:sp>
      <p:pic>
        <p:nvPicPr>
          <p:cNvPr id="76804" name="Picture 3">
            <a:extLst>
              <a:ext uri="{FF2B5EF4-FFF2-40B4-BE49-F238E27FC236}">
                <a16:creationId xmlns:a16="http://schemas.microsoft.com/office/drawing/2014/main" id="{53B40C33-FC2A-735E-6441-5BC17ACD3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69"/>
          <a:stretch>
            <a:fillRect/>
          </a:stretch>
        </p:blipFill>
        <p:spPr bwMode="auto">
          <a:xfrm>
            <a:off x="1828800" y="956412"/>
            <a:ext cx="8610600" cy="117292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D6024DFF-1335-A9D5-EF5F-AA0EAC4DDC80}"/>
              </a:ext>
            </a:extLst>
          </p:cNvPr>
          <p:cNvSpPr>
            <a:spLocks noGrp="1"/>
          </p:cNvSpPr>
          <p:nvPr>
            <p:ph type="title"/>
          </p:nvPr>
        </p:nvSpPr>
        <p:spPr>
          <a:xfrm>
            <a:off x="905256" y="590668"/>
            <a:ext cx="9881807" cy="45719"/>
          </a:xfrm>
        </p:spPr>
        <p:txBody>
          <a:bodyPr>
            <a:normAutofit fontScale="90000"/>
          </a:bodyPr>
          <a:lstStyle/>
          <a:p>
            <a:r>
              <a:rPr lang="en-IN" dirty="0"/>
              <a:t>DMA-Cycle Stealing Mode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a:extLst>
              <a:ext uri="{FF2B5EF4-FFF2-40B4-BE49-F238E27FC236}">
                <a16:creationId xmlns:a16="http://schemas.microsoft.com/office/drawing/2014/main" id="{7C0489E2-2EDC-414B-1000-7B675980EA52}"/>
              </a:ext>
            </a:extLst>
          </p:cNvPr>
          <p:cNvSpPr>
            <a:spLocks noGrp="1" noChangeArrowheads="1"/>
          </p:cNvSpPr>
          <p:nvPr>
            <p:ph idx="1"/>
          </p:nvPr>
        </p:nvSpPr>
        <p:spPr>
          <a:xfrm>
            <a:off x="914400" y="1671638"/>
            <a:ext cx="9914860" cy="4371353"/>
          </a:xfrm>
        </p:spPr>
        <p:txBody>
          <a:bodyPr rtlCol="0">
            <a:noAutofit/>
          </a:bodyPr>
          <a:lstStyle/>
          <a:p>
            <a:pPr marL="274320" indent="-274320">
              <a:buClr>
                <a:schemeClr val="accent3"/>
              </a:buClr>
              <a:buFont typeface="Wingdings 2"/>
              <a:buChar char=""/>
              <a:defRPr/>
            </a:pPr>
            <a:r>
              <a:rPr lang="en-US" sz="1800" dirty="0">
                <a:latin typeface="Comic Sans MS" panose="030F0702030302020204" pitchFamily="66" charset="0"/>
                <a:cs typeface="Arial" pitchFamily="34" charset="0"/>
              </a:rPr>
              <a:t>Processor and DMA controllers both need to </a:t>
            </a:r>
            <a:r>
              <a:rPr lang="en-US" sz="1800" dirty="0">
                <a:solidFill>
                  <a:srgbClr val="0808B8"/>
                </a:solidFill>
                <a:latin typeface="Comic Sans MS" panose="030F0702030302020204" pitchFamily="66" charset="0"/>
                <a:cs typeface="Arial" pitchFamily="34" charset="0"/>
              </a:rPr>
              <a:t>initiate data transfers on the bus and access main memory. </a:t>
            </a:r>
          </a:p>
          <a:p>
            <a:pPr marL="274320" indent="-274320">
              <a:buClr>
                <a:schemeClr val="accent3"/>
              </a:buClr>
              <a:buFont typeface="Wingdings 2"/>
              <a:buChar char=""/>
              <a:defRPr/>
            </a:pPr>
            <a:r>
              <a:rPr lang="en-US" sz="1800" dirty="0">
                <a:latin typeface="Comic Sans MS" panose="030F0702030302020204" pitchFamily="66" charset="0"/>
                <a:cs typeface="Arial" pitchFamily="34" charset="0"/>
              </a:rPr>
              <a:t>The </a:t>
            </a:r>
            <a:r>
              <a:rPr lang="en-US" sz="1800" dirty="0">
                <a:solidFill>
                  <a:srgbClr val="C00000"/>
                </a:solidFill>
                <a:latin typeface="Comic Sans MS" panose="030F0702030302020204" pitchFamily="66" charset="0"/>
                <a:cs typeface="Arial" pitchFamily="34" charset="0"/>
              </a:rPr>
              <a:t>device that is allowed to initiate transfers on the bus </a:t>
            </a:r>
            <a:r>
              <a:rPr lang="en-US" sz="1800" dirty="0">
                <a:latin typeface="Comic Sans MS" panose="030F0702030302020204" pitchFamily="66" charset="0"/>
                <a:cs typeface="Arial" pitchFamily="34" charset="0"/>
              </a:rPr>
              <a:t>at any given time is called the </a:t>
            </a:r>
            <a:r>
              <a:rPr lang="en-US" sz="1800" b="1" dirty="0">
                <a:solidFill>
                  <a:srgbClr val="0808B8"/>
                </a:solidFill>
                <a:latin typeface="Comic Sans MS" panose="030F0702030302020204" pitchFamily="66" charset="0"/>
                <a:cs typeface="Arial" pitchFamily="34" charset="0"/>
              </a:rPr>
              <a:t>bus master. </a:t>
            </a:r>
          </a:p>
          <a:p>
            <a:pPr marL="274320" indent="-274320">
              <a:buClr>
                <a:schemeClr val="accent3"/>
              </a:buClr>
              <a:buFont typeface="Wingdings 2"/>
              <a:buChar char=""/>
              <a:defRPr/>
            </a:pPr>
            <a:r>
              <a:rPr lang="en-US" sz="1800" dirty="0">
                <a:latin typeface="Comic Sans MS" panose="030F0702030302020204" pitchFamily="66" charset="0"/>
                <a:cs typeface="Arial" pitchFamily="34" charset="0"/>
              </a:rPr>
              <a:t>When the </a:t>
            </a:r>
            <a:r>
              <a:rPr lang="en-US" sz="1800" dirty="0">
                <a:solidFill>
                  <a:srgbClr val="C00000"/>
                </a:solidFill>
                <a:latin typeface="Comic Sans MS" panose="030F0702030302020204" pitchFamily="66" charset="0"/>
                <a:cs typeface="Arial" pitchFamily="34" charset="0"/>
              </a:rPr>
              <a:t>current bus master relinquishes its status </a:t>
            </a:r>
            <a:r>
              <a:rPr lang="en-US" sz="1800" dirty="0">
                <a:latin typeface="Comic Sans MS" panose="030F0702030302020204" pitchFamily="66" charset="0"/>
                <a:cs typeface="Arial" pitchFamily="34" charset="0"/>
              </a:rPr>
              <a:t>as the bus master, </a:t>
            </a:r>
            <a:r>
              <a:rPr lang="en-US" sz="1800" dirty="0">
                <a:solidFill>
                  <a:srgbClr val="C00000"/>
                </a:solidFill>
                <a:latin typeface="Comic Sans MS" panose="030F0702030302020204" pitchFamily="66" charset="0"/>
                <a:cs typeface="Arial" pitchFamily="34" charset="0"/>
              </a:rPr>
              <a:t>another device can acquire this status. </a:t>
            </a:r>
          </a:p>
          <a:p>
            <a:pPr marL="282575" lvl="1" indent="-282575">
              <a:buFont typeface="Wingdings 2"/>
              <a:buChar char=""/>
              <a:defRPr/>
            </a:pPr>
            <a:r>
              <a:rPr lang="en-US" b="1" dirty="0">
                <a:solidFill>
                  <a:srgbClr val="C00000"/>
                </a:solidFill>
                <a:latin typeface="Comic Sans MS" panose="030F0702030302020204" pitchFamily="66" charset="0"/>
                <a:cs typeface="Arial" pitchFamily="34" charset="0"/>
              </a:rPr>
              <a:t>Bus arbitration</a:t>
            </a:r>
            <a:r>
              <a:rPr lang="en-US" b="1" dirty="0">
                <a:latin typeface="Comic Sans MS" panose="030F0702030302020204" pitchFamily="66" charset="0"/>
                <a:cs typeface="Arial" pitchFamily="34" charset="0"/>
              </a:rPr>
              <a:t>-</a:t>
            </a:r>
            <a:r>
              <a:rPr lang="en-US" dirty="0">
                <a:latin typeface="Comic Sans MS" panose="030F0702030302020204" pitchFamily="66" charset="0"/>
                <a:cs typeface="Arial" pitchFamily="34" charset="0"/>
              </a:rPr>
              <a:t>The process by which </a:t>
            </a:r>
            <a:r>
              <a:rPr lang="en-US" dirty="0">
                <a:solidFill>
                  <a:srgbClr val="0808B8"/>
                </a:solidFill>
                <a:latin typeface="Comic Sans MS" panose="030F0702030302020204" pitchFamily="66" charset="0"/>
                <a:cs typeface="Arial" pitchFamily="34" charset="0"/>
              </a:rPr>
              <a:t>next device to become the bus master is selected and bus mastership is transferred</a:t>
            </a:r>
            <a:r>
              <a:rPr lang="en-US" dirty="0">
                <a:solidFill>
                  <a:srgbClr val="C00000"/>
                </a:solidFill>
                <a:latin typeface="Comic Sans MS" panose="030F0702030302020204" pitchFamily="66" charset="0"/>
                <a:cs typeface="Arial" pitchFamily="34" charset="0"/>
              </a:rPr>
              <a:t> </a:t>
            </a:r>
            <a:r>
              <a:rPr lang="en-US" dirty="0">
                <a:solidFill>
                  <a:srgbClr val="0808B8"/>
                </a:solidFill>
                <a:latin typeface="Comic Sans MS" panose="030F0702030302020204" pitchFamily="66" charset="0"/>
                <a:cs typeface="Arial" pitchFamily="34" charset="0"/>
              </a:rPr>
              <a:t>to.</a:t>
            </a:r>
            <a:endParaRPr lang="en-US" b="1" dirty="0">
              <a:solidFill>
                <a:srgbClr val="0808B8"/>
              </a:solidFill>
              <a:latin typeface="Comic Sans MS" panose="030F0702030302020204" pitchFamily="66" charset="0"/>
              <a:cs typeface="Arial" pitchFamily="34" charset="0"/>
            </a:endParaRPr>
          </a:p>
          <a:p>
            <a:pPr marL="274320" indent="-274320">
              <a:buClr>
                <a:schemeClr val="accent3"/>
              </a:buClr>
              <a:buFont typeface="Wingdings 2"/>
              <a:buChar char=""/>
              <a:defRPr/>
            </a:pPr>
            <a:r>
              <a:rPr lang="en-US" sz="1800" b="1" dirty="0">
                <a:solidFill>
                  <a:srgbClr val="C00000"/>
                </a:solidFill>
                <a:latin typeface="Comic Sans MS" panose="030F0702030302020204" pitchFamily="66" charset="0"/>
                <a:cs typeface="Arial" pitchFamily="34" charset="0"/>
              </a:rPr>
              <a:t>Centralized arbitration</a:t>
            </a:r>
            <a:r>
              <a:rPr lang="en-US" sz="1800" b="1" dirty="0">
                <a:solidFill>
                  <a:srgbClr val="0808B8"/>
                </a:solidFill>
                <a:latin typeface="Comic Sans MS" panose="030F0702030302020204" pitchFamily="66" charset="0"/>
                <a:cs typeface="Arial" pitchFamily="34" charset="0"/>
              </a:rPr>
              <a:t>:</a:t>
            </a:r>
          </a:p>
          <a:p>
            <a:pPr marL="640080" lvl="1" indent="-246888">
              <a:buFont typeface="Wingdings 2"/>
              <a:buChar char=""/>
              <a:defRPr/>
            </a:pPr>
            <a:r>
              <a:rPr lang="en-US" dirty="0">
                <a:latin typeface="Comic Sans MS" panose="030F0702030302020204" pitchFamily="66" charset="0"/>
                <a:cs typeface="Arial" pitchFamily="34" charset="0"/>
              </a:rPr>
              <a:t>A </a:t>
            </a:r>
            <a:r>
              <a:rPr lang="en-US" dirty="0">
                <a:solidFill>
                  <a:srgbClr val="0808B8"/>
                </a:solidFill>
                <a:latin typeface="Comic Sans MS" panose="030F0702030302020204" pitchFamily="66" charset="0"/>
                <a:cs typeface="Arial" pitchFamily="34" charset="0"/>
              </a:rPr>
              <a:t>single bus arbiter </a:t>
            </a:r>
            <a:r>
              <a:rPr lang="en-US" dirty="0">
                <a:latin typeface="Comic Sans MS" panose="030F0702030302020204" pitchFamily="66" charset="0"/>
                <a:cs typeface="Arial" pitchFamily="34" charset="0"/>
              </a:rPr>
              <a:t>performs the arbitration.</a:t>
            </a:r>
          </a:p>
          <a:p>
            <a:pPr marL="274320" indent="-274320">
              <a:buClr>
                <a:schemeClr val="accent3"/>
              </a:buClr>
              <a:buFont typeface="Wingdings 2"/>
              <a:buChar char=""/>
              <a:defRPr/>
            </a:pPr>
            <a:r>
              <a:rPr lang="en-US" sz="1800" b="1" dirty="0">
                <a:solidFill>
                  <a:srgbClr val="C00000"/>
                </a:solidFill>
                <a:latin typeface="Comic Sans MS" panose="030F0702030302020204" pitchFamily="66" charset="0"/>
                <a:cs typeface="Arial" pitchFamily="34" charset="0"/>
              </a:rPr>
              <a:t>Distributed arbitration</a:t>
            </a:r>
            <a:r>
              <a:rPr lang="en-US" sz="1800" b="1" dirty="0">
                <a:solidFill>
                  <a:srgbClr val="0808B8"/>
                </a:solidFill>
                <a:latin typeface="Comic Sans MS" panose="030F0702030302020204" pitchFamily="66" charset="0"/>
                <a:cs typeface="Arial" pitchFamily="34" charset="0"/>
              </a:rPr>
              <a:t>:</a:t>
            </a:r>
          </a:p>
          <a:p>
            <a:pPr marL="640080" lvl="1" indent="-246888">
              <a:buFont typeface="Wingdings 2"/>
              <a:buChar char=""/>
              <a:defRPr/>
            </a:pPr>
            <a:r>
              <a:rPr lang="en-US" dirty="0">
                <a:solidFill>
                  <a:srgbClr val="0808B8"/>
                </a:solidFill>
                <a:latin typeface="Comic Sans MS" panose="030F0702030302020204" pitchFamily="66" charset="0"/>
                <a:cs typeface="Arial" pitchFamily="34" charset="0"/>
              </a:rPr>
              <a:t>All devices participate </a:t>
            </a:r>
            <a:r>
              <a:rPr lang="en-US" dirty="0">
                <a:latin typeface="Comic Sans MS" panose="030F0702030302020204" pitchFamily="66" charset="0"/>
                <a:cs typeface="Arial" pitchFamily="34" charset="0"/>
              </a:rPr>
              <a:t>in the selection of the next bus master.</a:t>
            </a:r>
          </a:p>
        </p:txBody>
      </p:sp>
      <p:sp>
        <p:nvSpPr>
          <p:cNvPr id="3" name="Title 2">
            <a:extLst>
              <a:ext uri="{FF2B5EF4-FFF2-40B4-BE49-F238E27FC236}">
                <a16:creationId xmlns:a16="http://schemas.microsoft.com/office/drawing/2014/main" id="{FACCD3F8-3C16-0D2E-41B1-0D7B74569B53}"/>
              </a:ext>
            </a:extLst>
          </p:cNvPr>
          <p:cNvSpPr>
            <a:spLocks noGrp="1"/>
          </p:cNvSpPr>
          <p:nvPr>
            <p:ph type="title"/>
          </p:nvPr>
        </p:nvSpPr>
        <p:spPr/>
        <p:txBody>
          <a:bodyPr/>
          <a:lstStyle/>
          <a:p>
            <a:r>
              <a:rPr lang="en-IN" dirty="0"/>
              <a:t>Bus arbitration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5" name="Picture 57">
            <a:extLst>
              <a:ext uri="{FF2B5EF4-FFF2-40B4-BE49-F238E27FC236}">
                <a16:creationId xmlns:a16="http://schemas.microsoft.com/office/drawing/2014/main" id="{5727B236-BCA1-059B-11A5-B9DEB5E55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81164"/>
            <a:ext cx="7786688"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5128FC17-2286-2B5C-B289-BC99B62DD87F}"/>
              </a:ext>
            </a:extLst>
          </p:cNvPr>
          <p:cNvSpPr>
            <a:spLocks noGrp="1"/>
          </p:cNvSpPr>
          <p:nvPr>
            <p:ph type="title"/>
          </p:nvPr>
        </p:nvSpPr>
        <p:spPr/>
        <p:txBody>
          <a:bodyPr/>
          <a:lstStyle/>
          <a:p>
            <a:r>
              <a:rPr lang="en-IN" dirty="0"/>
              <a:t>Centralized Bus Arbitration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7BDC-77C7-5E05-1CEA-B7697147FFDD}"/>
              </a:ext>
            </a:extLst>
          </p:cNvPr>
          <p:cNvSpPr>
            <a:spLocks noGrp="1"/>
          </p:cNvSpPr>
          <p:nvPr>
            <p:ph type="title"/>
          </p:nvPr>
        </p:nvSpPr>
        <p:spPr>
          <a:xfrm>
            <a:off x="905256" y="590668"/>
            <a:ext cx="9914859" cy="580907"/>
          </a:xfrm>
        </p:spPr>
        <p:txBody>
          <a:bodyPr>
            <a:normAutofit fontScale="90000"/>
          </a:bodyPr>
          <a:lstStyle/>
          <a:p>
            <a:r>
              <a:rPr lang="en-IN" dirty="0"/>
              <a:t>Centralized Bus Arbitration</a:t>
            </a:r>
            <a:br>
              <a:rPr lang="en-IN" dirty="0"/>
            </a:br>
            <a:endParaRPr lang="en-IN" dirty="0"/>
          </a:p>
        </p:txBody>
      </p:sp>
      <p:sp>
        <p:nvSpPr>
          <p:cNvPr id="3" name="Content Placeholder 2">
            <a:extLst>
              <a:ext uri="{FF2B5EF4-FFF2-40B4-BE49-F238E27FC236}">
                <a16:creationId xmlns:a16="http://schemas.microsoft.com/office/drawing/2014/main" id="{71A60118-1C3F-62C3-502A-1FF7DB911166}"/>
              </a:ext>
            </a:extLst>
          </p:cNvPr>
          <p:cNvSpPr>
            <a:spLocks noGrp="1"/>
          </p:cNvSpPr>
          <p:nvPr>
            <p:ph idx="1"/>
          </p:nvPr>
        </p:nvSpPr>
        <p:spPr>
          <a:xfrm>
            <a:off x="914400" y="1171575"/>
            <a:ext cx="9914860" cy="4871416"/>
          </a:xfrm>
        </p:spPr>
        <p:txBody>
          <a:bodyPr rtlCol="0">
            <a:noAutofit/>
          </a:bodyPr>
          <a:lstStyle/>
          <a:p>
            <a:pPr marL="166688" indent="-166688">
              <a:buClr>
                <a:schemeClr val="accent3"/>
              </a:buClr>
              <a:buFontTx/>
              <a:buChar char="•"/>
              <a:defRPr/>
            </a:pPr>
            <a:r>
              <a:rPr lang="en-US" dirty="0">
                <a:solidFill>
                  <a:srgbClr val="C00000"/>
                </a:solidFill>
                <a:latin typeface="Comic Sans MS" panose="030F0702030302020204" pitchFamily="66" charset="0"/>
                <a:cs typeface="Arial" pitchFamily="34" charset="0"/>
              </a:rPr>
              <a:t>Bus arbiter </a:t>
            </a:r>
            <a:r>
              <a:rPr lang="en-US" dirty="0">
                <a:latin typeface="Comic Sans MS" panose="030F0702030302020204" pitchFamily="66" charset="0"/>
                <a:cs typeface="Arial" pitchFamily="34" charset="0"/>
              </a:rPr>
              <a:t>may be the </a:t>
            </a:r>
            <a:r>
              <a:rPr lang="en-US" dirty="0">
                <a:solidFill>
                  <a:srgbClr val="0808B8"/>
                </a:solidFill>
                <a:latin typeface="Comic Sans MS" panose="030F0702030302020204" pitchFamily="66" charset="0"/>
                <a:cs typeface="Arial" pitchFamily="34" charset="0"/>
              </a:rPr>
              <a:t>processor or a separate unit </a:t>
            </a:r>
            <a:r>
              <a:rPr lang="en-US" dirty="0">
                <a:latin typeface="Comic Sans MS" panose="030F0702030302020204" pitchFamily="66" charset="0"/>
                <a:cs typeface="Arial" pitchFamily="34" charset="0"/>
              </a:rPr>
              <a:t>connected </a:t>
            </a:r>
          </a:p>
          <a:p>
            <a:pPr marL="166688" indent="-166688">
              <a:buClr>
                <a:schemeClr val="accent3"/>
              </a:buClr>
              <a:buNone/>
              <a:defRPr/>
            </a:pPr>
            <a:r>
              <a:rPr lang="en-US" dirty="0">
                <a:latin typeface="Comic Sans MS" panose="030F0702030302020204" pitchFamily="66" charset="0"/>
                <a:cs typeface="Arial" pitchFamily="34" charset="0"/>
              </a:rPr>
              <a:t>  to the bus.</a:t>
            </a:r>
          </a:p>
          <a:p>
            <a:pPr marL="166688" indent="-166688">
              <a:buClr>
                <a:schemeClr val="accent3"/>
              </a:buClr>
              <a:buFontTx/>
              <a:buChar char="•"/>
              <a:defRPr/>
            </a:pPr>
            <a:r>
              <a:rPr lang="en-US" dirty="0">
                <a:latin typeface="Comic Sans MS" panose="030F0702030302020204" pitchFamily="66" charset="0"/>
                <a:cs typeface="Arial" pitchFamily="34" charset="0"/>
              </a:rPr>
              <a:t>Normally, the </a:t>
            </a:r>
            <a:r>
              <a:rPr lang="en-US" dirty="0">
                <a:solidFill>
                  <a:srgbClr val="0808B8"/>
                </a:solidFill>
                <a:latin typeface="Comic Sans MS" panose="030F0702030302020204" pitchFamily="66" charset="0"/>
                <a:cs typeface="Arial" pitchFamily="34" charset="0"/>
              </a:rPr>
              <a:t>processor is the bus master</a:t>
            </a:r>
            <a:r>
              <a:rPr lang="en-US" dirty="0">
                <a:latin typeface="Comic Sans MS" panose="030F0702030302020204" pitchFamily="66" charset="0"/>
                <a:cs typeface="Arial" pitchFamily="34" charset="0"/>
              </a:rPr>
              <a:t>, unless it grants bus mastership to one of the DMA controllers. </a:t>
            </a:r>
          </a:p>
          <a:p>
            <a:pPr marL="166688" indent="-166688">
              <a:buClr>
                <a:schemeClr val="accent3"/>
              </a:buClr>
              <a:buFontTx/>
              <a:buChar char="•"/>
              <a:defRPr/>
            </a:pPr>
            <a:r>
              <a:rPr lang="en-US" dirty="0">
                <a:solidFill>
                  <a:srgbClr val="0808B8"/>
                </a:solidFill>
                <a:latin typeface="Comic Sans MS" panose="030F0702030302020204" pitchFamily="66" charset="0"/>
                <a:cs typeface="Arial" pitchFamily="34" charset="0"/>
              </a:rPr>
              <a:t>DMA controller requests the control of the bus </a:t>
            </a:r>
            <a:r>
              <a:rPr lang="en-US" dirty="0">
                <a:latin typeface="Comic Sans MS" panose="030F0702030302020204" pitchFamily="66" charset="0"/>
                <a:cs typeface="Arial" pitchFamily="34" charset="0"/>
              </a:rPr>
              <a:t>by asserting the </a:t>
            </a:r>
            <a:r>
              <a:rPr lang="en-US" dirty="0">
                <a:solidFill>
                  <a:srgbClr val="C00000"/>
                </a:solidFill>
                <a:latin typeface="Comic Sans MS" panose="030F0702030302020204" pitchFamily="66" charset="0"/>
                <a:cs typeface="Arial" pitchFamily="34" charset="0"/>
              </a:rPr>
              <a:t>Bus Request (BR) line</a:t>
            </a:r>
            <a:r>
              <a:rPr lang="en-US" dirty="0">
                <a:latin typeface="Comic Sans MS" panose="030F0702030302020204" pitchFamily="66" charset="0"/>
                <a:cs typeface="Arial" pitchFamily="34" charset="0"/>
              </a:rPr>
              <a:t>.(active low) </a:t>
            </a:r>
          </a:p>
          <a:p>
            <a:pPr marL="166688" indent="-166688">
              <a:buClr>
                <a:schemeClr val="accent3"/>
              </a:buClr>
              <a:buFontTx/>
              <a:buChar char="•"/>
              <a:defRPr/>
            </a:pPr>
            <a:r>
              <a:rPr lang="en-US" dirty="0">
                <a:latin typeface="Comic Sans MS" panose="030F0702030302020204" pitchFamily="66" charset="0"/>
                <a:cs typeface="Arial" pitchFamily="34" charset="0"/>
              </a:rPr>
              <a:t>In response, the </a:t>
            </a:r>
            <a:r>
              <a:rPr lang="en-US" dirty="0">
                <a:solidFill>
                  <a:srgbClr val="0808B8"/>
                </a:solidFill>
                <a:latin typeface="Comic Sans MS" panose="030F0702030302020204" pitchFamily="66" charset="0"/>
                <a:cs typeface="Arial" pitchFamily="34" charset="0"/>
              </a:rPr>
              <a:t>processor activates </a:t>
            </a:r>
            <a:r>
              <a:rPr lang="en-US" dirty="0">
                <a:solidFill>
                  <a:srgbClr val="C00000"/>
                </a:solidFill>
                <a:latin typeface="Comic Sans MS" panose="030F0702030302020204" pitchFamily="66" charset="0"/>
                <a:cs typeface="Arial" pitchFamily="34" charset="0"/>
              </a:rPr>
              <a:t>Bus-Grant1 (BG1) line</a:t>
            </a:r>
            <a:r>
              <a:rPr lang="en-US" dirty="0">
                <a:latin typeface="Comic Sans MS" panose="030F0702030302020204" pitchFamily="66" charset="0"/>
                <a:cs typeface="Arial" pitchFamily="34" charset="0"/>
              </a:rPr>
              <a:t>, indicating that the controller may use the bus when it is free. </a:t>
            </a:r>
          </a:p>
          <a:p>
            <a:pPr marL="166688" indent="-166688">
              <a:buClr>
                <a:schemeClr val="accent3"/>
              </a:buClr>
              <a:buFontTx/>
              <a:buChar char="•"/>
              <a:defRPr/>
            </a:pPr>
            <a:r>
              <a:rPr lang="en-US" dirty="0">
                <a:solidFill>
                  <a:srgbClr val="C00000"/>
                </a:solidFill>
                <a:latin typeface="Comic Sans MS" panose="030F0702030302020204" pitchFamily="66" charset="0"/>
                <a:cs typeface="Arial" pitchFamily="34" charset="0"/>
              </a:rPr>
              <a:t>BG1 signal </a:t>
            </a:r>
            <a:r>
              <a:rPr lang="en-US" dirty="0">
                <a:latin typeface="Comic Sans MS" panose="030F0702030302020204" pitchFamily="66" charset="0"/>
                <a:cs typeface="Arial" pitchFamily="34" charset="0"/>
              </a:rPr>
              <a:t>is connected to </a:t>
            </a:r>
            <a:r>
              <a:rPr lang="en-US" dirty="0">
                <a:solidFill>
                  <a:srgbClr val="0808B8"/>
                </a:solidFill>
                <a:latin typeface="Comic Sans MS" panose="030F0702030302020204" pitchFamily="66" charset="0"/>
                <a:cs typeface="Arial" pitchFamily="34" charset="0"/>
              </a:rPr>
              <a:t>all DMA controllers in a daisy chain fashion.  </a:t>
            </a:r>
          </a:p>
          <a:p>
            <a:pPr marL="166688" indent="-166688">
              <a:buClr>
                <a:schemeClr val="accent3"/>
              </a:buClr>
              <a:buFontTx/>
              <a:buChar char="•"/>
              <a:defRPr/>
            </a:pPr>
            <a:r>
              <a:rPr lang="en-US" dirty="0">
                <a:solidFill>
                  <a:srgbClr val="C00000"/>
                </a:solidFill>
                <a:latin typeface="Comic Sans MS" panose="030F0702030302020204" pitchFamily="66" charset="0"/>
                <a:cs typeface="Arial" pitchFamily="34" charset="0"/>
              </a:rPr>
              <a:t>BBSY signal (active low)is 0,</a:t>
            </a:r>
            <a:r>
              <a:rPr lang="en-US" dirty="0">
                <a:latin typeface="Comic Sans MS" panose="030F0702030302020204" pitchFamily="66" charset="0"/>
                <a:cs typeface="Arial" pitchFamily="34" charset="0"/>
              </a:rPr>
              <a:t> it indicates that the </a:t>
            </a:r>
            <a:r>
              <a:rPr lang="en-US" dirty="0">
                <a:solidFill>
                  <a:srgbClr val="0808B8"/>
                </a:solidFill>
                <a:latin typeface="Comic Sans MS" panose="030F0702030302020204" pitchFamily="66" charset="0"/>
                <a:cs typeface="Arial" pitchFamily="34" charset="0"/>
              </a:rPr>
              <a:t>bus is busy</a:t>
            </a:r>
            <a:r>
              <a:rPr lang="en-US" dirty="0">
                <a:latin typeface="Comic Sans MS" panose="030F0702030302020204" pitchFamily="66" charset="0"/>
                <a:cs typeface="Arial" pitchFamily="34" charset="0"/>
              </a:rPr>
              <a:t>, already in use.</a:t>
            </a:r>
          </a:p>
          <a:p>
            <a:pPr marL="166688" indent="-166688">
              <a:buClr>
                <a:schemeClr val="accent3"/>
              </a:buClr>
              <a:buFontTx/>
              <a:buChar char="•"/>
              <a:defRPr/>
            </a:pPr>
            <a:r>
              <a:rPr lang="en-US" dirty="0">
                <a:latin typeface="Comic Sans MS" panose="030F0702030302020204" pitchFamily="66" charset="0"/>
                <a:cs typeface="Arial" pitchFamily="34" charset="0"/>
              </a:rPr>
              <a:t>When </a:t>
            </a:r>
            <a:r>
              <a:rPr lang="en-US" dirty="0">
                <a:solidFill>
                  <a:srgbClr val="C00000"/>
                </a:solidFill>
                <a:latin typeface="Comic Sans MS" panose="030F0702030302020204" pitchFamily="66" charset="0"/>
                <a:cs typeface="Arial" pitchFamily="34" charset="0"/>
              </a:rPr>
              <a:t>BBSY=1,</a:t>
            </a:r>
            <a:r>
              <a:rPr lang="en-US" dirty="0">
                <a:latin typeface="Comic Sans MS" panose="030F0702030302020204" pitchFamily="66" charset="0"/>
                <a:cs typeface="Arial" pitchFamily="34" charset="0"/>
              </a:rPr>
              <a:t> the </a:t>
            </a:r>
            <a:r>
              <a:rPr lang="en-US" dirty="0">
                <a:solidFill>
                  <a:srgbClr val="0808B8"/>
                </a:solidFill>
                <a:latin typeface="Comic Sans MS" panose="030F0702030302020204" pitchFamily="66" charset="0"/>
                <a:cs typeface="Arial" pitchFamily="34" charset="0"/>
              </a:rPr>
              <a:t>DMA  controller which asserted BR can acquire control of the bus</a:t>
            </a:r>
            <a:r>
              <a:rPr lang="en-US" dirty="0">
                <a:latin typeface="Comic Sans MS" panose="030F0702030302020204" pitchFamily="66" charset="0"/>
                <a:cs typeface="Arial" pitchFamily="34"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82">
            <a:extLst>
              <a:ext uri="{FF2B5EF4-FFF2-40B4-BE49-F238E27FC236}">
                <a16:creationId xmlns:a16="http://schemas.microsoft.com/office/drawing/2014/main" id="{A26BD810-6FBE-5726-CDDB-8056E946D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19672"/>
            <a:ext cx="8610600" cy="470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46A15D34-74C9-BAD8-6F12-D179A0E4CE9F}"/>
              </a:ext>
            </a:extLst>
          </p:cNvPr>
          <p:cNvSpPr>
            <a:spLocks noGrp="1"/>
          </p:cNvSpPr>
          <p:nvPr>
            <p:ph type="title"/>
          </p:nvPr>
        </p:nvSpPr>
        <p:spPr/>
        <p:txBody>
          <a:bodyPr/>
          <a:lstStyle/>
          <a:p>
            <a:r>
              <a:rPr lang="en-IN" dirty="0"/>
              <a:t>Centralized Bus Arbitration</a:t>
            </a:r>
            <a:br>
              <a:rPr lang="en-IN" dirty="0"/>
            </a:b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a:extLst>
              <a:ext uri="{FF2B5EF4-FFF2-40B4-BE49-F238E27FC236}">
                <a16:creationId xmlns:a16="http://schemas.microsoft.com/office/drawing/2014/main" id="{3FC59987-A8FD-FF55-1528-BF1C914F7702}"/>
              </a:ext>
            </a:extLst>
          </p:cNvPr>
          <p:cNvSpPr>
            <a:spLocks noGrp="1" noChangeArrowheads="1"/>
          </p:cNvSpPr>
          <p:nvPr>
            <p:ph idx="1"/>
          </p:nvPr>
        </p:nvSpPr>
        <p:spPr>
          <a:xfrm>
            <a:off x="357188" y="1919672"/>
            <a:ext cx="10929556" cy="4557328"/>
          </a:xfrm>
        </p:spPr>
        <p:txBody>
          <a:bodyPr rtlCol="0">
            <a:normAutofit fontScale="70000" lnSpcReduction="20000"/>
          </a:bodyPr>
          <a:lstStyle/>
          <a:p>
            <a:pPr marL="274320" indent="-274320">
              <a:lnSpc>
                <a:spcPct val="110000"/>
              </a:lnSpc>
              <a:buClr>
                <a:schemeClr val="accent3"/>
              </a:buClr>
              <a:buFont typeface="Wingdings 2"/>
              <a:buChar char=""/>
              <a:defRPr/>
            </a:pPr>
            <a:r>
              <a:rPr lang="en-US" sz="3000" dirty="0">
                <a:solidFill>
                  <a:srgbClr val="C00000"/>
                </a:solidFill>
                <a:latin typeface="Comic Sans MS" panose="030F0702030302020204" pitchFamily="66" charset="0"/>
                <a:cs typeface="Arial" pitchFamily="34" charset="0"/>
              </a:rPr>
              <a:t>All devices </a:t>
            </a:r>
            <a:r>
              <a:rPr lang="en-US" sz="3000" dirty="0">
                <a:latin typeface="Comic Sans MS" panose="030F0702030302020204" pitchFamily="66" charset="0"/>
                <a:cs typeface="Arial" pitchFamily="34" charset="0"/>
              </a:rPr>
              <a:t>waiting to use the bus </a:t>
            </a:r>
            <a:r>
              <a:rPr lang="en-US" sz="3000" dirty="0">
                <a:solidFill>
                  <a:srgbClr val="0808B8"/>
                </a:solidFill>
                <a:latin typeface="Comic Sans MS" panose="030F0702030302020204" pitchFamily="66" charset="0"/>
                <a:cs typeface="Arial" pitchFamily="34" charset="0"/>
              </a:rPr>
              <a:t>share the responsibility of carrying out the arbitration process. </a:t>
            </a:r>
          </a:p>
          <a:p>
            <a:pPr marL="640080" lvl="1" indent="-246888">
              <a:lnSpc>
                <a:spcPct val="110000"/>
              </a:lnSpc>
              <a:buFont typeface="Wingdings 2"/>
              <a:buChar char=""/>
              <a:defRPr/>
            </a:pPr>
            <a:r>
              <a:rPr lang="en-US" sz="3000" dirty="0">
                <a:latin typeface="Comic Sans MS" panose="030F0702030302020204" pitchFamily="66" charset="0"/>
                <a:cs typeface="Arial" pitchFamily="34" charset="0"/>
              </a:rPr>
              <a:t>Arbitration process </a:t>
            </a:r>
            <a:r>
              <a:rPr lang="en-US" sz="3000" dirty="0">
                <a:solidFill>
                  <a:srgbClr val="0808B8"/>
                </a:solidFill>
                <a:latin typeface="Comic Sans MS" panose="030F0702030302020204" pitchFamily="66" charset="0"/>
                <a:cs typeface="Arial" pitchFamily="34" charset="0"/>
              </a:rPr>
              <a:t>does not depend on a central arbiter </a:t>
            </a:r>
            <a:r>
              <a:rPr lang="en-US" sz="3000" dirty="0">
                <a:latin typeface="Comic Sans MS" panose="030F0702030302020204" pitchFamily="66" charset="0"/>
                <a:cs typeface="Arial" pitchFamily="34" charset="0"/>
              </a:rPr>
              <a:t>and hence </a:t>
            </a:r>
            <a:r>
              <a:rPr lang="en-US" sz="3000" dirty="0">
                <a:solidFill>
                  <a:srgbClr val="0808B8"/>
                </a:solidFill>
                <a:latin typeface="Comic Sans MS" panose="030F0702030302020204" pitchFamily="66" charset="0"/>
                <a:cs typeface="Arial" pitchFamily="34" charset="0"/>
              </a:rPr>
              <a:t>distributed arbitration has higher reliability</a:t>
            </a:r>
            <a:r>
              <a:rPr lang="en-US" sz="3000" dirty="0">
                <a:latin typeface="Comic Sans MS" panose="030F0702030302020204" pitchFamily="66" charset="0"/>
                <a:cs typeface="Arial" pitchFamily="34" charset="0"/>
              </a:rPr>
              <a:t>.</a:t>
            </a:r>
          </a:p>
          <a:p>
            <a:pPr marL="274320" indent="-274320">
              <a:lnSpc>
                <a:spcPct val="110000"/>
              </a:lnSpc>
              <a:buClr>
                <a:schemeClr val="accent3"/>
              </a:buClr>
              <a:buFont typeface="Wingdings 2"/>
              <a:buChar char=""/>
              <a:defRPr/>
            </a:pPr>
            <a:r>
              <a:rPr lang="en-US" sz="3000" dirty="0">
                <a:solidFill>
                  <a:srgbClr val="C00000"/>
                </a:solidFill>
                <a:latin typeface="Comic Sans MS" panose="030F0702030302020204" pitchFamily="66" charset="0"/>
                <a:cs typeface="Arial" pitchFamily="34" charset="0"/>
              </a:rPr>
              <a:t>Each device </a:t>
            </a:r>
            <a:r>
              <a:rPr lang="en-US" sz="3000" dirty="0">
                <a:latin typeface="Comic Sans MS" panose="030F0702030302020204" pitchFamily="66" charset="0"/>
                <a:cs typeface="Arial" pitchFamily="34" charset="0"/>
              </a:rPr>
              <a:t>is assigned a </a:t>
            </a:r>
            <a:r>
              <a:rPr lang="en-US" sz="3000" dirty="0">
                <a:solidFill>
                  <a:srgbClr val="C00000"/>
                </a:solidFill>
                <a:latin typeface="Comic Sans MS" panose="030F0702030302020204" pitchFamily="66" charset="0"/>
                <a:cs typeface="Arial" pitchFamily="34" charset="0"/>
              </a:rPr>
              <a:t>4-bit ID number</a:t>
            </a:r>
            <a:r>
              <a:rPr lang="en-US" sz="3000" dirty="0">
                <a:latin typeface="Comic Sans MS" panose="030F0702030302020204" pitchFamily="66" charset="0"/>
                <a:cs typeface="Arial" pitchFamily="34" charset="0"/>
              </a:rPr>
              <a:t>.</a:t>
            </a:r>
          </a:p>
          <a:p>
            <a:pPr marL="274320" indent="-274320">
              <a:lnSpc>
                <a:spcPct val="110000"/>
              </a:lnSpc>
              <a:buClr>
                <a:schemeClr val="accent3"/>
              </a:buClr>
              <a:buFont typeface="Wingdings 2"/>
              <a:buChar char=""/>
              <a:defRPr/>
            </a:pPr>
            <a:r>
              <a:rPr lang="en-US" sz="3000" dirty="0">
                <a:latin typeface="Comic Sans MS" panose="030F0702030302020204" pitchFamily="66" charset="0"/>
                <a:cs typeface="Arial" pitchFamily="34" charset="0"/>
              </a:rPr>
              <a:t>All the devices are connected using </a:t>
            </a:r>
            <a:r>
              <a:rPr lang="en-US" sz="3000" dirty="0">
                <a:solidFill>
                  <a:srgbClr val="0808B8"/>
                </a:solidFill>
                <a:latin typeface="Comic Sans MS" panose="030F0702030302020204" pitchFamily="66" charset="0"/>
                <a:cs typeface="Arial" pitchFamily="34" charset="0"/>
              </a:rPr>
              <a:t>5 lines</a:t>
            </a:r>
            <a:r>
              <a:rPr lang="en-US" sz="3000" dirty="0">
                <a:latin typeface="Comic Sans MS" panose="030F0702030302020204" pitchFamily="66" charset="0"/>
                <a:cs typeface="Arial" pitchFamily="34" charset="0"/>
              </a:rPr>
              <a:t>, </a:t>
            </a:r>
            <a:r>
              <a:rPr lang="en-US" sz="3000" dirty="0">
                <a:solidFill>
                  <a:srgbClr val="0808B8"/>
                </a:solidFill>
                <a:latin typeface="Comic Sans MS" panose="030F0702030302020204" pitchFamily="66" charset="0"/>
                <a:cs typeface="Arial" pitchFamily="34" charset="0"/>
              </a:rPr>
              <a:t>4 arbitration lines to transmit the ID, and one line for the Start-Arbitration signal.</a:t>
            </a:r>
          </a:p>
          <a:p>
            <a:pPr marL="274320" indent="-274320">
              <a:lnSpc>
                <a:spcPct val="110000"/>
              </a:lnSpc>
              <a:buClr>
                <a:schemeClr val="accent3"/>
              </a:buClr>
              <a:buFont typeface="Wingdings 2"/>
              <a:buChar char=""/>
              <a:defRPr/>
            </a:pPr>
            <a:r>
              <a:rPr lang="en-US" sz="3000" dirty="0">
                <a:solidFill>
                  <a:srgbClr val="C00000"/>
                </a:solidFill>
                <a:latin typeface="Comic Sans MS" panose="030F0702030302020204" pitchFamily="66" charset="0"/>
                <a:cs typeface="Arial" pitchFamily="34" charset="0"/>
              </a:rPr>
              <a:t>To request the bus a device</a:t>
            </a:r>
            <a:r>
              <a:rPr lang="en-US" sz="3000" dirty="0">
                <a:latin typeface="Comic Sans MS" panose="030F0702030302020204" pitchFamily="66" charset="0"/>
                <a:cs typeface="Arial" pitchFamily="34" charset="0"/>
              </a:rPr>
              <a:t>:</a:t>
            </a:r>
          </a:p>
          <a:p>
            <a:pPr marL="640080" lvl="1" indent="-246888">
              <a:lnSpc>
                <a:spcPct val="110000"/>
              </a:lnSpc>
              <a:buFont typeface="Wingdings 2"/>
              <a:buChar char=""/>
              <a:defRPr/>
            </a:pPr>
            <a:r>
              <a:rPr lang="en-US" sz="3000" dirty="0">
                <a:solidFill>
                  <a:srgbClr val="0808B8"/>
                </a:solidFill>
                <a:latin typeface="Comic Sans MS" panose="030F0702030302020204" pitchFamily="66" charset="0"/>
                <a:cs typeface="Arial" pitchFamily="34" charset="0"/>
              </a:rPr>
              <a:t>Asserts the Start-Arbitration signal.</a:t>
            </a:r>
          </a:p>
          <a:p>
            <a:pPr marL="640080" lvl="1" indent="-246888">
              <a:lnSpc>
                <a:spcPct val="110000"/>
              </a:lnSpc>
              <a:buFont typeface="Wingdings 2"/>
              <a:buChar char=""/>
              <a:defRPr/>
            </a:pPr>
            <a:r>
              <a:rPr lang="en-US" sz="3000" dirty="0">
                <a:solidFill>
                  <a:srgbClr val="0808B8"/>
                </a:solidFill>
                <a:latin typeface="Comic Sans MS" panose="030F0702030302020204" pitchFamily="66" charset="0"/>
                <a:cs typeface="Arial" pitchFamily="34" charset="0"/>
              </a:rPr>
              <a:t>Places its 4-bit ID number on the arbitration lines.</a:t>
            </a:r>
          </a:p>
          <a:p>
            <a:pPr marL="274320" indent="-274320">
              <a:lnSpc>
                <a:spcPct val="110000"/>
              </a:lnSpc>
              <a:buClr>
                <a:schemeClr val="accent3"/>
              </a:buClr>
              <a:buFont typeface="Wingdings 2"/>
              <a:buChar char=""/>
              <a:defRPr/>
            </a:pPr>
            <a:r>
              <a:rPr lang="en-US" sz="3000" dirty="0">
                <a:latin typeface="Comic Sans MS" panose="030F0702030302020204" pitchFamily="66" charset="0"/>
                <a:cs typeface="Arial" pitchFamily="34" charset="0"/>
              </a:rPr>
              <a:t>The </a:t>
            </a:r>
            <a:r>
              <a:rPr lang="en-US" sz="3000" dirty="0">
                <a:solidFill>
                  <a:srgbClr val="C00000"/>
                </a:solidFill>
                <a:latin typeface="Comic Sans MS" panose="030F0702030302020204" pitchFamily="66" charset="0"/>
                <a:cs typeface="Arial" pitchFamily="34" charset="0"/>
              </a:rPr>
              <a:t>pattern</a:t>
            </a:r>
            <a:r>
              <a:rPr lang="en-US" sz="3000" dirty="0">
                <a:latin typeface="Comic Sans MS" panose="030F0702030302020204" pitchFamily="66" charset="0"/>
                <a:cs typeface="Arial" pitchFamily="34" charset="0"/>
              </a:rPr>
              <a:t> </a:t>
            </a:r>
            <a:r>
              <a:rPr lang="en-US" sz="3000" dirty="0">
                <a:solidFill>
                  <a:srgbClr val="C00000"/>
                </a:solidFill>
                <a:latin typeface="Comic Sans MS" panose="030F0702030302020204" pitchFamily="66" charset="0"/>
                <a:cs typeface="Arial" pitchFamily="34" charset="0"/>
              </a:rPr>
              <a:t>that appears on the arbitration lines </a:t>
            </a:r>
            <a:r>
              <a:rPr lang="en-US" sz="3000" dirty="0">
                <a:latin typeface="Comic Sans MS" panose="030F0702030302020204" pitchFamily="66" charset="0"/>
                <a:cs typeface="Arial" pitchFamily="34" charset="0"/>
              </a:rPr>
              <a:t>is </a:t>
            </a:r>
            <a:r>
              <a:rPr lang="en-US" sz="3000" dirty="0">
                <a:solidFill>
                  <a:srgbClr val="0808B8"/>
                </a:solidFill>
                <a:latin typeface="Comic Sans MS" panose="030F0702030302020204" pitchFamily="66" charset="0"/>
                <a:cs typeface="Arial" pitchFamily="34" charset="0"/>
              </a:rPr>
              <a:t>the logical-OR of all the 4-bit device IDs placed on the arbitration lines.</a:t>
            </a:r>
          </a:p>
          <a:p>
            <a:pPr marL="640080" lvl="1" indent="-246888">
              <a:buFont typeface="Wingdings 2"/>
              <a:buChar char=""/>
              <a:defRPr/>
            </a:pPr>
            <a:endParaRPr lang="en-US" dirty="0"/>
          </a:p>
        </p:txBody>
      </p:sp>
      <p:sp>
        <p:nvSpPr>
          <p:cNvPr id="3" name="Title 2">
            <a:extLst>
              <a:ext uri="{FF2B5EF4-FFF2-40B4-BE49-F238E27FC236}">
                <a16:creationId xmlns:a16="http://schemas.microsoft.com/office/drawing/2014/main" id="{BB813D66-A35D-F868-C01D-938435830B6C}"/>
              </a:ext>
            </a:extLst>
          </p:cNvPr>
          <p:cNvSpPr>
            <a:spLocks noGrp="1"/>
          </p:cNvSpPr>
          <p:nvPr>
            <p:ph type="title"/>
          </p:nvPr>
        </p:nvSpPr>
        <p:spPr/>
        <p:txBody>
          <a:bodyPr/>
          <a:lstStyle/>
          <a:p>
            <a:r>
              <a:rPr lang="en-IN" dirty="0"/>
              <a:t>Distributed arbitration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4">
            <a:extLst>
              <a:ext uri="{FF2B5EF4-FFF2-40B4-BE49-F238E27FC236}">
                <a16:creationId xmlns:a16="http://schemas.microsoft.com/office/drawing/2014/main" id="{FA516E31-EB10-FA7A-7A4D-63EEECDC0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85900"/>
            <a:ext cx="86106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2206A6B-2584-E82D-D47B-1646C25A1E20}"/>
              </a:ext>
            </a:extLst>
          </p:cNvPr>
          <p:cNvSpPr>
            <a:spLocks noGrp="1"/>
          </p:cNvSpPr>
          <p:nvPr>
            <p:ph type="title"/>
          </p:nvPr>
        </p:nvSpPr>
        <p:spPr/>
        <p:txBody>
          <a:bodyPr/>
          <a:lstStyle/>
          <a:p>
            <a:r>
              <a:rPr lang="en-IN" dirty="0"/>
              <a:t> Distributed arbitration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294E-0382-5382-AB9E-961D70C50C64}"/>
              </a:ext>
            </a:extLst>
          </p:cNvPr>
          <p:cNvSpPr>
            <a:spLocks noGrp="1"/>
          </p:cNvSpPr>
          <p:nvPr>
            <p:ph type="title"/>
          </p:nvPr>
        </p:nvSpPr>
        <p:spPr/>
        <p:txBody>
          <a:bodyPr/>
          <a:lstStyle/>
          <a:p>
            <a:r>
              <a:rPr lang="en-IN" dirty="0"/>
              <a:t> Distributed arbitration</a:t>
            </a:r>
          </a:p>
        </p:txBody>
      </p:sp>
      <p:sp>
        <p:nvSpPr>
          <p:cNvPr id="83970" name="Content Placeholder 2">
            <a:extLst>
              <a:ext uri="{FF2B5EF4-FFF2-40B4-BE49-F238E27FC236}">
                <a16:creationId xmlns:a16="http://schemas.microsoft.com/office/drawing/2014/main" id="{EAF7BA02-E673-61F4-6D94-98178D448C4F}"/>
              </a:ext>
            </a:extLst>
          </p:cNvPr>
          <p:cNvSpPr>
            <a:spLocks noGrp="1"/>
          </p:cNvSpPr>
          <p:nvPr>
            <p:ph idx="1"/>
          </p:nvPr>
        </p:nvSpPr>
        <p:spPr/>
        <p:txBody>
          <a:bodyPr rtlCol="0">
            <a:normAutofit fontScale="70000" lnSpcReduction="20000"/>
          </a:bodyPr>
          <a:lstStyle/>
          <a:p>
            <a:pPr marL="287338" indent="-233363">
              <a:buFont typeface="Wingdings" pitchFamily="2" charset="2"/>
              <a:buChar char="v"/>
              <a:defRPr/>
            </a:pPr>
            <a:r>
              <a:rPr lang="en-US" sz="2700" dirty="0">
                <a:solidFill>
                  <a:srgbClr val="C00000"/>
                </a:solidFill>
                <a:latin typeface="Comic Sans MS" panose="030F0702030302020204" pitchFamily="66" charset="0"/>
                <a:cs typeface="Arial" pitchFamily="34" charset="0"/>
              </a:rPr>
              <a:t>Distributed Arbitration process</a:t>
            </a:r>
            <a:r>
              <a:rPr lang="en-US" sz="2700" dirty="0">
                <a:solidFill>
                  <a:srgbClr val="0808B8"/>
                </a:solidFill>
                <a:latin typeface="Comic Sans MS" panose="030F0702030302020204" pitchFamily="66" charset="0"/>
                <a:cs typeface="Arial" pitchFamily="34" charset="0"/>
              </a:rPr>
              <a:t>:</a:t>
            </a:r>
          </a:p>
          <a:p>
            <a:pPr marL="274320" indent="-274320">
              <a:lnSpc>
                <a:spcPct val="110000"/>
              </a:lnSpc>
              <a:buClr>
                <a:schemeClr val="accent3"/>
              </a:buClr>
              <a:buFont typeface="Wingdings 2"/>
              <a:buChar char=""/>
              <a:defRPr/>
            </a:pPr>
            <a:r>
              <a:rPr lang="en-US" sz="2700" dirty="0">
                <a:solidFill>
                  <a:srgbClr val="C00000"/>
                </a:solidFill>
                <a:latin typeface="Comic Sans MS" panose="030F0702030302020204" pitchFamily="66" charset="0"/>
                <a:cs typeface="Arial" pitchFamily="34" charset="0"/>
              </a:rPr>
              <a:t>To request the bus a device has to</a:t>
            </a:r>
            <a:r>
              <a:rPr lang="en-US" sz="2700" dirty="0">
                <a:latin typeface="Comic Sans MS" panose="030F0702030302020204" pitchFamily="66" charset="0"/>
                <a:cs typeface="Arial" pitchFamily="34" charset="0"/>
              </a:rPr>
              <a:t>:</a:t>
            </a:r>
          </a:p>
          <a:p>
            <a:pPr marL="640080" lvl="1" indent="-246888">
              <a:lnSpc>
                <a:spcPct val="110000"/>
              </a:lnSpc>
              <a:buFont typeface="Wingdings 2"/>
              <a:buChar char=""/>
              <a:defRPr/>
            </a:pPr>
            <a:r>
              <a:rPr lang="en-US" sz="2700" dirty="0">
                <a:solidFill>
                  <a:srgbClr val="0808B8"/>
                </a:solidFill>
                <a:latin typeface="Comic Sans MS" panose="030F0702030302020204" pitchFamily="66" charset="0"/>
                <a:cs typeface="Arial" pitchFamily="34" charset="0"/>
              </a:rPr>
              <a:t>Asserts the Start-Arbitration signal.</a:t>
            </a:r>
          </a:p>
          <a:p>
            <a:pPr marL="640080" lvl="1" indent="-246888">
              <a:lnSpc>
                <a:spcPct val="110000"/>
              </a:lnSpc>
              <a:buFont typeface="Wingdings 2"/>
              <a:buChar char=""/>
              <a:defRPr/>
            </a:pPr>
            <a:r>
              <a:rPr lang="en-US" sz="2700" dirty="0">
                <a:solidFill>
                  <a:srgbClr val="0808B8"/>
                </a:solidFill>
                <a:latin typeface="Comic Sans MS" panose="030F0702030302020204" pitchFamily="66" charset="0"/>
                <a:cs typeface="Arial" pitchFamily="34" charset="0"/>
              </a:rPr>
              <a:t>Places its 4-bit ID number on the arbitration lines.</a:t>
            </a:r>
          </a:p>
          <a:p>
            <a:pPr marL="274320" indent="-274320">
              <a:lnSpc>
                <a:spcPct val="110000"/>
              </a:lnSpc>
              <a:buClr>
                <a:schemeClr val="accent3"/>
              </a:buClr>
              <a:buFont typeface="Wingdings 2"/>
              <a:buChar char=""/>
              <a:defRPr/>
            </a:pPr>
            <a:r>
              <a:rPr lang="en-US" sz="2700" dirty="0">
                <a:latin typeface="Comic Sans MS" panose="030F0702030302020204" pitchFamily="66" charset="0"/>
                <a:cs typeface="Arial" pitchFamily="34" charset="0"/>
              </a:rPr>
              <a:t>The </a:t>
            </a:r>
            <a:r>
              <a:rPr lang="en-US" sz="2700" dirty="0">
                <a:solidFill>
                  <a:srgbClr val="C00000"/>
                </a:solidFill>
                <a:latin typeface="Comic Sans MS" panose="030F0702030302020204" pitchFamily="66" charset="0"/>
                <a:cs typeface="Arial" pitchFamily="34" charset="0"/>
              </a:rPr>
              <a:t>pattern</a:t>
            </a:r>
            <a:r>
              <a:rPr lang="en-US" sz="2700" dirty="0">
                <a:latin typeface="Comic Sans MS" panose="030F0702030302020204" pitchFamily="66" charset="0"/>
                <a:cs typeface="Arial" pitchFamily="34" charset="0"/>
              </a:rPr>
              <a:t> </a:t>
            </a:r>
            <a:r>
              <a:rPr lang="en-US" sz="2700" dirty="0">
                <a:solidFill>
                  <a:srgbClr val="C00000"/>
                </a:solidFill>
                <a:latin typeface="Comic Sans MS" panose="030F0702030302020204" pitchFamily="66" charset="0"/>
                <a:cs typeface="Arial" pitchFamily="34" charset="0"/>
              </a:rPr>
              <a:t>that appears on the arbitration lines </a:t>
            </a:r>
            <a:r>
              <a:rPr lang="en-US" sz="2700" dirty="0">
                <a:latin typeface="Comic Sans MS" panose="030F0702030302020204" pitchFamily="66" charset="0"/>
                <a:cs typeface="Arial" pitchFamily="34" charset="0"/>
              </a:rPr>
              <a:t>is </a:t>
            </a:r>
            <a:r>
              <a:rPr lang="en-US" sz="2700" dirty="0">
                <a:solidFill>
                  <a:srgbClr val="0808B8"/>
                </a:solidFill>
                <a:latin typeface="Comic Sans MS" panose="030F0702030302020204" pitchFamily="66" charset="0"/>
                <a:cs typeface="Arial" pitchFamily="34" charset="0"/>
              </a:rPr>
              <a:t>the logical-OR of all the 4-bit device IDs placed on the arbitration lines.</a:t>
            </a:r>
          </a:p>
          <a:p>
            <a:pPr marL="287338" lvl="1" indent="-233363">
              <a:defRPr/>
            </a:pPr>
            <a:r>
              <a:rPr lang="en-US" sz="2700" dirty="0">
                <a:solidFill>
                  <a:srgbClr val="002060"/>
                </a:solidFill>
                <a:latin typeface="Comic Sans MS" panose="030F0702030302020204" pitchFamily="66" charset="0"/>
                <a:cs typeface="Arial" pitchFamily="34" charset="0"/>
              </a:rPr>
              <a:t>Each </a:t>
            </a:r>
            <a:r>
              <a:rPr lang="en-US" sz="2700" dirty="0">
                <a:solidFill>
                  <a:srgbClr val="C00000"/>
                </a:solidFill>
                <a:latin typeface="Comic Sans MS" panose="030F0702030302020204" pitchFamily="66" charset="0"/>
                <a:cs typeface="Arial" pitchFamily="34" charset="0"/>
              </a:rPr>
              <a:t>device compares the pattern </a:t>
            </a:r>
            <a:r>
              <a:rPr lang="en-US" sz="2700" dirty="0">
                <a:solidFill>
                  <a:srgbClr val="002060"/>
                </a:solidFill>
                <a:latin typeface="Comic Sans MS" panose="030F0702030302020204" pitchFamily="66" charset="0"/>
                <a:cs typeface="Arial" pitchFamily="34" charset="0"/>
              </a:rPr>
              <a:t>that appears on arbitration lines </a:t>
            </a:r>
            <a:r>
              <a:rPr lang="en-US" sz="2700" dirty="0">
                <a:solidFill>
                  <a:srgbClr val="0808B8"/>
                </a:solidFill>
                <a:latin typeface="Comic Sans MS" panose="030F0702030302020204" pitchFamily="66" charset="0"/>
                <a:cs typeface="Arial" pitchFamily="34" charset="0"/>
              </a:rPr>
              <a:t>to its own ID, starting with MSB. </a:t>
            </a:r>
          </a:p>
          <a:p>
            <a:pPr marL="287338" lvl="1" indent="-233363">
              <a:defRPr/>
            </a:pPr>
            <a:r>
              <a:rPr lang="en-US" sz="2700" dirty="0">
                <a:solidFill>
                  <a:srgbClr val="002060"/>
                </a:solidFill>
                <a:latin typeface="Comic Sans MS" panose="030F0702030302020204" pitchFamily="66" charset="0"/>
                <a:cs typeface="Arial" pitchFamily="34" charset="0"/>
              </a:rPr>
              <a:t>If it </a:t>
            </a:r>
            <a:r>
              <a:rPr lang="en-US" sz="2700" dirty="0">
                <a:solidFill>
                  <a:srgbClr val="C00000"/>
                </a:solidFill>
                <a:latin typeface="Comic Sans MS" panose="030F0702030302020204" pitchFamily="66" charset="0"/>
                <a:cs typeface="Arial" pitchFamily="34" charset="0"/>
              </a:rPr>
              <a:t>detects a difference</a:t>
            </a:r>
            <a:r>
              <a:rPr lang="en-US" sz="2700" dirty="0">
                <a:solidFill>
                  <a:srgbClr val="002060"/>
                </a:solidFill>
                <a:latin typeface="Comic Sans MS" panose="030F0702030302020204" pitchFamily="66" charset="0"/>
                <a:cs typeface="Arial" pitchFamily="34" charset="0"/>
              </a:rPr>
              <a:t>, it </a:t>
            </a:r>
            <a:r>
              <a:rPr lang="en-US" sz="2700" dirty="0">
                <a:solidFill>
                  <a:srgbClr val="0808B8"/>
                </a:solidFill>
                <a:latin typeface="Comic Sans MS" panose="030F0702030302020204" pitchFamily="66" charset="0"/>
                <a:cs typeface="Arial" pitchFamily="34" charset="0"/>
              </a:rPr>
              <a:t>transmits 0s on the arbitration lines from that onwards on all lower bit positions. </a:t>
            </a:r>
          </a:p>
          <a:p>
            <a:pPr marL="287338" lvl="1" indent="-233363">
              <a:defRPr/>
            </a:pPr>
            <a:r>
              <a:rPr lang="en-US" sz="2700" dirty="0">
                <a:solidFill>
                  <a:srgbClr val="002060"/>
                </a:solidFill>
                <a:latin typeface="Comic Sans MS" panose="030F0702030302020204" pitchFamily="66" charset="0"/>
                <a:cs typeface="Arial" pitchFamily="34" charset="0"/>
              </a:rPr>
              <a:t>The </a:t>
            </a:r>
            <a:r>
              <a:rPr lang="en-US" sz="2700" dirty="0">
                <a:solidFill>
                  <a:srgbClr val="C00000"/>
                </a:solidFill>
                <a:latin typeface="Comic Sans MS" panose="030F0702030302020204" pitchFamily="66" charset="0"/>
                <a:cs typeface="Arial" pitchFamily="34" charset="0"/>
              </a:rPr>
              <a:t>pattern that appears on the arbitration lines </a:t>
            </a:r>
            <a:r>
              <a:rPr lang="en-US" sz="2700" dirty="0">
                <a:solidFill>
                  <a:srgbClr val="002060"/>
                </a:solidFill>
                <a:latin typeface="Comic Sans MS" panose="030F0702030302020204" pitchFamily="66" charset="0"/>
                <a:cs typeface="Arial" pitchFamily="34" charset="0"/>
              </a:rPr>
              <a:t>is the  </a:t>
            </a:r>
            <a:r>
              <a:rPr lang="en-US" sz="2700" dirty="0">
                <a:solidFill>
                  <a:srgbClr val="0808B8"/>
                </a:solidFill>
                <a:latin typeface="Comic Sans MS" panose="030F0702030302020204" pitchFamily="66" charset="0"/>
                <a:cs typeface="Arial" pitchFamily="34" charset="0"/>
              </a:rPr>
              <a:t>logical-OR of all the 4-bit device IDs placed on the arbitration lines.</a:t>
            </a:r>
          </a:p>
          <a:p>
            <a:pPr lvl="1">
              <a:defRPr/>
            </a:pPr>
            <a:endParaRPr lang="en-US" i="1" dirty="0">
              <a:solidFill>
                <a:schemeClr val="accent2"/>
              </a:solidFill>
            </a:endParaRPr>
          </a:p>
          <a:p>
            <a:pP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09F4-0EA4-16AF-8DD1-F618A98C0F4F}"/>
              </a:ext>
            </a:extLst>
          </p:cNvPr>
          <p:cNvSpPr>
            <a:spLocks noGrp="1"/>
          </p:cNvSpPr>
          <p:nvPr>
            <p:ph type="title"/>
          </p:nvPr>
        </p:nvSpPr>
        <p:spPr/>
        <p:txBody>
          <a:bodyPr/>
          <a:lstStyle/>
          <a:p>
            <a:r>
              <a:rPr lang="en-IN" dirty="0"/>
              <a:t>Mark Distribution</a:t>
            </a:r>
          </a:p>
        </p:txBody>
      </p:sp>
      <p:pic>
        <p:nvPicPr>
          <p:cNvPr id="5" name="Content Placeholder 4">
            <a:extLst>
              <a:ext uri="{FF2B5EF4-FFF2-40B4-BE49-F238E27FC236}">
                <a16:creationId xmlns:a16="http://schemas.microsoft.com/office/drawing/2014/main" id="{4C84CBD2-4905-F7CB-CD7D-D2E0534E62CA}"/>
              </a:ext>
            </a:extLst>
          </p:cNvPr>
          <p:cNvPicPr>
            <a:picLocks noGrp="1" noChangeAspect="1"/>
          </p:cNvPicPr>
          <p:nvPr>
            <p:ph idx="1"/>
          </p:nvPr>
        </p:nvPicPr>
        <p:blipFill>
          <a:blip r:embed="rId2"/>
          <a:stretch>
            <a:fillRect/>
          </a:stretch>
        </p:blipFill>
        <p:spPr>
          <a:xfrm>
            <a:off x="905256" y="1940376"/>
            <a:ext cx="9650685" cy="4326955"/>
          </a:xfrm>
        </p:spPr>
      </p:pic>
      <p:sp>
        <p:nvSpPr>
          <p:cNvPr id="3" name="Footer Placeholder 2">
            <a:extLst>
              <a:ext uri="{FF2B5EF4-FFF2-40B4-BE49-F238E27FC236}">
                <a16:creationId xmlns:a16="http://schemas.microsoft.com/office/drawing/2014/main" id="{8137649F-4D4C-17FF-64C1-4B82EC515A8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a:ln>
                  <a:noFill/>
                </a:ln>
                <a:solidFill>
                  <a:srgbClr val="18818C"/>
                </a:solidFill>
                <a:effectLst/>
                <a:uLnTx/>
                <a:uFillTx/>
                <a:latin typeface="Arial Nova Light"/>
                <a:ea typeface="+mn-ea"/>
                <a:cs typeface="+mn-cs"/>
              </a:rPr>
              <a:t>Archana P S , Department of CSE,SNGCE</a:t>
            </a:r>
            <a:endParaRPr kumimoji="0" lang="en-US" sz="1050" b="0" i="0" u="none" strike="noStrike" kern="1200" cap="none" spc="50" normalizeH="0" baseline="0" noProof="0" dirty="0">
              <a:ln>
                <a:noFill/>
              </a:ln>
              <a:solidFill>
                <a:srgbClr val="18818C"/>
              </a:solidFill>
              <a:effectLst/>
              <a:uLnTx/>
              <a:uFillTx/>
              <a:latin typeface="Arial Nova Light"/>
              <a:ea typeface="+mn-ea"/>
              <a:cs typeface="+mn-cs"/>
            </a:endParaRPr>
          </a:p>
        </p:txBody>
      </p:sp>
      <p:sp>
        <p:nvSpPr>
          <p:cNvPr id="4" name="Slide Number Placeholder 3">
            <a:extLst>
              <a:ext uri="{FF2B5EF4-FFF2-40B4-BE49-F238E27FC236}">
                <a16:creationId xmlns:a16="http://schemas.microsoft.com/office/drawing/2014/main" id="{25A197EA-F43E-7202-D2E8-DF7949D5CF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1963544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a:extLst>
              <a:ext uri="{FF2B5EF4-FFF2-40B4-BE49-F238E27FC236}">
                <a16:creationId xmlns:a16="http://schemas.microsoft.com/office/drawing/2014/main" id="{03222B35-355E-5D6F-FDD3-93470816FA35}"/>
              </a:ext>
            </a:extLst>
          </p:cNvPr>
          <p:cNvSpPr txBox="1">
            <a:spLocks noChangeArrowheads="1"/>
          </p:cNvSpPr>
          <p:nvPr/>
        </p:nvSpPr>
        <p:spPr bwMode="auto">
          <a:xfrm>
            <a:off x="471489" y="1528763"/>
            <a:ext cx="11044236" cy="5078313"/>
          </a:xfrm>
          <a:prstGeom prst="rect">
            <a:avLst/>
          </a:prstGeom>
          <a:noFill/>
          <a:ln w="12700">
            <a:noFill/>
            <a:miter lim="800000"/>
            <a:headEnd/>
            <a:tailEnd/>
          </a:ln>
        </p:spPr>
        <p:txBody>
          <a:bodyPr wrap="square">
            <a:spAutoFit/>
          </a:bodyPr>
          <a:lstStyle/>
          <a:p>
            <a:pPr marL="115888" indent="-115888">
              <a:buFont typeface="Wingdings" pitchFamily="2" charset="2"/>
              <a:buChar char="v"/>
              <a:defRPr/>
            </a:pPr>
            <a:r>
              <a:rPr lang="en-US" u="sng" dirty="0">
                <a:solidFill>
                  <a:schemeClr val="accent2"/>
                </a:solidFill>
                <a:latin typeface="Comic Sans MS" panose="030F0702030302020204" pitchFamily="66" charset="0"/>
                <a:cs typeface="Arial" pitchFamily="34" charset="0"/>
              </a:rPr>
              <a:t> </a:t>
            </a:r>
            <a:r>
              <a:rPr lang="en-US" dirty="0">
                <a:solidFill>
                  <a:schemeClr val="accent2"/>
                </a:solidFill>
                <a:latin typeface="Comic Sans MS" panose="030F0702030302020204" pitchFamily="66" charset="0"/>
                <a:cs typeface="Arial" pitchFamily="34" charset="0"/>
              </a:rPr>
              <a:t>Arbitration process:</a:t>
            </a:r>
          </a:p>
          <a:p>
            <a:pPr marL="166688" indent="-166688">
              <a:buFontTx/>
              <a:buChar char="•"/>
              <a:defRPr/>
            </a:pPr>
            <a:r>
              <a:rPr lang="en-US" dirty="0">
                <a:solidFill>
                  <a:srgbClr val="C00000"/>
                </a:solidFill>
                <a:latin typeface="Comic Sans MS" panose="030F0702030302020204" pitchFamily="66" charset="0"/>
                <a:cs typeface="Arial" pitchFamily="34" charset="0"/>
              </a:rPr>
              <a:t>Device A has the ID 5 </a:t>
            </a:r>
            <a:r>
              <a:rPr lang="en-US" dirty="0">
                <a:latin typeface="Comic Sans MS" panose="030F0702030302020204" pitchFamily="66" charset="0"/>
                <a:cs typeface="Arial" pitchFamily="34" charset="0"/>
              </a:rPr>
              <a:t>and wants to request the bus- Transmits the </a:t>
            </a:r>
            <a:r>
              <a:rPr lang="en-US" dirty="0">
                <a:solidFill>
                  <a:srgbClr val="0808B8"/>
                </a:solidFill>
                <a:latin typeface="Comic Sans MS" panose="030F0702030302020204" pitchFamily="66" charset="0"/>
                <a:cs typeface="Arial" pitchFamily="34" charset="0"/>
              </a:rPr>
              <a:t>pattern 0101 </a:t>
            </a:r>
            <a:r>
              <a:rPr lang="en-US" dirty="0">
                <a:latin typeface="Comic Sans MS" panose="030F0702030302020204" pitchFamily="66" charset="0"/>
                <a:cs typeface="Arial" pitchFamily="34" charset="0"/>
              </a:rPr>
              <a:t>on the arbitration lines. </a:t>
            </a:r>
          </a:p>
          <a:p>
            <a:pPr marL="166688" indent="-166688">
              <a:buFontTx/>
              <a:buChar char="•"/>
              <a:defRPr/>
            </a:pPr>
            <a:r>
              <a:rPr lang="en-US" dirty="0">
                <a:solidFill>
                  <a:srgbClr val="C00000"/>
                </a:solidFill>
                <a:latin typeface="Comic Sans MS" panose="030F0702030302020204" pitchFamily="66" charset="0"/>
                <a:cs typeface="Arial" pitchFamily="34" charset="0"/>
              </a:rPr>
              <a:t>Device B has the ID 6 </a:t>
            </a:r>
            <a:r>
              <a:rPr lang="en-US" dirty="0">
                <a:latin typeface="Comic Sans MS" panose="030F0702030302020204" pitchFamily="66" charset="0"/>
                <a:cs typeface="Arial" pitchFamily="34" charset="0"/>
              </a:rPr>
              <a:t>and wants to request the bus - Transmits the </a:t>
            </a:r>
            <a:r>
              <a:rPr lang="en-US" dirty="0">
                <a:solidFill>
                  <a:srgbClr val="0808B8"/>
                </a:solidFill>
                <a:latin typeface="Comic Sans MS" panose="030F0702030302020204" pitchFamily="66" charset="0"/>
                <a:cs typeface="Arial" pitchFamily="34" charset="0"/>
              </a:rPr>
              <a:t>pattern 0110 </a:t>
            </a:r>
            <a:r>
              <a:rPr lang="en-US" dirty="0">
                <a:latin typeface="Comic Sans MS" panose="030F0702030302020204" pitchFamily="66" charset="0"/>
                <a:cs typeface="Arial" pitchFamily="34" charset="0"/>
              </a:rPr>
              <a:t>on the arbitration lines.</a:t>
            </a:r>
          </a:p>
          <a:p>
            <a:pPr marL="166688" indent="-166688">
              <a:buFontTx/>
              <a:buChar char="•"/>
              <a:defRPr/>
            </a:pPr>
            <a:r>
              <a:rPr lang="en-US" dirty="0">
                <a:latin typeface="Comic Sans MS" panose="030F0702030302020204" pitchFamily="66" charset="0"/>
                <a:cs typeface="Arial" pitchFamily="34" charset="0"/>
              </a:rPr>
              <a:t>Pattern on the arbitration lines is the </a:t>
            </a:r>
            <a:r>
              <a:rPr lang="en-US" b="1" dirty="0">
                <a:solidFill>
                  <a:srgbClr val="C00000"/>
                </a:solidFill>
                <a:latin typeface="Comic Sans MS" panose="030F0702030302020204" pitchFamily="66" charset="0"/>
                <a:cs typeface="Arial" pitchFamily="34" charset="0"/>
              </a:rPr>
              <a:t>logical OR of the patterns </a:t>
            </a:r>
            <a:r>
              <a:rPr lang="en-US" dirty="0">
                <a:solidFill>
                  <a:srgbClr val="0808B8"/>
                </a:solidFill>
                <a:latin typeface="Comic Sans MS" panose="030F0702030302020204" pitchFamily="66" charset="0"/>
                <a:cs typeface="Arial" pitchFamily="34" charset="0"/>
              </a:rPr>
              <a:t>- </a:t>
            </a:r>
            <a:r>
              <a:rPr lang="en-US" b="1" dirty="0">
                <a:solidFill>
                  <a:srgbClr val="C00000"/>
                </a:solidFill>
                <a:latin typeface="Comic Sans MS" panose="030F0702030302020204" pitchFamily="66" charset="0"/>
                <a:cs typeface="Arial" pitchFamily="34" charset="0"/>
              </a:rPr>
              <a:t>Pattern 0111 </a:t>
            </a:r>
            <a:r>
              <a:rPr lang="en-US" dirty="0">
                <a:latin typeface="Comic Sans MS" panose="030F0702030302020204" pitchFamily="66" charset="0"/>
                <a:cs typeface="Arial" pitchFamily="34" charset="0"/>
              </a:rPr>
              <a:t>appears on the arbitration lines.</a:t>
            </a:r>
          </a:p>
          <a:p>
            <a:pPr marL="166688" indent="-166688">
              <a:buFontTx/>
              <a:buChar char="•"/>
              <a:defRPr/>
            </a:pPr>
            <a:r>
              <a:rPr lang="en-US" dirty="0">
                <a:latin typeface="Comic Sans MS" panose="030F0702030302020204" pitchFamily="66" charset="0"/>
                <a:cs typeface="Arial" pitchFamily="34" charset="0"/>
              </a:rPr>
              <a:t>Each </a:t>
            </a:r>
            <a:r>
              <a:rPr lang="en-US" dirty="0">
                <a:solidFill>
                  <a:srgbClr val="0808B8"/>
                </a:solidFill>
                <a:latin typeface="Comic Sans MS" panose="030F0702030302020204" pitchFamily="66" charset="0"/>
                <a:cs typeface="Arial" pitchFamily="34" charset="0"/>
              </a:rPr>
              <a:t>device compares the pattern that appears on the arbitration lines to its own ID, starting with MSB</a:t>
            </a:r>
            <a:r>
              <a:rPr lang="en-US" dirty="0">
                <a:latin typeface="Comic Sans MS" panose="030F0702030302020204" pitchFamily="66" charset="0"/>
                <a:cs typeface="Arial" pitchFamily="34" charset="0"/>
              </a:rPr>
              <a:t>. </a:t>
            </a:r>
          </a:p>
          <a:p>
            <a:pPr marL="166688" indent="-166688">
              <a:buFontTx/>
              <a:buChar char="•"/>
              <a:defRPr/>
            </a:pPr>
            <a:r>
              <a:rPr lang="en-US" dirty="0">
                <a:latin typeface="Comic Sans MS" panose="030F0702030302020204" pitchFamily="66" charset="0"/>
                <a:cs typeface="Arial" pitchFamily="34" charset="0"/>
              </a:rPr>
              <a:t>If it </a:t>
            </a:r>
            <a:r>
              <a:rPr lang="en-US" dirty="0">
                <a:solidFill>
                  <a:srgbClr val="C00000"/>
                </a:solidFill>
                <a:latin typeface="Comic Sans MS" panose="030F0702030302020204" pitchFamily="66" charset="0"/>
                <a:cs typeface="Arial" pitchFamily="34" charset="0"/>
              </a:rPr>
              <a:t>detects a difference</a:t>
            </a:r>
            <a:r>
              <a:rPr lang="en-US" dirty="0">
                <a:latin typeface="Comic Sans MS" panose="030F0702030302020204" pitchFamily="66" charset="0"/>
                <a:cs typeface="Arial" pitchFamily="34" charset="0"/>
              </a:rPr>
              <a:t>, it </a:t>
            </a:r>
            <a:r>
              <a:rPr lang="en-US" dirty="0">
                <a:solidFill>
                  <a:srgbClr val="0808B8"/>
                </a:solidFill>
                <a:latin typeface="Comic Sans MS" panose="030F0702030302020204" pitchFamily="66" charset="0"/>
                <a:cs typeface="Arial" pitchFamily="34" charset="0"/>
              </a:rPr>
              <a:t>transmits 0s on the arbitration lines for that and all lower bit positions. </a:t>
            </a:r>
          </a:p>
          <a:p>
            <a:pPr marL="166688" indent="-166688">
              <a:buFontTx/>
              <a:buChar char="•"/>
              <a:defRPr/>
            </a:pPr>
            <a:r>
              <a:rPr lang="en-US" dirty="0">
                <a:solidFill>
                  <a:srgbClr val="C00000"/>
                </a:solidFill>
                <a:latin typeface="Comic Sans MS" panose="030F0702030302020204" pitchFamily="66" charset="0"/>
                <a:cs typeface="Arial" pitchFamily="34" charset="0"/>
              </a:rPr>
              <a:t>Device A</a:t>
            </a:r>
            <a:r>
              <a:rPr lang="en-US" dirty="0">
                <a:latin typeface="Comic Sans MS" panose="030F0702030302020204" pitchFamily="66" charset="0"/>
                <a:cs typeface="Arial" pitchFamily="34" charset="0"/>
              </a:rPr>
              <a:t> </a:t>
            </a:r>
            <a:r>
              <a:rPr lang="en-US" dirty="0">
                <a:solidFill>
                  <a:srgbClr val="0808B8"/>
                </a:solidFill>
                <a:latin typeface="Comic Sans MS" panose="030F0702030302020204" pitchFamily="66" charset="0"/>
                <a:cs typeface="Arial" pitchFamily="34" charset="0"/>
              </a:rPr>
              <a:t>compares its ID 5 (</a:t>
            </a:r>
            <a:r>
              <a:rPr lang="en-US" b="1" dirty="0">
                <a:solidFill>
                  <a:srgbClr val="0808B8"/>
                </a:solidFill>
                <a:latin typeface="Comic Sans MS" panose="030F0702030302020204" pitchFamily="66" charset="0"/>
                <a:cs typeface="Arial" pitchFamily="34" charset="0"/>
              </a:rPr>
              <a:t>pattern 01</a:t>
            </a:r>
            <a:r>
              <a:rPr lang="en-US" b="1" dirty="0">
                <a:solidFill>
                  <a:srgbClr val="C00000"/>
                </a:solidFill>
                <a:latin typeface="Comic Sans MS" panose="030F0702030302020204" pitchFamily="66" charset="0"/>
                <a:cs typeface="Arial" pitchFamily="34" charset="0"/>
              </a:rPr>
              <a:t>0</a:t>
            </a:r>
            <a:r>
              <a:rPr lang="en-US" b="1" dirty="0">
                <a:solidFill>
                  <a:srgbClr val="0808B8"/>
                </a:solidFill>
                <a:latin typeface="Comic Sans MS" panose="030F0702030302020204" pitchFamily="66" charset="0"/>
                <a:cs typeface="Arial" pitchFamily="34" charset="0"/>
              </a:rPr>
              <a:t>1</a:t>
            </a:r>
            <a:r>
              <a:rPr lang="en-US" dirty="0">
                <a:solidFill>
                  <a:srgbClr val="0808B8"/>
                </a:solidFill>
                <a:latin typeface="Comic Sans MS" panose="030F0702030302020204" pitchFamily="66" charset="0"/>
                <a:cs typeface="Arial" pitchFamily="34" charset="0"/>
              </a:rPr>
              <a:t>) to </a:t>
            </a:r>
            <a:r>
              <a:rPr lang="en-US" b="1" dirty="0">
                <a:solidFill>
                  <a:srgbClr val="0808B8"/>
                </a:solidFill>
                <a:latin typeface="Comic Sans MS" panose="030F0702030302020204" pitchFamily="66" charset="0"/>
                <a:cs typeface="Arial" pitchFamily="34" charset="0"/>
              </a:rPr>
              <a:t>pattern 01</a:t>
            </a:r>
            <a:r>
              <a:rPr lang="en-US" b="1" dirty="0">
                <a:solidFill>
                  <a:srgbClr val="C00000"/>
                </a:solidFill>
                <a:latin typeface="Comic Sans MS" panose="030F0702030302020204" pitchFamily="66" charset="0"/>
                <a:cs typeface="Arial" pitchFamily="34" charset="0"/>
              </a:rPr>
              <a:t>1</a:t>
            </a:r>
            <a:r>
              <a:rPr lang="en-US" b="1" dirty="0">
                <a:solidFill>
                  <a:srgbClr val="0808B8"/>
                </a:solidFill>
                <a:latin typeface="Comic Sans MS" panose="030F0702030302020204" pitchFamily="66" charset="0"/>
                <a:cs typeface="Arial" pitchFamily="34" charset="0"/>
              </a:rPr>
              <a:t>1. </a:t>
            </a:r>
          </a:p>
          <a:p>
            <a:pPr marL="166688" indent="-166688">
              <a:buFontTx/>
              <a:buChar char="•"/>
              <a:defRPr/>
            </a:pPr>
            <a:r>
              <a:rPr lang="en-US" dirty="0">
                <a:latin typeface="Comic Sans MS" panose="030F0702030302020204" pitchFamily="66" charset="0"/>
                <a:cs typeface="Arial" pitchFamily="34" charset="0"/>
              </a:rPr>
              <a:t>It detects a difference at 3rd bit position , as a result, </a:t>
            </a:r>
            <a:r>
              <a:rPr lang="en-US" dirty="0">
                <a:solidFill>
                  <a:srgbClr val="0808B8"/>
                </a:solidFill>
                <a:latin typeface="Comic Sans MS" panose="030F0702030302020204" pitchFamily="66" charset="0"/>
                <a:cs typeface="Arial" pitchFamily="34" charset="0"/>
              </a:rPr>
              <a:t>device A transmits a </a:t>
            </a:r>
            <a:r>
              <a:rPr lang="en-US" b="1" dirty="0">
                <a:solidFill>
                  <a:srgbClr val="0808B8"/>
                </a:solidFill>
                <a:latin typeface="Comic Sans MS" panose="030F0702030302020204" pitchFamily="66" charset="0"/>
                <a:cs typeface="Arial" pitchFamily="34" charset="0"/>
              </a:rPr>
              <a:t>pattern 01</a:t>
            </a:r>
            <a:r>
              <a:rPr lang="en-US" b="1" dirty="0">
                <a:solidFill>
                  <a:srgbClr val="C00000"/>
                </a:solidFill>
                <a:latin typeface="Comic Sans MS" panose="030F0702030302020204" pitchFamily="66" charset="0"/>
                <a:cs typeface="Arial" pitchFamily="34" charset="0"/>
              </a:rPr>
              <a:t>00 </a:t>
            </a:r>
            <a:r>
              <a:rPr lang="en-US" dirty="0">
                <a:latin typeface="Comic Sans MS" panose="030F0702030302020204" pitchFamily="66" charset="0"/>
                <a:cs typeface="Arial" pitchFamily="34" charset="0"/>
              </a:rPr>
              <a:t>on the arbitration lines. </a:t>
            </a:r>
          </a:p>
          <a:p>
            <a:pPr marL="166688" indent="-166688">
              <a:buFontTx/>
              <a:buChar char="•"/>
              <a:defRPr/>
            </a:pPr>
            <a:r>
              <a:rPr lang="en-US" dirty="0">
                <a:solidFill>
                  <a:srgbClr val="C00000"/>
                </a:solidFill>
                <a:latin typeface="Comic Sans MS" panose="030F0702030302020204" pitchFamily="66" charset="0"/>
                <a:cs typeface="Arial" pitchFamily="34" charset="0"/>
              </a:rPr>
              <a:t>Device B </a:t>
            </a:r>
            <a:r>
              <a:rPr lang="en-US" dirty="0">
                <a:solidFill>
                  <a:srgbClr val="0808B8"/>
                </a:solidFill>
                <a:latin typeface="Comic Sans MS" panose="030F0702030302020204" pitchFamily="66" charset="0"/>
                <a:cs typeface="Arial" pitchFamily="34" charset="0"/>
              </a:rPr>
              <a:t>compares its ID 6 (</a:t>
            </a:r>
            <a:r>
              <a:rPr lang="en-US" b="1" dirty="0">
                <a:solidFill>
                  <a:srgbClr val="0808B8"/>
                </a:solidFill>
                <a:latin typeface="Comic Sans MS" panose="030F0702030302020204" pitchFamily="66" charset="0"/>
                <a:cs typeface="Arial" pitchFamily="34" charset="0"/>
              </a:rPr>
              <a:t>pattern 011</a:t>
            </a:r>
            <a:r>
              <a:rPr lang="en-US" b="1" dirty="0">
                <a:solidFill>
                  <a:srgbClr val="C00000"/>
                </a:solidFill>
                <a:latin typeface="Comic Sans MS" panose="030F0702030302020204" pitchFamily="66" charset="0"/>
                <a:cs typeface="Arial" pitchFamily="34" charset="0"/>
              </a:rPr>
              <a:t>0</a:t>
            </a:r>
            <a:r>
              <a:rPr lang="en-US" dirty="0">
                <a:solidFill>
                  <a:srgbClr val="0808B8"/>
                </a:solidFill>
                <a:latin typeface="Comic Sans MS" panose="030F0702030302020204" pitchFamily="66" charset="0"/>
                <a:cs typeface="Arial" pitchFamily="34" charset="0"/>
              </a:rPr>
              <a:t>) to </a:t>
            </a:r>
            <a:r>
              <a:rPr lang="en-US" b="1" dirty="0">
                <a:solidFill>
                  <a:srgbClr val="0808B8"/>
                </a:solidFill>
                <a:latin typeface="Comic Sans MS" panose="030F0702030302020204" pitchFamily="66" charset="0"/>
                <a:cs typeface="Arial" pitchFamily="34" charset="0"/>
              </a:rPr>
              <a:t>pattern 011</a:t>
            </a:r>
            <a:r>
              <a:rPr lang="en-US" b="1" dirty="0">
                <a:solidFill>
                  <a:srgbClr val="C00000"/>
                </a:solidFill>
                <a:latin typeface="Comic Sans MS" panose="030F0702030302020204" pitchFamily="66" charset="0"/>
                <a:cs typeface="Arial" pitchFamily="34" charset="0"/>
              </a:rPr>
              <a:t>1</a:t>
            </a:r>
            <a:r>
              <a:rPr lang="en-US" b="1" dirty="0">
                <a:solidFill>
                  <a:srgbClr val="0808B8"/>
                </a:solidFill>
                <a:latin typeface="Comic Sans MS" panose="030F0702030302020204" pitchFamily="66" charset="0"/>
                <a:cs typeface="Arial" pitchFamily="34" charset="0"/>
              </a:rPr>
              <a:t> (</a:t>
            </a:r>
            <a:r>
              <a:rPr lang="en-US" dirty="0">
                <a:latin typeface="Comic Sans MS" panose="030F0702030302020204" pitchFamily="66" charset="0"/>
                <a:cs typeface="Arial" pitchFamily="34" charset="0"/>
              </a:rPr>
              <a:t>4</a:t>
            </a:r>
            <a:r>
              <a:rPr lang="en-US" baseline="30000" dirty="0">
                <a:latin typeface="Comic Sans MS" panose="030F0702030302020204" pitchFamily="66" charset="0"/>
                <a:cs typeface="Arial" pitchFamily="34" charset="0"/>
              </a:rPr>
              <a:t>th</a:t>
            </a:r>
            <a:r>
              <a:rPr lang="en-US" dirty="0">
                <a:latin typeface="Comic Sans MS" panose="030F0702030302020204" pitchFamily="66" charset="0"/>
                <a:cs typeface="Arial" pitchFamily="34" charset="0"/>
              </a:rPr>
              <a:t> bit) and</a:t>
            </a:r>
            <a:r>
              <a:rPr lang="en-US" dirty="0">
                <a:solidFill>
                  <a:srgbClr val="0808B8"/>
                </a:solidFill>
                <a:latin typeface="Comic Sans MS" panose="030F0702030302020204" pitchFamily="66" charset="0"/>
                <a:cs typeface="Arial" pitchFamily="34" charset="0"/>
              </a:rPr>
              <a:t> transmits a </a:t>
            </a:r>
            <a:r>
              <a:rPr lang="en-US" b="1" dirty="0">
                <a:solidFill>
                  <a:srgbClr val="0808B8"/>
                </a:solidFill>
                <a:latin typeface="Comic Sans MS" panose="030F0702030302020204" pitchFamily="66" charset="0"/>
                <a:cs typeface="Arial" pitchFamily="34" charset="0"/>
              </a:rPr>
              <a:t>pattern 011</a:t>
            </a:r>
            <a:r>
              <a:rPr lang="en-US" b="1" dirty="0">
                <a:solidFill>
                  <a:srgbClr val="C00000"/>
                </a:solidFill>
                <a:latin typeface="Comic Sans MS" panose="030F0702030302020204" pitchFamily="66" charset="0"/>
                <a:cs typeface="Arial" pitchFamily="34" charset="0"/>
              </a:rPr>
              <a:t>0 </a:t>
            </a:r>
            <a:r>
              <a:rPr lang="en-US" dirty="0">
                <a:latin typeface="Comic Sans MS" panose="030F0702030302020204" pitchFamily="66" charset="0"/>
                <a:cs typeface="Arial" pitchFamily="34" charset="0"/>
              </a:rPr>
              <a:t>on the arbitration lines. </a:t>
            </a:r>
          </a:p>
          <a:p>
            <a:pPr marL="166688" indent="-166688">
              <a:buFontTx/>
              <a:buChar char="•"/>
              <a:defRPr/>
            </a:pPr>
            <a:r>
              <a:rPr lang="en-US" dirty="0">
                <a:latin typeface="Comic Sans MS" panose="030F0702030302020204" pitchFamily="66" charset="0"/>
                <a:cs typeface="Arial" pitchFamily="34" charset="0"/>
              </a:rPr>
              <a:t>The</a:t>
            </a:r>
            <a:r>
              <a:rPr lang="en-US" dirty="0">
                <a:solidFill>
                  <a:srgbClr val="0808B8"/>
                </a:solidFill>
                <a:latin typeface="Comic Sans MS" panose="030F0702030302020204" pitchFamily="66" charset="0"/>
                <a:cs typeface="Arial" pitchFamily="34" charset="0"/>
              </a:rPr>
              <a:t> final pattern</a:t>
            </a:r>
            <a:r>
              <a:rPr lang="en-US" dirty="0">
                <a:latin typeface="Comic Sans MS" panose="030F0702030302020204" pitchFamily="66" charset="0"/>
                <a:cs typeface="Arial" pitchFamily="34" charset="0"/>
              </a:rPr>
              <a:t> that appears on the arbitration lines is </a:t>
            </a:r>
            <a:r>
              <a:rPr lang="en-US" b="1" dirty="0">
                <a:solidFill>
                  <a:srgbClr val="C00000"/>
                </a:solidFill>
                <a:latin typeface="Comic Sans MS" panose="030F0702030302020204" pitchFamily="66" charset="0"/>
                <a:cs typeface="Arial" pitchFamily="34" charset="0"/>
              </a:rPr>
              <a:t>logical-OR</a:t>
            </a:r>
            <a:r>
              <a:rPr lang="en-US" dirty="0">
                <a:solidFill>
                  <a:srgbClr val="C00000"/>
                </a:solidFill>
                <a:latin typeface="Comic Sans MS" panose="030F0702030302020204" pitchFamily="66" charset="0"/>
                <a:cs typeface="Arial" pitchFamily="34" charset="0"/>
              </a:rPr>
              <a:t> of </a:t>
            </a:r>
            <a:r>
              <a:rPr lang="en-US" b="1" dirty="0">
                <a:solidFill>
                  <a:srgbClr val="0808B8"/>
                </a:solidFill>
                <a:latin typeface="Comic Sans MS" panose="030F0702030302020204" pitchFamily="66" charset="0"/>
                <a:cs typeface="Arial" pitchFamily="34" charset="0"/>
              </a:rPr>
              <a:t>0100 and 0110</a:t>
            </a:r>
            <a:r>
              <a:rPr lang="en-US" dirty="0">
                <a:solidFill>
                  <a:srgbClr val="0808B8"/>
                </a:solidFill>
                <a:latin typeface="Comic Sans MS" panose="030F0702030302020204" pitchFamily="66" charset="0"/>
                <a:cs typeface="Arial" pitchFamily="34" charset="0"/>
              </a:rPr>
              <a:t>, </a:t>
            </a:r>
            <a:r>
              <a:rPr lang="en-US" dirty="0">
                <a:latin typeface="Comic Sans MS" panose="030F0702030302020204" pitchFamily="66" charset="0"/>
                <a:cs typeface="Arial" pitchFamily="34" charset="0"/>
              </a:rPr>
              <a:t>which is </a:t>
            </a:r>
            <a:r>
              <a:rPr lang="en-US" b="1" dirty="0">
                <a:solidFill>
                  <a:srgbClr val="C00000"/>
                </a:solidFill>
                <a:latin typeface="Comic Sans MS" panose="030F0702030302020204" pitchFamily="66" charset="0"/>
                <a:cs typeface="Arial" pitchFamily="34" charset="0"/>
              </a:rPr>
              <a:t>pattern</a:t>
            </a:r>
            <a:r>
              <a:rPr lang="en-US" dirty="0">
                <a:solidFill>
                  <a:srgbClr val="0808B8"/>
                </a:solidFill>
                <a:latin typeface="Comic Sans MS" panose="030F0702030302020204" pitchFamily="66" charset="0"/>
                <a:cs typeface="Arial" pitchFamily="34" charset="0"/>
              </a:rPr>
              <a:t> </a:t>
            </a:r>
            <a:r>
              <a:rPr lang="en-US" b="1" dirty="0">
                <a:solidFill>
                  <a:srgbClr val="C00000"/>
                </a:solidFill>
                <a:latin typeface="Comic Sans MS" panose="030F0702030302020204" pitchFamily="66" charset="0"/>
                <a:cs typeface="Arial" pitchFamily="34" charset="0"/>
              </a:rPr>
              <a:t>0110 (same as the device ID of B) </a:t>
            </a:r>
            <a:r>
              <a:rPr lang="en-US" dirty="0">
                <a:latin typeface="Comic Sans MS" panose="030F0702030302020204" pitchFamily="66" charset="0"/>
                <a:cs typeface="Arial" pitchFamily="34" charset="0"/>
              </a:rPr>
              <a:t>and hence </a:t>
            </a:r>
            <a:r>
              <a:rPr lang="en-US" dirty="0">
                <a:solidFill>
                  <a:srgbClr val="C00000"/>
                </a:solidFill>
                <a:latin typeface="Comic Sans MS" panose="030F0702030302020204" pitchFamily="66" charset="0"/>
                <a:cs typeface="Arial" pitchFamily="34" charset="0"/>
              </a:rPr>
              <a:t>B has won the arbitration</a:t>
            </a:r>
            <a:r>
              <a:rPr lang="en-US" dirty="0">
                <a:latin typeface="Comic Sans MS" panose="030F0702030302020204" pitchFamily="66" charset="0"/>
                <a:cs typeface="Arial" pitchFamily="34" charset="0"/>
              </a:rPr>
              <a:t>.</a:t>
            </a:r>
          </a:p>
        </p:txBody>
      </p:sp>
      <p:sp>
        <p:nvSpPr>
          <p:cNvPr id="2" name="Title 1">
            <a:extLst>
              <a:ext uri="{FF2B5EF4-FFF2-40B4-BE49-F238E27FC236}">
                <a16:creationId xmlns:a16="http://schemas.microsoft.com/office/drawing/2014/main" id="{A504EB32-86DC-DB9B-A70D-BAA344D5623F}"/>
              </a:ext>
            </a:extLst>
          </p:cNvPr>
          <p:cNvSpPr>
            <a:spLocks noGrp="1"/>
          </p:cNvSpPr>
          <p:nvPr>
            <p:ph type="title"/>
          </p:nvPr>
        </p:nvSpPr>
        <p:spPr>
          <a:xfrm>
            <a:off x="905256" y="590668"/>
            <a:ext cx="9914859" cy="764920"/>
          </a:xfrm>
        </p:spPr>
        <p:txBody>
          <a:bodyPr/>
          <a:lstStyle/>
          <a:p>
            <a:r>
              <a:rPr lang="en-IN" dirty="0"/>
              <a:t> Distributed arbitration - example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5</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Memory system</a:t>
            </a: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-Basics </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644EF775-09AD-E14D-125B-767D14BAAA04}"/>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D4BEB286-9321-E3EC-A8D8-190475723997}"/>
              </a:ext>
            </a:extLst>
          </p:cNvPr>
          <p:cNvSpPr>
            <a:spLocks noGrp="1"/>
          </p:cNvSpPr>
          <p:nvPr>
            <p:ph type="sldNum" sz="quarter" idx="12"/>
          </p:nvPr>
        </p:nvSpPr>
        <p:spPr/>
        <p:txBody>
          <a:bodyPr/>
          <a:lstStyle/>
          <a:p>
            <a:fld id="{08AB70BE-1769-45B8-85A6-0C837432C7E6}" type="slidenum">
              <a:rPr lang="en-US" smtClean="0"/>
              <a:t>61</a:t>
            </a:fld>
            <a:endParaRPr lang="en-US"/>
          </a:p>
        </p:txBody>
      </p:sp>
    </p:spTree>
    <p:extLst>
      <p:ext uri="{BB962C8B-B14F-4D97-AF65-F5344CB8AC3E}">
        <p14:creationId xmlns:p14="http://schemas.microsoft.com/office/powerpoint/2010/main" val="4207693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system- Basic concepts</a:t>
            </a:r>
            <a:br>
              <a:rPr lang="en-US" dirty="0"/>
            </a:br>
            <a:endParaRPr lang="en-US" dirty="0"/>
          </a:p>
        </p:txBody>
      </p:sp>
      <p:sp>
        <p:nvSpPr>
          <p:cNvPr id="3" name="Content Placeholder 2"/>
          <p:cNvSpPr>
            <a:spLocks noGrp="1"/>
          </p:cNvSpPr>
          <p:nvPr>
            <p:ph idx="1"/>
          </p:nvPr>
        </p:nvSpPr>
        <p:spPr>
          <a:xfrm>
            <a:off x="194215" y="1643063"/>
            <a:ext cx="11519821" cy="5066830"/>
          </a:xfrm>
        </p:spPr>
        <p:txBody>
          <a:bodyPr>
            <a:normAutofit/>
          </a:bodyPr>
          <a:lstStyle/>
          <a:p>
            <a:r>
              <a:rPr lang="en-US" b="1" dirty="0">
                <a:latin typeface="Comic Sans MS" panose="030F0702030302020204" pitchFamily="66" charset="0"/>
              </a:rPr>
              <a:t>P</a:t>
            </a:r>
            <a:r>
              <a:rPr lang="en-US" dirty="0">
                <a:latin typeface="Comic Sans MS" panose="030F0702030302020204" pitchFamily="66" charset="0"/>
              </a:rPr>
              <a:t>rograms and the data they operate on are held in the memory of the computer. </a:t>
            </a:r>
          </a:p>
          <a:p>
            <a:r>
              <a:rPr lang="en-US" dirty="0">
                <a:latin typeface="Comic Sans MS" panose="030F0702030302020204" pitchFamily="66" charset="0"/>
              </a:rPr>
              <a:t>The execution speed of programs is highly dependent on the speed with which instructions and data can be transferred between the processor and the memory. </a:t>
            </a:r>
          </a:p>
          <a:p>
            <a:r>
              <a:rPr lang="en-US" dirty="0">
                <a:latin typeface="Comic Sans MS" panose="030F0702030302020204" pitchFamily="66" charset="0"/>
              </a:rPr>
              <a:t>It is also important to have sufficient memory to facilitate execution of large programs having large amounts of data. </a:t>
            </a:r>
          </a:p>
          <a:p>
            <a:r>
              <a:rPr lang="en-US" dirty="0">
                <a:latin typeface="Comic Sans MS" panose="030F0702030302020204" pitchFamily="66" charset="0"/>
              </a:rPr>
              <a:t>Ideally, the memory would be fast, large, and inexpensive. </a:t>
            </a:r>
          </a:p>
          <a:p>
            <a:pPr lvl="1"/>
            <a:r>
              <a:rPr lang="en-US" dirty="0">
                <a:latin typeface="Comic Sans MS" panose="030F0702030302020204" pitchFamily="66" charset="0"/>
              </a:rPr>
              <a:t>Unfortunately, it is impossible to meet all three of these requirements simultaneously. </a:t>
            </a:r>
          </a:p>
          <a:p>
            <a:pPr lvl="1"/>
            <a:r>
              <a:rPr lang="en-US" dirty="0">
                <a:latin typeface="Comic Sans MS" panose="030F0702030302020204" pitchFamily="66" charset="0"/>
              </a:rPr>
              <a:t>Increased speed and size are achieved at increased cost. </a:t>
            </a:r>
          </a:p>
          <a:p>
            <a:r>
              <a:rPr lang="en-US" dirty="0">
                <a:latin typeface="Comic Sans MS" panose="030F0702030302020204" pitchFamily="66" charset="0"/>
              </a:rPr>
              <a:t>The memory of a computer comprises a hierarchy, including a cache, the main memory, and secondary storage,</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62</a:t>
            </a:fld>
            <a:endParaRPr lang="en-US" dirty="0"/>
          </a:p>
        </p:txBody>
      </p:sp>
    </p:spTree>
    <p:extLst>
      <p:ext uri="{BB962C8B-B14F-4D97-AF65-F5344CB8AC3E}">
        <p14:creationId xmlns:p14="http://schemas.microsoft.com/office/powerpoint/2010/main" val="251232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system- Basic concepts</a:t>
            </a:r>
            <a:br>
              <a:rPr lang="en-US" dirty="0"/>
            </a:br>
            <a:endParaRPr lang="en-US" dirty="0"/>
          </a:p>
        </p:txBody>
      </p:sp>
      <p:sp>
        <p:nvSpPr>
          <p:cNvPr id="3" name="Content Placeholder 2"/>
          <p:cNvSpPr>
            <a:spLocks noGrp="1"/>
          </p:cNvSpPr>
          <p:nvPr>
            <p:ph idx="1"/>
          </p:nvPr>
        </p:nvSpPr>
        <p:spPr/>
        <p:txBody>
          <a:bodyPr>
            <a:normAutofit/>
          </a:bodyPr>
          <a:lstStyle/>
          <a:p>
            <a:r>
              <a:rPr lang="en-US" sz="1800" dirty="0">
                <a:latin typeface="Comic Sans MS" panose="030F0702030302020204" pitchFamily="66" charset="0"/>
              </a:rPr>
              <a:t>The </a:t>
            </a:r>
            <a:r>
              <a:rPr lang="en-US" sz="1800" dirty="0">
                <a:solidFill>
                  <a:srgbClr val="FF6699"/>
                </a:solidFill>
                <a:latin typeface="Comic Sans MS" panose="030F0702030302020204" pitchFamily="66" charset="0"/>
              </a:rPr>
              <a:t>maximum size of the memory </a:t>
            </a:r>
            <a:r>
              <a:rPr lang="en-US" sz="1800" dirty="0">
                <a:latin typeface="Comic Sans MS" panose="030F0702030302020204" pitchFamily="66" charset="0"/>
              </a:rPr>
              <a:t>that can be used in any computer is determined by the </a:t>
            </a:r>
            <a:r>
              <a:rPr lang="en-US" sz="1800" dirty="0">
                <a:solidFill>
                  <a:srgbClr val="FF6699"/>
                </a:solidFill>
                <a:latin typeface="Comic Sans MS" panose="030F0702030302020204" pitchFamily="66" charset="0"/>
              </a:rPr>
              <a:t>addressing scheme</a:t>
            </a:r>
            <a:r>
              <a:rPr lang="en-US" sz="1800" dirty="0">
                <a:latin typeface="Comic Sans MS" panose="030F0702030302020204" pitchFamily="66" charset="0"/>
              </a:rPr>
              <a:t>. </a:t>
            </a:r>
          </a:p>
          <a:p>
            <a:pPr lvl="1"/>
            <a:r>
              <a:rPr lang="en-US" dirty="0">
                <a:latin typeface="Comic Sans MS" panose="030F0702030302020204" pitchFamily="66" charset="0"/>
              </a:rPr>
              <a:t>A computer that generates 16-bit addresses is capable of addressing up to 2</a:t>
            </a:r>
            <a:r>
              <a:rPr lang="en-US" baseline="30000" dirty="0">
                <a:latin typeface="Comic Sans MS" panose="030F0702030302020204" pitchFamily="66" charset="0"/>
              </a:rPr>
              <a:t>16</a:t>
            </a:r>
            <a:r>
              <a:rPr lang="en-US" dirty="0">
                <a:latin typeface="Comic Sans MS" panose="030F0702030302020204" pitchFamily="66" charset="0"/>
              </a:rPr>
              <a:t> = 64K (kilo) memory locations. </a:t>
            </a:r>
          </a:p>
          <a:p>
            <a:pPr lvl="1"/>
            <a:r>
              <a:rPr lang="en-US" dirty="0">
                <a:latin typeface="Comic Sans MS" panose="030F0702030302020204" pitchFamily="66" charset="0"/>
              </a:rPr>
              <a:t>Machines whose instructions generate 32-bit addresses can utilize a memory that contains up to 2</a:t>
            </a:r>
            <a:r>
              <a:rPr lang="en-US" baseline="30000" dirty="0">
                <a:latin typeface="Comic Sans MS" panose="030F0702030302020204" pitchFamily="66" charset="0"/>
              </a:rPr>
              <a:t>32</a:t>
            </a:r>
            <a:r>
              <a:rPr lang="en-US" dirty="0">
                <a:latin typeface="Comic Sans MS" panose="030F0702030302020204" pitchFamily="66" charset="0"/>
              </a:rPr>
              <a:t> = 4G (</a:t>
            </a:r>
            <a:r>
              <a:rPr lang="en-US" dirty="0" err="1">
                <a:latin typeface="Comic Sans MS" panose="030F0702030302020204" pitchFamily="66" charset="0"/>
              </a:rPr>
              <a:t>giga</a:t>
            </a:r>
            <a:r>
              <a:rPr lang="en-US" dirty="0">
                <a:latin typeface="Comic Sans MS" panose="030F0702030302020204" pitchFamily="66" charset="0"/>
              </a:rPr>
              <a:t>) locations, whereas</a:t>
            </a:r>
          </a:p>
          <a:p>
            <a:pPr lvl="1"/>
            <a:r>
              <a:rPr lang="en-US" dirty="0">
                <a:latin typeface="Comic Sans MS" panose="030F0702030302020204" pitchFamily="66" charset="0"/>
              </a:rPr>
              <a:t>Machines with 64-bit addresses can access up to 2</a:t>
            </a:r>
            <a:r>
              <a:rPr lang="en-US" baseline="30000" dirty="0">
                <a:latin typeface="Comic Sans MS" panose="030F0702030302020204" pitchFamily="66" charset="0"/>
              </a:rPr>
              <a:t>64</a:t>
            </a:r>
            <a:r>
              <a:rPr lang="en-US" dirty="0">
                <a:latin typeface="Comic Sans MS" panose="030F0702030302020204" pitchFamily="66" charset="0"/>
              </a:rPr>
              <a:t> = 16E (</a:t>
            </a:r>
            <a:r>
              <a:rPr lang="en-US" dirty="0" err="1">
                <a:latin typeface="Comic Sans MS" panose="030F0702030302020204" pitchFamily="66" charset="0"/>
              </a:rPr>
              <a:t>exa</a:t>
            </a:r>
            <a:r>
              <a:rPr lang="en-US" dirty="0">
                <a:latin typeface="Comic Sans MS" panose="030F0702030302020204" pitchFamily="66" charset="0"/>
              </a:rPr>
              <a:t>) ≈ 16 × 1018 locations.</a:t>
            </a:r>
          </a:p>
          <a:p>
            <a:r>
              <a:rPr lang="en-US" sz="1800" dirty="0">
                <a:latin typeface="Comic Sans MS" panose="030F0702030302020204" pitchFamily="66" charset="0"/>
              </a:rPr>
              <a:t>The number of locations represents the size of the address space of the computer</a:t>
            </a:r>
          </a:p>
          <a:p>
            <a:r>
              <a:rPr lang="en-US" sz="1800" dirty="0">
                <a:latin typeface="Comic Sans MS" panose="030F0702030302020204" pitchFamily="66" charset="0"/>
              </a:rPr>
              <a:t>The memory is usually designed to store and retrieve data in </a:t>
            </a:r>
            <a:r>
              <a:rPr lang="en-US" sz="1800" dirty="0">
                <a:solidFill>
                  <a:srgbClr val="FF6699"/>
                </a:solidFill>
                <a:latin typeface="Comic Sans MS" panose="030F0702030302020204" pitchFamily="66" charset="0"/>
              </a:rPr>
              <a:t>word-length quantities</a:t>
            </a:r>
            <a:r>
              <a:rPr lang="en-US" sz="1800" dirty="0">
                <a:latin typeface="Comic Sans MS" panose="030F0702030302020204" pitchFamily="66" charset="0"/>
              </a:rPr>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63</a:t>
            </a:fld>
            <a:endParaRPr lang="en-US" dirty="0"/>
          </a:p>
        </p:txBody>
      </p:sp>
    </p:spTree>
    <p:extLst>
      <p:ext uri="{BB962C8B-B14F-4D97-AF65-F5344CB8AC3E}">
        <p14:creationId xmlns:p14="http://schemas.microsoft.com/office/powerpoint/2010/main" val="155271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64</a:t>
            </a:fld>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1575" y="682580"/>
            <a:ext cx="9731072" cy="5785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6168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system- Basic concepts</a:t>
            </a:r>
            <a:br>
              <a:rPr lang="en-US" dirty="0"/>
            </a:br>
            <a:endParaRPr lang="en-US" dirty="0"/>
          </a:p>
        </p:txBody>
      </p:sp>
      <p:sp>
        <p:nvSpPr>
          <p:cNvPr id="3" name="Content Placeholder 2"/>
          <p:cNvSpPr>
            <a:spLocks noGrp="1"/>
          </p:cNvSpPr>
          <p:nvPr>
            <p:ph idx="1"/>
          </p:nvPr>
        </p:nvSpPr>
        <p:spPr>
          <a:xfrm>
            <a:off x="194215" y="1528763"/>
            <a:ext cx="11461165" cy="5031063"/>
          </a:xfrm>
        </p:spPr>
        <p:txBody>
          <a:bodyPr>
            <a:normAutofit/>
          </a:bodyPr>
          <a:lstStyle/>
          <a:p>
            <a:r>
              <a:rPr lang="en-US" dirty="0">
                <a:latin typeface="Comic Sans MS" panose="030F0702030302020204" pitchFamily="66" charset="0"/>
              </a:rPr>
              <a:t>The processor uses the </a:t>
            </a:r>
            <a:r>
              <a:rPr lang="en-US" dirty="0">
                <a:solidFill>
                  <a:srgbClr val="FF0066"/>
                </a:solidFill>
                <a:latin typeface="Comic Sans MS" panose="030F0702030302020204" pitchFamily="66" charset="0"/>
              </a:rPr>
              <a:t>address lines </a:t>
            </a:r>
            <a:r>
              <a:rPr lang="en-US" dirty="0">
                <a:latin typeface="Comic Sans MS" panose="030F0702030302020204" pitchFamily="66" charset="0"/>
              </a:rPr>
              <a:t>to specify the </a:t>
            </a:r>
            <a:r>
              <a:rPr lang="en-US" dirty="0">
                <a:solidFill>
                  <a:srgbClr val="FF0066"/>
                </a:solidFill>
                <a:latin typeface="Comic Sans MS" panose="030F0702030302020204" pitchFamily="66" charset="0"/>
              </a:rPr>
              <a:t>memory location </a:t>
            </a:r>
            <a:r>
              <a:rPr lang="en-US" dirty="0">
                <a:latin typeface="Comic Sans MS" panose="030F0702030302020204" pitchFamily="66" charset="0"/>
              </a:rPr>
              <a:t>involved in a </a:t>
            </a:r>
            <a:r>
              <a:rPr lang="en-US" dirty="0">
                <a:solidFill>
                  <a:srgbClr val="FF0066"/>
                </a:solidFill>
                <a:latin typeface="Comic Sans MS" panose="030F0702030302020204" pitchFamily="66" charset="0"/>
              </a:rPr>
              <a:t>data transfer </a:t>
            </a:r>
            <a:r>
              <a:rPr lang="en-US" dirty="0">
                <a:latin typeface="Comic Sans MS" panose="030F0702030302020204" pitchFamily="66" charset="0"/>
              </a:rPr>
              <a:t>operation, and uses the </a:t>
            </a:r>
            <a:r>
              <a:rPr lang="en-US" dirty="0">
                <a:solidFill>
                  <a:srgbClr val="FF0066"/>
                </a:solidFill>
                <a:latin typeface="Comic Sans MS" panose="030F0702030302020204" pitchFamily="66" charset="0"/>
              </a:rPr>
              <a:t>data lines </a:t>
            </a:r>
            <a:r>
              <a:rPr lang="en-US" dirty="0">
                <a:latin typeface="Comic Sans MS" panose="030F0702030302020204" pitchFamily="66" charset="0"/>
              </a:rPr>
              <a:t>to </a:t>
            </a:r>
            <a:r>
              <a:rPr lang="en-US" dirty="0">
                <a:solidFill>
                  <a:srgbClr val="FF0066"/>
                </a:solidFill>
                <a:latin typeface="Comic Sans MS" panose="030F0702030302020204" pitchFamily="66" charset="0"/>
              </a:rPr>
              <a:t>transfer the data</a:t>
            </a:r>
            <a:r>
              <a:rPr lang="en-US" dirty="0">
                <a:latin typeface="Comic Sans MS" panose="030F0702030302020204" pitchFamily="66" charset="0"/>
              </a:rPr>
              <a:t>.</a:t>
            </a:r>
          </a:p>
          <a:p>
            <a:r>
              <a:rPr lang="en-US" dirty="0">
                <a:latin typeface="Comic Sans MS" panose="030F0702030302020204" pitchFamily="66" charset="0"/>
              </a:rPr>
              <a:t>At the same time, the </a:t>
            </a:r>
            <a:r>
              <a:rPr lang="en-US" dirty="0">
                <a:solidFill>
                  <a:srgbClr val="FF0066"/>
                </a:solidFill>
                <a:latin typeface="Comic Sans MS" panose="030F0702030302020204" pitchFamily="66" charset="0"/>
              </a:rPr>
              <a:t>control lines </a:t>
            </a:r>
            <a:r>
              <a:rPr lang="en-US" dirty="0">
                <a:latin typeface="Comic Sans MS" panose="030F0702030302020204" pitchFamily="66" charset="0"/>
              </a:rPr>
              <a:t>carry the command indicating a </a:t>
            </a:r>
            <a:r>
              <a:rPr lang="en-US" dirty="0">
                <a:solidFill>
                  <a:srgbClr val="FF0066"/>
                </a:solidFill>
                <a:latin typeface="Comic Sans MS" panose="030F0702030302020204" pitchFamily="66" charset="0"/>
              </a:rPr>
              <a:t>Read or a Write operation </a:t>
            </a:r>
            <a:r>
              <a:rPr lang="en-US" dirty="0">
                <a:latin typeface="Comic Sans MS" panose="030F0702030302020204" pitchFamily="66" charset="0"/>
              </a:rPr>
              <a:t>and whether a </a:t>
            </a:r>
            <a:r>
              <a:rPr lang="en-US" dirty="0">
                <a:solidFill>
                  <a:srgbClr val="FF0066"/>
                </a:solidFill>
                <a:latin typeface="Comic Sans MS" panose="030F0702030302020204" pitchFamily="66" charset="0"/>
              </a:rPr>
              <a:t>byte or a word </a:t>
            </a:r>
            <a:r>
              <a:rPr lang="en-US" dirty="0">
                <a:latin typeface="Comic Sans MS" panose="030F0702030302020204" pitchFamily="66" charset="0"/>
              </a:rPr>
              <a:t>is to be transferred. </a:t>
            </a:r>
          </a:p>
          <a:p>
            <a:pPr lvl="1"/>
            <a:r>
              <a:rPr lang="en-US" sz="2000" dirty="0">
                <a:latin typeface="Comic Sans MS" panose="030F0702030302020204" pitchFamily="66" charset="0"/>
              </a:rPr>
              <a:t>The control lines also provide the necessary </a:t>
            </a:r>
            <a:r>
              <a:rPr lang="en-US" sz="2000" dirty="0">
                <a:solidFill>
                  <a:srgbClr val="FF0066"/>
                </a:solidFill>
                <a:latin typeface="Comic Sans MS" panose="030F0702030302020204" pitchFamily="66" charset="0"/>
              </a:rPr>
              <a:t>timing information </a:t>
            </a:r>
            <a:r>
              <a:rPr lang="en-US" sz="2000" dirty="0">
                <a:latin typeface="Comic Sans MS" panose="030F0702030302020204" pitchFamily="66" charset="0"/>
              </a:rPr>
              <a:t>and are used by the memory to indicate when it has completed the requested operation. </a:t>
            </a:r>
          </a:p>
          <a:p>
            <a:pPr lvl="1"/>
            <a:r>
              <a:rPr lang="en-US" sz="2000" dirty="0">
                <a:latin typeface="Comic Sans MS" panose="030F0702030302020204" pitchFamily="66" charset="0"/>
              </a:rPr>
              <a:t>When the processor-memory interface receives the memory’s response, it asserts the </a:t>
            </a:r>
            <a:r>
              <a:rPr lang="en-US" sz="2000" dirty="0">
                <a:solidFill>
                  <a:srgbClr val="FF0066"/>
                </a:solidFill>
                <a:latin typeface="Comic Sans MS" panose="030F0702030302020204" pitchFamily="66" charset="0"/>
              </a:rPr>
              <a:t>MFC </a:t>
            </a:r>
            <a:r>
              <a:rPr lang="en-US" sz="2000" dirty="0">
                <a:latin typeface="Comic Sans MS" panose="030F0702030302020204" pitchFamily="66" charset="0"/>
              </a:rPr>
              <a:t>signal. </a:t>
            </a:r>
          </a:p>
          <a:p>
            <a:pPr lvl="1"/>
            <a:r>
              <a:rPr lang="en-US" sz="2000" dirty="0">
                <a:latin typeface="Comic Sans MS" panose="030F0702030302020204" pitchFamily="66" charset="0"/>
              </a:rPr>
              <a:t>This is the processor’s internal control signal that indicates that the requested memory operation has been completed. </a:t>
            </a:r>
          </a:p>
          <a:p>
            <a:r>
              <a:rPr lang="en-US" dirty="0">
                <a:latin typeface="Comic Sans MS" panose="030F0702030302020204" pitchFamily="66" charset="0"/>
              </a:rPr>
              <a:t>When asserted, the processor proceeds to the next step in its execution sequence.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65</a:t>
            </a:fld>
            <a:endParaRPr lang="en-US" dirty="0"/>
          </a:p>
        </p:txBody>
      </p:sp>
    </p:spTree>
    <p:extLst>
      <p:ext uri="{BB962C8B-B14F-4D97-AF65-F5344CB8AC3E}">
        <p14:creationId xmlns:p14="http://schemas.microsoft.com/office/powerpoint/2010/main" val="156433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system- Basic concepts</a:t>
            </a:r>
            <a:br>
              <a:rPr lang="en-US" dirty="0"/>
            </a:br>
            <a:endParaRPr lang="en-US" dirty="0"/>
          </a:p>
        </p:txBody>
      </p:sp>
      <p:sp>
        <p:nvSpPr>
          <p:cNvPr id="3" name="Content Placeholder 2"/>
          <p:cNvSpPr>
            <a:spLocks noGrp="1"/>
          </p:cNvSpPr>
          <p:nvPr>
            <p:ph idx="1"/>
          </p:nvPr>
        </p:nvSpPr>
        <p:spPr>
          <a:xfrm>
            <a:off x="194215" y="1200149"/>
            <a:ext cx="11519821" cy="5359677"/>
          </a:xfrm>
        </p:spPr>
        <p:txBody>
          <a:bodyPr>
            <a:normAutofit/>
          </a:bodyPr>
          <a:lstStyle/>
          <a:p>
            <a:r>
              <a:rPr lang="en-US" dirty="0">
                <a:latin typeface="Comic Sans MS" panose="030F0702030302020204" pitchFamily="66" charset="0"/>
              </a:rPr>
              <a:t>A useful </a:t>
            </a:r>
            <a:r>
              <a:rPr lang="en-US" dirty="0">
                <a:solidFill>
                  <a:srgbClr val="FF0066"/>
                </a:solidFill>
                <a:latin typeface="Comic Sans MS" panose="030F0702030302020204" pitchFamily="66" charset="0"/>
              </a:rPr>
              <a:t>measure of the speed of memory </a:t>
            </a:r>
            <a:r>
              <a:rPr lang="en-US" dirty="0">
                <a:latin typeface="Comic Sans MS" panose="030F0702030302020204" pitchFamily="66" charset="0"/>
              </a:rPr>
              <a:t>units is the time that elapses between the </a:t>
            </a:r>
            <a:r>
              <a:rPr lang="en-US" dirty="0">
                <a:solidFill>
                  <a:srgbClr val="FF0066"/>
                </a:solidFill>
                <a:latin typeface="Comic Sans MS" panose="030F0702030302020204" pitchFamily="66" charset="0"/>
              </a:rPr>
              <a:t>initiation of an operation </a:t>
            </a:r>
            <a:r>
              <a:rPr lang="en-US" dirty="0">
                <a:latin typeface="Comic Sans MS" panose="030F0702030302020204" pitchFamily="66" charset="0"/>
              </a:rPr>
              <a:t>to transfer a word of data and the </a:t>
            </a:r>
            <a:r>
              <a:rPr lang="en-US" dirty="0">
                <a:solidFill>
                  <a:srgbClr val="FF0066"/>
                </a:solidFill>
                <a:latin typeface="Comic Sans MS" panose="030F0702030302020204" pitchFamily="66" charset="0"/>
              </a:rPr>
              <a:t>completion of that operation</a:t>
            </a:r>
            <a:r>
              <a:rPr lang="en-US" dirty="0">
                <a:latin typeface="Comic Sans MS" panose="030F0702030302020204" pitchFamily="66" charset="0"/>
              </a:rPr>
              <a:t>.  This is referred to as the </a:t>
            </a:r>
            <a:r>
              <a:rPr lang="en-US" b="1" i="1" dirty="0">
                <a:solidFill>
                  <a:srgbClr val="FF0066"/>
                </a:solidFill>
                <a:latin typeface="Comic Sans MS" panose="030F0702030302020204" pitchFamily="66" charset="0"/>
              </a:rPr>
              <a:t>memory access time</a:t>
            </a:r>
            <a:r>
              <a:rPr lang="en-US" i="1" dirty="0">
                <a:latin typeface="Comic Sans MS" panose="030F0702030302020204" pitchFamily="66" charset="0"/>
              </a:rPr>
              <a:t>. </a:t>
            </a:r>
          </a:p>
          <a:p>
            <a:r>
              <a:rPr lang="en-US" dirty="0">
                <a:latin typeface="Comic Sans MS" panose="030F0702030302020204" pitchFamily="66" charset="0"/>
              </a:rPr>
              <a:t>Another important measure is the </a:t>
            </a:r>
            <a:r>
              <a:rPr lang="en-US" b="1" i="1" dirty="0">
                <a:solidFill>
                  <a:srgbClr val="FF0066"/>
                </a:solidFill>
                <a:latin typeface="Comic Sans MS" panose="030F0702030302020204" pitchFamily="66" charset="0"/>
              </a:rPr>
              <a:t>memory cycle time</a:t>
            </a:r>
            <a:r>
              <a:rPr lang="en-US" i="1" dirty="0">
                <a:latin typeface="Comic Sans MS" panose="030F0702030302020204" pitchFamily="66" charset="0"/>
              </a:rPr>
              <a:t>, </a:t>
            </a:r>
            <a:r>
              <a:rPr lang="en-US" dirty="0">
                <a:latin typeface="Comic Sans MS" panose="030F0702030302020204" pitchFamily="66" charset="0"/>
              </a:rPr>
              <a:t>which is the </a:t>
            </a:r>
            <a:r>
              <a:rPr lang="en-US" dirty="0">
                <a:solidFill>
                  <a:srgbClr val="FF0066"/>
                </a:solidFill>
                <a:latin typeface="Comic Sans MS" panose="030F0702030302020204" pitchFamily="66" charset="0"/>
              </a:rPr>
              <a:t>minimum time delay </a:t>
            </a:r>
            <a:r>
              <a:rPr lang="en-US" dirty="0">
                <a:latin typeface="Comic Sans MS" panose="030F0702030302020204" pitchFamily="66" charset="0"/>
              </a:rPr>
              <a:t>required between the initiation of </a:t>
            </a:r>
            <a:r>
              <a:rPr lang="en-US" dirty="0">
                <a:solidFill>
                  <a:srgbClr val="FF0066"/>
                </a:solidFill>
                <a:latin typeface="Comic Sans MS" panose="030F0702030302020204" pitchFamily="66" charset="0"/>
              </a:rPr>
              <a:t>two successive memory operations</a:t>
            </a:r>
            <a:r>
              <a:rPr lang="en-US" dirty="0">
                <a:latin typeface="Comic Sans MS" panose="030F0702030302020204" pitchFamily="66" charset="0"/>
              </a:rPr>
              <a:t>, for example, the time between two successive Read operations. The cycle time is usually slightly longer than the access time, depending on the implementation details of the memory unit.</a:t>
            </a:r>
          </a:p>
          <a:p>
            <a:r>
              <a:rPr lang="en-US" dirty="0">
                <a:latin typeface="Comic Sans MS" panose="030F0702030302020204" pitchFamily="66" charset="0"/>
              </a:rPr>
              <a:t>A memory unit is called a </a:t>
            </a:r>
            <a:r>
              <a:rPr lang="en-US" b="1" i="1" dirty="0">
                <a:solidFill>
                  <a:srgbClr val="FF0066"/>
                </a:solidFill>
                <a:latin typeface="Comic Sans MS" panose="030F0702030302020204" pitchFamily="66" charset="0"/>
              </a:rPr>
              <a:t>random-access memory </a:t>
            </a:r>
            <a:r>
              <a:rPr lang="en-US" b="1" dirty="0">
                <a:solidFill>
                  <a:srgbClr val="FF0066"/>
                </a:solidFill>
                <a:latin typeface="Comic Sans MS" panose="030F0702030302020204" pitchFamily="66" charset="0"/>
              </a:rPr>
              <a:t>(RAM) </a:t>
            </a:r>
            <a:r>
              <a:rPr lang="en-US" dirty="0">
                <a:latin typeface="Comic Sans MS" panose="030F0702030302020204" pitchFamily="66" charset="0"/>
              </a:rPr>
              <a:t>if the </a:t>
            </a:r>
            <a:r>
              <a:rPr lang="en-US" dirty="0">
                <a:solidFill>
                  <a:srgbClr val="FF0066"/>
                </a:solidFill>
                <a:latin typeface="Comic Sans MS" panose="030F0702030302020204" pitchFamily="66" charset="0"/>
              </a:rPr>
              <a:t>access time </a:t>
            </a:r>
            <a:r>
              <a:rPr lang="en-US" dirty="0">
                <a:latin typeface="Comic Sans MS" panose="030F0702030302020204" pitchFamily="66" charset="0"/>
              </a:rPr>
              <a:t>to any location is the same, </a:t>
            </a:r>
            <a:r>
              <a:rPr lang="en-US" dirty="0">
                <a:solidFill>
                  <a:srgbClr val="FF0066"/>
                </a:solidFill>
                <a:latin typeface="Comic Sans MS" panose="030F0702030302020204" pitchFamily="66" charset="0"/>
              </a:rPr>
              <a:t>independent of the location’s address</a:t>
            </a:r>
            <a:r>
              <a:rPr lang="en-US" dirty="0">
                <a:latin typeface="Comic Sans MS" panose="030F0702030302020204" pitchFamily="66" charset="0"/>
              </a:rPr>
              <a:t>. </a:t>
            </a:r>
          </a:p>
          <a:p>
            <a:r>
              <a:rPr lang="en-US" dirty="0">
                <a:latin typeface="Comic Sans MS" panose="030F0702030302020204" pitchFamily="66" charset="0"/>
              </a:rPr>
              <a:t>This distinguishes such memory units from serial, or partly serial, access storage devices such as magnetic and optical disks. Access time of the latter devices depends on the address or position of the data.</a:t>
            </a:r>
          </a:p>
          <a:p>
            <a:r>
              <a:rPr lang="en-US" dirty="0">
                <a:latin typeface="Comic Sans MS" panose="030F0702030302020204" pitchFamily="66" charset="0"/>
              </a:rPr>
              <a:t>The technology for implementing computer memories </a:t>
            </a:r>
            <a:r>
              <a:rPr lang="en-US" dirty="0">
                <a:solidFill>
                  <a:srgbClr val="FF0066"/>
                </a:solidFill>
                <a:latin typeface="Comic Sans MS" panose="030F0702030302020204" pitchFamily="66" charset="0"/>
              </a:rPr>
              <a:t>uses semiconductor integrated circuits</a:t>
            </a:r>
            <a:r>
              <a:rPr lang="en-US" dirty="0">
                <a:latin typeface="Comic Sans MS" panose="030F0702030302020204" pitchFamily="66" charset="0"/>
              </a:rPr>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66</a:t>
            </a:fld>
            <a:endParaRPr lang="en-US" dirty="0"/>
          </a:p>
        </p:txBody>
      </p:sp>
    </p:spTree>
    <p:extLst>
      <p:ext uri="{BB962C8B-B14F-4D97-AF65-F5344CB8AC3E}">
        <p14:creationId xmlns:p14="http://schemas.microsoft.com/office/powerpoint/2010/main" val="423801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A3E36B3-6FB0-DF50-4F57-9840177C64FA}"/>
              </a:ext>
            </a:extLst>
          </p:cNvPr>
          <p:cNvPicPr>
            <a:picLocks noGrp="1" noChangeAspect="1"/>
          </p:cNvPicPr>
          <p:nvPr>
            <p:ph idx="1"/>
          </p:nvPr>
        </p:nvPicPr>
        <p:blipFill>
          <a:blip r:embed="rId2"/>
          <a:stretch>
            <a:fillRect/>
          </a:stretch>
        </p:blipFill>
        <p:spPr>
          <a:xfrm>
            <a:off x="2428875" y="757238"/>
            <a:ext cx="7215188" cy="4831202"/>
          </a:xfrm>
        </p:spPr>
      </p:pic>
      <p:sp>
        <p:nvSpPr>
          <p:cNvPr id="4" name="Footer Placeholder 3">
            <a:extLst>
              <a:ext uri="{FF2B5EF4-FFF2-40B4-BE49-F238E27FC236}">
                <a16:creationId xmlns:a16="http://schemas.microsoft.com/office/drawing/2014/main" id="{B1BCBCC9-40A1-A3EC-36D8-F451805FF83E}"/>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C8431F21-4877-4687-885D-6CDF241E9CDE}"/>
              </a:ext>
            </a:extLst>
          </p:cNvPr>
          <p:cNvSpPr>
            <a:spLocks noGrp="1"/>
          </p:cNvSpPr>
          <p:nvPr>
            <p:ph type="sldNum" sz="quarter" idx="12"/>
          </p:nvPr>
        </p:nvSpPr>
        <p:spPr/>
        <p:txBody>
          <a:bodyPr/>
          <a:lstStyle/>
          <a:p>
            <a:fld id="{08AB70BE-1769-45B8-85A6-0C837432C7E6}" type="slidenum">
              <a:rPr lang="en-US" smtClean="0"/>
              <a:t>67</a:t>
            </a:fld>
            <a:endParaRPr lang="en-US"/>
          </a:p>
        </p:txBody>
      </p:sp>
    </p:spTree>
    <p:extLst>
      <p:ext uri="{BB962C8B-B14F-4D97-AF65-F5344CB8AC3E}">
        <p14:creationId xmlns:p14="http://schemas.microsoft.com/office/powerpoint/2010/main" val="20148273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a:t>
            </a:r>
          </a:p>
        </p:txBody>
      </p:sp>
      <p:sp>
        <p:nvSpPr>
          <p:cNvPr id="3" name="Content Placeholder 2"/>
          <p:cNvSpPr>
            <a:spLocks noGrp="1"/>
          </p:cNvSpPr>
          <p:nvPr>
            <p:ph idx="1"/>
          </p:nvPr>
        </p:nvSpPr>
        <p:spPr>
          <a:xfrm>
            <a:off x="914400" y="1614488"/>
            <a:ext cx="10476752" cy="4652843"/>
          </a:xfrm>
        </p:spPr>
        <p:txBody>
          <a:bodyPr>
            <a:normAutofit/>
          </a:bodyPr>
          <a:lstStyle/>
          <a:p>
            <a:r>
              <a:rPr lang="en-US" dirty="0">
                <a:latin typeface="Comic Sans MS" panose="030F0702030302020204" pitchFamily="66" charset="0"/>
              </a:rPr>
              <a:t>The processor of a computer can usually process instructions and data faster than they can be fetched from the main memory. </a:t>
            </a:r>
          </a:p>
          <a:p>
            <a:r>
              <a:rPr lang="en-US" dirty="0">
                <a:latin typeface="Comic Sans MS" panose="030F0702030302020204" pitchFamily="66" charset="0"/>
              </a:rPr>
              <a:t>The </a:t>
            </a:r>
            <a:r>
              <a:rPr lang="en-US" dirty="0">
                <a:solidFill>
                  <a:srgbClr val="FF0066"/>
                </a:solidFill>
                <a:latin typeface="Comic Sans MS" panose="030F0702030302020204" pitchFamily="66" charset="0"/>
              </a:rPr>
              <a:t>memory access time </a:t>
            </a:r>
            <a:r>
              <a:rPr lang="en-US" dirty="0">
                <a:latin typeface="Comic Sans MS" panose="030F0702030302020204" pitchFamily="66" charset="0"/>
              </a:rPr>
              <a:t>is the bottleneck in the system. </a:t>
            </a:r>
          </a:p>
          <a:p>
            <a:r>
              <a:rPr lang="en-US" dirty="0">
                <a:latin typeface="Comic Sans MS" panose="030F0702030302020204" pitchFamily="66" charset="0"/>
              </a:rPr>
              <a:t>One way to reduce the memory access time is to use a </a:t>
            </a:r>
            <a:r>
              <a:rPr lang="en-US" i="1" dirty="0">
                <a:latin typeface="Comic Sans MS" panose="030F0702030302020204" pitchFamily="66" charset="0"/>
              </a:rPr>
              <a:t>cache memory. </a:t>
            </a:r>
          </a:p>
          <a:p>
            <a:r>
              <a:rPr lang="en-US" dirty="0">
                <a:latin typeface="Comic Sans MS" panose="030F0702030302020204" pitchFamily="66" charset="0"/>
              </a:rPr>
              <a:t>This is a small, </a:t>
            </a:r>
            <a:r>
              <a:rPr lang="en-US" dirty="0">
                <a:solidFill>
                  <a:srgbClr val="FF0066"/>
                </a:solidFill>
                <a:latin typeface="Comic Sans MS" panose="030F0702030302020204" pitchFamily="66" charset="0"/>
              </a:rPr>
              <a:t>fast memory </a:t>
            </a:r>
            <a:r>
              <a:rPr lang="en-US" dirty="0">
                <a:latin typeface="Comic Sans MS" panose="030F0702030302020204" pitchFamily="66" charset="0"/>
              </a:rPr>
              <a:t>inserted between the larger, slower main memory and the processor.</a:t>
            </a:r>
          </a:p>
          <a:p>
            <a:r>
              <a:rPr lang="en-US" dirty="0">
                <a:latin typeface="Comic Sans MS" panose="030F0702030302020204" pitchFamily="66" charset="0"/>
              </a:rPr>
              <a:t>It </a:t>
            </a:r>
            <a:r>
              <a:rPr lang="en-US" dirty="0">
                <a:solidFill>
                  <a:srgbClr val="FF0066"/>
                </a:solidFill>
                <a:latin typeface="Comic Sans MS" panose="030F0702030302020204" pitchFamily="66" charset="0"/>
              </a:rPr>
              <a:t>holds</a:t>
            </a:r>
            <a:r>
              <a:rPr lang="en-US" dirty="0">
                <a:latin typeface="Comic Sans MS" panose="030F0702030302020204" pitchFamily="66" charset="0"/>
              </a:rPr>
              <a:t> the </a:t>
            </a:r>
            <a:r>
              <a:rPr lang="en-US" dirty="0">
                <a:solidFill>
                  <a:srgbClr val="FF0066"/>
                </a:solidFill>
                <a:latin typeface="Comic Sans MS" panose="030F0702030302020204" pitchFamily="66" charset="0"/>
              </a:rPr>
              <a:t>currently active portions </a:t>
            </a:r>
            <a:r>
              <a:rPr lang="en-US" dirty="0">
                <a:latin typeface="Comic Sans MS" panose="030F0702030302020204" pitchFamily="66" charset="0"/>
              </a:rPr>
              <a:t>of a program and their data.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68</a:t>
            </a:fld>
            <a:endParaRPr lang="en-US" dirty="0"/>
          </a:p>
        </p:txBody>
      </p:sp>
      <p:pic>
        <p:nvPicPr>
          <p:cNvPr id="7" name="Picture 6">
            <a:extLst>
              <a:ext uri="{FF2B5EF4-FFF2-40B4-BE49-F238E27FC236}">
                <a16:creationId xmlns:a16="http://schemas.microsoft.com/office/drawing/2014/main" id="{C92AC8A1-CCA4-2F6C-0244-E5CC24D775EA}"/>
              </a:ext>
            </a:extLst>
          </p:cNvPr>
          <p:cNvPicPr>
            <a:picLocks noChangeAspect="1"/>
          </p:cNvPicPr>
          <p:nvPr/>
        </p:nvPicPr>
        <p:blipFill>
          <a:blip r:embed="rId2"/>
          <a:stretch>
            <a:fillRect/>
          </a:stretch>
        </p:blipFill>
        <p:spPr>
          <a:xfrm>
            <a:off x="3423863" y="4717352"/>
            <a:ext cx="6024894" cy="2082297"/>
          </a:xfrm>
          <a:prstGeom prst="rect">
            <a:avLst/>
          </a:prstGeom>
        </p:spPr>
      </p:pic>
    </p:spTree>
    <p:extLst>
      <p:ext uri="{BB962C8B-B14F-4D97-AF65-F5344CB8AC3E}">
        <p14:creationId xmlns:p14="http://schemas.microsoft.com/office/powerpoint/2010/main" val="41135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293DB6D-01EE-D904-8D0A-2DBF88C60E41}"/>
              </a:ext>
            </a:extLst>
          </p:cNvPr>
          <p:cNvSpPr>
            <a:spLocks noGrp="1"/>
          </p:cNvSpPr>
          <p:nvPr>
            <p:ph type="title"/>
          </p:nvPr>
        </p:nvSpPr>
        <p:spPr>
          <a:xfrm>
            <a:off x="905256" y="55500"/>
            <a:ext cx="9914859" cy="900294"/>
          </a:xfrm>
        </p:spPr>
        <p:txBody>
          <a:bodyPr>
            <a:normAutofit/>
          </a:bodyPr>
          <a:lstStyle/>
          <a:p>
            <a:r>
              <a:rPr lang="en-US" dirty="0"/>
              <a:t>Cache Memory</a:t>
            </a:r>
            <a:endParaRPr lang="en-IN" dirty="0"/>
          </a:p>
        </p:txBody>
      </p:sp>
      <p:sp>
        <p:nvSpPr>
          <p:cNvPr id="4" name="Footer Placeholder 3">
            <a:extLst>
              <a:ext uri="{FF2B5EF4-FFF2-40B4-BE49-F238E27FC236}">
                <a16:creationId xmlns:a16="http://schemas.microsoft.com/office/drawing/2014/main" id="{18CDECA5-BFF5-C702-B5A2-A9D1879FC76C}"/>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3D81B4E9-D1F3-4533-6487-9063BA78E497}"/>
              </a:ext>
            </a:extLst>
          </p:cNvPr>
          <p:cNvSpPr>
            <a:spLocks noGrp="1"/>
          </p:cNvSpPr>
          <p:nvPr>
            <p:ph type="sldNum" sz="quarter" idx="12"/>
          </p:nvPr>
        </p:nvSpPr>
        <p:spPr/>
        <p:txBody>
          <a:bodyPr/>
          <a:lstStyle/>
          <a:p>
            <a:fld id="{08AB70BE-1769-45B8-85A6-0C837432C7E6}" type="slidenum">
              <a:rPr lang="en-US" smtClean="0"/>
              <a:t>69</a:t>
            </a:fld>
            <a:endParaRPr lang="en-US"/>
          </a:p>
        </p:txBody>
      </p:sp>
      <p:sp>
        <p:nvSpPr>
          <p:cNvPr id="10" name="Content Placeholder 9">
            <a:extLst>
              <a:ext uri="{FF2B5EF4-FFF2-40B4-BE49-F238E27FC236}">
                <a16:creationId xmlns:a16="http://schemas.microsoft.com/office/drawing/2014/main" id="{27F66ED8-8ABA-5150-26BA-0B5F6CDBAB1E}"/>
              </a:ext>
            </a:extLst>
          </p:cNvPr>
          <p:cNvSpPr>
            <a:spLocks noGrp="1"/>
          </p:cNvSpPr>
          <p:nvPr>
            <p:ph idx="1"/>
          </p:nvPr>
        </p:nvSpPr>
        <p:spPr>
          <a:xfrm>
            <a:off x="457199" y="955794"/>
            <a:ext cx="11401425" cy="5087197"/>
          </a:xfrm>
        </p:spPr>
        <p:txBody>
          <a:bodyPr>
            <a:noAutofit/>
          </a:bodyPr>
          <a:lstStyle/>
          <a:p>
            <a:r>
              <a:rPr lang="en-US" b="0" i="0" u="none" strike="noStrike" baseline="0" dirty="0">
                <a:solidFill>
                  <a:srgbClr val="000000"/>
                </a:solidFill>
                <a:latin typeface="Comic Sans MS" panose="030F0702030302020204" pitchFamily="66" charset="0"/>
              </a:rPr>
              <a:t>Cache memory is </a:t>
            </a:r>
            <a:r>
              <a:rPr lang="en-US" b="0" i="0" u="none" strike="noStrike" baseline="0" dirty="0">
                <a:solidFill>
                  <a:schemeClr val="accent3">
                    <a:lumMod val="60000"/>
                    <a:lumOff val="40000"/>
                  </a:schemeClr>
                </a:solidFill>
                <a:latin typeface="Comic Sans MS" panose="030F0702030302020204" pitchFamily="66" charset="0"/>
              </a:rPr>
              <a:t>used to reduce the average time to access data from the Main memory</a:t>
            </a:r>
            <a:r>
              <a:rPr lang="en-US" b="0" i="0" u="none" strike="noStrike" baseline="0" dirty="0">
                <a:solidFill>
                  <a:srgbClr val="000000"/>
                </a:solidFill>
                <a:latin typeface="Comic Sans MS" panose="030F0702030302020204" pitchFamily="66" charset="0"/>
              </a:rPr>
              <a:t>. </a:t>
            </a:r>
          </a:p>
          <a:p>
            <a:r>
              <a:rPr lang="en-US" b="0" i="0" u="none" strike="noStrike" baseline="0" dirty="0">
                <a:solidFill>
                  <a:srgbClr val="000000"/>
                </a:solidFill>
                <a:latin typeface="Comic Sans MS" panose="030F0702030302020204" pitchFamily="66" charset="0"/>
              </a:rPr>
              <a:t>The cache is a smaller and faster memory which stores copies of the data from frequently used main memory locations. </a:t>
            </a:r>
          </a:p>
          <a:p>
            <a:r>
              <a:rPr lang="en-US" b="0" i="0" u="none" strike="noStrike" baseline="0" dirty="0">
                <a:solidFill>
                  <a:srgbClr val="000000"/>
                </a:solidFill>
                <a:latin typeface="Comic Sans MS" panose="030F0702030302020204" pitchFamily="66" charset="0"/>
              </a:rPr>
              <a:t>There are various different independent caches in a CPU, which store instructions and data. </a:t>
            </a:r>
          </a:p>
          <a:p>
            <a:pPr marL="0" indent="0">
              <a:buNone/>
            </a:pPr>
            <a:r>
              <a:rPr lang="en-IN" b="1" i="0" u="none" strike="noStrike" baseline="0" dirty="0">
                <a:solidFill>
                  <a:srgbClr val="000000"/>
                </a:solidFill>
                <a:highlight>
                  <a:srgbClr val="FFFF00"/>
                </a:highlight>
                <a:latin typeface="Comic Sans MS" panose="030F0702030302020204" pitchFamily="66" charset="0"/>
              </a:rPr>
              <a:t>Locality of Reference </a:t>
            </a:r>
            <a:endParaRPr lang="en-IN" b="0" i="0" u="none" strike="noStrike" baseline="0" dirty="0">
              <a:solidFill>
                <a:srgbClr val="000000"/>
              </a:solidFill>
              <a:highlight>
                <a:srgbClr val="FFFF00"/>
              </a:highlight>
              <a:latin typeface="Comic Sans MS" panose="030F0702030302020204" pitchFamily="66" charset="0"/>
            </a:endParaRPr>
          </a:p>
          <a:p>
            <a:r>
              <a:rPr lang="en-US" b="0" i="0" u="none" strike="noStrike" baseline="0" dirty="0">
                <a:solidFill>
                  <a:srgbClr val="000000"/>
                </a:solidFill>
                <a:latin typeface="Comic Sans MS" panose="030F0702030302020204" pitchFamily="66" charset="0"/>
              </a:rPr>
              <a:t>Analysis of programs indicates that many instructions in localized areas of a program are executed repeatedly during some period of time, while the others are accessed relatively less frequently. These instructions may be the ones in a loop, nested loop or few procedures calling each other repeatedly. This is called “locality of reference”. </a:t>
            </a:r>
          </a:p>
          <a:p>
            <a:pPr lvl="1">
              <a:buFont typeface="Wingdings" panose="05000000000000000000" pitchFamily="2" charset="2"/>
              <a:buChar char="q"/>
            </a:pPr>
            <a:r>
              <a:rPr lang="en-IN" sz="2000" b="1" i="1" u="none" strike="noStrike" baseline="0" dirty="0">
                <a:solidFill>
                  <a:srgbClr val="000000"/>
                </a:solidFill>
                <a:latin typeface="Comic Sans MS" panose="030F0702030302020204" pitchFamily="66" charset="0"/>
              </a:rPr>
              <a:t>Temporal locality of reference: </a:t>
            </a:r>
            <a:r>
              <a:rPr lang="en-US" sz="2000" b="0" i="0" u="none" strike="noStrike" baseline="0" dirty="0">
                <a:solidFill>
                  <a:srgbClr val="000000"/>
                </a:solidFill>
                <a:latin typeface="Comic Sans MS" panose="030F0702030302020204" pitchFamily="66" charset="0"/>
              </a:rPr>
              <a:t>Recently executed instruction is likely to be executed again very soon. </a:t>
            </a:r>
          </a:p>
          <a:p>
            <a:pPr lvl="1">
              <a:buFont typeface="Wingdings" panose="05000000000000000000" pitchFamily="2" charset="2"/>
              <a:buChar char="q"/>
            </a:pPr>
            <a:r>
              <a:rPr lang="en-IN" sz="2000" b="1" i="1" u="none" strike="noStrike" baseline="0" dirty="0">
                <a:solidFill>
                  <a:srgbClr val="000000"/>
                </a:solidFill>
                <a:latin typeface="Comic Sans MS" panose="030F0702030302020204" pitchFamily="66" charset="0"/>
              </a:rPr>
              <a:t>Spatial locality of reference: </a:t>
            </a:r>
            <a:r>
              <a:rPr lang="en-US" sz="2000" b="0" i="0" u="none" strike="noStrike" baseline="0" dirty="0">
                <a:solidFill>
                  <a:srgbClr val="000000"/>
                </a:solidFill>
                <a:latin typeface="Comic Sans MS" panose="030F0702030302020204" pitchFamily="66" charset="0"/>
              </a:rPr>
              <a:t>Instructions with addresses close to a recently instruction are likely to be executed soon. </a:t>
            </a:r>
            <a:endParaRPr lang="en-IN" sz="2000" dirty="0">
              <a:latin typeface="Comic Sans MS" panose="030F0702030302020204" pitchFamily="66" charset="0"/>
            </a:endParaRPr>
          </a:p>
        </p:txBody>
      </p:sp>
    </p:spTree>
    <p:extLst>
      <p:ext uri="{BB962C8B-B14F-4D97-AF65-F5344CB8AC3E}">
        <p14:creationId xmlns:p14="http://schemas.microsoft.com/office/powerpoint/2010/main" val="378938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A5E9-CBAB-3795-BFFA-2A006E9DA3A5}"/>
              </a:ext>
            </a:extLst>
          </p:cNvPr>
          <p:cNvSpPr>
            <a:spLocks noGrp="1"/>
          </p:cNvSpPr>
          <p:nvPr>
            <p:ph type="title"/>
          </p:nvPr>
        </p:nvSpPr>
        <p:spPr/>
        <p:txBody>
          <a:bodyPr/>
          <a:lstStyle/>
          <a:p>
            <a:r>
              <a:rPr lang="en-IN" dirty="0"/>
              <a:t>Textbook</a:t>
            </a:r>
          </a:p>
        </p:txBody>
      </p:sp>
      <p:pic>
        <p:nvPicPr>
          <p:cNvPr id="5" name="Content Placeholder 4">
            <a:extLst>
              <a:ext uri="{FF2B5EF4-FFF2-40B4-BE49-F238E27FC236}">
                <a16:creationId xmlns:a16="http://schemas.microsoft.com/office/drawing/2014/main" id="{39CC0748-5875-CA42-A500-78A3A1BEFB70}"/>
              </a:ext>
            </a:extLst>
          </p:cNvPr>
          <p:cNvPicPr>
            <a:picLocks noGrp="1" noChangeAspect="1"/>
          </p:cNvPicPr>
          <p:nvPr>
            <p:ph idx="1"/>
          </p:nvPr>
        </p:nvPicPr>
        <p:blipFill>
          <a:blip r:embed="rId2"/>
          <a:stretch>
            <a:fillRect/>
          </a:stretch>
        </p:blipFill>
        <p:spPr>
          <a:xfrm>
            <a:off x="632012" y="1667435"/>
            <a:ext cx="10797988" cy="5190565"/>
          </a:xfrm>
        </p:spPr>
      </p:pic>
      <p:sp>
        <p:nvSpPr>
          <p:cNvPr id="3" name="Footer Placeholder 2">
            <a:extLst>
              <a:ext uri="{FF2B5EF4-FFF2-40B4-BE49-F238E27FC236}">
                <a16:creationId xmlns:a16="http://schemas.microsoft.com/office/drawing/2014/main" id="{5BDFA9D0-F72B-E8A9-47AD-8DE9442D885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a:ln>
                  <a:noFill/>
                </a:ln>
                <a:solidFill>
                  <a:srgbClr val="18818C"/>
                </a:solidFill>
                <a:effectLst/>
                <a:uLnTx/>
                <a:uFillTx/>
                <a:latin typeface="Arial Nova Light"/>
                <a:ea typeface="+mn-ea"/>
                <a:cs typeface="+mn-cs"/>
              </a:rPr>
              <a:t>Archana P S , Department of CSE,SNGCE</a:t>
            </a:r>
            <a:endParaRPr kumimoji="0" lang="en-US" sz="1050" b="0" i="0" u="none" strike="noStrike" kern="1200" cap="none" spc="50" normalizeH="0" baseline="0" noProof="0" dirty="0">
              <a:ln>
                <a:noFill/>
              </a:ln>
              <a:solidFill>
                <a:srgbClr val="18818C"/>
              </a:solidFill>
              <a:effectLst/>
              <a:uLnTx/>
              <a:uFillTx/>
              <a:latin typeface="Arial Nova Light"/>
              <a:ea typeface="+mn-ea"/>
              <a:cs typeface="+mn-cs"/>
            </a:endParaRPr>
          </a:p>
        </p:txBody>
      </p:sp>
      <p:sp>
        <p:nvSpPr>
          <p:cNvPr id="4" name="Slide Number Placeholder 3">
            <a:extLst>
              <a:ext uri="{FF2B5EF4-FFF2-40B4-BE49-F238E27FC236}">
                <a16:creationId xmlns:a16="http://schemas.microsoft.com/office/drawing/2014/main" id="{394ECC48-0743-B355-6645-FAE6A20A2A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235454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5694-E1E0-3987-F7CC-5CCBA3F2A309}"/>
              </a:ext>
            </a:extLst>
          </p:cNvPr>
          <p:cNvSpPr>
            <a:spLocks noGrp="1"/>
          </p:cNvSpPr>
          <p:nvPr>
            <p:ph type="title"/>
          </p:nvPr>
        </p:nvSpPr>
        <p:spPr/>
        <p:txBody>
          <a:bodyPr/>
          <a:lstStyle/>
          <a:p>
            <a:r>
              <a:rPr lang="en-IN" dirty="0"/>
              <a:t>Basic Cache Operations</a:t>
            </a:r>
          </a:p>
        </p:txBody>
      </p:sp>
      <p:sp>
        <p:nvSpPr>
          <p:cNvPr id="3" name="Content Placeholder 2">
            <a:extLst>
              <a:ext uri="{FF2B5EF4-FFF2-40B4-BE49-F238E27FC236}">
                <a16:creationId xmlns:a16="http://schemas.microsoft.com/office/drawing/2014/main" id="{9ACCEA70-C68B-ACF1-57E7-25A1A75ABEC5}"/>
              </a:ext>
            </a:extLst>
          </p:cNvPr>
          <p:cNvSpPr>
            <a:spLocks noGrp="1"/>
          </p:cNvSpPr>
          <p:nvPr>
            <p:ph idx="1"/>
          </p:nvPr>
        </p:nvSpPr>
        <p:spPr>
          <a:xfrm>
            <a:off x="414338" y="1919672"/>
            <a:ext cx="11358562" cy="4514851"/>
          </a:xfrm>
        </p:spPr>
        <p:txBody>
          <a:bodyPr>
            <a:normAutofit/>
          </a:bodyPr>
          <a:lstStyle/>
          <a:p>
            <a:r>
              <a:rPr lang="en-US" sz="1800" b="0" i="0" u="none" strike="noStrike" baseline="0" dirty="0">
                <a:solidFill>
                  <a:srgbClr val="000000"/>
                </a:solidFill>
                <a:latin typeface="Comic Sans MS" panose="030F0702030302020204" pitchFamily="66" charset="0"/>
              </a:rPr>
              <a:t>Processor issues a Read request; a block of words is transferred from the main memory to the cache, one word at a time. </a:t>
            </a:r>
          </a:p>
          <a:p>
            <a:r>
              <a:rPr lang="en-US" sz="1800" b="0" i="0" u="none" strike="noStrike" baseline="0" dirty="0">
                <a:solidFill>
                  <a:srgbClr val="000000"/>
                </a:solidFill>
                <a:latin typeface="Comic Sans MS" panose="030F0702030302020204" pitchFamily="66" charset="0"/>
              </a:rPr>
              <a:t>Subsequent references to the data in this block of words are found in the cache. </a:t>
            </a:r>
          </a:p>
          <a:p>
            <a:r>
              <a:rPr lang="en-US" sz="1800" b="0" i="0" u="none" strike="noStrike" baseline="0" dirty="0">
                <a:solidFill>
                  <a:srgbClr val="000000"/>
                </a:solidFill>
                <a:latin typeface="Comic Sans MS" panose="030F0702030302020204" pitchFamily="66" charset="0"/>
              </a:rPr>
              <a:t>At any given time, only some blocks in the main memory are held in the cache, which blocks in the main memory in the cache is determined by a </a:t>
            </a:r>
            <a:r>
              <a:rPr lang="en-US" sz="1800" b="0" i="0" u="none" strike="noStrike" baseline="0" dirty="0">
                <a:solidFill>
                  <a:schemeClr val="accent3">
                    <a:lumMod val="60000"/>
                    <a:lumOff val="40000"/>
                  </a:schemeClr>
                </a:solidFill>
                <a:latin typeface="Comic Sans MS" panose="030F0702030302020204" pitchFamily="66" charset="0"/>
              </a:rPr>
              <a:t>“</a:t>
            </a:r>
            <a:r>
              <a:rPr lang="en-US" sz="1800" b="1" i="0" u="none" strike="noStrike" baseline="0" dirty="0">
                <a:solidFill>
                  <a:schemeClr val="accent3">
                    <a:lumMod val="60000"/>
                    <a:lumOff val="40000"/>
                  </a:schemeClr>
                </a:solidFill>
                <a:latin typeface="Comic Sans MS" panose="030F0702030302020204" pitchFamily="66" charset="0"/>
              </a:rPr>
              <a:t>mapping function</a:t>
            </a:r>
            <a:r>
              <a:rPr lang="en-US" sz="1800" b="0" i="0" u="none" strike="noStrike" baseline="0" dirty="0">
                <a:solidFill>
                  <a:schemeClr val="accent3">
                    <a:lumMod val="60000"/>
                    <a:lumOff val="40000"/>
                  </a:schemeClr>
                </a:solidFill>
                <a:latin typeface="Comic Sans MS" panose="030F0702030302020204" pitchFamily="66" charset="0"/>
              </a:rPr>
              <a:t>”. </a:t>
            </a:r>
          </a:p>
          <a:p>
            <a:r>
              <a:rPr lang="en-US" sz="1800" b="0" i="0" u="none" strike="noStrike" baseline="0" dirty="0">
                <a:solidFill>
                  <a:srgbClr val="000000"/>
                </a:solidFill>
                <a:latin typeface="Comic Sans MS" panose="030F0702030302020204" pitchFamily="66" charset="0"/>
              </a:rPr>
              <a:t>When the cache is full, and a block of words needs to be transferred from the main memory, some block of words in the cache must be replaced. This is determined by a </a:t>
            </a:r>
            <a:r>
              <a:rPr lang="en-US" sz="1800" b="0" i="0" u="none" strike="noStrike" baseline="0" dirty="0">
                <a:solidFill>
                  <a:schemeClr val="accent3">
                    <a:lumMod val="60000"/>
                    <a:lumOff val="40000"/>
                  </a:schemeClr>
                </a:solidFill>
                <a:latin typeface="Comic Sans MS" panose="030F0702030302020204" pitchFamily="66" charset="0"/>
              </a:rPr>
              <a:t>“</a:t>
            </a:r>
            <a:r>
              <a:rPr lang="en-US" sz="1800" b="1" i="0" u="none" strike="noStrike" baseline="0" dirty="0">
                <a:solidFill>
                  <a:schemeClr val="accent3">
                    <a:lumMod val="60000"/>
                    <a:lumOff val="40000"/>
                  </a:schemeClr>
                </a:solidFill>
                <a:latin typeface="Comic Sans MS" panose="030F0702030302020204" pitchFamily="66" charset="0"/>
              </a:rPr>
              <a:t>replacement algorithm</a:t>
            </a:r>
            <a:r>
              <a:rPr lang="en-US" sz="1800" b="0" i="0" u="none" strike="noStrike" baseline="0" dirty="0">
                <a:solidFill>
                  <a:schemeClr val="accent3">
                    <a:lumMod val="60000"/>
                    <a:lumOff val="40000"/>
                  </a:schemeClr>
                </a:solidFill>
                <a:latin typeface="Comic Sans MS" panose="030F0702030302020204" pitchFamily="66" charset="0"/>
              </a:rPr>
              <a:t>”.</a:t>
            </a:r>
            <a:r>
              <a:rPr lang="en-US" sz="1800" b="0" i="0" u="none" strike="noStrike" baseline="0" dirty="0">
                <a:solidFill>
                  <a:srgbClr val="000000"/>
                </a:solidFill>
                <a:latin typeface="Comic Sans MS" panose="030F0702030302020204" pitchFamily="66" charset="0"/>
              </a:rPr>
              <a:t> </a:t>
            </a:r>
          </a:p>
          <a:p>
            <a:pPr marL="0" indent="0">
              <a:buNone/>
            </a:pPr>
            <a:r>
              <a:rPr lang="en-IN" sz="1800" b="1" i="1" u="none" strike="noStrike" baseline="0" dirty="0">
                <a:solidFill>
                  <a:schemeClr val="accent3">
                    <a:lumMod val="60000"/>
                    <a:lumOff val="40000"/>
                  </a:schemeClr>
                </a:solidFill>
                <a:highlight>
                  <a:srgbClr val="FFFF00"/>
                </a:highlight>
                <a:latin typeface="Comic Sans MS" panose="030F0702030302020204" pitchFamily="66" charset="0"/>
              </a:rPr>
              <a:t>Cache hit :</a:t>
            </a:r>
          </a:p>
          <a:p>
            <a:r>
              <a:rPr lang="en-US" sz="1800" b="0" i="0" u="none" strike="noStrike" baseline="0" dirty="0">
                <a:solidFill>
                  <a:srgbClr val="000000"/>
                </a:solidFill>
                <a:latin typeface="Comic Sans MS" panose="030F0702030302020204" pitchFamily="66" charset="0"/>
              </a:rPr>
              <a:t>Existence of a cache is transparent to the processor. The processor issues Read and Write requests in the same manner</a:t>
            </a:r>
            <a:r>
              <a:rPr lang="en-US" sz="1800" b="0" i="0" u="none" strike="noStrike" baseline="0" dirty="0">
                <a:solidFill>
                  <a:schemeClr val="accent3">
                    <a:lumMod val="60000"/>
                    <a:lumOff val="40000"/>
                  </a:schemeClr>
                </a:solidFill>
                <a:latin typeface="Comic Sans MS" panose="030F0702030302020204" pitchFamily="66" charset="0"/>
              </a:rPr>
              <a:t>. If the data is in the cache, it is called a Read or Write hit. </a:t>
            </a:r>
          </a:p>
          <a:p>
            <a:pPr marL="0" indent="0">
              <a:buNone/>
            </a:pPr>
            <a:endParaRPr lang="en-IN" dirty="0">
              <a:solidFill>
                <a:schemeClr val="accent3">
                  <a:lumMod val="60000"/>
                  <a:lumOff val="40000"/>
                </a:schemeClr>
              </a:solidFill>
              <a:highlight>
                <a:srgbClr val="FFFF00"/>
              </a:highlight>
            </a:endParaRPr>
          </a:p>
        </p:txBody>
      </p:sp>
      <p:sp>
        <p:nvSpPr>
          <p:cNvPr id="4" name="Footer Placeholder 3">
            <a:extLst>
              <a:ext uri="{FF2B5EF4-FFF2-40B4-BE49-F238E27FC236}">
                <a16:creationId xmlns:a16="http://schemas.microsoft.com/office/drawing/2014/main" id="{00CCE304-B1A3-50A2-6CA2-BDA330CD685D}"/>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A7ABF3E2-23F5-95B5-38A1-B1DAA4FA2C83}"/>
              </a:ext>
            </a:extLst>
          </p:cNvPr>
          <p:cNvSpPr>
            <a:spLocks noGrp="1"/>
          </p:cNvSpPr>
          <p:nvPr>
            <p:ph type="sldNum" sz="quarter" idx="12"/>
          </p:nvPr>
        </p:nvSpPr>
        <p:spPr/>
        <p:txBody>
          <a:bodyPr/>
          <a:lstStyle/>
          <a:p>
            <a:fld id="{08AB70BE-1769-45B8-85A6-0C837432C7E6}" type="slidenum">
              <a:rPr lang="en-US" smtClean="0"/>
              <a:t>70</a:t>
            </a:fld>
            <a:endParaRPr lang="en-US"/>
          </a:p>
        </p:txBody>
      </p:sp>
      <p:pic>
        <p:nvPicPr>
          <p:cNvPr id="7" name="Picture 6">
            <a:extLst>
              <a:ext uri="{FF2B5EF4-FFF2-40B4-BE49-F238E27FC236}">
                <a16:creationId xmlns:a16="http://schemas.microsoft.com/office/drawing/2014/main" id="{017B7190-B15F-97B7-6CC5-BC91B54AB18E}"/>
              </a:ext>
            </a:extLst>
          </p:cNvPr>
          <p:cNvPicPr>
            <a:picLocks noChangeAspect="1"/>
          </p:cNvPicPr>
          <p:nvPr/>
        </p:nvPicPr>
        <p:blipFill>
          <a:blip r:embed="rId2"/>
          <a:stretch>
            <a:fillRect/>
          </a:stretch>
        </p:blipFill>
        <p:spPr>
          <a:xfrm>
            <a:off x="9186339" y="148022"/>
            <a:ext cx="2443685" cy="1874067"/>
          </a:xfrm>
          <a:prstGeom prst="rect">
            <a:avLst/>
          </a:prstGeom>
        </p:spPr>
      </p:pic>
    </p:spTree>
    <p:extLst>
      <p:ext uri="{BB962C8B-B14F-4D97-AF65-F5344CB8AC3E}">
        <p14:creationId xmlns:p14="http://schemas.microsoft.com/office/powerpoint/2010/main" val="1839579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23FC-E09D-6F94-B651-3F6B7B05F065}"/>
              </a:ext>
            </a:extLst>
          </p:cNvPr>
          <p:cNvSpPr>
            <a:spLocks noGrp="1"/>
          </p:cNvSpPr>
          <p:nvPr>
            <p:ph type="title"/>
          </p:nvPr>
        </p:nvSpPr>
        <p:spPr/>
        <p:txBody>
          <a:bodyPr/>
          <a:lstStyle/>
          <a:p>
            <a:r>
              <a:rPr lang="en-IN" dirty="0"/>
              <a:t>Basic Cache Operations</a:t>
            </a:r>
          </a:p>
        </p:txBody>
      </p:sp>
      <p:sp>
        <p:nvSpPr>
          <p:cNvPr id="3" name="Content Placeholder 2">
            <a:extLst>
              <a:ext uri="{FF2B5EF4-FFF2-40B4-BE49-F238E27FC236}">
                <a16:creationId xmlns:a16="http://schemas.microsoft.com/office/drawing/2014/main" id="{F4EA279F-1232-00FF-DB96-D2CF8E95FD1E}"/>
              </a:ext>
            </a:extLst>
          </p:cNvPr>
          <p:cNvSpPr>
            <a:spLocks noGrp="1"/>
          </p:cNvSpPr>
          <p:nvPr>
            <p:ph idx="1"/>
          </p:nvPr>
        </p:nvSpPr>
        <p:spPr/>
        <p:txBody>
          <a:bodyPr>
            <a:noAutofit/>
          </a:bodyPr>
          <a:lstStyle/>
          <a:p>
            <a:r>
              <a:rPr lang="en-US" b="0" i="0" u="none" strike="noStrike" baseline="0" dirty="0">
                <a:solidFill>
                  <a:schemeClr val="accent3">
                    <a:lumMod val="60000"/>
                    <a:lumOff val="40000"/>
                  </a:schemeClr>
                </a:solidFill>
                <a:latin typeface="Comic Sans MS" panose="030F0702030302020204" pitchFamily="66" charset="0"/>
              </a:rPr>
              <a:t>If the data is not present in the cache, then a Read miss or Write miss occurs</a:t>
            </a:r>
            <a:r>
              <a:rPr lang="en-US" b="0" i="0" u="none" strike="noStrike" baseline="0" dirty="0">
                <a:solidFill>
                  <a:srgbClr val="000000"/>
                </a:solidFill>
                <a:latin typeface="Comic Sans MS" panose="030F0702030302020204" pitchFamily="66" charset="0"/>
              </a:rPr>
              <a:t>. </a:t>
            </a:r>
          </a:p>
          <a:p>
            <a:r>
              <a:rPr lang="en-US" b="1" i="1" u="none" strike="noStrike" baseline="0" dirty="0">
                <a:solidFill>
                  <a:srgbClr val="000000"/>
                </a:solidFill>
                <a:latin typeface="Comic Sans MS" panose="030F0702030302020204" pitchFamily="66" charset="0"/>
              </a:rPr>
              <a:t>Read miss: </a:t>
            </a:r>
            <a:r>
              <a:rPr lang="en-US" b="0" i="0" u="none" strike="noStrike" baseline="0" dirty="0">
                <a:solidFill>
                  <a:srgbClr val="000000"/>
                </a:solidFill>
                <a:latin typeface="Comic Sans MS" panose="030F0702030302020204" pitchFamily="66" charset="0"/>
              </a:rPr>
              <a:t>Block of words containing this requested word is transferred from the memory. After the block is transferred, the desired word is forwarded to the processor. The desired word may also be forwarded to the processor as soon as it is transferred without waiting for the entire block to be transferred. This is called load-through or early restart. </a:t>
            </a:r>
          </a:p>
          <a:p>
            <a:r>
              <a:rPr lang="en-US" b="1" i="1" u="none" strike="noStrike" baseline="0" dirty="0">
                <a:solidFill>
                  <a:srgbClr val="000000"/>
                </a:solidFill>
                <a:latin typeface="Comic Sans MS" panose="030F0702030302020204" pitchFamily="66" charset="0"/>
              </a:rPr>
              <a:t>Write-miss: </a:t>
            </a:r>
            <a:r>
              <a:rPr lang="en-US" b="0" i="0" u="none" strike="noStrike" baseline="0" dirty="0">
                <a:solidFill>
                  <a:srgbClr val="000000"/>
                </a:solidFill>
                <a:latin typeface="Comic Sans MS" panose="030F0702030302020204" pitchFamily="66" charset="0"/>
              </a:rPr>
              <a:t>Write-through protocol is used, and then the contents of the main memory are updated directly. If write-back protocol is used, the block containing the addressed word is first brought into the cache. The desired word is overwritten with new information.</a:t>
            </a: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3BCC0340-7C20-9E9D-708A-21FD15B167A6}"/>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D46B5928-75C8-DEE2-3C75-777E45F6D2AC}"/>
              </a:ext>
            </a:extLst>
          </p:cNvPr>
          <p:cNvSpPr>
            <a:spLocks noGrp="1"/>
          </p:cNvSpPr>
          <p:nvPr>
            <p:ph type="sldNum" sz="quarter" idx="12"/>
          </p:nvPr>
        </p:nvSpPr>
        <p:spPr/>
        <p:txBody>
          <a:bodyPr/>
          <a:lstStyle/>
          <a:p>
            <a:fld id="{08AB70BE-1769-45B8-85A6-0C837432C7E6}" type="slidenum">
              <a:rPr lang="en-US" smtClean="0"/>
              <a:t>71</a:t>
            </a:fld>
            <a:endParaRPr lang="en-US"/>
          </a:p>
        </p:txBody>
      </p:sp>
    </p:spTree>
    <p:extLst>
      <p:ext uri="{BB962C8B-B14F-4D97-AF65-F5344CB8AC3E}">
        <p14:creationId xmlns:p14="http://schemas.microsoft.com/office/powerpoint/2010/main" val="5078587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With this technique, only the </a:t>
            </a:r>
            <a:r>
              <a:rPr lang="en-US" dirty="0">
                <a:solidFill>
                  <a:srgbClr val="FF0066"/>
                </a:solidFill>
                <a:latin typeface="Comic Sans MS" panose="030F0702030302020204" pitchFamily="66" charset="0"/>
              </a:rPr>
              <a:t>active portions of a program are stored in the main memory</a:t>
            </a:r>
            <a:r>
              <a:rPr lang="en-US" dirty="0">
                <a:latin typeface="Comic Sans MS" panose="030F0702030302020204" pitchFamily="66" charset="0"/>
              </a:rPr>
              <a:t>, and the remainder is stored on the much larger secondary storage device. </a:t>
            </a:r>
          </a:p>
          <a:p>
            <a:r>
              <a:rPr lang="en-US" dirty="0">
                <a:latin typeface="Comic Sans MS" panose="030F0702030302020204" pitchFamily="66" charset="0"/>
              </a:rPr>
              <a:t>Sections of the program are transferred back and forth between the main memory and the secondary storage device in a manner that is transparent to the application program. </a:t>
            </a:r>
          </a:p>
          <a:p>
            <a:r>
              <a:rPr lang="en-US" dirty="0">
                <a:latin typeface="Comic Sans MS" panose="030F0702030302020204" pitchFamily="66" charset="0"/>
              </a:rPr>
              <a:t>As a result, the application program sees a memory that is much larger than the computer’s physical main memory.</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72</a:t>
            </a:fld>
            <a:endParaRPr lang="en-US" dirty="0"/>
          </a:p>
        </p:txBody>
      </p:sp>
    </p:spTree>
    <p:extLst>
      <p:ext uri="{BB962C8B-B14F-4D97-AF65-F5344CB8AC3E}">
        <p14:creationId xmlns:p14="http://schemas.microsoft.com/office/powerpoint/2010/main" val="42419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Transfers</a:t>
            </a:r>
          </a:p>
        </p:txBody>
      </p:sp>
      <p:sp>
        <p:nvSpPr>
          <p:cNvPr id="3" name="Content Placeholder 2"/>
          <p:cNvSpPr>
            <a:spLocks noGrp="1"/>
          </p:cNvSpPr>
          <p:nvPr>
            <p:ph idx="1"/>
          </p:nvPr>
        </p:nvSpPr>
        <p:spPr>
          <a:xfrm>
            <a:off x="194215" y="1919671"/>
            <a:ext cx="11519821" cy="4640155"/>
          </a:xfrm>
        </p:spPr>
        <p:txBody>
          <a:bodyPr>
            <a:normAutofit/>
          </a:bodyPr>
          <a:lstStyle/>
          <a:p>
            <a:r>
              <a:rPr lang="en-US" dirty="0">
                <a:latin typeface="Comic Sans MS" panose="030F0702030302020204" pitchFamily="66" charset="0"/>
              </a:rPr>
              <a:t>In the virtual memory technique data move frequently between the main memory and the cache and between the main memory and the disk. </a:t>
            </a:r>
          </a:p>
          <a:p>
            <a:r>
              <a:rPr lang="en-US" dirty="0">
                <a:latin typeface="Comic Sans MS" panose="030F0702030302020204" pitchFamily="66" charset="0"/>
              </a:rPr>
              <a:t>These transfers do not occur one word at a time. Data are always transferred in contiguous blocks involving tens, hundreds, or thousands of words. </a:t>
            </a:r>
          </a:p>
          <a:p>
            <a:r>
              <a:rPr lang="en-US" dirty="0">
                <a:latin typeface="Comic Sans MS" panose="030F0702030302020204" pitchFamily="66" charset="0"/>
              </a:rPr>
              <a:t>Data transfers between the main memory and high-speed devices such as a graphic display or an Ethernet interface also involve large blocks of data. </a:t>
            </a:r>
          </a:p>
          <a:p>
            <a:r>
              <a:rPr lang="en-US" dirty="0">
                <a:latin typeface="Comic Sans MS" panose="030F0702030302020204" pitchFamily="66" charset="0"/>
              </a:rPr>
              <a:t>Hence, a critical parameter for the performance of the main memory is its ability to read or write blocks of data at high speed. </a:t>
            </a:r>
          </a:p>
          <a:p>
            <a:r>
              <a:rPr lang="en-US" dirty="0">
                <a:latin typeface="Comic Sans MS" panose="030F0702030302020204" pitchFamily="66" charset="0"/>
              </a:rPr>
              <a:t>This is an important consideration that we will encounter repeatedly as we discuss memory technology and the organization of the memory system.</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73</a:t>
            </a:fld>
            <a:endParaRPr lang="en-US" dirty="0"/>
          </a:p>
        </p:txBody>
      </p:sp>
    </p:spTree>
    <p:extLst>
      <p:ext uri="{BB962C8B-B14F-4D97-AF65-F5344CB8AC3E}">
        <p14:creationId xmlns:p14="http://schemas.microsoft.com/office/powerpoint/2010/main" val="220417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5</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Semiconductor</a:t>
            </a: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ram</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1326E8BB-0A4D-172A-3453-664520B17234}"/>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480A774E-B8FF-5BBC-2976-E5D25031AF64}"/>
              </a:ext>
            </a:extLst>
          </p:cNvPr>
          <p:cNvSpPr>
            <a:spLocks noGrp="1"/>
          </p:cNvSpPr>
          <p:nvPr>
            <p:ph type="sldNum" sz="quarter" idx="12"/>
          </p:nvPr>
        </p:nvSpPr>
        <p:spPr/>
        <p:txBody>
          <a:bodyPr/>
          <a:lstStyle/>
          <a:p>
            <a:fld id="{08AB70BE-1769-45B8-85A6-0C837432C7E6}" type="slidenum">
              <a:rPr lang="en-US" smtClean="0"/>
              <a:t>74</a:t>
            </a:fld>
            <a:endParaRPr lang="en-US"/>
          </a:p>
        </p:txBody>
      </p:sp>
    </p:spTree>
    <p:extLst>
      <p:ext uri="{BB962C8B-B14F-4D97-AF65-F5344CB8AC3E}">
        <p14:creationId xmlns:p14="http://schemas.microsoft.com/office/powerpoint/2010/main" val="6833097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Semiconductor RAMs</a:t>
            </a:r>
          </a:p>
        </p:txBody>
      </p:sp>
      <p:sp>
        <p:nvSpPr>
          <p:cNvPr id="3" name="Content Placeholder 2"/>
          <p:cNvSpPr>
            <a:spLocks noGrp="1"/>
          </p:cNvSpPr>
          <p:nvPr>
            <p:ph idx="1"/>
          </p:nvPr>
        </p:nvSpPr>
        <p:spPr/>
        <p:txBody>
          <a:bodyPr>
            <a:normAutofit/>
          </a:bodyPr>
          <a:lstStyle/>
          <a:p>
            <a:r>
              <a:rPr lang="en-US" dirty="0"/>
              <a:t> </a:t>
            </a:r>
            <a:r>
              <a:rPr lang="en-US" dirty="0">
                <a:latin typeface="Comic Sans MS" panose="030F0702030302020204" pitchFamily="66" charset="0"/>
              </a:rPr>
              <a:t>Semiconductor random-access memories (RAMs) are available in a wide range of speeds.</a:t>
            </a:r>
          </a:p>
          <a:p>
            <a:r>
              <a:rPr lang="en-US" dirty="0">
                <a:latin typeface="Comic Sans MS" panose="030F0702030302020204" pitchFamily="66" charset="0"/>
              </a:rPr>
              <a:t>Their cycle times range from 100 ns to less than 10 ns.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75</a:t>
            </a:fld>
            <a:endParaRPr lang="en-US" dirty="0"/>
          </a:p>
        </p:txBody>
      </p:sp>
    </p:spTree>
    <p:extLst>
      <p:ext uri="{BB962C8B-B14F-4D97-AF65-F5344CB8AC3E}">
        <p14:creationId xmlns:p14="http://schemas.microsoft.com/office/powerpoint/2010/main" val="209050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Memories (SRAM) </a:t>
            </a:r>
          </a:p>
        </p:txBody>
      </p:sp>
      <p:sp>
        <p:nvSpPr>
          <p:cNvPr id="3" name="Content Placeholder 2"/>
          <p:cNvSpPr>
            <a:spLocks noGrp="1"/>
          </p:cNvSpPr>
          <p:nvPr>
            <p:ph idx="1"/>
          </p:nvPr>
        </p:nvSpPr>
        <p:spPr>
          <a:xfrm>
            <a:off x="194215" y="2228850"/>
            <a:ext cx="7262653" cy="4629150"/>
          </a:xfrm>
        </p:spPr>
        <p:txBody>
          <a:bodyPr>
            <a:normAutofit fontScale="92500" lnSpcReduction="10000"/>
          </a:bodyPr>
          <a:lstStyle/>
          <a:p>
            <a:r>
              <a:rPr lang="en-US" dirty="0">
                <a:latin typeface="Comic Sans MS" panose="030F0702030302020204" pitchFamily="66" charset="0"/>
              </a:rPr>
              <a:t>Memories that consist of circuits capable of retaining their state as long as power is applied are known as </a:t>
            </a:r>
            <a:r>
              <a:rPr lang="en-US" i="1" dirty="0">
                <a:solidFill>
                  <a:srgbClr val="FF0066"/>
                </a:solidFill>
                <a:latin typeface="Comic Sans MS" panose="030F0702030302020204" pitchFamily="66" charset="0"/>
              </a:rPr>
              <a:t>static memories</a:t>
            </a:r>
            <a:r>
              <a:rPr lang="en-US" dirty="0">
                <a:solidFill>
                  <a:srgbClr val="FF0066"/>
                </a:solidFill>
                <a:latin typeface="Comic Sans MS" panose="030F0702030302020204" pitchFamily="66" charset="0"/>
              </a:rPr>
              <a:t> </a:t>
            </a:r>
          </a:p>
          <a:p>
            <a:r>
              <a:rPr lang="en-US" dirty="0">
                <a:latin typeface="Comic Sans MS" panose="030F0702030302020204" pitchFamily="66" charset="0"/>
              </a:rPr>
              <a:t>Two inverters are cross-connected to form a latch.  The latch is connected to two bit lines by transistors </a:t>
            </a:r>
            <a:r>
              <a:rPr lang="en-US" i="1" dirty="0">
                <a:latin typeface="Comic Sans MS" panose="030F0702030302020204" pitchFamily="66" charset="0"/>
              </a:rPr>
              <a:t>T</a:t>
            </a:r>
            <a:r>
              <a:rPr lang="en-US" dirty="0">
                <a:latin typeface="Comic Sans MS" panose="030F0702030302020204" pitchFamily="66" charset="0"/>
              </a:rPr>
              <a:t>1 and </a:t>
            </a:r>
            <a:r>
              <a:rPr lang="en-US" i="1" dirty="0">
                <a:latin typeface="Comic Sans MS" panose="030F0702030302020204" pitchFamily="66" charset="0"/>
              </a:rPr>
              <a:t>T</a:t>
            </a:r>
            <a:r>
              <a:rPr lang="en-US" dirty="0">
                <a:latin typeface="Comic Sans MS" panose="030F0702030302020204" pitchFamily="66" charset="0"/>
              </a:rPr>
              <a:t>2. </a:t>
            </a:r>
          </a:p>
          <a:p>
            <a:pPr lvl="1"/>
            <a:r>
              <a:rPr lang="en-US" dirty="0">
                <a:latin typeface="Comic Sans MS" panose="030F0702030302020204" pitchFamily="66" charset="0"/>
              </a:rPr>
              <a:t>These transistors act as switches that can be opened or closed under control of the word line. </a:t>
            </a:r>
          </a:p>
          <a:p>
            <a:r>
              <a:rPr lang="en-US" dirty="0">
                <a:latin typeface="Comic Sans MS" panose="030F0702030302020204" pitchFamily="66" charset="0"/>
              </a:rPr>
              <a:t>When the word line is at ground level, the transistors are turned off and the latch retains its state. </a:t>
            </a:r>
          </a:p>
          <a:p>
            <a:pPr lvl="1"/>
            <a:r>
              <a:rPr lang="en-US" dirty="0">
                <a:latin typeface="Comic Sans MS" panose="030F0702030302020204" pitchFamily="66" charset="0"/>
              </a:rPr>
              <a:t>For example, if the logic value at point </a:t>
            </a:r>
            <a:r>
              <a:rPr lang="en-US" i="1" dirty="0">
                <a:latin typeface="Comic Sans MS" panose="030F0702030302020204" pitchFamily="66" charset="0"/>
              </a:rPr>
              <a:t>X </a:t>
            </a:r>
            <a:r>
              <a:rPr lang="en-US" dirty="0">
                <a:latin typeface="Comic Sans MS" panose="030F0702030302020204" pitchFamily="66" charset="0"/>
              </a:rPr>
              <a:t>is 1 and at point </a:t>
            </a:r>
            <a:r>
              <a:rPr lang="en-US" i="1" dirty="0">
                <a:latin typeface="Comic Sans MS" panose="030F0702030302020204" pitchFamily="66" charset="0"/>
              </a:rPr>
              <a:t>Y </a:t>
            </a:r>
            <a:r>
              <a:rPr lang="en-US" dirty="0">
                <a:latin typeface="Comic Sans MS" panose="030F0702030302020204" pitchFamily="66" charset="0"/>
              </a:rPr>
              <a:t>is 0, this state is maintained as long as the signal on the word line is at ground level. Assume that this state represents the value 1.</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76</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50" y="1416676"/>
            <a:ext cx="481965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23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Memories (SRAM) </a:t>
            </a:r>
          </a:p>
        </p:txBody>
      </p:sp>
      <p:sp>
        <p:nvSpPr>
          <p:cNvPr id="3" name="Content Placeholder 2"/>
          <p:cNvSpPr>
            <a:spLocks noGrp="1"/>
          </p:cNvSpPr>
          <p:nvPr>
            <p:ph idx="1"/>
          </p:nvPr>
        </p:nvSpPr>
        <p:spPr/>
        <p:txBody>
          <a:bodyPr>
            <a:normAutofit fontScale="92500" lnSpcReduction="20000"/>
          </a:bodyPr>
          <a:lstStyle/>
          <a:p>
            <a:r>
              <a:rPr lang="en-US" dirty="0"/>
              <a:t> </a:t>
            </a:r>
            <a:r>
              <a:rPr lang="en-US" b="1" i="1" dirty="0">
                <a:latin typeface="Comic Sans MS" panose="030F0702030302020204" pitchFamily="66" charset="0"/>
              </a:rPr>
              <a:t>Read operation: </a:t>
            </a:r>
            <a:r>
              <a:rPr lang="en-US" dirty="0">
                <a:latin typeface="Comic Sans MS" panose="030F0702030302020204" pitchFamily="66" charset="0"/>
              </a:rPr>
              <a:t>In order to read state of SRAM cell, the word line is activated to close switches T1 and T2. </a:t>
            </a:r>
          </a:p>
          <a:p>
            <a:pPr lvl="1"/>
            <a:r>
              <a:rPr lang="en-US" dirty="0">
                <a:latin typeface="Comic Sans MS" panose="030F0702030302020204" pitchFamily="66" charset="0"/>
              </a:rPr>
              <a:t>Sense/Write circuits at the bottom monitor the state of b and b’. </a:t>
            </a:r>
          </a:p>
          <a:p>
            <a:r>
              <a:rPr lang="en-US" b="1" i="1" dirty="0">
                <a:latin typeface="Comic Sans MS" panose="030F0702030302020204" pitchFamily="66" charset="0"/>
              </a:rPr>
              <a:t>Write operation: </a:t>
            </a:r>
            <a:r>
              <a:rPr lang="en-US" dirty="0">
                <a:latin typeface="Comic Sans MS" panose="030F0702030302020204" pitchFamily="66" charset="0"/>
              </a:rPr>
              <a:t>During the write operation, the state of the cell is set by placing the appropriate value on bit line b and its complement on b’ and then activating the word line. </a:t>
            </a:r>
          </a:p>
          <a:p>
            <a:pPr lvl="1"/>
            <a:r>
              <a:rPr lang="en-US" dirty="0">
                <a:latin typeface="Comic Sans MS" panose="030F0702030302020204" pitchFamily="66" charset="0"/>
              </a:rPr>
              <a:t>This forces the cell into the corresponding state. </a:t>
            </a:r>
          </a:p>
          <a:p>
            <a:r>
              <a:rPr lang="en-US" dirty="0">
                <a:latin typeface="Comic Sans MS" panose="030F0702030302020204" pitchFamily="66" charset="0"/>
              </a:rPr>
              <a:t>The major </a:t>
            </a:r>
            <a:r>
              <a:rPr lang="en-US" dirty="0">
                <a:solidFill>
                  <a:srgbClr val="FF0066"/>
                </a:solidFill>
                <a:latin typeface="Comic Sans MS" panose="030F0702030302020204" pitchFamily="66" charset="0"/>
              </a:rPr>
              <a:t>advantage </a:t>
            </a:r>
            <a:r>
              <a:rPr lang="en-US" dirty="0">
                <a:latin typeface="Comic Sans MS" panose="030F0702030302020204" pitchFamily="66" charset="0"/>
              </a:rPr>
              <a:t>of SRAM is very </a:t>
            </a:r>
            <a:r>
              <a:rPr lang="en-US" dirty="0">
                <a:solidFill>
                  <a:srgbClr val="FF0066"/>
                </a:solidFill>
                <a:latin typeface="Comic Sans MS" panose="030F0702030302020204" pitchFamily="66" charset="0"/>
              </a:rPr>
              <a:t>quickly accessed </a:t>
            </a:r>
            <a:r>
              <a:rPr lang="en-US" dirty="0">
                <a:latin typeface="Comic Sans MS" panose="030F0702030302020204" pitchFamily="66" charset="0"/>
              </a:rPr>
              <a:t>by the processor. </a:t>
            </a:r>
          </a:p>
          <a:p>
            <a:r>
              <a:rPr lang="en-US" dirty="0">
                <a:latin typeface="Comic Sans MS" panose="030F0702030302020204" pitchFamily="66" charset="0"/>
              </a:rPr>
              <a:t>The major </a:t>
            </a:r>
            <a:r>
              <a:rPr lang="en-US" dirty="0">
                <a:solidFill>
                  <a:srgbClr val="FF0066"/>
                </a:solidFill>
                <a:latin typeface="Comic Sans MS" panose="030F0702030302020204" pitchFamily="66" charset="0"/>
              </a:rPr>
              <a:t>disadvantage </a:t>
            </a:r>
            <a:r>
              <a:rPr lang="en-US" dirty="0">
                <a:latin typeface="Comic Sans MS" panose="030F0702030302020204" pitchFamily="66" charset="0"/>
              </a:rPr>
              <a:t>is that SRAM are </a:t>
            </a:r>
            <a:r>
              <a:rPr lang="en-US" dirty="0">
                <a:solidFill>
                  <a:srgbClr val="FF0066"/>
                </a:solidFill>
                <a:latin typeface="Comic Sans MS" panose="030F0702030302020204" pitchFamily="66" charset="0"/>
              </a:rPr>
              <a:t>expensive memory </a:t>
            </a:r>
            <a:r>
              <a:rPr lang="en-US" dirty="0">
                <a:latin typeface="Comic Sans MS" panose="030F0702030302020204" pitchFamily="66" charset="0"/>
              </a:rPr>
              <a:t>and SRAM are </a:t>
            </a:r>
            <a:r>
              <a:rPr lang="en-US" dirty="0">
                <a:solidFill>
                  <a:srgbClr val="FF0066"/>
                </a:solidFill>
                <a:latin typeface="Comic Sans MS" panose="030F0702030302020204" pitchFamily="66" charset="0"/>
              </a:rPr>
              <a:t>Volatile memory</a:t>
            </a:r>
            <a:r>
              <a:rPr lang="en-US" dirty="0">
                <a:latin typeface="Comic Sans MS" panose="030F0702030302020204" pitchFamily="66" charset="0"/>
              </a:rPr>
              <a:t>. </a:t>
            </a:r>
          </a:p>
          <a:p>
            <a:pPr lvl="1"/>
            <a:r>
              <a:rPr lang="en-US" dirty="0">
                <a:latin typeface="Comic Sans MS" panose="030F0702030302020204" pitchFamily="66" charset="0"/>
              </a:rPr>
              <a:t>If the power is interrupted, the cell’s content will be lost. </a:t>
            </a:r>
          </a:p>
          <a:p>
            <a:pPr lvl="1"/>
            <a:r>
              <a:rPr lang="en-US" dirty="0">
                <a:latin typeface="Comic Sans MS" panose="030F0702030302020204" pitchFamily="66" charset="0"/>
              </a:rPr>
              <a:t>Continuous power is needed for the cell to retain its state.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77</a:t>
            </a:fld>
            <a:endParaRPr lang="en-US" dirty="0"/>
          </a:p>
        </p:txBody>
      </p:sp>
    </p:spTree>
    <p:extLst>
      <p:ext uri="{BB962C8B-B14F-4D97-AF65-F5344CB8AC3E}">
        <p14:creationId xmlns:p14="http://schemas.microsoft.com/office/powerpoint/2010/main" val="60585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Memories (DRAM) </a:t>
            </a:r>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Static RAMs are fast, but the cost is too high because their cells require several transistors.</a:t>
            </a:r>
          </a:p>
          <a:p>
            <a:r>
              <a:rPr lang="en-US" dirty="0">
                <a:latin typeface="Comic Sans MS" panose="030F0702030302020204" pitchFamily="66" charset="0"/>
              </a:rPr>
              <a:t>Less expensive RAMs can be implemented if simpler cells are used. </a:t>
            </a:r>
          </a:p>
          <a:p>
            <a:r>
              <a:rPr lang="en-US" dirty="0">
                <a:latin typeface="Comic Sans MS" panose="030F0702030302020204" pitchFamily="66" charset="0"/>
              </a:rPr>
              <a:t>Such cells don't retain their state indefinitely; hence they are called dynamic RAMs </a:t>
            </a:r>
          </a:p>
          <a:p>
            <a:r>
              <a:rPr lang="en-US" dirty="0">
                <a:latin typeface="Comic Sans MS" panose="030F0702030302020204" pitchFamily="66" charset="0"/>
              </a:rPr>
              <a:t>Dynamic RAMs (DRAMs) are </a:t>
            </a:r>
            <a:r>
              <a:rPr lang="en-US" dirty="0">
                <a:solidFill>
                  <a:srgbClr val="FF0066"/>
                </a:solidFill>
                <a:latin typeface="Comic Sans MS" panose="030F0702030302020204" pitchFamily="66" charset="0"/>
              </a:rPr>
              <a:t>cheap and area efficient</a:t>
            </a:r>
            <a:r>
              <a:rPr lang="en-US" dirty="0">
                <a:latin typeface="Comic Sans MS" panose="030F0702030302020204" pitchFamily="66" charset="0"/>
              </a:rPr>
              <a:t>, but they </a:t>
            </a:r>
            <a:r>
              <a:rPr lang="en-US" dirty="0">
                <a:solidFill>
                  <a:srgbClr val="FF0066"/>
                </a:solidFill>
                <a:latin typeface="Comic Sans MS" panose="030F0702030302020204" pitchFamily="66" charset="0"/>
              </a:rPr>
              <a:t>cannot retain their state indefinitely</a:t>
            </a:r>
            <a:r>
              <a:rPr lang="en-US" dirty="0">
                <a:latin typeface="Comic Sans MS" panose="030F0702030302020204" pitchFamily="66" charset="0"/>
              </a:rPr>
              <a:t> – need to be </a:t>
            </a:r>
            <a:r>
              <a:rPr lang="en-US" dirty="0">
                <a:solidFill>
                  <a:srgbClr val="FF0066"/>
                </a:solidFill>
                <a:latin typeface="Comic Sans MS" panose="030F0702030302020204" pitchFamily="66" charset="0"/>
              </a:rPr>
              <a:t>periodically refreshed. </a:t>
            </a:r>
          </a:p>
          <a:p>
            <a:r>
              <a:rPr lang="en-US" dirty="0">
                <a:latin typeface="Comic Sans MS" panose="030F0702030302020204" pitchFamily="66" charset="0"/>
              </a:rPr>
              <a:t>Dynamic memory cell consists of a </a:t>
            </a:r>
            <a:r>
              <a:rPr lang="en-US" b="1" dirty="0">
                <a:latin typeface="Comic Sans MS" panose="030F0702030302020204" pitchFamily="66" charset="0"/>
              </a:rPr>
              <a:t>capacitor C</a:t>
            </a:r>
            <a:r>
              <a:rPr lang="en-US" dirty="0">
                <a:latin typeface="Comic Sans MS" panose="030F0702030302020204" pitchFamily="66" charset="0"/>
              </a:rPr>
              <a:t>, and a </a:t>
            </a:r>
            <a:r>
              <a:rPr lang="en-US" b="1" dirty="0">
                <a:latin typeface="Comic Sans MS" panose="030F0702030302020204" pitchFamily="66" charset="0"/>
              </a:rPr>
              <a:t>transistor T</a:t>
            </a:r>
            <a:r>
              <a:rPr lang="en-US" dirty="0">
                <a:latin typeface="Comic Sans MS" panose="030F0702030302020204" pitchFamily="66" charset="0"/>
              </a:rPr>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78</a:t>
            </a:fld>
            <a:endParaRPr lang="en-US" dirty="0"/>
          </a:p>
        </p:txBody>
      </p:sp>
    </p:spTree>
    <p:extLst>
      <p:ext uri="{BB962C8B-B14F-4D97-AF65-F5344CB8AC3E}">
        <p14:creationId xmlns:p14="http://schemas.microsoft.com/office/powerpoint/2010/main" val="214086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Memories (DRAM)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3004" y="1469532"/>
            <a:ext cx="4688995" cy="361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94216" y="1469532"/>
            <a:ext cx="7455836" cy="4797800"/>
          </a:xfrm>
        </p:spPr>
        <p:txBody>
          <a:bodyPr>
            <a:normAutofit fontScale="92500" lnSpcReduction="10000"/>
          </a:bodyPr>
          <a:lstStyle/>
          <a:p>
            <a:r>
              <a:rPr lang="en-US" dirty="0">
                <a:latin typeface="Comic Sans MS" panose="030F0702030302020204" pitchFamily="66" charset="0"/>
              </a:rPr>
              <a:t>Information is stored is a dynamic memory cell in the form of charge on a capacitor and this charge can be maintained for only tens of milliseconds. </a:t>
            </a:r>
          </a:p>
          <a:p>
            <a:r>
              <a:rPr lang="en-US" dirty="0">
                <a:latin typeface="Comic Sans MS" panose="030F0702030302020204" pitchFamily="66" charset="0"/>
              </a:rPr>
              <a:t>Since the cell is required to store information for a much longer time, its contents must be </a:t>
            </a:r>
            <a:r>
              <a:rPr lang="en-US" b="1" dirty="0">
                <a:latin typeface="Comic Sans MS" panose="030F0702030302020204" pitchFamily="66" charset="0"/>
              </a:rPr>
              <a:t>periodically refreshed </a:t>
            </a:r>
            <a:r>
              <a:rPr lang="en-US" dirty="0">
                <a:latin typeface="Comic Sans MS" panose="030F0702030302020204" pitchFamily="66" charset="0"/>
              </a:rPr>
              <a:t>by restoring the capacitor charge to its full value. </a:t>
            </a:r>
          </a:p>
          <a:p>
            <a:r>
              <a:rPr lang="en-US" b="1" i="1" dirty="0">
                <a:latin typeface="Comic Sans MS" panose="030F0702030302020204" pitchFamily="66" charset="0"/>
              </a:rPr>
              <a:t>Read Operation</a:t>
            </a:r>
            <a:r>
              <a:rPr lang="en-US" dirty="0">
                <a:latin typeface="Comic Sans MS" panose="030F0702030302020204" pitchFamily="66" charset="0"/>
              </a:rPr>
              <a:t>: Transistor turned on, Sensor check voltage of capacitor. If voltage is less than Threshold value, Capacitor discharged and it represents logical „0‟ else if voltage is above Threshold value, Capacitor charged to full voltage and it represents Logical „1‟ </a:t>
            </a:r>
          </a:p>
          <a:p>
            <a:r>
              <a:rPr lang="en-US" b="1" i="1" dirty="0">
                <a:latin typeface="Comic Sans MS" panose="030F0702030302020204" pitchFamily="66" charset="0"/>
              </a:rPr>
              <a:t>Write Operation </a:t>
            </a:r>
            <a:r>
              <a:rPr lang="en-US" dirty="0">
                <a:latin typeface="Comic Sans MS" panose="030F0702030302020204" pitchFamily="66" charset="0"/>
              </a:rPr>
              <a:t>- Transistor is turned on and a voltage is applied/removed to the bit line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79</a:t>
            </a:fld>
            <a:endParaRPr lang="en-US" dirty="0"/>
          </a:p>
        </p:txBody>
      </p:sp>
    </p:spTree>
    <p:extLst>
      <p:ext uri="{BB962C8B-B14F-4D97-AF65-F5344CB8AC3E}">
        <p14:creationId xmlns:p14="http://schemas.microsoft.com/office/powerpoint/2010/main" val="8019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30C1-08FF-59A1-2FF6-9BE79A2C33A6}"/>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23D7473A-507B-CC6A-B6DD-0863FAF92314}"/>
              </a:ext>
            </a:extLst>
          </p:cNvPr>
          <p:cNvSpPr>
            <a:spLocks noGrp="1"/>
          </p:cNvSpPr>
          <p:nvPr>
            <p:ph idx="1"/>
          </p:nvPr>
        </p:nvSpPr>
        <p:spPr>
          <a:xfrm>
            <a:off x="416859" y="1919672"/>
            <a:ext cx="11255187" cy="4534915"/>
          </a:xfrm>
        </p:spPr>
        <p:txBody>
          <a:bodyPr>
            <a:normAutofit/>
          </a:bodyPr>
          <a:lstStyle/>
          <a:p>
            <a:pPr marL="0" indent="0" algn="l">
              <a:buNone/>
            </a:pPr>
            <a:r>
              <a:rPr lang="en-IN" sz="2800" b="1" i="0" u="sng" strike="noStrike" baseline="0" dirty="0">
                <a:solidFill>
                  <a:srgbClr val="FF0000"/>
                </a:solidFill>
                <a:latin typeface="Comic Sans MS" panose="030F0702030302020204" pitchFamily="66" charset="0"/>
              </a:rPr>
              <a:t>Module 5</a:t>
            </a:r>
          </a:p>
          <a:p>
            <a:pPr marL="0" indent="0" algn="l">
              <a:buNone/>
            </a:pPr>
            <a:r>
              <a:rPr lang="en-US" sz="2800" b="1" i="0" u="none" strike="noStrike" baseline="0" dirty="0">
                <a:solidFill>
                  <a:srgbClr val="00000A"/>
                </a:solidFill>
                <a:latin typeface="TimesNewRomanPS-BoldMT"/>
              </a:rPr>
              <a:t>I/O organization: </a:t>
            </a:r>
            <a:r>
              <a:rPr lang="en-US" sz="2800" b="0" i="0" u="none" strike="noStrike" baseline="0" dirty="0">
                <a:solidFill>
                  <a:srgbClr val="00000A"/>
                </a:solidFill>
                <a:latin typeface="TimesNewRomanPSMT"/>
              </a:rPr>
              <a:t>accessing of I/O devices – interrupts, interrupt hardware -Direct memory </a:t>
            </a:r>
            <a:r>
              <a:rPr lang="en-IN" sz="2800" b="0" i="0" u="none" strike="noStrike" baseline="0" dirty="0">
                <a:solidFill>
                  <a:srgbClr val="00000A"/>
                </a:solidFill>
                <a:latin typeface="TimesNewRomanPSMT"/>
              </a:rPr>
              <a:t>access.</a:t>
            </a:r>
          </a:p>
          <a:p>
            <a:pPr marL="0" indent="0" algn="l">
              <a:buNone/>
            </a:pPr>
            <a:r>
              <a:rPr lang="en-US" sz="2800" b="1" i="0" u="none" strike="noStrike" baseline="0" dirty="0">
                <a:solidFill>
                  <a:srgbClr val="00000A"/>
                </a:solidFill>
                <a:latin typeface="TimesNewRomanPS-BoldMT"/>
              </a:rPr>
              <a:t>Memory system: </a:t>
            </a:r>
            <a:r>
              <a:rPr lang="en-US" sz="2800" b="0" i="0" u="none" strike="noStrike" baseline="0" dirty="0">
                <a:solidFill>
                  <a:srgbClr val="00000A"/>
                </a:solidFill>
                <a:latin typeface="TimesNewRomanPSMT"/>
              </a:rPr>
              <a:t>basic concepts – semiconductor RAMs. memory system considerations –ROMs, Content addressable memory, cache memories - mapping functions.</a:t>
            </a:r>
            <a:endParaRPr lang="en-IN" sz="2800"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90C7CD1B-090D-B8D3-33B2-63043190B84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50" normalizeH="0" baseline="0" noProof="0">
                <a:ln>
                  <a:noFill/>
                </a:ln>
                <a:solidFill>
                  <a:srgbClr val="18818C"/>
                </a:solidFill>
                <a:effectLst/>
                <a:uLnTx/>
                <a:uFillTx/>
                <a:latin typeface="Arial Nova Light"/>
                <a:ea typeface="+mn-ea"/>
                <a:cs typeface="+mn-cs"/>
              </a:rPr>
              <a:t>Archana P S , Department of CSE,SNGCE</a:t>
            </a:r>
            <a:endParaRPr kumimoji="0" lang="en-US" sz="1050" b="0" i="0" u="none" strike="noStrike" kern="1200" cap="none" spc="50" normalizeH="0" baseline="0" noProof="0" dirty="0">
              <a:ln>
                <a:noFill/>
              </a:ln>
              <a:solidFill>
                <a:srgbClr val="18818C"/>
              </a:solidFill>
              <a:effectLst/>
              <a:uLnTx/>
              <a:uFillTx/>
              <a:latin typeface="Arial Nova Light"/>
              <a:ea typeface="+mn-ea"/>
              <a:cs typeface="+mn-cs"/>
            </a:endParaRPr>
          </a:p>
        </p:txBody>
      </p:sp>
      <p:sp>
        <p:nvSpPr>
          <p:cNvPr id="5" name="Slide Number Placeholder 4">
            <a:extLst>
              <a:ext uri="{FF2B5EF4-FFF2-40B4-BE49-F238E27FC236}">
                <a16:creationId xmlns:a16="http://schemas.microsoft.com/office/drawing/2014/main" id="{041D6A93-74AC-A891-3E0F-B4C2C1EA60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B70BE-1769-45B8-85A6-0C837432C7E6}" type="slidenum">
              <a:rPr kumimoji="0" lang="en-US" sz="2000" b="0" i="0" u="none" strike="noStrike" kern="1200" cap="none" spc="0" normalizeH="0" baseline="0" noProof="0" smtClean="0">
                <a:ln>
                  <a:noFill/>
                </a:ln>
                <a:solidFill>
                  <a:srgbClr val="F4F2EC"/>
                </a:solidFill>
                <a:effectLst/>
                <a:uLnTx/>
                <a:uFillTx/>
                <a:latin typeface="Elephan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000" b="0" i="0" u="none" strike="noStrike" kern="1200" cap="none" spc="0" normalizeH="0" baseline="0" noProof="0">
              <a:ln>
                <a:noFill/>
              </a:ln>
              <a:solidFill>
                <a:srgbClr val="F4F2EC"/>
              </a:solidFill>
              <a:effectLst/>
              <a:uLnTx/>
              <a:uFillTx/>
              <a:latin typeface="Elephant"/>
              <a:ea typeface="+mn-ea"/>
              <a:cs typeface="+mn-cs"/>
            </a:endParaRPr>
          </a:p>
        </p:txBody>
      </p:sp>
    </p:spTree>
    <p:extLst>
      <p:ext uri="{BB962C8B-B14F-4D97-AF65-F5344CB8AC3E}">
        <p14:creationId xmlns:p14="http://schemas.microsoft.com/office/powerpoint/2010/main" val="30909361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1544" y="0"/>
            <a:ext cx="7890456" cy="6796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Synchronous DRAMs</a:t>
            </a:r>
          </a:p>
        </p:txBody>
      </p:sp>
      <p:sp>
        <p:nvSpPr>
          <p:cNvPr id="3" name="Content Placeholder 2"/>
          <p:cNvSpPr>
            <a:spLocks noGrp="1"/>
          </p:cNvSpPr>
          <p:nvPr>
            <p:ph idx="1"/>
          </p:nvPr>
        </p:nvSpPr>
        <p:spPr>
          <a:xfrm>
            <a:off x="194216" y="1919672"/>
            <a:ext cx="4403542" cy="4687190"/>
          </a:xfrm>
        </p:spPr>
        <p:txBody>
          <a:bodyPr>
            <a:normAutofit lnSpcReduction="10000"/>
          </a:bodyPr>
          <a:lstStyle/>
          <a:p>
            <a:r>
              <a:rPr lang="en-US" dirty="0">
                <a:latin typeface="Comic Sans MS" panose="030F0702030302020204" pitchFamily="66" charset="0"/>
              </a:rPr>
              <a:t>Operation is directly synchronized with processor clock signal. </a:t>
            </a:r>
          </a:p>
          <a:p>
            <a:r>
              <a:rPr lang="en-US" dirty="0">
                <a:latin typeface="Comic Sans MS" panose="030F0702030302020204" pitchFamily="66" charset="0"/>
              </a:rPr>
              <a:t>The outputs of the sense circuits are connected to a latch. </a:t>
            </a:r>
          </a:p>
          <a:p>
            <a:r>
              <a:rPr lang="en-US" dirty="0">
                <a:latin typeface="Comic Sans MS" panose="030F0702030302020204" pitchFamily="66" charset="0"/>
              </a:rPr>
              <a:t>During a </a:t>
            </a:r>
            <a:r>
              <a:rPr lang="en-US" dirty="0">
                <a:solidFill>
                  <a:srgbClr val="FF0066"/>
                </a:solidFill>
                <a:latin typeface="Comic Sans MS" panose="030F0702030302020204" pitchFamily="66" charset="0"/>
              </a:rPr>
              <a:t>Read operation</a:t>
            </a:r>
            <a:r>
              <a:rPr lang="en-US" dirty="0">
                <a:latin typeface="Comic Sans MS" panose="030F0702030302020204" pitchFamily="66" charset="0"/>
              </a:rPr>
              <a:t>, the contents of the cells in a row are loaded onto the latches. </a:t>
            </a:r>
          </a:p>
          <a:p>
            <a:r>
              <a:rPr lang="en-US" dirty="0">
                <a:latin typeface="Comic Sans MS" panose="030F0702030302020204" pitchFamily="66" charset="0"/>
              </a:rPr>
              <a:t>During a </a:t>
            </a:r>
            <a:r>
              <a:rPr lang="en-US" dirty="0">
                <a:solidFill>
                  <a:srgbClr val="FF0066"/>
                </a:solidFill>
                <a:latin typeface="Comic Sans MS" panose="030F0702030302020204" pitchFamily="66" charset="0"/>
              </a:rPr>
              <a:t>refresh operation</a:t>
            </a:r>
            <a:r>
              <a:rPr lang="en-US" dirty="0">
                <a:latin typeface="Comic Sans MS" panose="030F0702030302020204" pitchFamily="66" charset="0"/>
              </a:rPr>
              <a:t>, the contents of the cells are refreshed without changing the contents of the latches.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80</a:t>
            </a:fld>
            <a:endParaRPr lang="en-US" dirty="0"/>
          </a:p>
        </p:txBody>
      </p:sp>
    </p:spTree>
    <p:extLst>
      <p:ext uri="{BB962C8B-B14F-4D97-AF65-F5344CB8AC3E}">
        <p14:creationId xmlns:p14="http://schemas.microsoft.com/office/powerpoint/2010/main" val="326137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E3FC-6BD6-0FF0-78CB-0D2D4136CB6A}"/>
              </a:ext>
            </a:extLst>
          </p:cNvPr>
          <p:cNvSpPr>
            <a:spLocks noGrp="1"/>
          </p:cNvSpPr>
          <p:nvPr>
            <p:ph type="title"/>
          </p:nvPr>
        </p:nvSpPr>
        <p:spPr>
          <a:xfrm>
            <a:off x="976694" y="-26651"/>
            <a:ext cx="9914859" cy="1329004"/>
          </a:xfrm>
        </p:spPr>
        <p:txBody>
          <a:bodyPr/>
          <a:lstStyle/>
          <a:p>
            <a:r>
              <a:rPr lang="en-IN" dirty="0"/>
              <a:t>Asynchronous Dynamic RAM</a:t>
            </a:r>
          </a:p>
        </p:txBody>
      </p:sp>
      <p:sp>
        <p:nvSpPr>
          <p:cNvPr id="3" name="Content Placeholder 2">
            <a:extLst>
              <a:ext uri="{FF2B5EF4-FFF2-40B4-BE49-F238E27FC236}">
                <a16:creationId xmlns:a16="http://schemas.microsoft.com/office/drawing/2014/main" id="{57869330-9BCC-4359-747C-49F39D03783B}"/>
              </a:ext>
            </a:extLst>
          </p:cNvPr>
          <p:cNvSpPr>
            <a:spLocks noGrp="1"/>
          </p:cNvSpPr>
          <p:nvPr>
            <p:ph idx="1"/>
          </p:nvPr>
        </p:nvSpPr>
        <p:spPr>
          <a:xfrm>
            <a:off x="268827" y="1302352"/>
            <a:ext cx="7242426" cy="5132171"/>
          </a:xfrm>
        </p:spPr>
        <p:txBody>
          <a:bodyPr>
            <a:noAutofit/>
          </a:bodyPr>
          <a:lstStyle/>
          <a:p>
            <a:r>
              <a:rPr lang="en-US" b="0" i="0" u="none" strike="noStrike" baseline="0" dirty="0">
                <a:solidFill>
                  <a:srgbClr val="000000"/>
                </a:solidFill>
                <a:latin typeface="Comic Sans MS" panose="030F0702030302020204" pitchFamily="66" charset="0"/>
              </a:rPr>
              <a:t>In Asynchronous dynamic RAM, the timing of the memory device is controlled asynchronously.</a:t>
            </a:r>
          </a:p>
          <a:p>
            <a:r>
              <a:rPr lang="en-US" b="0" i="0" u="none" strike="noStrike" baseline="0" dirty="0">
                <a:solidFill>
                  <a:srgbClr val="000000"/>
                </a:solidFill>
                <a:latin typeface="Comic Sans MS" panose="030F0702030302020204" pitchFamily="66" charset="0"/>
              </a:rPr>
              <a:t>A specialized memory controller circuit provides the necessary control signals, RAS and CAS, which govern the timing. </a:t>
            </a:r>
          </a:p>
          <a:p>
            <a:r>
              <a:rPr lang="en-US" b="0" i="0" u="none" strike="noStrike" baseline="0" dirty="0">
                <a:solidFill>
                  <a:srgbClr val="000000"/>
                </a:solidFill>
                <a:latin typeface="Comic Sans MS" panose="030F0702030302020204" pitchFamily="66" charset="0"/>
              </a:rPr>
              <a:t>The processor must take into account the delay in the response of the memory </a:t>
            </a:r>
          </a:p>
          <a:p>
            <a:r>
              <a:rPr lang="en-US" b="0" i="0" u="none" strike="noStrike" baseline="0" dirty="0">
                <a:solidFill>
                  <a:srgbClr val="000000"/>
                </a:solidFill>
                <a:latin typeface="Comic Sans MS" panose="030F0702030302020204" pitchFamily="66" charset="0"/>
              </a:rPr>
              <a:t>In the diagram above, we can see that there are two extra elements with two extra lines attached to them: the Row Address Latch is controlled by the RAS (or Row Address Strobe) pin, and the Column Address Latch is controlled by the CAS (or Column Address Strobe) pin. </a:t>
            </a:r>
            <a:endParaRPr lang="en-IN"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2B0563DC-A4FE-C2B1-B0D3-85177BFE25B7}"/>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BA4C4BB0-6426-B592-9EE8-EF0E0FFC9F8B}"/>
              </a:ext>
            </a:extLst>
          </p:cNvPr>
          <p:cNvSpPr>
            <a:spLocks noGrp="1"/>
          </p:cNvSpPr>
          <p:nvPr>
            <p:ph type="sldNum" sz="quarter" idx="12"/>
          </p:nvPr>
        </p:nvSpPr>
        <p:spPr/>
        <p:txBody>
          <a:bodyPr/>
          <a:lstStyle/>
          <a:p>
            <a:fld id="{08AB70BE-1769-45B8-85A6-0C837432C7E6}" type="slidenum">
              <a:rPr lang="en-US" smtClean="0"/>
              <a:t>81</a:t>
            </a:fld>
            <a:endParaRPr lang="en-US"/>
          </a:p>
        </p:txBody>
      </p:sp>
      <p:pic>
        <p:nvPicPr>
          <p:cNvPr id="7" name="Picture 6">
            <a:extLst>
              <a:ext uri="{FF2B5EF4-FFF2-40B4-BE49-F238E27FC236}">
                <a16:creationId xmlns:a16="http://schemas.microsoft.com/office/drawing/2014/main" id="{078C4887-2311-7CE2-4783-D72EBB484B03}"/>
              </a:ext>
            </a:extLst>
          </p:cNvPr>
          <p:cNvPicPr>
            <a:picLocks noChangeAspect="1"/>
          </p:cNvPicPr>
          <p:nvPr/>
        </p:nvPicPr>
        <p:blipFill>
          <a:blip r:embed="rId2"/>
          <a:stretch>
            <a:fillRect/>
          </a:stretch>
        </p:blipFill>
        <p:spPr>
          <a:xfrm>
            <a:off x="7400925" y="914401"/>
            <a:ext cx="4522247" cy="5520122"/>
          </a:xfrm>
          <a:prstGeom prst="rect">
            <a:avLst/>
          </a:prstGeom>
        </p:spPr>
      </p:pic>
    </p:spTree>
    <p:extLst>
      <p:ext uri="{BB962C8B-B14F-4D97-AF65-F5344CB8AC3E}">
        <p14:creationId xmlns:p14="http://schemas.microsoft.com/office/powerpoint/2010/main" val="1690385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956B-4421-9437-A591-603256E915A7}"/>
              </a:ext>
            </a:extLst>
          </p:cNvPr>
          <p:cNvSpPr>
            <a:spLocks noGrp="1"/>
          </p:cNvSpPr>
          <p:nvPr>
            <p:ph type="title"/>
          </p:nvPr>
        </p:nvSpPr>
        <p:spPr/>
        <p:txBody>
          <a:bodyPr/>
          <a:lstStyle/>
          <a:p>
            <a:r>
              <a:rPr lang="en-IN" dirty="0"/>
              <a:t>Fast Page Mode </a:t>
            </a:r>
            <a:br>
              <a:rPr lang="en-IN" dirty="0"/>
            </a:br>
            <a:endParaRPr lang="en-IN" dirty="0"/>
          </a:p>
        </p:txBody>
      </p:sp>
      <p:sp>
        <p:nvSpPr>
          <p:cNvPr id="3" name="Content Placeholder 2">
            <a:extLst>
              <a:ext uri="{FF2B5EF4-FFF2-40B4-BE49-F238E27FC236}">
                <a16:creationId xmlns:a16="http://schemas.microsoft.com/office/drawing/2014/main" id="{7DF121F6-0144-D0D5-F2BB-F951976A3317}"/>
              </a:ext>
            </a:extLst>
          </p:cNvPr>
          <p:cNvSpPr>
            <a:spLocks noGrp="1"/>
          </p:cNvSpPr>
          <p:nvPr>
            <p:ph idx="1"/>
          </p:nvPr>
        </p:nvSpPr>
        <p:spPr>
          <a:xfrm>
            <a:off x="914399" y="1493840"/>
            <a:ext cx="10887075" cy="5049836"/>
          </a:xfrm>
        </p:spPr>
        <p:txBody>
          <a:bodyPr>
            <a:normAutofit fontScale="77500" lnSpcReduction="20000"/>
          </a:bodyPr>
          <a:lstStyle/>
          <a:p>
            <a:r>
              <a:rPr lang="en-US" sz="2400" b="0" i="0" u="none" strike="noStrike" baseline="0" dirty="0">
                <a:solidFill>
                  <a:srgbClr val="000000"/>
                </a:solidFill>
                <a:latin typeface="Comic Sans MS" panose="030F0702030302020204" pitchFamily="66" charset="0"/>
              </a:rPr>
              <a:t>Suppose if we want to access the consecutive bytes in the selected row. This can be done without having to reselect the row. Add a latch at the output of the sense circuits in each row. </a:t>
            </a:r>
          </a:p>
          <a:p>
            <a:r>
              <a:rPr lang="en-US" sz="2400" b="0" i="0" u="none" strike="noStrike" baseline="0" dirty="0">
                <a:solidFill>
                  <a:srgbClr val="000000"/>
                </a:solidFill>
                <a:latin typeface="Comic Sans MS" panose="030F0702030302020204" pitchFamily="66" charset="0"/>
              </a:rPr>
              <a:t>All the latches are loaded when the row is selected.</a:t>
            </a:r>
          </a:p>
          <a:p>
            <a:r>
              <a:rPr lang="en-US" sz="2400" b="0" i="0" u="none" strike="noStrike" baseline="0" dirty="0">
                <a:solidFill>
                  <a:srgbClr val="000000"/>
                </a:solidFill>
                <a:latin typeface="Comic Sans MS" panose="030F0702030302020204" pitchFamily="66" charset="0"/>
              </a:rPr>
              <a:t>Different column addresses can be applied to select and place different bytes on the data lines.</a:t>
            </a:r>
          </a:p>
          <a:p>
            <a:r>
              <a:rPr lang="en-US" sz="2400" b="0" i="0" u="none" strike="noStrike" baseline="0" dirty="0">
                <a:solidFill>
                  <a:srgbClr val="000000"/>
                </a:solidFill>
                <a:latin typeface="Comic Sans MS" panose="030F0702030302020204" pitchFamily="66" charset="0"/>
              </a:rPr>
              <a:t>Consecutive sequence of column addresses can be applied under the control signal CAS, without reselecting the row. </a:t>
            </a:r>
          </a:p>
          <a:p>
            <a:r>
              <a:rPr lang="en-US" sz="2400" b="0" i="0" u="none" strike="noStrike" baseline="0" dirty="0">
                <a:solidFill>
                  <a:srgbClr val="000000"/>
                </a:solidFill>
                <a:latin typeface="Comic Sans MS" panose="030F0702030302020204" pitchFamily="66" charset="0"/>
              </a:rPr>
              <a:t>This methodology allows a block of data to be transferred at a much faster rate than random accesses</a:t>
            </a:r>
          </a:p>
          <a:p>
            <a:r>
              <a:rPr lang="en-US" sz="2400" b="0" i="0" u="none" strike="noStrike" baseline="0" dirty="0">
                <a:solidFill>
                  <a:srgbClr val="000000"/>
                </a:solidFill>
                <a:latin typeface="Comic Sans MS" panose="030F0702030302020204" pitchFamily="66" charset="0"/>
              </a:rPr>
              <a:t>A small collection/group of bytes is usually referred to as a </a:t>
            </a:r>
            <a:r>
              <a:rPr lang="en-US" sz="2400" b="0" i="0" u="none" strike="noStrike" baseline="0" dirty="0" err="1">
                <a:solidFill>
                  <a:srgbClr val="000000"/>
                </a:solidFill>
                <a:latin typeface="Comic Sans MS" panose="030F0702030302020204" pitchFamily="66" charset="0"/>
              </a:rPr>
              <a:t>block.This</a:t>
            </a:r>
            <a:r>
              <a:rPr lang="en-US" sz="2400" b="0" i="0" u="none" strike="noStrike" baseline="0" dirty="0">
                <a:solidFill>
                  <a:srgbClr val="000000"/>
                </a:solidFill>
                <a:latin typeface="Comic Sans MS" panose="030F0702030302020204" pitchFamily="66" charset="0"/>
              </a:rPr>
              <a:t> transfer capability is referred to as the fast page mode feature. </a:t>
            </a:r>
          </a:p>
          <a:p>
            <a:r>
              <a:rPr lang="en-US" sz="2400" b="0" i="0" u="none" strike="noStrike" baseline="0" dirty="0">
                <a:solidFill>
                  <a:srgbClr val="000000"/>
                </a:solidFill>
                <a:latin typeface="Comic Sans MS" panose="030F0702030302020204" pitchFamily="66" charset="0"/>
              </a:rPr>
              <a:t>This mode of operation is useful when there is requirement for fast transfer of data </a:t>
            </a:r>
            <a:r>
              <a:rPr lang="en-US" sz="2400" b="0" i="1" u="none" strike="noStrike" baseline="0" dirty="0">
                <a:solidFill>
                  <a:srgbClr val="000000"/>
                </a:solidFill>
                <a:latin typeface="Comic Sans MS" panose="030F0702030302020204" pitchFamily="66" charset="0"/>
              </a:rPr>
              <a:t>(</a:t>
            </a:r>
            <a:r>
              <a:rPr lang="en-US" sz="2400" b="0" i="1" u="none" strike="noStrike" baseline="0" dirty="0" err="1">
                <a:solidFill>
                  <a:srgbClr val="000000"/>
                </a:solidFill>
                <a:latin typeface="Comic Sans MS" panose="030F0702030302020204" pitchFamily="66" charset="0"/>
              </a:rPr>
              <a:t>Eg</a:t>
            </a:r>
            <a:r>
              <a:rPr lang="en-US" sz="2400" b="0" i="1" u="none" strike="noStrike" baseline="0" dirty="0">
                <a:solidFill>
                  <a:srgbClr val="000000"/>
                </a:solidFill>
                <a:latin typeface="Comic Sans MS" panose="030F0702030302020204" pitchFamily="66" charset="0"/>
              </a:rPr>
              <a:t>: Graphical Terminals</a:t>
            </a:r>
            <a:r>
              <a:rPr lang="en-US" sz="1800" b="0" i="1" u="none" strike="noStrike" baseline="0" dirty="0">
                <a:solidFill>
                  <a:srgbClr val="000000"/>
                </a:solidFill>
                <a:latin typeface="Times New Roman" panose="02020603050405020304" pitchFamily="18" charset="0"/>
              </a:rPr>
              <a:t>) </a:t>
            </a:r>
            <a:endParaRPr lang="en-IN" dirty="0"/>
          </a:p>
        </p:txBody>
      </p:sp>
      <p:sp>
        <p:nvSpPr>
          <p:cNvPr id="4" name="Footer Placeholder 3">
            <a:extLst>
              <a:ext uri="{FF2B5EF4-FFF2-40B4-BE49-F238E27FC236}">
                <a16:creationId xmlns:a16="http://schemas.microsoft.com/office/drawing/2014/main" id="{0144C1D4-119E-78AA-D745-540721BBD7F5}"/>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F6F2763B-6E18-3AD6-12C9-799D940EE974}"/>
              </a:ext>
            </a:extLst>
          </p:cNvPr>
          <p:cNvSpPr>
            <a:spLocks noGrp="1"/>
          </p:cNvSpPr>
          <p:nvPr>
            <p:ph type="sldNum" sz="quarter" idx="12"/>
          </p:nvPr>
        </p:nvSpPr>
        <p:spPr/>
        <p:txBody>
          <a:bodyPr/>
          <a:lstStyle/>
          <a:p>
            <a:fld id="{08AB70BE-1769-45B8-85A6-0C837432C7E6}" type="slidenum">
              <a:rPr lang="en-US" smtClean="0"/>
              <a:t>82</a:t>
            </a:fld>
            <a:endParaRPr lang="en-US"/>
          </a:p>
        </p:txBody>
      </p:sp>
    </p:spTree>
    <p:extLst>
      <p:ext uri="{BB962C8B-B14F-4D97-AF65-F5344CB8AC3E}">
        <p14:creationId xmlns:p14="http://schemas.microsoft.com/office/powerpoint/2010/main" val="14554535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BBC7A7E-7165-B08A-A109-E968B881193B}"/>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A91E7832-7C86-D98C-4F24-4D543C0DDED5}"/>
              </a:ext>
            </a:extLst>
          </p:cNvPr>
          <p:cNvSpPr>
            <a:spLocks noGrp="1"/>
          </p:cNvSpPr>
          <p:nvPr>
            <p:ph type="sldNum" sz="quarter" idx="12"/>
          </p:nvPr>
        </p:nvSpPr>
        <p:spPr/>
        <p:txBody>
          <a:bodyPr/>
          <a:lstStyle/>
          <a:p>
            <a:fld id="{08AB70BE-1769-45B8-85A6-0C837432C7E6}" type="slidenum">
              <a:rPr lang="en-US" smtClean="0"/>
              <a:t>83</a:t>
            </a:fld>
            <a:endParaRPr lang="en-US"/>
          </a:p>
        </p:txBody>
      </p:sp>
      <p:graphicFrame>
        <p:nvGraphicFramePr>
          <p:cNvPr id="9" name="Table 9">
            <a:extLst>
              <a:ext uri="{FF2B5EF4-FFF2-40B4-BE49-F238E27FC236}">
                <a16:creationId xmlns:a16="http://schemas.microsoft.com/office/drawing/2014/main" id="{0E5DDF1F-26D3-FCB5-45F3-A4351ED18B15}"/>
              </a:ext>
            </a:extLst>
          </p:cNvPr>
          <p:cNvGraphicFramePr>
            <a:graphicFrameLocks noGrp="1"/>
          </p:cNvGraphicFramePr>
          <p:nvPr>
            <p:extLst>
              <p:ext uri="{D42A27DB-BD31-4B8C-83A1-F6EECF244321}">
                <p14:modId xmlns:p14="http://schemas.microsoft.com/office/powerpoint/2010/main" val="2974507343"/>
              </p:ext>
            </p:extLst>
          </p:nvPr>
        </p:nvGraphicFramePr>
        <p:xfrm>
          <a:off x="2032000" y="719666"/>
          <a:ext cx="8128000" cy="491007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59106913"/>
                    </a:ext>
                  </a:extLst>
                </a:gridCol>
                <a:gridCol w="4064000">
                  <a:extLst>
                    <a:ext uri="{9D8B030D-6E8A-4147-A177-3AD203B41FA5}">
                      <a16:colId xmlns:a16="http://schemas.microsoft.com/office/drawing/2014/main" val="59708938"/>
                    </a:ext>
                  </a:extLst>
                </a:gridCol>
              </a:tblGrid>
              <a:tr h="370840">
                <a:tc>
                  <a:txBody>
                    <a:bodyPr/>
                    <a:lstStyle/>
                    <a:p>
                      <a:pPr marL="0" marR="0" lvl="0" indent="0" algn="ctr" defTabSz="914400" rtl="0" eaLnBrk="1" fontAlgn="auto" latinLnBrk="0" hangingPunct="1">
                        <a:lnSpc>
                          <a:spcPct val="120000"/>
                        </a:lnSpc>
                        <a:spcBef>
                          <a:spcPts val="1000"/>
                        </a:spcBef>
                        <a:spcAft>
                          <a:spcPts val="0"/>
                        </a:spcAft>
                        <a:buClr>
                          <a:srgbClr val="F48E7C"/>
                        </a:buClr>
                        <a:buSzTx/>
                        <a:buFont typeface="Arial" panose="020B0604020202020204" pitchFamily="34" charset="0"/>
                        <a:buNone/>
                        <a:tabLst/>
                        <a:defRPr/>
                      </a:pPr>
                      <a:r>
                        <a:rPr kumimoji="0" lang="en-IN" sz="20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Static RAM </a:t>
                      </a:r>
                      <a:r>
                        <a:rPr kumimoji="0" lang="en-IN" sz="2000" b="0"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lvl="0" indent="0" algn="ctr" defTabSz="914400" rtl="0" eaLnBrk="1" fontAlgn="auto" latinLnBrk="0" hangingPunct="1">
                        <a:lnSpc>
                          <a:spcPct val="120000"/>
                        </a:lnSpc>
                        <a:spcBef>
                          <a:spcPts val="1000"/>
                        </a:spcBef>
                        <a:spcAft>
                          <a:spcPts val="0"/>
                        </a:spcAft>
                        <a:buClr>
                          <a:srgbClr val="F48E7C"/>
                        </a:buClr>
                        <a:buSzTx/>
                        <a:buFont typeface="Arial" panose="020B0604020202020204" pitchFamily="34" charset="0"/>
                        <a:buNone/>
                        <a:tabLst/>
                        <a:defRPr/>
                      </a:pPr>
                      <a:r>
                        <a:rPr kumimoji="0" lang="en-IN" sz="2000" b="0"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                    </a:t>
                      </a:r>
                      <a:r>
                        <a:rPr kumimoji="0" lang="en-IN" sz="2000" b="1"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Dynamic RAM </a:t>
                      </a:r>
                      <a:r>
                        <a:rPr kumimoji="0" lang="en-IN" sz="2000" b="0"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29656416"/>
                  </a:ext>
                </a:extLst>
              </a:tr>
              <a:tr h="370840">
                <a:tc>
                  <a:txBody>
                    <a:bodyPr/>
                    <a:lstStyle/>
                    <a:p>
                      <a:pPr algn="ctr"/>
                      <a:r>
                        <a:rPr lang="en-US" dirty="0">
                          <a:latin typeface="Comic Sans MS" panose="030F0702030302020204" pitchFamily="66" charset="0"/>
                        </a:rPr>
                        <a:t>More expensive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Less expensive</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375811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No refresh</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Deleted &amp; refreshed</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738650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High power</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Less power</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920836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Less storage capacity</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Higher storage capacity</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835353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MOS transistors</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Transistor &amp; capacitor</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726067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Faster</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Slow</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832281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More reliable</a:t>
                      </a: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mic Sans MS" panose="030F0702030302020204" pitchFamily="66" charset="0"/>
                        </a:rPr>
                        <a:t>Less reliable</a:t>
                      </a:r>
                      <a:endParaRPr lang="en-IN" dirty="0">
                        <a:latin typeface="Comic Sans MS" panose="030F0702030302020204" pitchFamily="66" charset="0"/>
                      </a:endParaRPr>
                    </a:p>
                    <a:p>
                      <a:pPr algn="ctr"/>
                      <a:endParaRPr lang="en-IN" dirty="0">
                        <a:latin typeface="Comic Sans MS" panose="030F0702030302020204" pitchFamily="66"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116978554"/>
                  </a:ext>
                </a:extLst>
              </a:tr>
            </a:tbl>
          </a:graphicData>
        </a:graphic>
      </p:graphicFrame>
    </p:spTree>
    <p:extLst>
      <p:ext uri="{BB962C8B-B14F-4D97-AF65-F5344CB8AC3E}">
        <p14:creationId xmlns:p14="http://schemas.microsoft.com/office/powerpoint/2010/main" val="35486560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5</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Internal Organization of Memory Chips</a:t>
            </a:r>
          </a:p>
        </p:txBody>
      </p:sp>
      <p:sp>
        <p:nvSpPr>
          <p:cNvPr id="4" name="Title 1"/>
          <p:cNvSpPr txBox="1">
            <a:spLocks/>
          </p:cNvSpPr>
          <p:nvPr/>
        </p:nvSpPr>
        <p:spPr>
          <a:xfrm>
            <a:off x="0" y="4290430"/>
            <a:ext cx="12192000" cy="188176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1" i="0" kern="1200">
                <a:solidFill>
                  <a:schemeClr val="accent5">
                    <a:lumMod val="75000"/>
                  </a:schemeClr>
                </a:solidFill>
                <a:effectLst>
                  <a:outerShdw blurRad="38100" dist="38100" dir="2700000" algn="tl">
                    <a:srgbClr val="000000">
                      <a:alpha val="43137"/>
                    </a:srgbClr>
                  </a:outerShdw>
                </a:effectLst>
                <a:latin typeface="Bookman Old Style" panose="02050604050505020204" pitchFamily="18"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0000"/>
                </a:solidFill>
              </a:rPr>
              <a:t>CST 202 </a:t>
            </a:r>
            <a:r>
              <a:rPr lang="en-US" sz="4800" dirty="0">
                <a:solidFill>
                  <a:prstClr val="white"/>
                </a:solidFill>
              </a:rPr>
              <a:t>: </a:t>
            </a:r>
            <a:r>
              <a:rPr lang="en-US" sz="4800" dirty="0">
                <a:solidFill>
                  <a:srgbClr val="FFFF00"/>
                </a:solidFill>
              </a:rPr>
              <a:t>Computer Organization</a:t>
            </a:r>
          </a:p>
          <a:p>
            <a:pPr algn="ctr"/>
            <a:r>
              <a:rPr lang="en-US" sz="4800" dirty="0">
                <a:solidFill>
                  <a:srgbClr val="FFFF00"/>
                </a:solidFill>
              </a:rPr>
              <a:t>			&amp; Architecture </a:t>
            </a:r>
          </a:p>
        </p:txBody>
      </p:sp>
      <p:sp>
        <p:nvSpPr>
          <p:cNvPr id="2" name="Footer Placeholder 1">
            <a:extLst>
              <a:ext uri="{FF2B5EF4-FFF2-40B4-BE49-F238E27FC236}">
                <a16:creationId xmlns:a16="http://schemas.microsoft.com/office/drawing/2014/main" id="{1E4DB043-1FBB-86FB-4329-C0520EAAB6BD}"/>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8728A061-DF70-FC22-BC72-257A81062D96}"/>
              </a:ext>
            </a:extLst>
          </p:cNvPr>
          <p:cNvSpPr>
            <a:spLocks noGrp="1"/>
          </p:cNvSpPr>
          <p:nvPr>
            <p:ph type="sldNum" sz="quarter" idx="12"/>
          </p:nvPr>
        </p:nvSpPr>
        <p:spPr/>
        <p:txBody>
          <a:bodyPr/>
          <a:lstStyle/>
          <a:p>
            <a:fld id="{08AB70BE-1769-45B8-85A6-0C837432C7E6}" type="slidenum">
              <a:rPr lang="en-US" smtClean="0"/>
              <a:t>84</a:t>
            </a:fld>
            <a:endParaRPr lang="en-US"/>
          </a:p>
        </p:txBody>
      </p:sp>
    </p:spTree>
    <p:extLst>
      <p:ext uri="{BB962C8B-B14F-4D97-AF65-F5344CB8AC3E}">
        <p14:creationId xmlns:p14="http://schemas.microsoft.com/office/powerpoint/2010/main" val="40479125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56" y="590668"/>
            <a:ext cx="10824782" cy="1329004"/>
          </a:xfrm>
        </p:spPr>
        <p:txBody>
          <a:bodyPr/>
          <a:lstStyle/>
          <a:p>
            <a:r>
              <a:rPr lang="en-US" dirty="0"/>
              <a:t>Internal Organization of Memory Chips</a:t>
            </a:r>
          </a:p>
        </p:txBody>
      </p:sp>
      <p:sp>
        <p:nvSpPr>
          <p:cNvPr id="3" name="Content Placeholder 2"/>
          <p:cNvSpPr>
            <a:spLocks noGrp="1"/>
          </p:cNvSpPr>
          <p:nvPr>
            <p:ph idx="1"/>
          </p:nvPr>
        </p:nvSpPr>
        <p:spPr>
          <a:xfrm>
            <a:off x="194215" y="2171700"/>
            <a:ext cx="3875509" cy="4388126"/>
          </a:xfrm>
        </p:spPr>
        <p:txBody>
          <a:bodyPr>
            <a:normAutofit/>
          </a:bodyPr>
          <a:lstStyle/>
          <a:p>
            <a:r>
              <a:rPr lang="en-US" dirty="0">
                <a:latin typeface="Comic Sans MS" panose="030F0702030302020204" pitchFamily="66" charset="0"/>
              </a:rPr>
              <a:t>This is an example of a very small memory circuit consisting of 16 words of 8 bits each. </a:t>
            </a:r>
          </a:p>
          <a:p>
            <a:r>
              <a:rPr lang="en-US" dirty="0">
                <a:latin typeface="Comic Sans MS" panose="030F0702030302020204" pitchFamily="66" charset="0"/>
              </a:rPr>
              <a:t>This is referred to as a 16 × 8 organization</a:t>
            </a:r>
          </a:p>
          <a:p>
            <a:r>
              <a:rPr lang="en-US" dirty="0">
                <a:latin typeface="Comic Sans MS" panose="030F0702030302020204" pitchFamily="66" charset="0"/>
              </a:rPr>
              <a:t>Stores 128 bits </a:t>
            </a:r>
          </a:p>
          <a:p>
            <a:r>
              <a:rPr lang="en-US" dirty="0">
                <a:latin typeface="Comic Sans MS" panose="030F0702030302020204" pitchFamily="66" charset="0"/>
              </a:rPr>
              <a:t>Requires 14 external connections for address, data, and control lines</a:t>
            </a:r>
          </a:p>
          <a:p>
            <a:endParaRPr lang="en-US" dirty="0"/>
          </a:p>
          <a:p>
            <a:endParaRPr lang="en-US" b="1"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85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998" y="1919672"/>
            <a:ext cx="8019245" cy="4843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81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56" y="590668"/>
            <a:ext cx="10624757" cy="1329004"/>
          </a:xfrm>
        </p:spPr>
        <p:txBody>
          <a:bodyPr/>
          <a:lstStyle/>
          <a:p>
            <a:r>
              <a:rPr lang="en-US" dirty="0"/>
              <a:t>Internal Organization of Memory Chips</a:t>
            </a:r>
          </a:p>
        </p:txBody>
      </p:sp>
      <p:sp>
        <p:nvSpPr>
          <p:cNvPr id="3" name="Content Placeholder 2"/>
          <p:cNvSpPr>
            <a:spLocks noGrp="1"/>
          </p:cNvSpPr>
          <p:nvPr>
            <p:ph idx="1"/>
          </p:nvPr>
        </p:nvSpPr>
        <p:spPr/>
        <p:txBody>
          <a:bodyPr>
            <a:normAutofit fontScale="85000" lnSpcReduction="10000"/>
          </a:bodyPr>
          <a:lstStyle/>
          <a:p>
            <a:r>
              <a:rPr lang="en-US" dirty="0">
                <a:latin typeface="Comic Sans MS" panose="030F0702030302020204" pitchFamily="66" charset="0"/>
              </a:rPr>
              <a:t>Memory cells are usually organized in the form of an array, in which each cell is capable of storing one bit of information</a:t>
            </a:r>
          </a:p>
          <a:p>
            <a:r>
              <a:rPr lang="en-US" dirty="0">
                <a:latin typeface="Comic Sans MS" panose="030F0702030302020204" pitchFamily="66" charset="0"/>
              </a:rPr>
              <a:t> Each row of cells constitutes a memory word, </a:t>
            </a:r>
          </a:p>
          <a:p>
            <a:r>
              <a:rPr lang="en-US" dirty="0">
                <a:latin typeface="Comic Sans MS" panose="030F0702030302020204" pitchFamily="66" charset="0"/>
              </a:rPr>
              <a:t>All cells of a row are connected to a common line referred to as the word line, </a:t>
            </a:r>
          </a:p>
          <a:p>
            <a:r>
              <a:rPr lang="en-US" dirty="0">
                <a:latin typeface="Comic Sans MS" panose="030F0702030302020204" pitchFamily="66" charset="0"/>
              </a:rPr>
              <a:t>World line is driven by the address decoder on the chip. </a:t>
            </a:r>
          </a:p>
          <a:p>
            <a:r>
              <a:rPr lang="en-US" dirty="0">
                <a:latin typeface="Comic Sans MS" panose="030F0702030302020204" pitchFamily="66" charset="0"/>
              </a:rPr>
              <a:t>The cells in each column are connected to a </a:t>
            </a:r>
            <a:r>
              <a:rPr lang="en-US" dirty="0">
                <a:solidFill>
                  <a:srgbClr val="FF0066"/>
                </a:solidFill>
                <a:latin typeface="Comic Sans MS" panose="030F0702030302020204" pitchFamily="66" charset="0"/>
              </a:rPr>
              <a:t>Sense/Write</a:t>
            </a:r>
            <a:r>
              <a:rPr lang="en-US" dirty="0">
                <a:latin typeface="Comic Sans MS" panose="030F0702030302020204" pitchFamily="66" charset="0"/>
              </a:rPr>
              <a:t> circuit by two bit lines. </a:t>
            </a:r>
          </a:p>
          <a:p>
            <a:r>
              <a:rPr lang="en-US" dirty="0">
                <a:latin typeface="Comic Sans MS" panose="030F0702030302020204" pitchFamily="66" charset="0"/>
              </a:rPr>
              <a:t>The Sense/Write circuits are connected to the data input/output lines of the chip. </a:t>
            </a:r>
          </a:p>
          <a:p>
            <a:r>
              <a:rPr lang="en-US" dirty="0">
                <a:latin typeface="Comic Sans MS" panose="030F0702030302020204" pitchFamily="66" charset="0"/>
              </a:rPr>
              <a:t>During a </a:t>
            </a:r>
            <a:r>
              <a:rPr lang="en-US" dirty="0">
                <a:solidFill>
                  <a:srgbClr val="FF0066"/>
                </a:solidFill>
                <a:latin typeface="Comic Sans MS" panose="030F0702030302020204" pitchFamily="66" charset="0"/>
              </a:rPr>
              <a:t>Read operation</a:t>
            </a:r>
            <a:r>
              <a:rPr lang="en-US" dirty="0">
                <a:latin typeface="Comic Sans MS" panose="030F0702030302020204" pitchFamily="66" charset="0"/>
              </a:rPr>
              <a:t>, these circuits sense, or read, the information stored in the cells selected by a word line and transmit this information to the output data lines. </a:t>
            </a:r>
          </a:p>
          <a:p>
            <a:r>
              <a:rPr lang="en-US" dirty="0">
                <a:latin typeface="Comic Sans MS" panose="030F0702030302020204" pitchFamily="66" charset="0"/>
              </a:rPr>
              <a:t>During a </a:t>
            </a:r>
            <a:r>
              <a:rPr lang="en-US" dirty="0">
                <a:solidFill>
                  <a:srgbClr val="FF0066"/>
                </a:solidFill>
                <a:latin typeface="Comic Sans MS" panose="030F0702030302020204" pitchFamily="66" charset="0"/>
              </a:rPr>
              <a:t>Write operation</a:t>
            </a:r>
            <a:r>
              <a:rPr lang="en-US" dirty="0">
                <a:latin typeface="Comic Sans MS" panose="030F0702030302020204" pitchFamily="66" charset="0"/>
              </a:rPr>
              <a:t>, the Sense/Write circuits receive input information and store it in the cells of the selected word</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86</a:t>
            </a:fld>
            <a:endParaRPr lang="en-US" dirty="0"/>
          </a:p>
        </p:txBody>
      </p:sp>
    </p:spTree>
    <p:extLst>
      <p:ext uri="{BB962C8B-B14F-4D97-AF65-F5344CB8AC3E}">
        <p14:creationId xmlns:p14="http://schemas.microsoft.com/office/powerpoint/2010/main" val="21195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Organization of Memory Chips</a:t>
            </a:r>
          </a:p>
        </p:txBody>
      </p:sp>
      <p:sp>
        <p:nvSpPr>
          <p:cNvPr id="3" name="Content Placeholder 2"/>
          <p:cNvSpPr>
            <a:spLocks noGrp="1"/>
          </p:cNvSpPr>
          <p:nvPr>
            <p:ph idx="1"/>
          </p:nvPr>
        </p:nvSpPr>
        <p:spPr/>
        <p:txBody>
          <a:bodyPr>
            <a:normAutofit/>
          </a:bodyPr>
          <a:lstStyle/>
          <a:p>
            <a:r>
              <a:rPr lang="en-US" dirty="0">
                <a:latin typeface="Comic Sans MS" panose="030F0702030302020204" pitchFamily="66" charset="0"/>
              </a:rPr>
              <a:t>The data input and the data output of each Sense/Write circuit are connected to a single bidirectional data line that can be connected to the data lines of a computer. </a:t>
            </a:r>
          </a:p>
          <a:p>
            <a:r>
              <a:rPr lang="en-US" dirty="0">
                <a:latin typeface="Comic Sans MS" panose="030F0702030302020204" pitchFamily="66" charset="0"/>
              </a:rPr>
              <a:t>Two </a:t>
            </a:r>
            <a:r>
              <a:rPr lang="en-US" dirty="0">
                <a:solidFill>
                  <a:srgbClr val="FF0066"/>
                </a:solidFill>
                <a:latin typeface="Comic Sans MS" panose="030F0702030302020204" pitchFamily="66" charset="0"/>
              </a:rPr>
              <a:t>control lines</a:t>
            </a:r>
            <a:r>
              <a:rPr lang="en-US" dirty="0">
                <a:latin typeface="Comic Sans MS" panose="030F0702030302020204" pitchFamily="66" charset="0"/>
              </a:rPr>
              <a:t>, R/W and CS, are provided. </a:t>
            </a:r>
          </a:p>
          <a:p>
            <a:pPr lvl="1"/>
            <a:r>
              <a:rPr lang="en-US" dirty="0">
                <a:latin typeface="Comic Sans MS" panose="030F0702030302020204" pitchFamily="66" charset="0"/>
              </a:rPr>
              <a:t>The R/W (Read/Write) input specifies the required operation, and </a:t>
            </a:r>
          </a:p>
          <a:p>
            <a:pPr lvl="1"/>
            <a:r>
              <a:rPr lang="en-US" dirty="0">
                <a:latin typeface="Comic Sans MS" panose="030F0702030302020204" pitchFamily="66" charset="0"/>
              </a:rPr>
              <a:t>The CS (Chip Select) input selects a given chip in a multichip memory system</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87</a:t>
            </a:fld>
            <a:endParaRPr lang="en-US" dirty="0"/>
          </a:p>
        </p:txBody>
      </p:sp>
    </p:spTree>
    <p:extLst>
      <p:ext uri="{BB962C8B-B14F-4D97-AF65-F5344CB8AC3E}">
        <p14:creationId xmlns:p14="http://schemas.microsoft.com/office/powerpoint/2010/main" val="57328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332" y="1542849"/>
            <a:ext cx="7612668" cy="5315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Internal Organization of Memory Chips</a:t>
            </a:r>
          </a:p>
        </p:txBody>
      </p:sp>
      <p:sp>
        <p:nvSpPr>
          <p:cNvPr id="3" name="Content Placeholder 2"/>
          <p:cNvSpPr>
            <a:spLocks noGrp="1"/>
          </p:cNvSpPr>
          <p:nvPr>
            <p:ph idx="1"/>
          </p:nvPr>
        </p:nvSpPr>
        <p:spPr>
          <a:xfrm>
            <a:off x="194215" y="2300288"/>
            <a:ext cx="4892939" cy="4557712"/>
          </a:xfrm>
        </p:spPr>
        <p:txBody>
          <a:bodyPr>
            <a:normAutofit/>
          </a:bodyPr>
          <a:lstStyle/>
          <a:p>
            <a:r>
              <a:rPr lang="en-US" dirty="0">
                <a:latin typeface="Comic Sans MS" panose="030F0702030302020204" pitchFamily="66" charset="0"/>
              </a:rPr>
              <a:t>1K (1024) memory can be organized as a 128 × 8 memory</a:t>
            </a:r>
          </a:p>
          <a:p>
            <a:pPr lvl="1"/>
            <a:r>
              <a:rPr lang="en-US" dirty="0">
                <a:latin typeface="Comic Sans MS" panose="030F0702030302020204" pitchFamily="66" charset="0"/>
              </a:rPr>
              <a:t>Requiring a total of 19 external connections. </a:t>
            </a:r>
          </a:p>
          <a:p>
            <a:pPr lvl="1"/>
            <a:r>
              <a:rPr lang="en-US" dirty="0">
                <a:latin typeface="Comic Sans MS" panose="030F0702030302020204" pitchFamily="66" charset="0"/>
              </a:rPr>
              <a:t>Alternatively, the same number of cells can be organized into a 1K×1 format.</a:t>
            </a:r>
          </a:p>
          <a:p>
            <a:pPr lvl="2"/>
            <a:r>
              <a:rPr lang="en-US" dirty="0">
                <a:latin typeface="Comic Sans MS" panose="030F0702030302020204" pitchFamily="66" charset="0"/>
              </a:rPr>
              <a:t>In this case, a 10-bit address is needed, but there is only one data line, resulting in 15 external connections.  </a:t>
            </a:r>
          </a:p>
          <a:p>
            <a:pPr lvl="2"/>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88</a:t>
            </a:fld>
            <a:endParaRPr lang="en-US" dirty="0"/>
          </a:p>
        </p:txBody>
      </p:sp>
    </p:spTree>
    <p:extLst>
      <p:ext uri="{BB962C8B-B14F-4D97-AF65-F5344CB8AC3E}">
        <p14:creationId xmlns:p14="http://schemas.microsoft.com/office/powerpoint/2010/main" val="156124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Organization of Memory Chips</a:t>
            </a:r>
          </a:p>
        </p:txBody>
      </p:sp>
      <p:sp>
        <p:nvSpPr>
          <p:cNvPr id="3" name="Content Placeholder 2"/>
          <p:cNvSpPr>
            <a:spLocks noGrp="1"/>
          </p:cNvSpPr>
          <p:nvPr>
            <p:ph idx="1"/>
          </p:nvPr>
        </p:nvSpPr>
        <p:spPr/>
        <p:txBody>
          <a:bodyPr>
            <a:normAutofit fontScale="92500" lnSpcReduction="20000"/>
          </a:bodyPr>
          <a:lstStyle/>
          <a:p>
            <a:r>
              <a:rPr lang="en-US" dirty="0">
                <a:latin typeface="Comic Sans MS" panose="030F0702030302020204" pitchFamily="66" charset="0"/>
              </a:rPr>
              <a:t>The required 10-bit address is divided into two groups of 5 bits each to form the row and column addresses for the cell array. </a:t>
            </a:r>
          </a:p>
          <a:p>
            <a:r>
              <a:rPr lang="en-US" dirty="0">
                <a:latin typeface="Comic Sans MS" panose="030F0702030302020204" pitchFamily="66" charset="0"/>
              </a:rPr>
              <a:t>A row address selects a row of 32 cells, all of which are accessed in parallel. </a:t>
            </a:r>
          </a:p>
          <a:p>
            <a:r>
              <a:rPr lang="en-US" dirty="0">
                <a:latin typeface="Comic Sans MS" panose="030F0702030302020204" pitchFamily="66" charset="0"/>
              </a:rPr>
              <a:t>But, only one of these cells is connected to the external data line, based on the column address.</a:t>
            </a:r>
          </a:p>
          <a:p>
            <a:r>
              <a:rPr lang="en-US" dirty="0">
                <a:latin typeface="Comic Sans MS" panose="030F0702030302020204" pitchFamily="66" charset="0"/>
              </a:rPr>
              <a:t>Commercially available memory chips contain a much larger number of memory cells than the examples shown</a:t>
            </a:r>
          </a:p>
          <a:p>
            <a:r>
              <a:rPr lang="en-US" dirty="0">
                <a:latin typeface="Comic Sans MS" panose="030F0702030302020204" pitchFamily="66" charset="0"/>
              </a:rPr>
              <a:t>Large chips have essentially the same organization as the later, but use a larger memory cell array and have more external connections. </a:t>
            </a:r>
          </a:p>
          <a:p>
            <a:r>
              <a:rPr lang="en-US" dirty="0">
                <a:latin typeface="Comic Sans MS" panose="030F0702030302020204" pitchFamily="66" charset="0"/>
              </a:rPr>
              <a:t>For example, a 1G-bit chip may have a 256M × 4 organization, in which case a 28-bit address is needed and 4 bits are transferred to or from the chip.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89</a:t>
            </a:fld>
            <a:endParaRPr lang="en-US" dirty="0"/>
          </a:p>
        </p:txBody>
      </p:sp>
    </p:spTree>
    <p:extLst>
      <p:ext uri="{BB962C8B-B14F-4D97-AF65-F5344CB8AC3E}">
        <p14:creationId xmlns:p14="http://schemas.microsoft.com/office/powerpoint/2010/main" val="412377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organization</a:t>
            </a:r>
          </a:p>
        </p:txBody>
      </p:sp>
      <p:sp>
        <p:nvSpPr>
          <p:cNvPr id="3" name="Content Placeholder 2"/>
          <p:cNvSpPr>
            <a:spLocks noGrp="1"/>
          </p:cNvSpPr>
          <p:nvPr>
            <p:ph idx="1"/>
          </p:nvPr>
        </p:nvSpPr>
        <p:spPr/>
        <p:txBody>
          <a:bodyPr/>
          <a:lstStyle/>
          <a:p>
            <a:r>
              <a:rPr lang="en-US" sz="3200" dirty="0">
                <a:latin typeface="Comic Sans MS" panose="030F0702030302020204" pitchFamily="66" charset="0"/>
              </a:rPr>
              <a:t>One basic features of a computer is its ability to </a:t>
            </a:r>
            <a:r>
              <a:rPr lang="en-US" sz="3200" dirty="0">
                <a:solidFill>
                  <a:srgbClr val="FF0066"/>
                </a:solidFill>
                <a:latin typeface="Comic Sans MS" panose="030F0702030302020204" pitchFamily="66" charset="0"/>
              </a:rPr>
              <a:t>exchange data </a:t>
            </a:r>
            <a:r>
              <a:rPr lang="en-US" sz="3200" dirty="0">
                <a:latin typeface="Comic Sans MS" panose="030F0702030302020204" pitchFamily="66" charset="0"/>
              </a:rPr>
              <a:t>with other </a:t>
            </a:r>
            <a:r>
              <a:rPr lang="en-US" sz="3200" dirty="0">
                <a:solidFill>
                  <a:srgbClr val="FF0066"/>
                </a:solidFill>
                <a:latin typeface="Comic Sans MS" panose="030F0702030302020204" pitchFamily="66" charset="0"/>
              </a:rPr>
              <a:t>devices</a:t>
            </a:r>
            <a:r>
              <a:rPr lang="en-US" sz="3200" dirty="0">
                <a:latin typeface="Comic Sans MS" panose="030F0702030302020204" pitchFamily="66" charset="0"/>
              </a:rPr>
              <a:t> </a:t>
            </a:r>
          </a:p>
          <a:p>
            <a:endParaRPr lang="en-US" dirty="0"/>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98367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Internal organization of a 32M × 8 dynamic memory chip.</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90</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042" y="1919672"/>
            <a:ext cx="8393672" cy="4485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02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Content Placeholder 2">
            <a:extLst>
              <a:ext uri="{FF2B5EF4-FFF2-40B4-BE49-F238E27FC236}">
                <a16:creationId xmlns:a16="http://schemas.microsoft.com/office/drawing/2014/main" id="{5099BAD6-1E92-E535-B1DC-16E089DBF619}"/>
              </a:ext>
            </a:extLst>
          </p:cNvPr>
          <p:cNvSpPr>
            <a:spLocks noGrp="1" noChangeArrowheads="1"/>
          </p:cNvSpPr>
          <p:nvPr>
            <p:ph idx="1"/>
          </p:nvPr>
        </p:nvSpPr>
        <p:spPr>
          <a:xfrm>
            <a:off x="609601" y="2300288"/>
            <a:ext cx="10970684" cy="3824288"/>
          </a:xfrm>
        </p:spPr>
        <p:txBody>
          <a:bodyPr/>
          <a:lstStyle/>
          <a:p>
            <a:r>
              <a:rPr lang="en-US" altLang="en-US" sz="2800" dirty="0">
                <a:solidFill>
                  <a:schemeClr val="accent2"/>
                </a:solidFill>
                <a:latin typeface="Comic Sans MS" panose="030F0702030302020204" pitchFamily="66" charset="0"/>
              </a:rPr>
              <a:t>Memory systems </a:t>
            </a:r>
            <a:r>
              <a:rPr lang="en-US" altLang="en-US" sz="2800" dirty="0">
                <a:latin typeface="Comic Sans MS" panose="030F0702030302020204" pitchFamily="66" charset="0"/>
              </a:rPr>
              <a:t>connected to form </a:t>
            </a:r>
            <a:r>
              <a:rPr lang="en-US" altLang="en-US" sz="2800" dirty="0">
                <a:solidFill>
                  <a:schemeClr val="accent2"/>
                </a:solidFill>
                <a:latin typeface="Comic Sans MS" panose="030F0702030302020204" pitchFamily="66" charset="0"/>
              </a:rPr>
              <a:t>larger memories</a:t>
            </a:r>
          </a:p>
          <a:p>
            <a:r>
              <a:rPr lang="en-US" altLang="en-US" sz="2800" dirty="0">
                <a:latin typeface="Comic Sans MS" panose="030F0702030302020204" pitchFamily="66" charset="0"/>
              </a:rPr>
              <a:t>There are 2 types of memory systems</a:t>
            </a:r>
          </a:p>
          <a:p>
            <a:pPr lvl="1"/>
            <a:r>
              <a:rPr lang="en-US" altLang="en-US" b="1" dirty="0">
                <a:solidFill>
                  <a:srgbClr val="C00000"/>
                </a:solidFill>
                <a:latin typeface="Comic Sans MS" panose="030F0702030302020204" pitchFamily="66" charset="0"/>
              </a:rPr>
              <a:t>Static memory systems</a:t>
            </a:r>
          </a:p>
          <a:p>
            <a:pPr lvl="1"/>
            <a:r>
              <a:rPr lang="en-US" altLang="en-US" b="1" dirty="0">
                <a:solidFill>
                  <a:srgbClr val="C00000"/>
                </a:solidFill>
                <a:latin typeface="Comic Sans MS" panose="030F0702030302020204" pitchFamily="66" charset="0"/>
              </a:rPr>
              <a:t>Dynamic memory systems</a:t>
            </a:r>
          </a:p>
          <a:p>
            <a:pPr lvl="1"/>
            <a:endParaRPr lang="en-US" altLang="en-US" dirty="0"/>
          </a:p>
          <a:p>
            <a:endParaRPr lang="en-US" altLang="en-US" dirty="0"/>
          </a:p>
        </p:txBody>
      </p:sp>
      <p:sp>
        <p:nvSpPr>
          <p:cNvPr id="5" name="Title 1">
            <a:extLst>
              <a:ext uri="{FF2B5EF4-FFF2-40B4-BE49-F238E27FC236}">
                <a16:creationId xmlns:a16="http://schemas.microsoft.com/office/drawing/2014/main" id="{14E644C6-698D-DB2A-7A91-7532721B76C9}"/>
              </a:ext>
            </a:extLst>
          </p:cNvPr>
          <p:cNvSpPr txBox="1">
            <a:spLocks/>
          </p:cNvSpPr>
          <p:nvPr/>
        </p:nvSpPr>
        <p:spPr>
          <a:xfrm>
            <a:off x="905256" y="590668"/>
            <a:ext cx="9914859" cy="132900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accent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18818C"/>
                </a:solidFill>
                <a:effectLst/>
                <a:uLnTx/>
                <a:uFillTx/>
                <a:latin typeface="Elephant"/>
                <a:ea typeface="+mj-ea"/>
                <a:cs typeface="+mj-cs"/>
              </a:rPr>
              <a:t>Structure of larger memories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4C284-0FA9-5D6F-EBE1-BB427994A71D}"/>
              </a:ext>
            </a:extLst>
          </p:cNvPr>
          <p:cNvSpPr>
            <a:spLocks noGrp="1"/>
          </p:cNvSpPr>
          <p:nvPr>
            <p:ph idx="1"/>
          </p:nvPr>
        </p:nvSpPr>
        <p:spPr>
          <a:xfrm>
            <a:off x="800101" y="1443038"/>
            <a:ext cx="10787062" cy="4786312"/>
          </a:xfrm>
        </p:spPr>
        <p:txBody>
          <a:bodyPr/>
          <a:lstStyle/>
          <a:p>
            <a:pPr marL="171450" indent="-171450">
              <a:defRPr/>
            </a:pPr>
            <a:r>
              <a:rPr lang="en-US" sz="2500" dirty="0">
                <a:latin typeface="Comic Sans MS" panose="030F0702030302020204" pitchFamily="66" charset="0"/>
              </a:rPr>
              <a:t>Implementation of </a:t>
            </a:r>
            <a:r>
              <a:rPr lang="en-US" sz="2500" dirty="0">
                <a:solidFill>
                  <a:srgbClr val="C00000"/>
                </a:solidFill>
                <a:latin typeface="Comic Sans MS" panose="030F0702030302020204" pitchFamily="66" charset="0"/>
              </a:rPr>
              <a:t>2M X 32 memory </a:t>
            </a:r>
            <a:r>
              <a:rPr lang="en-US" sz="2500" dirty="0">
                <a:latin typeface="Comic Sans MS" panose="030F0702030302020204" pitchFamily="66" charset="0"/>
              </a:rPr>
              <a:t>using  </a:t>
            </a:r>
            <a:r>
              <a:rPr lang="en-US" sz="2500" dirty="0">
                <a:solidFill>
                  <a:srgbClr val="C00000"/>
                </a:solidFill>
                <a:latin typeface="Comic Sans MS" panose="030F0702030302020204" pitchFamily="66" charset="0"/>
              </a:rPr>
              <a:t>sixteen 512K  X  8 static memory chips</a:t>
            </a:r>
          </a:p>
          <a:p>
            <a:pPr marL="171450" indent="-171450">
              <a:defRPr/>
            </a:pPr>
            <a:r>
              <a:rPr lang="en-US" sz="2500" dirty="0">
                <a:latin typeface="Comic Sans MS" panose="030F0702030302020204" pitchFamily="66" charset="0"/>
              </a:rPr>
              <a:t>There are </a:t>
            </a:r>
            <a:r>
              <a:rPr lang="en-US" sz="2500" dirty="0">
                <a:solidFill>
                  <a:srgbClr val="C00000"/>
                </a:solidFill>
                <a:latin typeface="Comic Sans MS" panose="030F0702030302020204" pitchFamily="66" charset="0"/>
              </a:rPr>
              <a:t>4 columns</a:t>
            </a:r>
            <a:r>
              <a:rPr lang="en-US" sz="2500" dirty="0">
                <a:latin typeface="Comic Sans MS" panose="030F0702030302020204" pitchFamily="66" charset="0"/>
              </a:rPr>
              <a:t>, each column containing </a:t>
            </a:r>
            <a:r>
              <a:rPr lang="en-US" sz="2500" dirty="0">
                <a:solidFill>
                  <a:srgbClr val="C00000"/>
                </a:solidFill>
                <a:latin typeface="Comic Sans MS" panose="030F0702030302020204" pitchFamily="66" charset="0"/>
              </a:rPr>
              <a:t>4 chips </a:t>
            </a:r>
            <a:r>
              <a:rPr lang="en-US" sz="2500" dirty="0">
                <a:latin typeface="Comic Sans MS" panose="030F0702030302020204" pitchFamily="66" charset="0"/>
              </a:rPr>
              <a:t>to implement one byte position</a:t>
            </a:r>
          </a:p>
          <a:p>
            <a:pPr marL="171450" indent="-171450">
              <a:defRPr/>
            </a:pPr>
            <a:r>
              <a:rPr lang="en-US" sz="2500" dirty="0">
                <a:latin typeface="Comic Sans MS" panose="030F0702030302020204" pitchFamily="66" charset="0"/>
              </a:rPr>
              <a:t>Only selected chips ( </a:t>
            </a:r>
            <a:r>
              <a:rPr lang="en-US" sz="2500" dirty="0">
                <a:solidFill>
                  <a:srgbClr val="C00000"/>
                </a:solidFill>
                <a:latin typeface="Comic Sans MS" panose="030F0702030302020204" pitchFamily="66" charset="0"/>
              </a:rPr>
              <a:t>chip select =1</a:t>
            </a:r>
            <a:r>
              <a:rPr lang="en-US" sz="2500" dirty="0">
                <a:latin typeface="Comic Sans MS" panose="030F0702030302020204" pitchFamily="66" charset="0"/>
              </a:rPr>
              <a:t>) place data on output lines, outputs of other  chips are in high impedance state.</a:t>
            </a:r>
          </a:p>
          <a:p>
            <a:pPr marL="171450" indent="-171450">
              <a:defRPr/>
            </a:pPr>
            <a:r>
              <a:rPr lang="en-US" sz="2500" dirty="0">
                <a:solidFill>
                  <a:srgbClr val="C00000"/>
                </a:solidFill>
                <a:latin typeface="Comic Sans MS" panose="030F0702030302020204" pitchFamily="66" charset="0"/>
              </a:rPr>
              <a:t>21 address bits </a:t>
            </a:r>
            <a:r>
              <a:rPr lang="en-US" sz="2500" dirty="0">
                <a:latin typeface="Comic Sans MS" panose="030F0702030302020204" pitchFamily="66" charset="0"/>
              </a:rPr>
              <a:t>are needed to select a </a:t>
            </a:r>
            <a:r>
              <a:rPr lang="en-US" sz="2500" dirty="0">
                <a:solidFill>
                  <a:srgbClr val="C00000"/>
                </a:solidFill>
                <a:latin typeface="Comic Sans MS" panose="030F0702030302020204" pitchFamily="66" charset="0"/>
              </a:rPr>
              <a:t>32 bit word </a:t>
            </a:r>
            <a:r>
              <a:rPr lang="en-US" sz="2500" dirty="0">
                <a:latin typeface="Comic Sans MS" panose="030F0702030302020204" pitchFamily="66" charset="0"/>
              </a:rPr>
              <a:t>in this memory</a:t>
            </a:r>
          </a:p>
          <a:p>
            <a:pPr marL="171450" indent="-171450">
              <a:defRPr/>
            </a:pPr>
            <a:r>
              <a:rPr lang="en-US" sz="2500" dirty="0">
                <a:solidFill>
                  <a:srgbClr val="C00000"/>
                </a:solidFill>
                <a:latin typeface="Comic Sans MS" panose="030F0702030302020204" pitchFamily="66" charset="0"/>
              </a:rPr>
              <a:t>Higher order 2 bits </a:t>
            </a:r>
            <a:r>
              <a:rPr lang="en-US" sz="2500" dirty="0">
                <a:latin typeface="Comic Sans MS" panose="030F0702030302020204" pitchFamily="66" charset="0"/>
              </a:rPr>
              <a:t>used to determine which of the </a:t>
            </a:r>
            <a:r>
              <a:rPr lang="en-US" sz="2500" dirty="0">
                <a:solidFill>
                  <a:srgbClr val="C00000"/>
                </a:solidFill>
                <a:latin typeface="Comic Sans MS" panose="030F0702030302020204" pitchFamily="66" charset="0"/>
              </a:rPr>
              <a:t>4 chip select </a:t>
            </a:r>
            <a:r>
              <a:rPr lang="en-US" sz="2500" dirty="0">
                <a:latin typeface="Comic Sans MS" panose="030F0702030302020204" pitchFamily="66" charset="0"/>
              </a:rPr>
              <a:t>signals should be activated</a:t>
            </a:r>
          </a:p>
          <a:p>
            <a:pPr marL="171450" indent="-171450">
              <a:defRPr/>
            </a:pPr>
            <a:r>
              <a:rPr lang="en-US" sz="2500" dirty="0">
                <a:solidFill>
                  <a:srgbClr val="C00000"/>
                </a:solidFill>
                <a:latin typeface="Comic Sans MS" panose="030F0702030302020204" pitchFamily="66" charset="0"/>
              </a:rPr>
              <a:t>19 bits </a:t>
            </a:r>
            <a:r>
              <a:rPr lang="en-US" sz="2500" dirty="0">
                <a:latin typeface="Comic Sans MS" panose="030F0702030302020204" pitchFamily="66" charset="0"/>
              </a:rPr>
              <a:t>used to access </a:t>
            </a:r>
            <a:r>
              <a:rPr lang="en-US" sz="2500" dirty="0">
                <a:solidFill>
                  <a:srgbClr val="C00000"/>
                </a:solidFill>
                <a:latin typeface="Comic Sans MS" panose="030F0702030302020204" pitchFamily="66" charset="0"/>
              </a:rPr>
              <a:t>specific byte locations inside each chip </a:t>
            </a:r>
            <a:r>
              <a:rPr lang="en-US" sz="2500" dirty="0">
                <a:latin typeface="Comic Sans MS" panose="030F0702030302020204" pitchFamily="66" charset="0"/>
              </a:rPr>
              <a:t>of selected row</a:t>
            </a:r>
          </a:p>
          <a:p>
            <a:pPr marL="171450" indent="-171450">
              <a:defRPr/>
            </a:pPr>
            <a:r>
              <a:rPr lang="en-US" sz="2500" dirty="0">
                <a:latin typeface="Comic Sans MS" panose="030F0702030302020204" pitchFamily="66" charset="0"/>
              </a:rPr>
              <a:t>R/W inputs of each chip are tied together to form a </a:t>
            </a:r>
            <a:r>
              <a:rPr lang="en-US" sz="2500" dirty="0">
                <a:solidFill>
                  <a:srgbClr val="C00000"/>
                </a:solidFill>
                <a:latin typeface="Comic Sans MS" panose="030F0702030302020204" pitchFamily="66" charset="0"/>
              </a:rPr>
              <a:t>single R/W signal</a:t>
            </a:r>
          </a:p>
          <a:p>
            <a:pPr marL="171450" indent="-171450">
              <a:defRPr/>
            </a:pPr>
            <a:endParaRPr lang="en-US" sz="2400" dirty="0"/>
          </a:p>
          <a:p>
            <a:pPr>
              <a:defRPr/>
            </a:pPr>
            <a:endParaRPr lang="en-US" sz="2000" dirty="0"/>
          </a:p>
        </p:txBody>
      </p:sp>
      <p:sp>
        <p:nvSpPr>
          <p:cNvPr id="5" name="Title 1">
            <a:extLst>
              <a:ext uri="{FF2B5EF4-FFF2-40B4-BE49-F238E27FC236}">
                <a16:creationId xmlns:a16="http://schemas.microsoft.com/office/drawing/2014/main" id="{2411BFF6-4386-E9D3-C3BB-2B81651B73A1}"/>
              </a:ext>
            </a:extLst>
          </p:cNvPr>
          <p:cNvSpPr txBox="1">
            <a:spLocks/>
          </p:cNvSpPr>
          <p:nvPr/>
        </p:nvSpPr>
        <p:spPr>
          <a:xfrm>
            <a:off x="905256" y="590668"/>
            <a:ext cx="10367582" cy="69520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100000"/>
              </a:lnSpc>
              <a:spcBef>
                <a:spcPct val="0"/>
              </a:spcBef>
              <a:buNone/>
              <a:defRPr sz="4000" kern="1200">
                <a:solidFill>
                  <a:schemeClr val="accent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a:ln>
                  <a:noFill/>
                </a:ln>
                <a:solidFill>
                  <a:srgbClr val="18818C"/>
                </a:solidFill>
                <a:effectLst/>
                <a:uLnTx/>
                <a:uFillTx/>
                <a:latin typeface="Elephant"/>
                <a:ea typeface="+mj-ea"/>
                <a:cs typeface="+mj-cs"/>
              </a:rPr>
              <a:t>Structure of Larger Memories -Static Memory Systems</a:t>
            </a:r>
            <a:endParaRPr kumimoji="0" lang="en-US" sz="4000" b="0" i="0" u="none" strike="noStrike" kern="1200" cap="none" spc="0" normalizeH="0" baseline="0" noProof="0" dirty="0">
              <a:ln>
                <a:noFill/>
              </a:ln>
              <a:solidFill>
                <a:srgbClr val="18818C"/>
              </a:solidFill>
              <a:effectLst/>
              <a:uLnTx/>
              <a:uFillTx/>
              <a:latin typeface="Elephant"/>
              <a:ea typeface="+mj-ea"/>
              <a:cs typeface="+mj-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Structure of Larger Memories -</a:t>
            </a:r>
            <a:r>
              <a:rPr lang="en-US" sz="4000" b="0" dirty="0"/>
              <a:t>Static Memory Systems</a:t>
            </a:r>
          </a:p>
        </p:txBody>
      </p:sp>
      <p:sp>
        <p:nvSpPr>
          <p:cNvPr id="3" name="Content Placeholder 2"/>
          <p:cNvSpPr>
            <a:spLocks noGrp="1"/>
          </p:cNvSpPr>
          <p:nvPr>
            <p:ph idx="1"/>
          </p:nvPr>
        </p:nvSpPr>
        <p:spPr/>
        <p:txBody>
          <a:bodyPr/>
          <a:lstStyle/>
          <a:p>
            <a:r>
              <a:rPr lang="en-US" dirty="0"/>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93</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86" y="2190547"/>
            <a:ext cx="7038975" cy="398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8488" y="2190547"/>
            <a:ext cx="4317602" cy="2734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55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238" y="135291"/>
            <a:ext cx="10429875" cy="1679222"/>
          </a:xfrm>
        </p:spPr>
        <p:txBody>
          <a:bodyPr>
            <a:normAutofit/>
          </a:bodyPr>
          <a:lstStyle/>
          <a:p>
            <a:r>
              <a:rPr lang="en-US" sz="4000" dirty="0"/>
              <a:t>Structure of Larger Memories-</a:t>
            </a:r>
            <a:r>
              <a:rPr lang="en-US" sz="4000" b="0" dirty="0"/>
              <a:t>Dynamic Memory Systems</a:t>
            </a:r>
          </a:p>
        </p:txBody>
      </p:sp>
      <p:sp>
        <p:nvSpPr>
          <p:cNvPr id="3" name="Content Placeholder 2"/>
          <p:cNvSpPr>
            <a:spLocks noGrp="1"/>
          </p:cNvSpPr>
          <p:nvPr>
            <p:ph idx="1"/>
          </p:nvPr>
        </p:nvSpPr>
        <p:spPr/>
        <p:txBody>
          <a:bodyPr>
            <a:normAutofit fontScale="85000" lnSpcReduction="10000"/>
          </a:bodyPr>
          <a:lstStyle/>
          <a:p>
            <a:r>
              <a:rPr lang="en-US" dirty="0">
                <a:latin typeface="Comic Sans MS" panose="030F0702030302020204" pitchFamily="66" charset="0"/>
              </a:rPr>
              <a:t> Modern computers use very large memories. </a:t>
            </a:r>
          </a:p>
          <a:p>
            <a:r>
              <a:rPr lang="en-US" dirty="0">
                <a:latin typeface="Comic Sans MS" panose="030F0702030302020204" pitchFamily="66" charset="0"/>
              </a:rPr>
              <a:t>A large memory leads to better performance, because more of the programs and data used in processing can be held in the memory, thus reducing the frequency of access to secondary storage.</a:t>
            </a:r>
          </a:p>
          <a:p>
            <a:r>
              <a:rPr lang="en-US" dirty="0">
                <a:latin typeface="Comic Sans MS" panose="030F0702030302020204" pitchFamily="66" charset="0"/>
              </a:rPr>
              <a:t>Because of their high bit density and low cost, dynamic RAMs, mostly of the synchronous type, are widely used in the memory units of computers. </a:t>
            </a:r>
          </a:p>
          <a:p>
            <a:r>
              <a:rPr lang="en-US" dirty="0">
                <a:latin typeface="Comic Sans MS" panose="030F0702030302020204" pitchFamily="66" charset="0"/>
              </a:rPr>
              <a:t>They are slower than static RAMs, but they use less power and have considerably lower cost per bit. </a:t>
            </a:r>
          </a:p>
          <a:p>
            <a:r>
              <a:rPr lang="en-US" dirty="0">
                <a:latin typeface="Comic Sans MS" panose="030F0702030302020204" pitchFamily="66" charset="0"/>
              </a:rPr>
              <a:t>To reduce the number of memory chips needed in a given computer, a memory chip may be organized to read or write a number of bits in parallel. </a:t>
            </a:r>
          </a:p>
          <a:p>
            <a:r>
              <a:rPr lang="en-US" dirty="0">
                <a:latin typeface="Comic Sans MS" panose="030F0702030302020204" pitchFamily="66" charset="0"/>
              </a:rPr>
              <a:t>Chips are manufactured in different organizations, to provide flexibility in designing memory</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94</a:t>
            </a:fld>
            <a:endParaRPr lang="en-US" dirty="0"/>
          </a:p>
        </p:txBody>
      </p:sp>
    </p:spTree>
    <p:extLst>
      <p:ext uri="{BB962C8B-B14F-4D97-AF65-F5344CB8AC3E}">
        <p14:creationId xmlns:p14="http://schemas.microsoft.com/office/powerpoint/2010/main" val="23962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0646" y="259167"/>
            <a:ext cx="11362765" cy="1327585"/>
          </a:xfrm>
        </p:spPr>
        <p:txBody>
          <a:bodyPr>
            <a:noAutofit/>
          </a:bodyPr>
          <a:lstStyle/>
          <a:p>
            <a:pPr algn="ctr"/>
            <a:r>
              <a:rPr lang="en-US" sz="4400" b="1" dirty="0">
                <a:solidFill>
                  <a:srgbClr val="99FF33"/>
                </a:solidFill>
                <a:effectLst>
                  <a:outerShdw blurRad="38100" dist="38100" dir="2700000" algn="tl">
                    <a:srgbClr val="000000">
                      <a:alpha val="43137"/>
                    </a:srgbClr>
                  </a:outerShdw>
                </a:effectLst>
                <a:latin typeface="Calisto MT" panose="02040603050505030304" pitchFamily="18" charset="0"/>
              </a:rPr>
              <a:t>Module 5</a:t>
            </a:r>
            <a:r>
              <a:rPr lang="en-US" sz="4800" b="1" dirty="0">
                <a:solidFill>
                  <a:schemeClr val="accent1">
                    <a:lumMod val="75000"/>
                  </a:schemeClr>
                </a:solidFill>
                <a:effectLst>
                  <a:outerShdw blurRad="38100" dist="38100" dir="2700000" algn="tl">
                    <a:srgbClr val="000000">
                      <a:alpha val="43137"/>
                    </a:srgbClr>
                  </a:outerShdw>
                </a:effectLst>
                <a:latin typeface="Cooper Std Black" panose="0208090304030B020404" pitchFamily="18" charset="0"/>
              </a:rPr>
              <a:t> </a:t>
            </a:r>
          </a:p>
          <a:p>
            <a:pPr algn="ctr"/>
            <a:r>
              <a:rPr lang="en-US" sz="4800" b="1" dirty="0">
                <a:solidFill>
                  <a:schemeClr val="tx1"/>
                </a:solidFill>
                <a:effectLst>
                  <a:outerShdw blurRad="38100" dist="38100" dir="2700000" algn="tl">
                    <a:srgbClr val="000000">
                      <a:alpha val="43137"/>
                    </a:srgbClr>
                  </a:outerShdw>
                </a:effectLst>
                <a:latin typeface="Cooper Std Black" panose="0208090304030B020404" pitchFamily="18" charset="0"/>
              </a:rPr>
              <a:t>ROM</a:t>
            </a:r>
          </a:p>
        </p:txBody>
      </p:sp>
      <p:sp>
        <p:nvSpPr>
          <p:cNvPr id="2" name="Footer Placeholder 1">
            <a:extLst>
              <a:ext uri="{FF2B5EF4-FFF2-40B4-BE49-F238E27FC236}">
                <a16:creationId xmlns:a16="http://schemas.microsoft.com/office/drawing/2014/main" id="{8FEDF5E3-97C1-D41E-7DC1-508549EF0E33}"/>
              </a:ext>
            </a:extLst>
          </p:cNvPr>
          <p:cNvSpPr>
            <a:spLocks noGrp="1"/>
          </p:cNvSpPr>
          <p:nvPr>
            <p:ph type="ftr" sz="quarter" idx="11"/>
          </p:nvPr>
        </p:nvSpPr>
        <p:spPr/>
        <p:txBody>
          <a:bodyPr/>
          <a:lstStyle/>
          <a:p>
            <a:r>
              <a:rPr lang="en-US"/>
              <a:t>Archana P S , Department of CSE,SNGCE</a:t>
            </a:r>
          </a:p>
        </p:txBody>
      </p:sp>
      <p:sp>
        <p:nvSpPr>
          <p:cNvPr id="5" name="Slide Number Placeholder 4">
            <a:extLst>
              <a:ext uri="{FF2B5EF4-FFF2-40B4-BE49-F238E27FC236}">
                <a16:creationId xmlns:a16="http://schemas.microsoft.com/office/drawing/2014/main" id="{54B1F5CB-1593-C48D-34D0-D53B65C55E74}"/>
              </a:ext>
            </a:extLst>
          </p:cNvPr>
          <p:cNvSpPr>
            <a:spLocks noGrp="1"/>
          </p:cNvSpPr>
          <p:nvPr>
            <p:ph type="sldNum" sz="quarter" idx="12"/>
          </p:nvPr>
        </p:nvSpPr>
        <p:spPr/>
        <p:txBody>
          <a:bodyPr/>
          <a:lstStyle/>
          <a:p>
            <a:fld id="{08AB70BE-1769-45B8-85A6-0C837432C7E6}" type="slidenum">
              <a:rPr lang="en-US" smtClean="0"/>
              <a:t>95</a:t>
            </a:fld>
            <a:endParaRPr lang="en-US"/>
          </a:p>
        </p:txBody>
      </p:sp>
    </p:spTree>
    <p:extLst>
      <p:ext uri="{BB962C8B-B14F-4D97-AF65-F5344CB8AC3E}">
        <p14:creationId xmlns:p14="http://schemas.microsoft.com/office/powerpoint/2010/main" val="34202162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56" y="590668"/>
            <a:ext cx="9914859" cy="666632"/>
          </a:xfrm>
        </p:spPr>
        <p:txBody>
          <a:bodyPr>
            <a:normAutofit fontScale="90000"/>
          </a:bodyPr>
          <a:lstStyle/>
          <a:p>
            <a:r>
              <a:rPr lang="en-US" dirty="0"/>
              <a:t>ROMs</a:t>
            </a:r>
          </a:p>
        </p:txBody>
      </p:sp>
      <p:sp>
        <p:nvSpPr>
          <p:cNvPr id="3" name="Content Placeholder 2"/>
          <p:cNvSpPr>
            <a:spLocks noGrp="1"/>
          </p:cNvSpPr>
          <p:nvPr>
            <p:ph idx="1"/>
          </p:nvPr>
        </p:nvSpPr>
        <p:spPr>
          <a:xfrm>
            <a:off x="757238" y="1443038"/>
            <a:ext cx="10633914" cy="4599953"/>
          </a:xfrm>
        </p:spPr>
        <p:txBody>
          <a:bodyPr>
            <a:noAutofit/>
          </a:bodyPr>
          <a:lstStyle/>
          <a:p>
            <a:r>
              <a:rPr lang="en-US" dirty="0">
                <a:latin typeface="Comic Sans MS" panose="030F0702030302020204" pitchFamily="66" charset="0"/>
              </a:rPr>
              <a:t>SRAM and SDRAM chips are volatile: Lose the contents when the power is turned off. Many applications need memory devices to retain contents after the power is turned off. </a:t>
            </a:r>
          </a:p>
          <a:p>
            <a:r>
              <a:rPr lang="en-US" dirty="0">
                <a:latin typeface="Comic Sans MS" panose="030F0702030302020204" pitchFamily="66" charset="0"/>
              </a:rPr>
              <a:t>For example, computer is turned on; the operating system must be loaded from the disk into the memory. </a:t>
            </a:r>
          </a:p>
          <a:p>
            <a:r>
              <a:rPr lang="en-US" dirty="0">
                <a:latin typeface="Comic Sans MS" panose="030F0702030302020204" pitchFamily="66" charset="0"/>
              </a:rPr>
              <a:t>For this we need to store instructions which would load the OS from the disk that they will not be lost after the power is turned off. So we need to store the instructions into a non-volatile memory. </a:t>
            </a:r>
          </a:p>
          <a:p>
            <a:r>
              <a:rPr lang="en-US" dirty="0">
                <a:latin typeface="Comic Sans MS" panose="030F0702030302020204" pitchFamily="66" charset="0"/>
              </a:rPr>
              <a:t>Non-volatile memory is read in the same manner as volatile memory. </a:t>
            </a:r>
          </a:p>
          <a:p>
            <a:r>
              <a:rPr lang="en-US" dirty="0">
                <a:latin typeface="Comic Sans MS" panose="030F0702030302020204" pitchFamily="66" charset="0"/>
              </a:rPr>
              <a:t>The normal operation involves only reading of data, this type of memory is called Read-Only memory (ROM). </a:t>
            </a:r>
          </a:p>
          <a:p>
            <a:r>
              <a:rPr lang="en-US" dirty="0">
                <a:latin typeface="Comic Sans MS" panose="030F0702030302020204" pitchFamily="66" charset="0"/>
              </a:rPr>
              <a:t>The data are written into a ROM when it is manufactured and is permanent memory</a:t>
            </a:r>
            <a:r>
              <a:rPr lang="en-US" b="1" dirty="0">
                <a:latin typeface="Comic Sans MS" panose="030F0702030302020204" pitchFamily="66" charset="0"/>
              </a:rPr>
              <a:t>. </a:t>
            </a:r>
            <a:r>
              <a:rPr lang="en-US" dirty="0">
                <a:latin typeface="Comic Sans MS" panose="030F0702030302020204" pitchFamily="66" charset="0"/>
              </a:rPr>
              <a:t>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96</a:t>
            </a:fld>
            <a:endParaRPr lang="en-US" dirty="0"/>
          </a:p>
        </p:txBody>
      </p:sp>
    </p:spTree>
    <p:extLst>
      <p:ext uri="{BB962C8B-B14F-4D97-AF65-F5344CB8AC3E}">
        <p14:creationId xmlns:p14="http://schemas.microsoft.com/office/powerpoint/2010/main" val="146204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56" y="590668"/>
            <a:ext cx="9914859" cy="1038107"/>
          </a:xfrm>
        </p:spPr>
        <p:txBody>
          <a:bodyPr/>
          <a:lstStyle/>
          <a:p>
            <a:r>
              <a:rPr lang="en-US" dirty="0"/>
              <a:t>ROMs</a:t>
            </a:r>
          </a:p>
        </p:txBody>
      </p:sp>
      <p:sp>
        <p:nvSpPr>
          <p:cNvPr id="3" name="Content Placeholder 2"/>
          <p:cNvSpPr>
            <a:spLocks noGrp="1"/>
          </p:cNvSpPr>
          <p:nvPr>
            <p:ph idx="1"/>
          </p:nvPr>
        </p:nvSpPr>
        <p:spPr>
          <a:xfrm>
            <a:off x="914399" y="1919673"/>
            <a:ext cx="5343525" cy="4123318"/>
          </a:xfrm>
        </p:spPr>
        <p:txBody>
          <a:bodyPr>
            <a:normAutofit lnSpcReduction="10000"/>
          </a:bodyPr>
          <a:lstStyle/>
          <a:p>
            <a:r>
              <a:rPr lang="en-US" dirty="0">
                <a:latin typeface="Comic Sans MS" panose="030F0702030302020204" pitchFamily="66" charset="0"/>
              </a:rPr>
              <a:t>At Logic value ‘0’: Transistor(T) is connected to the ground point(P). Transistor switch is closed &amp; voltage on bit line nearly drops to zero. </a:t>
            </a:r>
          </a:p>
          <a:p>
            <a:r>
              <a:rPr lang="en-US" dirty="0">
                <a:latin typeface="Comic Sans MS" panose="030F0702030302020204" pitchFamily="66" charset="0"/>
              </a:rPr>
              <a:t>At Logic value ‘1’: Transistor switch is open. The bit line remains at high voltage. </a:t>
            </a:r>
          </a:p>
          <a:p>
            <a:r>
              <a:rPr lang="en-US" dirty="0">
                <a:latin typeface="Comic Sans MS" panose="030F0702030302020204" pitchFamily="66" charset="0"/>
              </a:rPr>
              <a:t>To read the state of the cell, the word line is activated. A Sense circuit at the end of the bit line generates the proper output value.  </a:t>
            </a:r>
          </a:p>
        </p:txBody>
      </p:sp>
      <p:sp>
        <p:nvSpPr>
          <p:cNvPr id="4" name="Footer Placeholder 3"/>
          <p:cNvSpPr>
            <a:spLocks noGrp="1"/>
          </p:cNvSpPr>
          <p:nvPr>
            <p:ph type="ftr" sz="quarter" idx="11"/>
          </p:nvPr>
        </p:nvSpPr>
        <p:spPr/>
        <p:txBody>
          <a:bodyPr/>
          <a:lstStyle/>
          <a:p>
            <a:pPr algn="ctr"/>
            <a:r>
              <a:rPr lang="en-US"/>
              <a:t>Archana P S , Department of CSE,SNGCE</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97</a:t>
            </a:fld>
            <a:endParaRPr lang="en-US" dirty="0"/>
          </a:p>
        </p:txBody>
      </p:sp>
      <p:pic>
        <p:nvPicPr>
          <p:cNvPr id="7" name="Picture 6">
            <a:extLst>
              <a:ext uri="{FF2B5EF4-FFF2-40B4-BE49-F238E27FC236}">
                <a16:creationId xmlns:a16="http://schemas.microsoft.com/office/drawing/2014/main" id="{4F0345B0-297D-2987-8442-D87B3DEAF5B6}"/>
              </a:ext>
            </a:extLst>
          </p:cNvPr>
          <p:cNvPicPr>
            <a:picLocks noChangeAspect="1"/>
          </p:cNvPicPr>
          <p:nvPr/>
        </p:nvPicPr>
        <p:blipFill>
          <a:blip r:embed="rId2"/>
          <a:stretch>
            <a:fillRect/>
          </a:stretch>
        </p:blipFill>
        <p:spPr>
          <a:xfrm>
            <a:off x="6683775" y="1496713"/>
            <a:ext cx="5181600" cy="3989687"/>
          </a:xfrm>
          <a:prstGeom prst="rect">
            <a:avLst/>
          </a:prstGeom>
        </p:spPr>
      </p:pic>
    </p:spTree>
    <p:extLst>
      <p:ext uri="{BB962C8B-B14F-4D97-AF65-F5344CB8AC3E}">
        <p14:creationId xmlns:p14="http://schemas.microsoft.com/office/powerpoint/2010/main" val="80906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215D-7786-38A8-2BE9-9D7097946ADE}"/>
              </a:ext>
            </a:extLst>
          </p:cNvPr>
          <p:cNvSpPr>
            <a:spLocks noGrp="1"/>
          </p:cNvSpPr>
          <p:nvPr>
            <p:ph type="title"/>
          </p:nvPr>
        </p:nvSpPr>
        <p:spPr/>
        <p:txBody>
          <a:bodyPr/>
          <a:lstStyle/>
          <a:p>
            <a:r>
              <a:rPr lang="en-IN" dirty="0"/>
              <a:t>Types of ROM</a:t>
            </a:r>
          </a:p>
        </p:txBody>
      </p:sp>
      <p:sp>
        <p:nvSpPr>
          <p:cNvPr id="3" name="Content Placeholder 2">
            <a:extLst>
              <a:ext uri="{FF2B5EF4-FFF2-40B4-BE49-F238E27FC236}">
                <a16:creationId xmlns:a16="http://schemas.microsoft.com/office/drawing/2014/main" id="{13252317-BC9D-8A78-2E3E-4A3599BD1C27}"/>
              </a:ext>
            </a:extLst>
          </p:cNvPr>
          <p:cNvSpPr>
            <a:spLocks noGrp="1"/>
          </p:cNvSpPr>
          <p:nvPr>
            <p:ph idx="1"/>
          </p:nvPr>
        </p:nvSpPr>
        <p:spPr/>
        <p:txBody>
          <a:bodyPr/>
          <a:lstStyle/>
          <a:p>
            <a:pPr marL="0" indent="0">
              <a:buNone/>
            </a:pPr>
            <a:r>
              <a:rPr lang="en-US" sz="2400" b="0" i="0" u="none" strike="noStrike" baseline="0" dirty="0">
                <a:solidFill>
                  <a:srgbClr val="000000"/>
                </a:solidFill>
                <a:latin typeface="Comic Sans MS" panose="030F0702030302020204" pitchFamily="66" charset="0"/>
              </a:rPr>
              <a:t>Different types of non-volatile memory are </a:t>
            </a:r>
          </a:p>
          <a:p>
            <a:pPr lvl="2">
              <a:buFont typeface="Wingdings" panose="05000000000000000000" pitchFamily="2" charset="2"/>
              <a:buChar char="q"/>
            </a:pPr>
            <a:r>
              <a:rPr lang="en-IN" sz="2000" b="0" i="0" u="none" strike="noStrike" baseline="0" dirty="0">
                <a:solidFill>
                  <a:srgbClr val="00B0F0"/>
                </a:solidFill>
                <a:latin typeface="Comic Sans MS" panose="030F0702030302020204" pitchFamily="66" charset="0"/>
              </a:rPr>
              <a:t>PROM </a:t>
            </a:r>
          </a:p>
          <a:p>
            <a:pPr lvl="2">
              <a:buFont typeface="Wingdings" panose="05000000000000000000" pitchFamily="2" charset="2"/>
              <a:buChar char="q"/>
            </a:pPr>
            <a:r>
              <a:rPr lang="en-IN" sz="2000" b="0" i="0" u="none" strike="noStrike" baseline="0" dirty="0">
                <a:solidFill>
                  <a:srgbClr val="00B0F0"/>
                </a:solidFill>
                <a:latin typeface="Comic Sans MS" panose="030F0702030302020204" pitchFamily="66" charset="0"/>
              </a:rPr>
              <a:t> EPROM </a:t>
            </a:r>
          </a:p>
          <a:p>
            <a:pPr lvl="2">
              <a:buFont typeface="Wingdings" panose="05000000000000000000" pitchFamily="2" charset="2"/>
              <a:buChar char="q"/>
            </a:pPr>
            <a:r>
              <a:rPr lang="en-IN" sz="2000" b="0" i="0" u="none" strike="noStrike" baseline="0" dirty="0">
                <a:solidFill>
                  <a:srgbClr val="00B0F0"/>
                </a:solidFill>
                <a:latin typeface="Comic Sans MS" panose="030F0702030302020204" pitchFamily="66" charset="0"/>
              </a:rPr>
              <a:t> EEPROM </a:t>
            </a:r>
          </a:p>
          <a:p>
            <a:pPr lvl="2">
              <a:buFont typeface="Wingdings" panose="05000000000000000000" pitchFamily="2" charset="2"/>
              <a:buChar char="q"/>
            </a:pPr>
            <a:r>
              <a:rPr lang="en-IN" sz="2000" b="0" i="0" u="none" strike="noStrike" baseline="0" dirty="0">
                <a:solidFill>
                  <a:srgbClr val="00B0F0"/>
                </a:solidFill>
                <a:latin typeface="Comic Sans MS" panose="030F0702030302020204" pitchFamily="66" charset="0"/>
              </a:rPr>
              <a:t> Flash Memory </a:t>
            </a:r>
          </a:p>
          <a:p>
            <a:endParaRPr lang="en-IN" dirty="0"/>
          </a:p>
        </p:txBody>
      </p:sp>
      <p:sp>
        <p:nvSpPr>
          <p:cNvPr id="4" name="Footer Placeholder 3">
            <a:extLst>
              <a:ext uri="{FF2B5EF4-FFF2-40B4-BE49-F238E27FC236}">
                <a16:creationId xmlns:a16="http://schemas.microsoft.com/office/drawing/2014/main" id="{12FF6673-09F5-5E31-7421-8D556CD8AA18}"/>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1E8FD9D3-B372-4A08-1028-82765A6DAD5D}"/>
              </a:ext>
            </a:extLst>
          </p:cNvPr>
          <p:cNvSpPr>
            <a:spLocks noGrp="1"/>
          </p:cNvSpPr>
          <p:nvPr>
            <p:ph type="sldNum" sz="quarter" idx="12"/>
          </p:nvPr>
        </p:nvSpPr>
        <p:spPr/>
        <p:txBody>
          <a:bodyPr/>
          <a:lstStyle/>
          <a:p>
            <a:fld id="{08AB70BE-1769-45B8-85A6-0C837432C7E6}" type="slidenum">
              <a:rPr lang="en-US" smtClean="0"/>
              <a:t>98</a:t>
            </a:fld>
            <a:endParaRPr lang="en-US"/>
          </a:p>
        </p:txBody>
      </p:sp>
    </p:spTree>
    <p:extLst>
      <p:ext uri="{BB962C8B-B14F-4D97-AF65-F5344CB8AC3E}">
        <p14:creationId xmlns:p14="http://schemas.microsoft.com/office/powerpoint/2010/main" val="8087657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28EC-DE9A-5F8B-0A7A-10DDCF5D3559}"/>
              </a:ext>
            </a:extLst>
          </p:cNvPr>
          <p:cNvSpPr>
            <a:spLocks noGrp="1"/>
          </p:cNvSpPr>
          <p:nvPr>
            <p:ph type="title"/>
          </p:nvPr>
        </p:nvSpPr>
        <p:spPr/>
        <p:txBody>
          <a:bodyPr/>
          <a:lstStyle/>
          <a:p>
            <a:r>
              <a:rPr lang="en-IN" dirty="0"/>
              <a:t>Programmable Read-Only Memory (PROM):</a:t>
            </a:r>
          </a:p>
        </p:txBody>
      </p:sp>
      <p:sp>
        <p:nvSpPr>
          <p:cNvPr id="3" name="Content Placeholder 2">
            <a:extLst>
              <a:ext uri="{FF2B5EF4-FFF2-40B4-BE49-F238E27FC236}">
                <a16:creationId xmlns:a16="http://schemas.microsoft.com/office/drawing/2014/main" id="{12665693-628D-D372-6CE9-3E34837A7B48}"/>
              </a:ext>
            </a:extLst>
          </p:cNvPr>
          <p:cNvSpPr>
            <a:spLocks noGrp="1"/>
          </p:cNvSpPr>
          <p:nvPr>
            <p:ph idx="1"/>
          </p:nvPr>
        </p:nvSpPr>
        <p:spPr/>
        <p:txBody>
          <a:bodyPr>
            <a:normAutofit/>
          </a:bodyPr>
          <a:lstStyle/>
          <a:p>
            <a:r>
              <a:rPr lang="en-US" sz="2400" dirty="0">
                <a:latin typeface="Comic Sans MS" panose="030F0702030302020204" pitchFamily="66" charset="0"/>
              </a:rPr>
              <a:t>PROM allows the data to be loaded by the user.</a:t>
            </a:r>
          </a:p>
          <a:p>
            <a:r>
              <a:rPr lang="en-US" sz="2400" dirty="0">
                <a:latin typeface="Comic Sans MS" panose="030F0702030302020204" pitchFamily="66" charset="0"/>
              </a:rPr>
              <a:t>Programmability is achieved by inserting a ‘fuse’ at point P in a ROM cell. Before it is programmed, the memory contains all 0’s. The user can insert 1’s at the required location by burning out the fuse at these locations using high-current pulse. </a:t>
            </a:r>
          </a:p>
          <a:p>
            <a:r>
              <a:rPr lang="en-US" sz="2400" dirty="0">
                <a:latin typeface="Comic Sans MS" panose="030F0702030302020204" pitchFamily="66" charset="0"/>
              </a:rPr>
              <a:t>This process is irreversible.</a:t>
            </a:r>
          </a:p>
          <a:p>
            <a:r>
              <a:rPr lang="en-US" sz="2400" dirty="0">
                <a:latin typeface="Comic Sans MS" panose="030F0702030302020204" pitchFamily="66" charset="0"/>
              </a:rPr>
              <a:t>The PROMs provides flexibility and faster data access. It is less expensive because they can be programmed directly by the user.</a:t>
            </a:r>
            <a:endParaRPr lang="en-IN" sz="2400" dirty="0">
              <a:latin typeface="Comic Sans MS" panose="030F0702030302020204" pitchFamily="66" charset="0"/>
            </a:endParaRPr>
          </a:p>
        </p:txBody>
      </p:sp>
      <p:sp>
        <p:nvSpPr>
          <p:cNvPr id="4" name="Footer Placeholder 3">
            <a:extLst>
              <a:ext uri="{FF2B5EF4-FFF2-40B4-BE49-F238E27FC236}">
                <a16:creationId xmlns:a16="http://schemas.microsoft.com/office/drawing/2014/main" id="{0A12445F-97A7-6DDC-7B53-8CC4E5E43B52}"/>
              </a:ext>
            </a:extLst>
          </p:cNvPr>
          <p:cNvSpPr>
            <a:spLocks noGrp="1"/>
          </p:cNvSpPr>
          <p:nvPr>
            <p:ph type="ftr" sz="quarter" idx="11"/>
          </p:nvPr>
        </p:nvSpPr>
        <p:spPr/>
        <p:txBody>
          <a:bodyPr/>
          <a:lstStyle/>
          <a:p>
            <a:r>
              <a:rPr lang="en-US"/>
              <a:t>Archana P S , Department of CSE,SNGCE</a:t>
            </a:r>
            <a:endParaRPr lang="en-US" dirty="0"/>
          </a:p>
        </p:txBody>
      </p:sp>
      <p:sp>
        <p:nvSpPr>
          <p:cNvPr id="5" name="Slide Number Placeholder 4">
            <a:extLst>
              <a:ext uri="{FF2B5EF4-FFF2-40B4-BE49-F238E27FC236}">
                <a16:creationId xmlns:a16="http://schemas.microsoft.com/office/drawing/2014/main" id="{1641C6A4-F6AF-92AD-3A38-46C5C03867D1}"/>
              </a:ext>
            </a:extLst>
          </p:cNvPr>
          <p:cNvSpPr>
            <a:spLocks noGrp="1"/>
          </p:cNvSpPr>
          <p:nvPr>
            <p:ph type="sldNum" sz="quarter" idx="12"/>
          </p:nvPr>
        </p:nvSpPr>
        <p:spPr/>
        <p:txBody>
          <a:bodyPr/>
          <a:lstStyle/>
          <a:p>
            <a:fld id="{08AB70BE-1769-45B8-85A6-0C837432C7E6}" type="slidenum">
              <a:rPr lang="en-US" smtClean="0"/>
              <a:t>99</a:t>
            </a:fld>
            <a:endParaRPr lang="en-US"/>
          </a:p>
        </p:txBody>
      </p:sp>
    </p:spTree>
    <p:extLst>
      <p:ext uri="{BB962C8B-B14F-4D97-AF65-F5344CB8AC3E}">
        <p14:creationId xmlns:p14="http://schemas.microsoft.com/office/powerpoint/2010/main" val="3126451049"/>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icrosoft YaHei"/>
        <a:cs typeface="Microsoft YaHei"/>
      </a:majorFont>
      <a:minorFont>
        <a:latin typeface="Calibri"/>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4920</TotalTime>
  <Words>14971</Words>
  <Application>Microsoft Office PowerPoint</Application>
  <PresentationFormat>Widescreen</PresentationFormat>
  <Paragraphs>1189</Paragraphs>
  <Slides>147</Slides>
  <Notes>21</Notes>
  <HiddenSlides>0</HiddenSlides>
  <MMClips>0</MMClips>
  <ScaleCrop>false</ScaleCrop>
  <HeadingPairs>
    <vt:vector size="8" baseType="variant">
      <vt:variant>
        <vt:lpstr>Fonts Used</vt:lpstr>
      </vt:variant>
      <vt:variant>
        <vt:i4>17</vt:i4>
      </vt:variant>
      <vt:variant>
        <vt:lpstr>Theme</vt:lpstr>
      </vt:variant>
      <vt:variant>
        <vt:i4>3</vt:i4>
      </vt:variant>
      <vt:variant>
        <vt:lpstr>Embedded OLE Servers</vt:lpstr>
      </vt:variant>
      <vt:variant>
        <vt:i4>1</vt:i4>
      </vt:variant>
      <vt:variant>
        <vt:lpstr>Slide Titles</vt:lpstr>
      </vt:variant>
      <vt:variant>
        <vt:i4>147</vt:i4>
      </vt:variant>
    </vt:vector>
  </HeadingPairs>
  <TitlesOfParts>
    <vt:vector size="168" baseType="lpstr">
      <vt:lpstr>Arial</vt:lpstr>
      <vt:lpstr>Arial Nova Light</vt:lpstr>
      <vt:lpstr>Bookman Old Style</vt:lpstr>
      <vt:lpstr>Calibri</vt:lpstr>
      <vt:lpstr>Calisto MT</vt:lpstr>
      <vt:lpstr>Comic Sans MS</vt:lpstr>
      <vt:lpstr>Constantia</vt:lpstr>
      <vt:lpstr>Cooper Std Black</vt:lpstr>
      <vt:lpstr>Elephant</vt:lpstr>
      <vt:lpstr>Elephant (Headings)</vt:lpstr>
      <vt:lpstr>futura-pt</vt:lpstr>
      <vt:lpstr>Nimbus Roman No9 L</vt:lpstr>
      <vt:lpstr>Times New Roman</vt:lpstr>
      <vt:lpstr>TimesNewRomanPS-BoldMT</vt:lpstr>
      <vt:lpstr>TimesNewRomanPSMT</vt:lpstr>
      <vt:lpstr>Wingdings</vt:lpstr>
      <vt:lpstr>Wingdings 2</vt:lpstr>
      <vt:lpstr>ModOverlayVTI</vt:lpstr>
      <vt:lpstr>Office Theme</vt:lpstr>
      <vt:lpstr>1_Office Theme</vt:lpstr>
      <vt:lpstr>Worksheet</vt:lpstr>
      <vt:lpstr>CST 202 :Computer Organization and Architecture</vt:lpstr>
      <vt:lpstr>Course Outcome</vt:lpstr>
      <vt:lpstr>Mapping of course outcomes with program outcomes</vt:lpstr>
      <vt:lpstr>Abstract POs defined by National Board of Accreditation</vt:lpstr>
      <vt:lpstr>Assessment Pattern </vt:lpstr>
      <vt:lpstr>Mark Distribution</vt:lpstr>
      <vt:lpstr>Textbook</vt:lpstr>
      <vt:lpstr>SYLLABUS</vt:lpstr>
      <vt:lpstr>I/O organization</vt:lpstr>
      <vt:lpstr>Accessing of I/O devices</vt:lpstr>
      <vt:lpstr>PowerPoint Presentation</vt:lpstr>
      <vt:lpstr>Accessing of I/O devices</vt:lpstr>
      <vt:lpstr>Accessing of I/O devices</vt:lpstr>
      <vt:lpstr>PowerPoint Presentation</vt:lpstr>
      <vt:lpstr>PowerPoint Presentation</vt:lpstr>
      <vt:lpstr>I/O Device Interface</vt:lpstr>
      <vt:lpstr>PowerPoint Presentation</vt:lpstr>
      <vt:lpstr>I/O interface for an input device</vt:lpstr>
      <vt:lpstr>PROGRAM CONTROLLED I/O</vt:lpstr>
      <vt:lpstr>Limitations of programmed I/O</vt:lpstr>
      <vt:lpstr>PowerPoint Presentation</vt:lpstr>
      <vt:lpstr>PowerPoint Presentation</vt:lpstr>
      <vt:lpstr>Interrupts</vt:lpstr>
      <vt:lpstr>Interrupt Service Routine</vt:lpstr>
      <vt:lpstr>Interrupt Service Routine</vt:lpstr>
      <vt:lpstr>PowerPoint Presentation</vt:lpstr>
      <vt:lpstr>Enabling and Disabling of Interrupts</vt:lpstr>
      <vt:lpstr>PowerPoint Presentation</vt:lpstr>
      <vt:lpstr>Procedure of Interrupt Handling</vt:lpstr>
      <vt:lpstr>PowerPoint Presentation</vt:lpstr>
      <vt:lpstr>Interrupts</vt:lpstr>
      <vt:lpstr>Handling Multiple I/O devices</vt:lpstr>
      <vt:lpstr> Handling Multiple I/O devices</vt:lpstr>
      <vt:lpstr>PowerPoint Presentation</vt:lpstr>
      <vt:lpstr>Interrupt Nesting – Priority Structure</vt:lpstr>
      <vt:lpstr>PowerPoint Presentation</vt:lpstr>
      <vt:lpstr>PowerPoint Presentation</vt:lpstr>
      <vt:lpstr>Interrupt hardware – using open-drain bus </vt:lpstr>
      <vt:lpstr>Interrupt Nesting – Priority Structure</vt:lpstr>
      <vt:lpstr>Interrupt Nesting – Priority Structure</vt:lpstr>
      <vt:lpstr>Simultaneous Requests</vt:lpstr>
      <vt:lpstr>Simultaneous Requests</vt:lpstr>
      <vt:lpstr>Simultaneous Requests</vt:lpstr>
      <vt:lpstr>Interrupt Enable Bit</vt:lpstr>
      <vt:lpstr>PowerPoint Presentation</vt:lpstr>
      <vt:lpstr>Direct memory access</vt:lpstr>
      <vt:lpstr>Direct memory access</vt:lpstr>
      <vt:lpstr>Typical registers in a DMA controller</vt:lpstr>
      <vt:lpstr>Use of DMA controllers in a computer system.</vt:lpstr>
      <vt:lpstr>Direct Memory Access </vt:lpstr>
      <vt:lpstr>DMA-Burst mode</vt:lpstr>
      <vt:lpstr>DMA-Cycle Stealing Mode</vt:lpstr>
      <vt:lpstr>Bus arbitration</vt:lpstr>
      <vt:lpstr>Centralized Bus Arbitration</vt:lpstr>
      <vt:lpstr>Centralized Bus Arbitration </vt:lpstr>
      <vt:lpstr>Centralized Bus Arbitration </vt:lpstr>
      <vt:lpstr>Distributed arbitration</vt:lpstr>
      <vt:lpstr> Distributed arbitration</vt:lpstr>
      <vt:lpstr> Distributed arbitration</vt:lpstr>
      <vt:lpstr> Distributed arbitration - example</vt:lpstr>
      <vt:lpstr>PowerPoint Presentation</vt:lpstr>
      <vt:lpstr>Memory system- Basic concepts </vt:lpstr>
      <vt:lpstr>Memory system- Basic concepts </vt:lpstr>
      <vt:lpstr>PowerPoint Presentation</vt:lpstr>
      <vt:lpstr>Memory system- Basic concepts </vt:lpstr>
      <vt:lpstr>Memory system- Basic concepts </vt:lpstr>
      <vt:lpstr>PowerPoint Presentation</vt:lpstr>
      <vt:lpstr>Cache Memory</vt:lpstr>
      <vt:lpstr>Cache Memory</vt:lpstr>
      <vt:lpstr>Basic Cache Operations</vt:lpstr>
      <vt:lpstr>Basic Cache Operations</vt:lpstr>
      <vt:lpstr>Virtual Memory</vt:lpstr>
      <vt:lpstr>Block Transfers</vt:lpstr>
      <vt:lpstr>PowerPoint Presentation</vt:lpstr>
      <vt:lpstr>Semiconductor RAMs</vt:lpstr>
      <vt:lpstr>Static Memories (SRAM) </vt:lpstr>
      <vt:lpstr>Static Memories (SRAM) </vt:lpstr>
      <vt:lpstr>Dynamic Memories (DRAM) </vt:lpstr>
      <vt:lpstr>Dynamic Memories (DRAM) </vt:lpstr>
      <vt:lpstr>Synchronous DRAMs</vt:lpstr>
      <vt:lpstr>Asynchronous Dynamic RAM</vt:lpstr>
      <vt:lpstr>Fast Page Mode  </vt:lpstr>
      <vt:lpstr>PowerPoint Presentation</vt:lpstr>
      <vt:lpstr>PowerPoint Presentation</vt:lpstr>
      <vt:lpstr>Internal Organization of Memory Chips</vt:lpstr>
      <vt:lpstr>Internal Organization of Memory Chips</vt:lpstr>
      <vt:lpstr>Internal Organization of Memory Chips</vt:lpstr>
      <vt:lpstr>Internal Organization of Memory Chips</vt:lpstr>
      <vt:lpstr>Internal Organization of Memory Chips</vt:lpstr>
      <vt:lpstr>Internal organization of a 32M × 8 dynamic memory chip.</vt:lpstr>
      <vt:lpstr>PowerPoint Presentation</vt:lpstr>
      <vt:lpstr>PowerPoint Presentation</vt:lpstr>
      <vt:lpstr>Structure of Larger Memories -Static Memory Systems</vt:lpstr>
      <vt:lpstr>Structure of Larger Memories-Dynamic Memory Systems</vt:lpstr>
      <vt:lpstr>PowerPoint Presentation</vt:lpstr>
      <vt:lpstr>ROMs</vt:lpstr>
      <vt:lpstr>ROMs</vt:lpstr>
      <vt:lpstr>Types of ROM</vt:lpstr>
      <vt:lpstr>Programmable Read-Only Memory (PROM):</vt:lpstr>
      <vt:lpstr>Erasable Reprogrammable Read-Only Memory (EPROM):</vt:lpstr>
      <vt:lpstr>PowerPoint Presentation</vt:lpstr>
      <vt:lpstr>Electrically Erasable Programmable Read-Only Memory (EEPROM):</vt:lpstr>
      <vt:lpstr>Flash memory:</vt:lpstr>
      <vt:lpstr>PowerPoint Presentation</vt:lpstr>
      <vt:lpstr>SPEED, SIZE AND COST</vt:lpstr>
      <vt:lpstr>PowerPoint Presentation</vt:lpstr>
      <vt:lpstr>CONTENT ADDRESSABLE MEMORY (CAM)/ ASSOCIATIVE MEMORY</vt:lpstr>
      <vt:lpstr>PowerPoint Presentation</vt:lpstr>
      <vt:lpstr>PowerPoint Presentation</vt:lpstr>
      <vt:lpstr>HARDWARE ORGANIZATION(CONTENT ADDRESSABLE MEMORY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Cache Memory</vt:lpstr>
      <vt:lpstr>2 Types of Cache Memory </vt:lpstr>
      <vt:lpstr>Cache Memory</vt:lpstr>
      <vt:lpstr>Basic Cache Operations</vt:lpstr>
      <vt:lpstr>PowerPoint Presentation</vt:lpstr>
      <vt:lpstr>Basic Cache Operations</vt:lpstr>
      <vt:lpstr>PowerPoint Presentation</vt:lpstr>
      <vt:lpstr>Cache/ Main Memory Structure </vt:lpstr>
      <vt:lpstr>Cache Design </vt:lpstr>
      <vt:lpstr>Mapping functions</vt:lpstr>
      <vt:lpstr>Mapping functions </vt:lpstr>
      <vt:lpstr>Direct mapping. </vt:lpstr>
      <vt:lpstr>PowerPoint Presentation</vt:lpstr>
      <vt:lpstr>PowerPoint Presentation</vt:lpstr>
      <vt:lpstr>PowerPoint Presentation</vt:lpstr>
      <vt:lpstr>PowerPoint Presentation</vt:lpstr>
      <vt:lpstr>PowerPoint Presentation</vt:lpstr>
      <vt:lpstr>Fully Associative Mapping</vt:lpstr>
      <vt:lpstr>Eg: Associative Mapping </vt:lpstr>
      <vt:lpstr>PowerPoint Presentation</vt:lpstr>
      <vt:lpstr>PowerPoint Presentation</vt:lpstr>
      <vt:lpstr>Set Associative Mapping </vt:lpstr>
      <vt:lpstr>PowerPoint Presentation</vt:lpstr>
      <vt:lpstr>PowerPoint Presentation</vt:lpstr>
      <vt:lpstr>PowerPoint Presentation</vt:lpstr>
      <vt:lpstr>PowerPoint Presentation</vt:lpstr>
      <vt:lpstr>PowerPoint Presentation</vt:lpstr>
      <vt:lpstr>Where can a memory block be placed in cache?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202 :Computer Organization and Architecture</dc:title>
  <dc:creator>Archana P s</dc:creator>
  <cp:lastModifiedBy>Archana P s</cp:lastModifiedBy>
  <cp:revision>48</cp:revision>
  <dcterms:created xsi:type="dcterms:W3CDTF">2023-03-18T04:42:49Z</dcterms:created>
  <dcterms:modified xsi:type="dcterms:W3CDTF">2023-06-23T08:59:18Z</dcterms:modified>
</cp:coreProperties>
</file>