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DDFC6-FBB1-43E0-9584-8BB9AF54E2DA}" type="datetimeFigureOut">
              <a:rPr lang="en-IN" smtClean="0"/>
              <a:t>11-07-2022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223461-3B89-4D82-988F-42A3615D87CE}" type="slidenum">
              <a:rPr lang="en-IN" smtClean="0"/>
              <a:t>‹#›</a:t>
            </a:fld>
            <a:endParaRPr lang="en-IN"/>
          </a:p>
        </p:txBody>
      </p:sp>
    </p:spTree>
    <p:extLst>
      <p:ext uri="{BB962C8B-B14F-4D97-AF65-F5344CB8AC3E}">
        <p14:creationId xmlns:p14="http://schemas.microsoft.com/office/powerpoint/2010/main" val="3064029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166A-CEF0-423E-884F-C8063C4D2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55D206-02E0-4168-9A85-8DBE7EECB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510169-E621-4341-BB61-AD11396B9E6D}"/>
              </a:ext>
            </a:extLst>
          </p:cNvPr>
          <p:cNvSpPr>
            <a:spLocks noGrp="1"/>
          </p:cNvSpPr>
          <p:nvPr>
            <p:ph type="dt" sz="half" idx="10"/>
          </p:nvPr>
        </p:nvSpPr>
        <p:spPr/>
        <p:txBody>
          <a:bodyPr/>
          <a:lstStyle/>
          <a:p>
            <a:fld id="{5CEB9EB3-2AF5-40F5-B7C0-E3CE9304CC13}" type="datetime1">
              <a:rPr lang="en-IN" smtClean="0"/>
              <a:t>11-07-2022</a:t>
            </a:fld>
            <a:endParaRPr lang="en-IN"/>
          </a:p>
        </p:txBody>
      </p:sp>
      <p:sp>
        <p:nvSpPr>
          <p:cNvPr id="5" name="Footer Placeholder 4">
            <a:extLst>
              <a:ext uri="{FF2B5EF4-FFF2-40B4-BE49-F238E27FC236}">
                <a16:creationId xmlns:a16="http://schemas.microsoft.com/office/drawing/2014/main" id="{C3641F93-E9C5-43C1-9D64-F45DFAD694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6DCC7A-48D3-405C-A4A5-F4D58FDACECC}"/>
              </a:ext>
            </a:extLst>
          </p:cNvPr>
          <p:cNvSpPr>
            <a:spLocks noGrp="1"/>
          </p:cNvSpPr>
          <p:nvPr>
            <p:ph type="sldNum" sz="quarter" idx="12"/>
          </p:nvPr>
        </p:nvSpPr>
        <p:spPr/>
        <p:txBody>
          <a:bodyPr/>
          <a:lstStyle/>
          <a:p>
            <a:fld id="{A75773E6-2B46-4AF3-BBE1-4EE7E01AA23A}" type="slidenum">
              <a:rPr lang="en-IN" smtClean="0"/>
              <a:t>‹#›</a:t>
            </a:fld>
            <a:endParaRPr lang="en-IN"/>
          </a:p>
        </p:txBody>
      </p:sp>
    </p:spTree>
    <p:extLst>
      <p:ext uri="{BB962C8B-B14F-4D97-AF65-F5344CB8AC3E}">
        <p14:creationId xmlns:p14="http://schemas.microsoft.com/office/powerpoint/2010/main" val="3056126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2620-4B67-476E-B398-1462AFF2DB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AC2601-1CCD-45F8-BA09-F1AD48320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1A122D-39C5-45C3-81D8-89CEB868988E}"/>
              </a:ext>
            </a:extLst>
          </p:cNvPr>
          <p:cNvSpPr>
            <a:spLocks noGrp="1"/>
          </p:cNvSpPr>
          <p:nvPr>
            <p:ph type="dt" sz="half" idx="10"/>
          </p:nvPr>
        </p:nvSpPr>
        <p:spPr/>
        <p:txBody>
          <a:bodyPr/>
          <a:lstStyle/>
          <a:p>
            <a:fld id="{F596BA2B-7C85-451A-AFEF-74A1608112C1}" type="datetime1">
              <a:rPr lang="en-IN" smtClean="0"/>
              <a:t>11-07-2022</a:t>
            </a:fld>
            <a:endParaRPr lang="en-IN"/>
          </a:p>
        </p:txBody>
      </p:sp>
      <p:sp>
        <p:nvSpPr>
          <p:cNvPr id="5" name="Footer Placeholder 4">
            <a:extLst>
              <a:ext uri="{FF2B5EF4-FFF2-40B4-BE49-F238E27FC236}">
                <a16:creationId xmlns:a16="http://schemas.microsoft.com/office/drawing/2014/main" id="{F7F84B33-070C-4EC4-97F7-16D6BEE7C9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8C8257-BBD9-4C0B-9855-754CC80841B1}"/>
              </a:ext>
            </a:extLst>
          </p:cNvPr>
          <p:cNvSpPr>
            <a:spLocks noGrp="1"/>
          </p:cNvSpPr>
          <p:nvPr>
            <p:ph type="sldNum" sz="quarter" idx="12"/>
          </p:nvPr>
        </p:nvSpPr>
        <p:spPr/>
        <p:txBody>
          <a:bodyPr/>
          <a:lstStyle/>
          <a:p>
            <a:fld id="{A75773E6-2B46-4AF3-BBE1-4EE7E01AA23A}" type="slidenum">
              <a:rPr lang="en-IN" smtClean="0"/>
              <a:t>‹#›</a:t>
            </a:fld>
            <a:endParaRPr lang="en-IN"/>
          </a:p>
        </p:txBody>
      </p:sp>
    </p:spTree>
    <p:extLst>
      <p:ext uri="{BB962C8B-B14F-4D97-AF65-F5344CB8AC3E}">
        <p14:creationId xmlns:p14="http://schemas.microsoft.com/office/powerpoint/2010/main" val="43852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A5AFF9-FBFC-4865-9BC8-93A3B80A8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C020B8-B3E9-48D0-9379-1A3D804510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6E3267-804B-47E6-9E98-F77CD4121259}"/>
              </a:ext>
            </a:extLst>
          </p:cNvPr>
          <p:cNvSpPr>
            <a:spLocks noGrp="1"/>
          </p:cNvSpPr>
          <p:nvPr>
            <p:ph type="dt" sz="half" idx="10"/>
          </p:nvPr>
        </p:nvSpPr>
        <p:spPr/>
        <p:txBody>
          <a:bodyPr/>
          <a:lstStyle/>
          <a:p>
            <a:fld id="{4E02F42D-35E7-4FF9-B064-1761F45CD967}" type="datetime1">
              <a:rPr lang="en-IN" smtClean="0"/>
              <a:t>11-07-2022</a:t>
            </a:fld>
            <a:endParaRPr lang="en-IN"/>
          </a:p>
        </p:txBody>
      </p:sp>
      <p:sp>
        <p:nvSpPr>
          <p:cNvPr id="5" name="Footer Placeholder 4">
            <a:extLst>
              <a:ext uri="{FF2B5EF4-FFF2-40B4-BE49-F238E27FC236}">
                <a16:creationId xmlns:a16="http://schemas.microsoft.com/office/drawing/2014/main" id="{0FA8BDF4-1CB2-4644-8C10-F11691F6F5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577FD4-5B0C-4064-8870-DEDE00E25B57}"/>
              </a:ext>
            </a:extLst>
          </p:cNvPr>
          <p:cNvSpPr>
            <a:spLocks noGrp="1"/>
          </p:cNvSpPr>
          <p:nvPr>
            <p:ph type="sldNum" sz="quarter" idx="12"/>
          </p:nvPr>
        </p:nvSpPr>
        <p:spPr/>
        <p:txBody>
          <a:bodyPr/>
          <a:lstStyle/>
          <a:p>
            <a:fld id="{A75773E6-2B46-4AF3-BBE1-4EE7E01AA23A}" type="slidenum">
              <a:rPr lang="en-IN" smtClean="0"/>
              <a:t>‹#›</a:t>
            </a:fld>
            <a:endParaRPr lang="en-IN"/>
          </a:p>
        </p:txBody>
      </p:sp>
    </p:spTree>
    <p:extLst>
      <p:ext uri="{BB962C8B-B14F-4D97-AF65-F5344CB8AC3E}">
        <p14:creationId xmlns:p14="http://schemas.microsoft.com/office/powerpoint/2010/main" val="2309613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FCE4BB-4717-4AF9-A274-3B1AD909D2FE}"/>
              </a:ext>
            </a:extLst>
          </p:cNvPr>
          <p:cNvSpPr/>
          <p:nvPr userDrawn="1"/>
        </p:nvSpPr>
        <p:spPr>
          <a:xfrm>
            <a:off x="0" y="0"/>
            <a:ext cx="12192000" cy="18288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31A7939-6350-4E7E-95C9-3EB8E492FC97}"/>
              </a:ext>
            </a:extLst>
          </p:cNvPr>
          <p:cNvSpPr>
            <a:spLocks noGrp="1"/>
          </p:cNvSpPr>
          <p:nvPr>
            <p:ph type="title"/>
          </p:nvPr>
        </p:nvSpPr>
        <p:spPr/>
        <p:txBody>
          <a:bodyPr>
            <a:noAutofit/>
          </a:bodyPr>
          <a:lstStyle>
            <a:lvl1pPr>
              <a:defRPr b="1">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73346E9D-8B21-4D10-A7C9-35F65242B0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a:extLst>
              <a:ext uri="{FF2B5EF4-FFF2-40B4-BE49-F238E27FC236}">
                <a16:creationId xmlns:a16="http://schemas.microsoft.com/office/drawing/2014/main" id="{4395BCEB-1AC9-4D87-8B4B-63489CE54C69}"/>
              </a:ext>
            </a:extLst>
          </p:cNvPr>
          <p:cNvSpPr>
            <a:spLocks noGrp="1"/>
          </p:cNvSpPr>
          <p:nvPr>
            <p:ph type="sldNum" sz="quarter" idx="12"/>
          </p:nvPr>
        </p:nvSpPr>
        <p:spPr>
          <a:xfrm>
            <a:off x="838200" y="6356350"/>
            <a:ext cx="367352" cy="365125"/>
          </a:xfrm>
        </p:spPr>
        <p:txBody>
          <a:bodyPr/>
          <a:lstStyle/>
          <a:p>
            <a:fld id="{A75773E6-2B46-4AF3-BBE1-4EE7E01AA23A}" type="slidenum">
              <a:rPr lang="en-IN" smtClean="0"/>
              <a:t>‹#›</a:t>
            </a:fld>
            <a:endParaRPr lang="en-IN"/>
          </a:p>
        </p:txBody>
      </p:sp>
    </p:spTree>
    <p:extLst>
      <p:ext uri="{BB962C8B-B14F-4D97-AF65-F5344CB8AC3E}">
        <p14:creationId xmlns:p14="http://schemas.microsoft.com/office/powerpoint/2010/main" val="113586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FE55F-6F12-468A-ABFA-2149852CE1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184512-6921-4B77-976F-B1BA3E5A93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6B2FB4-99FA-434C-BF22-FBA9819C7D99}"/>
              </a:ext>
            </a:extLst>
          </p:cNvPr>
          <p:cNvSpPr>
            <a:spLocks noGrp="1"/>
          </p:cNvSpPr>
          <p:nvPr>
            <p:ph type="dt" sz="half" idx="10"/>
          </p:nvPr>
        </p:nvSpPr>
        <p:spPr/>
        <p:txBody>
          <a:bodyPr/>
          <a:lstStyle/>
          <a:p>
            <a:fld id="{53678841-748F-45E1-85C2-CAD0D2DB6387}" type="datetime1">
              <a:rPr lang="en-IN" smtClean="0"/>
              <a:t>11-07-2022</a:t>
            </a:fld>
            <a:endParaRPr lang="en-IN"/>
          </a:p>
        </p:txBody>
      </p:sp>
      <p:sp>
        <p:nvSpPr>
          <p:cNvPr id="5" name="Footer Placeholder 4">
            <a:extLst>
              <a:ext uri="{FF2B5EF4-FFF2-40B4-BE49-F238E27FC236}">
                <a16:creationId xmlns:a16="http://schemas.microsoft.com/office/drawing/2014/main" id="{34C554EC-E553-4F5B-8E05-E3DD109EEF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AADE70-B170-40D6-BD1A-F767C6C7B95F}"/>
              </a:ext>
            </a:extLst>
          </p:cNvPr>
          <p:cNvSpPr>
            <a:spLocks noGrp="1"/>
          </p:cNvSpPr>
          <p:nvPr>
            <p:ph type="sldNum" sz="quarter" idx="12"/>
          </p:nvPr>
        </p:nvSpPr>
        <p:spPr/>
        <p:txBody>
          <a:bodyPr/>
          <a:lstStyle/>
          <a:p>
            <a:fld id="{A75773E6-2B46-4AF3-BBE1-4EE7E01AA23A}" type="slidenum">
              <a:rPr lang="en-IN" smtClean="0"/>
              <a:t>‹#›</a:t>
            </a:fld>
            <a:endParaRPr lang="en-IN"/>
          </a:p>
        </p:txBody>
      </p:sp>
    </p:spTree>
    <p:extLst>
      <p:ext uri="{BB962C8B-B14F-4D97-AF65-F5344CB8AC3E}">
        <p14:creationId xmlns:p14="http://schemas.microsoft.com/office/powerpoint/2010/main" val="3121817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54B5-773E-4DAA-8FC3-89CD6F3DED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0CE874-5173-46DE-A9EA-7B91B667AE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49C91F-2587-4FED-BCE6-7C0F8E5892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98B01A-85CD-4D09-9E07-038090759B01}"/>
              </a:ext>
            </a:extLst>
          </p:cNvPr>
          <p:cNvSpPr>
            <a:spLocks noGrp="1"/>
          </p:cNvSpPr>
          <p:nvPr>
            <p:ph type="dt" sz="half" idx="10"/>
          </p:nvPr>
        </p:nvSpPr>
        <p:spPr/>
        <p:txBody>
          <a:bodyPr/>
          <a:lstStyle/>
          <a:p>
            <a:fld id="{8931F7CD-1216-46D0-9495-CDB29077C639}" type="datetime1">
              <a:rPr lang="en-IN" smtClean="0"/>
              <a:t>11-07-2022</a:t>
            </a:fld>
            <a:endParaRPr lang="en-IN"/>
          </a:p>
        </p:txBody>
      </p:sp>
      <p:sp>
        <p:nvSpPr>
          <p:cNvPr id="6" name="Footer Placeholder 5">
            <a:extLst>
              <a:ext uri="{FF2B5EF4-FFF2-40B4-BE49-F238E27FC236}">
                <a16:creationId xmlns:a16="http://schemas.microsoft.com/office/drawing/2014/main" id="{9A7ED67A-EBB6-4E6E-BAD1-9F6AE2F519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440CBB-3EA2-494C-9432-1A0744C39A23}"/>
              </a:ext>
            </a:extLst>
          </p:cNvPr>
          <p:cNvSpPr>
            <a:spLocks noGrp="1"/>
          </p:cNvSpPr>
          <p:nvPr>
            <p:ph type="sldNum" sz="quarter" idx="12"/>
          </p:nvPr>
        </p:nvSpPr>
        <p:spPr/>
        <p:txBody>
          <a:bodyPr/>
          <a:lstStyle/>
          <a:p>
            <a:fld id="{A75773E6-2B46-4AF3-BBE1-4EE7E01AA23A}" type="slidenum">
              <a:rPr lang="en-IN" smtClean="0"/>
              <a:t>‹#›</a:t>
            </a:fld>
            <a:endParaRPr lang="en-IN"/>
          </a:p>
        </p:txBody>
      </p:sp>
    </p:spTree>
    <p:extLst>
      <p:ext uri="{BB962C8B-B14F-4D97-AF65-F5344CB8AC3E}">
        <p14:creationId xmlns:p14="http://schemas.microsoft.com/office/powerpoint/2010/main" val="32289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3657-90E0-48F6-A08E-57F9F76CAA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EA7DD8-1180-45E8-8BBD-5AF56544C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323522-E3BC-4E2F-BD0B-04435ED4A7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0CFCE6-77B8-47B2-81A6-1649376628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B503A3-DEBA-4B5C-8A95-296BACF367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70ACAD-87AF-4C74-890F-62D16D0DA167}"/>
              </a:ext>
            </a:extLst>
          </p:cNvPr>
          <p:cNvSpPr>
            <a:spLocks noGrp="1"/>
          </p:cNvSpPr>
          <p:nvPr>
            <p:ph type="dt" sz="half" idx="10"/>
          </p:nvPr>
        </p:nvSpPr>
        <p:spPr/>
        <p:txBody>
          <a:bodyPr/>
          <a:lstStyle/>
          <a:p>
            <a:fld id="{EE78094E-DAC4-41AF-8EAA-4A27CAB6F200}" type="datetime1">
              <a:rPr lang="en-IN" smtClean="0"/>
              <a:t>11-07-2022</a:t>
            </a:fld>
            <a:endParaRPr lang="en-IN"/>
          </a:p>
        </p:txBody>
      </p:sp>
      <p:sp>
        <p:nvSpPr>
          <p:cNvPr id="8" name="Footer Placeholder 7">
            <a:extLst>
              <a:ext uri="{FF2B5EF4-FFF2-40B4-BE49-F238E27FC236}">
                <a16:creationId xmlns:a16="http://schemas.microsoft.com/office/drawing/2014/main" id="{C4749D86-64D4-4630-B2A8-092D183C0B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AE0088-06BF-4AC6-B21E-2F55615FF4E3}"/>
              </a:ext>
            </a:extLst>
          </p:cNvPr>
          <p:cNvSpPr>
            <a:spLocks noGrp="1"/>
          </p:cNvSpPr>
          <p:nvPr>
            <p:ph type="sldNum" sz="quarter" idx="12"/>
          </p:nvPr>
        </p:nvSpPr>
        <p:spPr/>
        <p:txBody>
          <a:bodyPr/>
          <a:lstStyle/>
          <a:p>
            <a:fld id="{A75773E6-2B46-4AF3-BBE1-4EE7E01AA23A}" type="slidenum">
              <a:rPr lang="en-IN" smtClean="0"/>
              <a:t>‹#›</a:t>
            </a:fld>
            <a:endParaRPr lang="en-IN"/>
          </a:p>
        </p:txBody>
      </p:sp>
    </p:spTree>
    <p:extLst>
      <p:ext uri="{BB962C8B-B14F-4D97-AF65-F5344CB8AC3E}">
        <p14:creationId xmlns:p14="http://schemas.microsoft.com/office/powerpoint/2010/main" val="26545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7857-AD2C-4968-97F2-06503EA112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AA023C-E974-4473-BABE-3FC5FADF5F3D}"/>
              </a:ext>
            </a:extLst>
          </p:cNvPr>
          <p:cNvSpPr>
            <a:spLocks noGrp="1"/>
          </p:cNvSpPr>
          <p:nvPr>
            <p:ph type="dt" sz="half" idx="10"/>
          </p:nvPr>
        </p:nvSpPr>
        <p:spPr/>
        <p:txBody>
          <a:bodyPr/>
          <a:lstStyle/>
          <a:p>
            <a:fld id="{6F56A26B-BD44-4A51-9935-EE59A05E75CC}" type="datetime1">
              <a:rPr lang="en-IN" smtClean="0"/>
              <a:t>11-07-2022</a:t>
            </a:fld>
            <a:endParaRPr lang="en-IN"/>
          </a:p>
        </p:txBody>
      </p:sp>
      <p:sp>
        <p:nvSpPr>
          <p:cNvPr id="4" name="Footer Placeholder 3">
            <a:extLst>
              <a:ext uri="{FF2B5EF4-FFF2-40B4-BE49-F238E27FC236}">
                <a16:creationId xmlns:a16="http://schemas.microsoft.com/office/drawing/2014/main" id="{F0B85841-D044-4A2E-8CE8-8AB1F8FEE2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3402D1-AC6C-4699-A2C2-31A5BBAFD9BD}"/>
              </a:ext>
            </a:extLst>
          </p:cNvPr>
          <p:cNvSpPr>
            <a:spLocks noGrp="1"/>
          </p:cNvSpPr>
          <p:nvPr>
            <p:ph type="sldNum" sz="quarter" idx="12"/>
          </p:nvPr>
        </p:nvSpPr>
        <p:spPr/>
        <p:txBody>
          <a:bodyPr/>
          <a:lstStyle/>
          <a:p>
            <a:fld id="{A75773E6-2B46-4AF3-BBE1-4EE7E01AA23A}" type="slidenum">
              <a:rPr lang="en-IN" smtClean="0"/>
              <a:t>‹#›</a:t>
            </a:fld>
            <a:endParaRPr lang="en-IN"/>
          </a:p>
        </p:txBody>
      </p:sp>
    </p:spTree>
    <p:extLst>
      <p:ext uri="{BB962C8B-B14F-4D97-AF65-F5344CB8AC3E}">
        <p14:creationId xmlns:p14="http://schemas.microsoft.com/office/powerpoint/2010/main" val="128990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663118-6C2B-4359-B2C8-B3DED868DD0E}"/>
              </a:ext>
            </a:extLst>
          </p:cNvPr>
          <p:cNvSpPr>
            <a:spLocks noGrp="1"/>
          </p:cNvSpPr>
          <p:nvPr>
            <p:ph type="dt" sz="half" idx="10"/>
          </p:nvPr>
        </p:nvSpPr>
        <p:spPr/>
        <p:txBody>
          <a:bodyPr/>
          <a:lstStyle/>
          <a:p>
            <a:fld id="{36D40DDB-8576-4704-AFD0-4BD6761887C3}" type="datetime1">
              <a:rPr lang="en-IN" smtClean="0"/>
              <a:t>11-07-2022</a:t>
            </a:fld>
            <a:endParaRPr lang="en-IN"/>
          </a:p>
        </p:txBody>
      </p:sp>
      <p:sp>
        <p:nvSpPr>
          <p:cNvPr id="3" name="Footer Placeholder 2">
            <a:extLst>
              <a:ext uri="{FF2B5EF4-FFF2-40B4-BE49-F238E27FC236}">
                <a16:creationId xmlns:a16="http://schemas.microsoft.com/office/drawing/2014/main" id="{101CB4C9-15DA-49F6-BDEC-63717C6388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B27C91-2FA0-4595-BA8E-52AAAD7E8D47}"/>
              </a:ext>
            </a:extLst>
          </p:cNvPr>
          <p:cNvSpPr>
            <a:spLocks noGrp="1"/>
          </p:cNvSpPr>
          <p:nvPr>
            <p:ph type="sldNum" sz="quarter" idx="12"/>
          </p:nvPr>
        </p:nvSpPr>
        <p:spPr/>
        <p:txBody>
          <a:bodyPr/>
          <a:lstStyle/>
          <a:p>
            <a:fld id="{A75773E6-2B46-4AF3-BBE1-4EE7E01AA23A}" type="slidenum">
              <a:rPr lang="en-IN" smtClean="0"/>
              <a:t>‹#›</a:t>
            </a:fld>
            <a:endParaRPr lang="en-IN"/>
          </a:p>
        </p:txBody>
      </p:sp>
    </p:spTree>
    <p:extLst>
      <p:ext uri="{BB962C8B-B14F-4D97-AF65-F5344CB8AC3E}">
        <p14:creationId xmlns:p14="http://schemas.microsoft.com/office/powerpoint/2010/main" val="333030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3429-D457-4790-A443-087C397196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422683-F2D0-4F9A-953B-CBB7213F5B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55A3-FDE4-45F6-A055-5B06EEDB2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FC2402-8E50-4BB1-B3CE-A06806A44BC5}"/>
              </a:ext>
            </a:extLst>
          </p:cNvPr>
          <p:cNvSpPr>
            <a:spLocks noGrp="1"/>
          </p:cNvSpPr>
          <p:nvPr>
            <p:ph type="dt" sz="half" idx="10"/>
          </p:nvPr>
        </p:nvSpPr>
        <p:spPr/>
        <p:txBody>
          <a:bodyPr/>
          <a:lstStyle/>
          <a:p>
            <a:fld id="{E125A352-9C02-4996-B23B-41D2F7BC6074}" type="datetime1">
              <a:rPr lang="en-IN" smtClean="0"/>
              <a:t>11-07-2022</a:t>
            </a:fld>
            <a:endParaRPr lang="en-IN"/>
          </a:p>
        </p:txBody>
      </p:sp>
      <p:sp>
        <p:nvSpPr>
          <p:cNvPr id="6" name="Footer Placeholder 5">
            <a:extLst>
              <a:ext uri="{FF2B5EF4-FFF2-40B4-BE49-F238E27FC236}">
                <a16:creationId xmlns:a16="http://schemas.microsoft.com/office/drawing/2014/main" id="{B70E6E1E-B0E2-47A7-8E0E-B6F82D49F5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C3D7D0-CD2F-4D66-8ECE-4B1C28972F4C}"/>
              </a:ext>
            </a:extLst>
          </p:cNvPr>
          <p:cNvSpPr>
            <a:spLocks noGrp="1"/>
          </p:cNvSpPr>
          <p:nvPr>
            <p:ph type="sldNum" sz="quarter" idx="12"/>
          </p:nvPr>
        </p:nvSpPr>
        <p:spPr/>
        <p:txBody>
          <a:bodyPr/>
          <a:lstStyle/>
          <a:p>
            <a:fld id="{A75773E6-2B46-4AF3-BBE1-4EE7E01AA23A}" type="slidenum">
              <a:rPr lang="en-IN" smtClean="0"/>
              <a:t>‹#›</a:t>
            </a:fld>
            <a:endParaRPr lang="en-IN"/>
          </a:p>
        </p:txBody>
      </p:sp>
    </p:spTree>
    <p:extLst>
      <p:ext uri="{BB962C8B-B14F-4D97-AF65-F5344CB8AC3E}">
        <p14:creationId xmlns:p14="http://schemas.microsoft.com/office/powerpoint/2010/main" val="198108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811C-5B11-4C8F-A4AA-A2C89E362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6FEE06-F979-471F-9EAA-4AD1FAA69A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6CBD48-5FF7-4F5E-9708-2D61F37E7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E7857-6EC2-442C-AAE0-808055AE2FCF}"/>
              </a:ext>
            </a:extLst>
          </p:cNvPr>
          <p:cNvSpPr>
            <a:spLocks noGrp="1"/>
          </p:cNvSpPr>
          <p:nvPr>
            <p:ph type="dt" sz="half" idx="10"/>
          </p:nvPr>
        </p:nvSpPr>
        <p:spPr/>
        <p:txBody>
          <a:bodyPr/>
          <a:lstStyle/>
          <a:p>
            <a:fld id="{7D60C190-9525-4908-AD4C-0B28876BE686}" type="datetime1">
              <a:rPr lang="en-IN" smtClean="0"/>
              <a:t>11-07-2022</a:t>
            </a:fld>
            <a:endParaRPr lang="en-IN"/>
          </a:p>
        </p:txBody>
      </p:sp>
      <p:sp>
        <p:nvSpPr>
          <p:cNvPr id="6" name="Footer Placeholder 5">
            <a:extLst>
              <a:ext uri="{FF2B5EF4-FFF2-40B4-BE49-F238E27FC236}">
                <a16:creationId xmlns:a16="http://schemas.microsoft.com/office/drawing/2014/main" id="{58689F0A-4C0B-4B1A-86D8-940A45A73D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4E11B6-D966-43EF-842A-AD242299FDA3}"/>
              </a:ext>
            </a:extLst>
          </p:cNvPr>
          <p:cNvSpPr>
            <a:spLocks noGrp="1"/>
          </p:cNvSpPr>
          <p:nvPr>
            <p:ph type="sldNum" sz="quarter" idx="12"/>
          </p:nvPr>
        </p:nvSpPr>
        <p:spPr/>
        <p:txBody>
          <a:bodyPr/>
          <a:lstStyle/>
          <a:p>
            <a:fld id="{A75773E6-2B46-4AF3-BBE1-4EE7E01AA23A}" type="slidenum">
              <a:rPr lang="en-IN" smtClean="0"/>
              <a:t>‹#›</a:t>
            </a:fld>
            <a:endParaRPr lang="en-IN"/>
          </a:p>
        </p:txBody>
      </p:sp>
    </p:spTree>
    <p:extLst>
      <p:ext uri="{BB962C8B-B14F-4D97-AF65-F5344CB8AC3E}">
        <p14:creationId xmlns:p14="http://schemas.microsoft.com/office/powerpoint/2010/main" val="405980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C32463-BAFB-4DD5-A889-8AE0A94E13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CE74BD-DB5D-4EFF-BDC7-56CD8DD61C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4C353F-B9A4-43EA-B32D-377332CE06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5E79F-1F29-42E4-A307-C58BB4254048}" type="datetime1">
              <a:rPr lang="en-IN" smtClean="0"/>
              <a:t>11-07-2022</a:t>
            </a:fld>
            <a:endParaRPr lang="en-IN"/>
          </a:p>
        </p:txBody>
      </p:sp>
      <p:sp>
        <p:nvSpPr>
          <p:cNvPr id="5" name="Footer Placeholder 4">
            <a:extLst>
              <a:ext uri="{FF2B5EF4-FFF2-40B4-BE49-F238E27FC236}">
                <a16:creationId xmlns:a16="http://schemas.microsoft.com/office/drawing/2014/main" id="{3FE7842E-4663-49BA-B182-F41C391EF4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7FB7FD-2360-41C7-8976-D555851F48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773E6-2B46-4AF3-BBE1-4EE7E01AA23A}" type="slidenum">
              <a:rPr lang="en-IN" smtClean="0"/>
              <a:t>‹#›</a:t>
            </a:fld>
            <a:endParaRPr lang="en-IN"/>
          </a:p>
        </p:txBody>
      </p:sp>
    </p:spTree>
    <p:extLst>
      <p:ext uri="{BB962C8B-B14F-4D97-AF65-F5344CB8AC3E}">
        <p14:creationId xmlns:p14="http://schemas.microsoft.com/office/powerpoint/2010/main" val="356131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javatpoint.com/anonymous-inner-class" TargetMode="External"/><Relationship Id="rId2" Type="http://schemas.openxmlformats.org/officeDocument/2006/relationships/hyperlink" Target="https://www.javatpoint.com/member-inner-class" TargetMode="External"/><Relationship Id="rId1" Type="http://schemas.openxmlformats.org/officeDocument/2006/relationships/slideLayout" Target="../slideLayouts/slideLayout2.xml"/><Relationship Id="rId6" Type="http://schemas.openxmlformats.org/officeDocument/2006/relationships/hyperlink" Target="https://www.javatpoint.com/nested-interface" TargetMode="External"/><Relationship Id="rId5" Type="http://schemas.openxmlformats.org/officeDocument/2006/relationships/hyperlink" Target="https://www.javatpoint.com/static-nested-class" TargetMode="External"/><Relationship Id="rId4" Type="http://schemas.openxmlformats.org/officeDocument/2006/relationships/hyperlink" Target="https://www.javatpoint.com/local-inner-clas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97B6-7AAC-44EB-AF12-333ED2264F25}"/>
              </a:ext>
            </a:extLst>
          </p:cNvPr>
          <p:cNvSpPr>
            <a:spLocks noGrp="1"/>
          </p:cNvSpPr>
          <p:nvPr>
            <p:ph type="title"/>
          </p:nvPr>
        </p:nvSpPr>
        <p:spPr/>
        <p:txBody>
          <a:bodyPr>
            <a:normAutofit/>
          </a:bodyPr>
          <a:lstStyle/>
          <a:p>
            <a:r>
              <a:rPr lang="en-IN" b="1" dirty="0">
                <a:solidFill>
                  <a:schemeClr val="bg1"/>
                </a:solidFill>
              </a:rPr>
              <a:t>Exception Handling</a:t>
            </a:r>
          </a:p>
        </p:txBody>
      </p:sp>
      <p:sp>
        <p:nvSpPr>
          <p:cNvPr id="3" name="Subtitle 2">
            <a:extLst>
              <a:ext uri="{FF2B5EF4-FFF2-40B4-BE49-F238E27FC236}">
                <a16:creationId xmlns:a16="http://schemas.microsoft.com/office/drawing/2014/main" id="{81340875-434A-4E16-8D47-C55232ED70A9}"/>
              </a:ext>
            </a:extLst>
          </p:cNvPr>
          <p:cNvSpPr>
            <a:spLocks noGrp="1"/>
          </p:cNvSpPr>
          <p:nvPr>
            <p:ph idx="1"/>
          </p:nvPr>
        </p:nvSpPr>
        <p:spPr>
          <a:xfrm>
            <a:off x="838200" y="1917125"/>
            <a:ext cx="10515600" cy="4351338"/>
          </a:xfrm>
        </p:spPr>
        <p:txBody>
          <a:bodyPr>
            <a:noAutofit/>
          </a:bodyPr>
          <a:lstStyle/>
          <a:p>
            <a:pPr marL="342900" indent="-342900" algn="l">
              <a:lnSpc>
                <a:spcPct val="120000"/>
              </a:lnSpc>
              <a:buFont typeface="Arial" panose="020B0604020202020204" pitchFamily="34" charset="0"/>
              <a:buChar char="•"/>
            </a:pPr>
            <a:r>
              <a:rPr lang="en-IN" sz="2200" dirty="0"/>
              <a:t>An exception is an abnormal condition that arises in a code sequence at run time</a:t>
            </a:r>
          </a:p>
          <a:p>
            <a:pPr marL="342900" indent="-342900" algn="l">
              <a:lnSpc>
                <a:spcPct val="120000"/>
              </a:lnSpc>
              <a:buFont typeface="Arial" panose="020B0604020202020204" pitchFamily="34" charset="0"/>
              <a:buChar char="•"/>
            </a:pPr>
            <a:r>
              <a:rPr lang="en-IN" sz="2200" dirty="0"/>
              <a:t>In other words Exception is a runtime error</a:t>
            </a:r>
          </a:p>
          <a:p>
            <a:pPr marL="342900" indent="-342900" algn="l">
              <a:lnSpc>
                <a:spcPct val="120000"/>
              </a:lnSpc>
              <a:buFont typeface="Arial" panose="020B0604020202020204" pitchFamily="34" charset="0"/>
              <a:buChar char="•"/>
            </a:pPr>
            <a:r>
              <a:rPr lang="en-IN" sz="2200" dirty="0"/>
              <a:t>When an exceptional condition arises, an object representing that exception is created  and thrown in the method that caused the error, t</a:t>
            </a:r>
            <a:r>
              <a:rPr lang="en-US" sz="2200" dirty="0"/>
              <a:t>hat method may choose to handle the exception or pass it on (caught and processed at some point)</a:t>
            </a:r>
          </a:p>
          <a:p>
            <a:pPr marL="342900" indent="-342900" algn="l">
              <a:lnSpc>
                <a:spcPct val="120000"/>
              </a:lnSpc>
              <a:buFont typeface="Arial" panose="020B0604020202020204" pitchFamily="34" charset="0"/>
              <a:buChar char="•"/>
            </a:pPr>
            <a:r>
              <a:rPr lang="en-US" sz="2200" b="1" dirty="0"/>
              <a:t>Generated by the Java runtime or by your code </a:t>
            </a:r>
            <a:r>
              <a:rPr lang="en-US" sz="2200" dirty="0"/>
              <a:t>– Exceptions thrown by Java relate to fundamental errors that violate the rules of the Java language or the constraints of the Java execution environment – Manually generated exceptions are typically used to report some error condition to the caller of a method</a:t>
            </a:r>
            <a:endParaRPr lang="en-IN" sz="2200" dirty="0"/>
          </a:p>
          <a:p>
            <a:pPr marL="342900" indent="-342900" algn="l">
              <a:buFont typeface="Arial" panose="020B0604020202020204" pitchFamily="34" charset="0"/>
              <a:buChar char="•"/>
            </a:pPr>
            <a:endParaRPr lang="en-IN" sz="2200" dirty="0"/>
          </a:p>
        </p:txBody>
      </p:sp>
      <p:sp>
        <p:nvSpPr>
          <p:cNvPr id="5" name="Slide Number Placeholder 4">
            <a:extLst>
              <a:ext uri="{FF2B5EF4-FFF2-40B4-BE49-F238E27FC236}">
                <a16:creationId xmlns:a16="http://schemas.microsoft.com/office/drawing/2014/main" id="{408346FF-0524-4962-BC76-643B80BAC289}"/>
              </a:ext>
            </a:extLst>
          </p:cNvPr>
          <p:cNvSpPr>
            <a:spLocks noGrp="1"/>
          </p:cNvSpPr>
          <p:nvPr>
            <p:ph type="sldNum" sz="quarter" idx="12"/>
          </p:nvPr>
        </p:nvSpPr>
        <p:spPr/>
        <p:txBody>
          <a:bodyPr/>
          <a:lstStyle/>
          <a:p>
            <a:fld id="{A75773E6-2B46-4AF3-BBE1-4EE7E01AA23A}" type="slidenum">
              <a:rPr lang="en-IN" smtClean="0"/>
              <a:t>1</a:t>
            </a:fld>
            <a:endParaRPr lang="en-IN"/>
          </a:p>
        </p:txBody>
      </p:sp>
    </p:spTree>
    <p:extLst>
      <p:ext uri="{BB962C8B-B14F-4D97-AF65-F5344CB8AC3E}">
        <p14:creationId xmlns:p14="http://schemas.microsoft.com/office/powerpoint/2010/main" val="151439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9B6E-6E3A-4C4E-BDBF-6DBCD9CF4E0E}"/>
              </a:ext>
            </a:extLst>
          </p:cNvPr>
          <p:cNvSpPr>
            <a:spLocks noGrp="1"/>
          </p:cNvSpPr>
          <p:nvPr>
            <p:ph type="title"/>
          </p:nvPr>
        </p:nvSpPr>
        <p:spPr/>
        <p:txBody>
          <a:bodyPr>
            <a:normAutofit/>
          </a:bodyPr>
          <a:lstStyle/>
          <a:p>
            <a:r>
              <a:rPr lang="en-IN" dirty="0"/>
              <a:t>Nested try example</a:t>
            </a:r>
          </a:p>
        </p:txBody>
      </p:sp>
      <p:sp>
        <p:nvSpPr>
          <p:cNvPr id="3" name="Content Placeholder 2">
            <a:extLst>
              <a:ext uri="{FF2B5EF4-FFF2-40B4-BE49-F238E27FC236}">
                <a16:creationId xmlns:a16="http://schemas.microsoft.com/office/drawing/2014/main" id="{6AB53E92-AA70-4E5B-8CC2-1B98DFC66205}"/>
              </a:ext>
            </a:extLst>
          </p:cNvPr>
          <p:cNvSpPr>
            <a:spLocks noGrp="1"/>
          </p:cNvSpPr>
          <p:nvPr>
            <p:ph idx="1"/>
          </p:nvPr>
        </p:nvSpPr>
        <p:spPr>
          <a:xfrm>
            <a:off x="762000" y="1930326"/>
            <a:ext cx="5167745" cy="4927673"/>
          </a:xfrm>
        </p:spPr>
        <p:txBody>
          <a:bodyPr>
            <a:noAutofit/>
          </a:bodyPr>
          <a:lstStyle/>
          <a:p>
            <a:pPr algn="l">
              <a:spcBef>
                <a:spcPts val="600"/>
              </a:spcBef>
            </a:pPr>
            <a:r>
              <a:rPr lang="en-US" sz="1200" b="0" i="0" u="none" strike="noStrike" baseline="0" dirty="0">
                <a:solidFill>
                  <a:srgbClr val="000000"/>
                </a:solidFill>
                <a:latin typeface="Courier"/>
              </a:rPr>
              <a:t>// An example of nested try statements.</a:t>
            </a:r>
          </a:p>
          <a:p>
            <a:pPr marL="0" indent="0" algn="l">
              <a:spcBef>
                <a:spcPts val="600"/>
              </a:spcBef>
              <a:buNone/>
            </a:pPr>
            <a:r>
              <a:rPr lang="en-IN" sz="1200" b="0" i="0" u="none" strike="noStrike" baseline="0" dirty="0">
                <a:solidFill>
                  <a:srgbClr val="000000"/>
                </a:solidFill>
                <a:latin typeface="Courier"/>
              </a:rPr>
              <a:t>class </a:t>
            </a:r>
            <a:r>
              <a:rPr lang="en-IN" sz="1200" b="0" i="0" u="none" strike="noStrike" baseline="0" dirty="0" err="1">
                <a:solidFill>
                  <a:srgbClr val="000000"/>
                </a:solidFill>
                <a:latin typeface="Courier"/>
              </a:rPr>
              <a:t>NestTry</a:t>
            </a:r>
            <a:r>
              <a:rPr lang="en-IN" sz="1200" b="0" i="0" u="none" strike="noStrike" baseline="0" dirty="0">
                <a:solidFill>
                  <a:srgbClr val="000000"/>
                </a:solidFill>
                <a:latin typeface="Courier"/>
              </a:rPr>
              <a:t> {</a:t>
            </a:r>
          </a:p>
          <a:p>
            <a:pPr marL="0" indent="0" algn="l">
              <a:spcBef>
                <a:spcPts val="600"/>
              </a:spcBef>
              <a:buNone/>
            </a:pPr>
            <a:r>
              <a:rPr lang="en-US" sz="1200" b="0" i="0" u="none" strike="noStrike" baseline="0" dirty="0">
                <a:solidFill>
                  <a:srgbClr val="000000"/>
                </a:solidFill>
                <a:latin typeface="Courier"/>
              </a:rPr>
              <a:t>public static void main(String </a:t>
            </a:r>
            <a:r>
              <a:rPr lang="en-US" sz="1200" b="0" i="0" u="none" strike="noStrike" baseline="0" dirty="0" err="1">
                <a:solidFill>
                  <a:srgbClr val="000000"/>
                </a:solidFill>
                <a:latin typeface="Courier"/>
              </a:rPr>
              <a:t>args</a:t>
            </a:r>
            <a:r>
              <a:rPr lang="en-US" sz="1200" b="0" i="0" u="none" strike="noStrike" baseline="0" dirty="0">
                <a:solidFill>
                  <a:srgbClr val="000000"/>
                </a:solidFill>
                <a:latin typeface="Courier"/>
              </a:rPr>
              <a:t>[]) {</a:t>
            </a:r>
          </a:p>
          <a:p>
            <a:pPr marL="0" indent="0" algn="l">
              <a:spcBef>
                <a:spcPts val="600"/>
              </a:spcBef>
              <a:buNone/>
            </a:pPr>
            <a:r>
              <a:rPr lang="en-IN" sz="1200" b="0" i="0" u="none" strike="noStrike" baseline="0" dirty="0">
                <a:solidFill>
                  <a:srgbClr val="000000"/>
                </a:solidFill>
                <a:latin typeface="Courier"/>
              </a:rPr>
              <a:t>try {</a:t>
            </a:r>
          </a:p>
          <a:p>
            <a:pPr marL="0" indent="0" algn="l">
              <a:spcBef>
                <a:spcPts val="600"/>
              </a:spcBef>
              <a:buNone/>
            </a:pPr>
            <a:r>
              <a:rPr lang="en-IN" sz="1200" b="0" i="0" u="none" strike="noStrike" baseline="0" dirty="0">
                <a:solidFill>
                  <a:srgbClr val="000000"/>
                </a:solidFill>
                <a:latin typeface="Courier"/>
              </a:rPr>
              <a:t>	int a = </a:t>
            </a:r>
            <a:r>
              <a:rPr lang="en-IN" sz="1200" b="0" i="0" u="none" strike="noStrike" baseline="0" dirty="0" err="1">
                <a:solidFill>
                  <a:srgbClr val="000000"/>
                </a:solidFill>
                <a:latin typeface="Courier"/>
              </a:rPr>
              <a:t>args.length</a:t>
            </a:r>
            <a:r>
              <a:rPr lang="en-IN" sz="1200" b="0" i="0" u="none" strike="noStrike" baseline="0" dirty="0">
                <a:solidFill>
                  <a:srgbClr val="000000"/>
                </a:solidFill>
                <a:latin typeface="Courier"/>
              </a:rPr>
              <a:t>; </a:t>
            </a:r>
          </a:p>
          <a:p>
            <a:pPr marL="0" indent="0" algn="l">
              <a:spcBef>
                <a:spcPts val="600"/>
              </a:spcBef>
              <a:buNone/>
            </a:pPr>
            <a:r>
              <a:rPr lang="en-IN" sz="1200" b="0" i="0" u="none" strike="noStrike" baseline="0" dirty="0">
                <a:solidFill>
                  <a:srgbClr val="000000"/>
                </a:solidFill>
                <a:latin typeface="Courier"/>
              </a:rPr>
              <a:t>	int b = 42 / a;</a:t>
            </a:r>
          </a:p>
          <a:p>
            <a:pPr marL="0" indent="0" algn="l">
              <a:spcBef>
                <a:spcPts val="600"/>
              </a:spcBef>
              <a:buNone/>
            </a:pPr>
            <a:r>
              <a:rPr lang="en-IN" sz="1200" b="0" i="0" u="none" strike="noStrike" baseline="0" dirty="0">
                <a:solidFill>
                  <a:srgbClr val="000000"/>
                </a:solidFill>
                <a:latin typeface="Courier"/>
              </a:rPr>
              <a:t>	</a:t>
            </a:r>
            <a:r>
              <a:rPr lang="en-IN" sz="1200" b="0" i="0" u="none" strike="noStrike" baseline="0" dirty="0" err="1">
                <a:solidFill>
                  <a:srgbClr val="000000"/>
                </a:solidFill>
                <a:latin typeface="Courier"/>
              </a:rPr>
              <a:t>System.out.println</a:t>
            </a:r>
            <a:r>
              <a:rPr lang="en-IN" sz="1200" b="0" i="0" u="none" strike="noStrike" baseline="0" dirty="0">
                <a:solidFill>
                  <a:srgbClr val="000000"/>
                </a:solidFill>
                <a:latin typeface="Courier"/>
              </a:rPr>
              <a:t>("a = " + a);</a:t>
            </a:r>
          </a:p>
          <a:p>
            <a:pPr marL="0" indent="0" algn="l">
              <a:spcBef>
                <a:spcPts val="600"/>
              </a:spcBef>
              <a:buNone/>
            </a:pPr>
            <a:r>
              <a:rPr lang="en-IN" sz="1200" b="0" i="0" u="none" strike="noStrike" baseline="0" dirty="0">
                <a:solidFill>
                  <a:srgbClr val="000000"/>
                </a:solidFill>
                <a:latin typeface="Courier"/>
              </a:rPr>
              <a:t>	try { // nested try block</a:t>
            </a:r>
          </a:p>
          <a:p>
            <a:pPr marL="0" indent="0" algn="l">
              <a:spcBef>
                <a:spcPts val="600"/>
              </a:spcBef>
              <a:buNone/>
            </a:pPr>
            <a:r>
              <a:rPr lang="en-IN" sz="1200" b="0" i="0" u="none" strike="noStrike" baseline="0" dirty="0">
                <a:solidFill>
                  <a:srgbClr val="000000"/>
                </a:solidFill>
                <a:latin typeface="Courier"/>
              </a:rPr>
              <a:t>	if(a==1) a = a/(a-a); // division by zero</a:t>
            </a:r>
          </a:p>
          <a:p>
            <a:pPr marL="0" indent="0" algn="l">
              <a:spcBef>
                <a:spcPts val="600"/>
              </a:spcBef>
              <a:buNone/>
            </a:pPr>
            <a:r>
              <a:rPr lang="en-IN" sz="1200" b="0" i="0" u="none" strike="noStrike" baseline="0" dirty="0">
                <a:solidFill>
                  <a:srgbClr val="000000"/>
                </a:solidFill>
                <a:latin typeface="Courier"/>
              </a:rPr>
              <a:t>	if(a==2) {</a:t>
            </a:r>
          </a:p>
          <a:p>
            <a:pPr marL="0" indent="0" algn="l">
              <a:spcBef>
                <a:spcPts val="600"/>
              </a:spcBef>
              <a:buNone/>
            </a:pPr>
            <a:r>
              <a:rPr lang="en-IN" sz="1200" b="0" i="0" u="none" strike="noStrike" baseline="0" dirty="0">
                <a:solidFill>
                  <a:srgbClr val="000000"/>
                </a:solidFill>
                <a:latin typeface="Courier"/>
              </a:rPr>
              <a:t>		int c[] = { 1 };</a:t>
            </a:r>
          </a:p>
          <a:p>
            <a:pPr marL="0" indent="0" algn="l">
              <a:spcBef>
                <a:spcPts val="600"/>
              </a:spcBef>
              <a:buNone/>
            </a:pPr>
            <a:r>
              <a:rPr lang="en-US" sz="1200" b="0" i="0" u="none" strike="noStrike" baseline="0" dirty="0">
                <a:solidFill>
                  <a:srgbClr val="231F20"/>
                </a:solidFill>
                <a:latin typeface="Courier"/>
              </a:rPr>
              <a:t>		c[42] = 99;</a:t>
            </a:r>
          </a:p>
          <a:p>
            <a:pPr marL="0" indent="0" algn="l">
              <a:spcBef>
                <a:spcPts val="600"/>
              </a:spcBef>
              <a:buNone/>
            </a:pPr>
            <a:r>
              <a:rPr lang="en-US" sz="1200" dirty="0">
                <a:solidFill>
                  <a:srgbClr val="231F20"/>
                </a:solidFill>
                <a:latin typeface="Courier"/>
              </a:rPr>
              <a:t>		}</a:t>
            </a:r>
          </a:p>
          <a:p>
            <a:pPr marL="0" indent="0" algn="l">
              <a:spcBef>
                <a:spcPts val="600"/>
              </a:spcBef>
              <a:buNone/>
            </a:pPr>
            <a:r>
              <a:rPr lang="en-IN" sz="1200" b="0" i="0" u="none" strike="noStrike" baseline="0" dirty="0">
                <a:solidFill>
                  <a:srgbClr val="231F20"/>
                </a:solidFill>
                <a:latin typeface="Courier"/>
              </a:rPr>
              <a:t>} catch(</a:t>
            </a:r>
            <a:r>
              <a:rPr lang="en-IN" sz="1200" b="0" i="0" u="none" strike="noStrike" baseline="0" dirty="0" err="1">
                <a:solidFill>
                  <a:srgbClr val="231F20"/>
                </a:solidFill>
                <a:latin typeface="Courier"/>
              </a:rPr>
              <a:t>ArrayIndexOutOfBoundsException</a:t>
            </a:r>
            <a:r>
              <a:rPr lang="en-IN" sz="1200" b="0" i="0" u="none" strike="noStrike" baseline="0" dirty="0">
                <a:solidFill>
                  <a:srgbClr val="231F20"/>
                </a:solidFill>
                <a:latin typeface="Courier"/>
              </a:rPr>
              <a:t> e) {</a:t>
            </a:r>
          </a:p>
          <a:p>
            <a:pPr marL="0" indent="0" algn="l">
              <a:spcBef>
                <a:spcPts val="600"/>
              </a:spcBef>
              <a:buNone/>
            </a:pPr>
            <a:r>
              <a:rPr lang="en-US" sz="1200" b="0" i="0" u="none" strike="noStrike" baseline="0" dirty="0" err="1">
                <a:solidFill>
                  <a:srgbClr val="231F20"/>
                </a:solidFill>
                <a:latin typeface="Courier"/>
              </a:rPr>
              <a:t>System.out.println</a:t>
            </a:r>
            <a:r>
              <a:rPr lang="en-US" sz="1200" b="0" i="0" u="none" strike="noStrike" baseline="0" dirty="0">
                <a:solidFill>
                  <a:srgbClr val="231F20"/>
                </a:solidFill>
                <a:latin typeface="Courier"/>
              </a:rPr>
              <a:t>("Array index out-of-bounds: " + e);</a:t>
            </a:r>
          </a:p>
          <a:p>
            <a:pPr marL="0" indent="0" algn="l">
              <a:spcBef>
                <a:spcPts val="600"/>
              </a:spcBef>
              <a:buNone/>
            </a:pPr>
            <a:r>
              <a:rPr lang="en-IN" sz="1200" b="0" i="0" u="none" strike="noStrike" baseline="0" dirty="0">
                <a:solidFill>
                  <a:srgbClr val="231F20"/>
                </a:solidFill>
                <a:latin typeface="Courier"/>
              </a:rPr>
              <a:t>}</a:t>
            </a:r>
          </a:p>
          <a:p>
            <a:pPr marL="0" indent="0" algn="l">
              <a:spcBef>
                <a:spcPts val="600"/>
              </a:spcBef>
              <a:buNone/>
            </a:pPr>
            <a:r>
              <a:rPr lang="en-IN" sz="1200" b="0" i="0" u="none" strike="noStrike" baseline="0" dirty="0">
                <a:solidFill>
                  <a:srgbClr val="231F20"/>
                </a:solidFill>
                <a:latin typeface="Courier"/>
              </a:rPr>
              <a:t>} catch(</a:t>
            </a:r>
            <a:r>
              <a:rPr lang="en-IN" sz="1200" b="0" i="0" u="none" strike="noStrike" baseline="0" dirty="0" err="1">
                <a:solidFill>
                  <a:srgbClr val="231F20"/>
                </a:solidFill>
                <a:latin typeface="Courier"/>
              </a:rPr>
              <a:t>ArithmeticException</a:t>
            </a:r>
            <a:r>
              <a:rPr lang="en-IN" sz="1200" b="0" i="0" u="none" strike="noStrike" baseline="0" dirty="0">
                <a:solidFill>
                  <a:srgbClr val="231F20"/>
                </a:solidFill>
                <a:latin typeface="Courier"/>
              </a:rPr>
              <a:t> e) {</a:t>
            </a:r>
          </a:p>
          <a:p>
            <a:pPr marL="0" indent="0" algn="l">
              <a:spcBef>
                <a:spcPts val="600"/>
              </a:spcBef>
              <a:buNone/>
            </a:pPr>
            <a:r>
              <a:rPr lang="en-US" sz="1200" b="0" i="0" u="none" strike="noStrike" baseline="0" dirty="0" err="1">
                <a:solidFill>
                  <a:srgbClr val="231F20"/>
                </a:solidFill>
                <a:latin typeface="Courier"/>
              </a:rPr>
              <a:t>System.out.println</a:t>
            </a:r>
            <a:r>
              <a:rPr lang="en-US" sz="1200" b="0" i="0" u="none" strike="noStrike" baseline="0" dirty="0">
                <a:solidFill>
                  <a:srgbClr val="231F20"/>
                </a:solidFill>
                <a:latin typeface="Courier"/>
              </a:rPr>
              <a:t>("Divide by 0: " + e);</a:t>
            </a:r>
          </a:p>
          <a:p>
            <a:pPr marL="0" indent="0" algn="l">
              <a:spcBef>
                <a:spcPts val="600"/>
              </a:spcBef>
              <a:buNone/>
            </a:pPr>
            <a:r>
              <a:rPr lang="en-IN" sz="1200" b="0" i="0" u="none" strike="noStrike" baseline="0">
                <a:solidFill>
                  <a:srgbClr val="231F20"/>
                </a:solidFill>
                <a:latin typeface="Courier"/>
              </a:rPr>
              <a:t>}}}</a:t>
            </a:r>
            <a:endParaRPr lang="en-IN" sz="1200" dirty="0"/>
          </a:p>
          <a:p>
            <a:pPr marL="0" indent="0" algn="l">
              <a:spcBef>
                <a:spcPts val="600"/>
              </a:spcBef>
              <a:buNone/>
            </a:pPr>
            <a:r>
              <a:rPr lang="en-US" sz="1200" b="0" i="0" u="none" strike="noStrike" baseline="0" dirty="0">
                <a:solidFill>
                  <a:srgbClr val="231F20"/>
                </a:solidFill>
                <a:latin typeface="Courier"/>
              </a:rPr>
              <a:t> </a:t>
            </a:r>
            <a:endParaRPr lang="en-IN" sz="1200" b="0" i="0" u="none" strike="noStrike" baseline="0" dirty="0">
              <a:solidFill>
                <a:srgbClr val="000000"/>
              </a:solidFill>
              <a:latin typeface="Courier"/>
            </a:endParaRPr>
          </a:p>
        </p:txBody>
      </p:sp>
      <p:sp>
        <p:nvSpPr>
          <p:cNvPr id="5" name="Slide Number Placeholder 4">
            <a:extLst>
              <a:ext uri="{FF2B5EF4-FFF2-40B4-BE49-F238E27FC236}">
                <a16:creationId xmlns:a16="http://schemas.microsoft.com/office/drawing/2014/main" id="{7008D0FA-85BF-4187-8FA8-B91BB83B5659}"/>
              </a:ext>
            </a:extLst>
          </p:cNvPr>
          <p:cNvSpPr>
            <a:spLocks noGrp="1"/>
          </p:cNvSpPr>
          <p:nvPr>
            <p:ph type="sldNum" sz="quarter" idx="12"/>
          </p:nvPr>
        </p:nvSpPr>
        <p:spPr/>
        <p:txBody>
          <a:bodyPr/>
          <a:lstStyle/>
          <a:p>
            <a:fld id="{A75773E6-2B46-4AF3-BBE1-4EE7E01AA23A}" type="slidenum">
              <a:rPr lang="en-IN" smtClean="0"/>
              <a:t>10</a:t>
            </a:fld>
            <a:endParaRPr lang="en-IN"/>
          </a:p>
        </p:txBody>
      </p:sp>
      <p:sp>
        <p:nvSpPr>
          <p:cNvPr id="4" name="Content Placeholder 3">
            <a:extLst>
              <a:ext uri="{FF2B5EF4-FFF2-40B4-BE49-F238E27FC236}">
                <a16:creationId xmlns:a16="http://schemas.microsoft.com/office/drawing/2014/main" id="{63714468-4372-4AA2-836F-D894D70732AC}"/>
              </a:ext>
            </a:extLst>
          </p:cNvPr>
          <p:cNvSpPr>
            <a:spLocks noGrp="1"/>
          </p:cNvSpPr>
          <p:nvPr>
            <p:ph sz="half" idx="4294967295"/>
          </p:nvPr>
        </p:nvSpPr>
        <p:spPr>
          <a:xfrm>
            <a:off x="6096000" y="1855643"/>
            <a:ext cx="5334000" cy="4500707"/>
          </a:xfrm>
        </p:spPr>
        <p:txBody>
          <a:bodyPr>
            <a:noAutofit/>
          </a:bodyPr>
          <a:lstStyle/>
          <a:p>
            <a:pPr marL="0" indent="0">
              <a:spcBef>
                <a:spcPts val="600"/>
              </a:spcBef>
              <a:buNone/>
            </a:pPr>
            <a:r>
              <a:rPr lang="en-IN" sz="1200" dirty="0"/>
              <a:t>OUTPUT</a:t>
            </a:r>
          </a:p>
          <a:p>
            <a:pPr algn="l">
              <a:spcBef>
                <a:spcPts val="600"/>
              </a:spcBef>
            </a:pPr>
            <a:r>
              <a:rPr lang="en-IN" sz="1200" b="0" i="0" u="none" strike="noStrike" baseline="0" dirty="0">
                <a:latin typeface="Courier"/>
              </a:rPr>
              <a:t>C:\&gt;java </a:t>
            </a:r>
            <a:r>
              <a:rPr lang="en-IN" sz="1200" b="0" i="0" u="none" strike="noStrike" baseline="0" dirty="0" err="1">
                <a:latin typeface="Courier"/>
              </a:rPr>
              <a:t>NestTry</a:t>
            </a:r>
            <a:endParaRPr lang="en-IN" sz="1200" b="0" i="0" u="none" strike="noStrike" baseline="0" dirty="0">
              <a:latin typeface="Courier"/>
            </a:endParaRPr>
          </a:p>
          <a:p>
            <a:pPr algn="l">
              <a:spcBef>
                <a:spcPts val="600"/>
              </a:spcBef>
            </a:pPr>
            <a:r>
              <a:rPr lang="en-US" sz="1200" b="0" i="0" u="none" strike="noStrike" baseline="0" dirty="0">
                <a:latin typeface="Courier"/>
              </a:rPr>
              <a:t>Divide by 0: </a:t>
            </a:r>
            <a:r>
              <a:rPr lang="en-US" sz="1200" b="0" i="0" u="none" strike="noStrike" baseline="0" dirty="0" err="1">
                <a:latin typeface="Courier"/>
              </a:rPr>
              <a:t>java.lang.ArithmeticException</a:t>
            </a:r>
            <a:r>
              <a:rPr lang="en-US" sz="1200" b="0" i="0" u="none" strike="noStrike" baseline="0" dirty="0">
                <a:latin typeface="Courier"/>
              </a:rPr>
              <a:t>: / by zero</a:t>
            </a:r>
          </a:p>
          <a:p>
            <a:pPr algn="l">
              <a:spcBef>
                <a:spcPts val="600"/>
              </a:spcBef>
            </a:pPr>
            <a:r>
              <a:rPr lang="en-IN" sz="1200" b="0" i="0" u="none" strike="noStrike" baseline="0" dirty="0">
                <a:latin typeface="Courier"/>
              </a:rPr>
              <a:t>C:\&gt;java </a:t>
            </a:r>
            <a:r>
              <a:rPr lang="en-IN" sz="1200" b="0" i="0" u="none" strike="noStrike" baseline="0" dirty="0" err="1">
                <a:latin typeface="Courier"/>
              </a:rPr>
              <a:t>NestTry</a:t>
            </a:r>
            <a:r>
              <a:rPr lang="en-IN" sz="1200" b="0" i="0" u="none" strike="noStrike" baseline="0" dirty="0">
                <a:latin typeface="Courier"/>
              </a:rPr>
              <a:t> One</a:t>
            </a:r>
          </a:p>
          <a:p>
            <a:pPr algn="l">
              <a:spcBef>
                <a:spcPts val="600"/>
              </a:spcBef>
            </a:pPr>
            <a:r>
              <a:rPr lang="en-IN" sz="1200" b="0" i="0" u="none" strike="noStrike" baseline="0" dirty="0">
                <a:latin typeface="Courier"/>
              </a:rPr>
              <a:t>a = 1</a:t>
            </a:r>
          </a:p>
          <a:p>
            <a:pPr algn="l">
              <a:spcBef>
                <a:spcPts val="600"/>
              </a:spcBef>
            </a:pPr>
            <a:r>
              <a:rPr lang="en-US" sz="1200" b="0" i="0" u="none" strike="noStrike" baseline="0" dirty="0">
                <a:latin typeface="Courier"/>
              </a:rPr>
              <a:t>Divide by 0: </a:t>
            </a:r>
            <a:r>
              <a:rPr lang="en-US" sz="1200" b="0" i="0" u="none" strike="noStrike" baseline="0" dirty="0" err="1">
                <a:latin typeface="Courier"/>
              </a:rPr>
              <a:t>java.lang.ArithmeticException</a:t>
            </a:r>
            <a:r>
              <a:rPr lang="en-US" sz="1200" b="0" i="0" u="none" strike="noStrike" baseline="0" dirty="0">
                <a:latin typeface="Courier"/>
              </a:rPr>
              <a:t>: / by zero</a:t>
            </a:r>
          </a:p>
          <a:p>
            <a:pPr algn="l">
              <a:spcBef>
                <a:spcPts val="600"/>
              </a:spcBef>
            </a:pPr>
            <a:r>
              <a:rPr lang="en-US" sz="1200" b="0" i="0" u="none" strike="noStrike" baseline="0" dirty="0">
                <a:latin typeface="Courier"/>
              </a:rPr>
              <a:t>C:\&gt;java </a:t>
            </a:r>
            <a:r>
              <a:rPr lang="en-US" sz="1200" b="0" i="0" u="none" strike="noStrike" baseline="0" dirty="0" err="1">
                <a:latin typeface="Courier"/>
              </a:rPr>
              <a:t>NestTry</a:t>
            </a:r>
            <a:r>
              <a:rPr lang="en-US" sz="1200" b="0" i="0" u="none" strike="noStrike" baseline="0" dirty="0">
                <a:latin typeface="Courier"/>
              </a:rPr>
              <a:t> One Two</a:t>
            </a:r>
          </a:p>
          <a:p>
            <a:pPr algn="l">
              <a:spcBef>
                <a:spcPts val="600"/>
              </a:spcBef>
            </a:pPr>
            <a:r>
              <a:rPr lang="en-IN" sz="1200" b="0" i="0" u="none" strike="noStrike" baseline="0" dirty="0">
                <a:latin typeface="Courier"/>
              </a:rPr>
              <a:t>a = 2</a:t>
            </a:r>
          </a:p>
          <a:p>
            <a:pPr algn="l">
              <a:spcBef>
                <a:spcPts val="600"/>
              </a:spcBef>
            </a:pPr>
            <a:r>
              <a:rPr lang="en-IN" sz="1200" b="0" i="0" u="none" strike="noStrike" baseline="0" dirty="0">
                <a:latin typeface="Courier"/>
              </a:rPr>
              <a:t>Array index out-of-bounds:</a:t>
            </a:r>
          </a:p>
          <a:p>
            <a:pPr algn="l">
              <a:spcBef>
                <a:spcPts val="600"/>
              </a:spcBef>
            </a:pPr>
            <a:r>
              <a:rPr lang="en-IN" sz="1200" b="0" i="0" u="none" strike="noStrike" baseline="0" dirty="0">
                <a:latin typeface="Courier"/>
              </a:rPr>
              <a:t>java.lang.ArrayIndexOutOfBoundsException:42</a:t>
            </a:r>
            <a:endParaRPr lang="en-IN" sz="1200" dirty="0"/>
          </a:p>
        </p:txBody>
      </p:sp>
    </p:spTree>
    <p:extLst>
      <p:ext uri="{BB962C8B-B14F-4D97-AF65-F5344CB8AC3E}">
        <p14:creationId xmlns:p14="http://schemas.microsoft.com/office/powerpoint/2010/main" val="370200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4F6C-D94E-40B3-B373-F6F6B2AE1433}"/>
              </a:ext>
            </a:extLst>
          </p:cNvPr>
          <p:cNvSpPr>
            <a:spLocks noGrp="1"/>
          </p:cNvSpPr>
          <p:nvPr>
            <p:ph type="title"/>
          </p:nvPr>
        </p:nvSpPr>
        <p:spPr/>
        <p:txBody>
          <a:bodyPr/>
          <a:lstStyle/>
          <a:p>
            <a:r>
              <a:rPr lang="en-US" dirty="0"/>
              <a:t>throw keyword	</a:t>
            </a:r>
            <a:endParaRPr lang="en-IN" dirty="0"/>
          </a:p>
        </p:txBody>
      </p:sp>
      <p:sp>
        <p:nvSpPr>
          <p:cNvPr id="4" name="Slide Number Placeholder 3">
            <a:extLst>
              <a:ext uri="{FF2B5EF4-FFF2-40B4-BE49-F238E27FC236}">
                <a16:creationId xmlns:a16="http://schemas.microsoft.com/office/drawing/2014/main" id="{074BCD23-9112-4D1E-94C4-B6C2D501E1AE}"/>
              </a:ext>
            </a:extLst>
          </p:cNvPr>
          <p:cNvSpPr>
            <a:spLocks noGrp="1"/>
          </p:cNvSpPr>
          <p:nvPr>
            <p:ph type="sldNum" sz="quarter" idx="12"/>
          </p:nvPr>
        </p:nvSpPr>
        <p:spPr/>
        <p:txBody>
          <a:bodyPr/>
          <a:lstStyle/>
          <a:p>
            <a:fld id="{A75773E6-2B46-4AF3-BBE1-4EE7E01AA23A}" type="slidenum">
              <a:rPr lang="en-IN" smtClean="0"/>
              <a:t>11</a:t>
            </a:fld>
            <a:endParaRPr lang="en-IN"/>
          </a:p>
        </p:txBody>
      </p:sp>
      <p:sp>
        <p:nvSpPr>
          <p:cNvPr id="5" name="Rectangle 1">
            <a:extLst>
              <a:ext uri="{FF2B5EF4-FFF2-40B4-BE49-F238E27FC236}">
                <a16:creationId xmlns:a16="http://schemas.microsoft.com/office/drawing/2014/main" id="{FD852584-6191-463E-9E9D-4CF231B21515}"/>
              </a:ext>
            </a:extLst>
          </p:cNvPr>
          <p:cNvSpPr>
            <a:spLocks noGrp="1" noChangeArrowheads="1"/>
          </p:cNvSpPr>
          <p:nvPr>
            <p:ph idx="1"/>
          </p:nvPr>
        </p:nvSpPr>
        <p:spPr bwMode="auto">
          <a:xfrm>
            <a:off x="561109" y="1845804"/>
            <a:ext cx="9996055"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The </a:t>
            </a:r>
            <a:r>
              <a:rPr kumimoji="0" lang="en-US" altLang="en-US" sz="1800" b="0" i="0" u="none" strike="noStrike" cap="none" normalizeH="0" baseline="0" dirty="0">
                <a:ln>
                  <a:noFill/>
                </a:ln>
                <a:solidFill>
                  <a:srgbClr val="DC143C"/>
                </a:solidFill>
                <a:effectLst/>
                <a:latin typeface="+mn-lt"/>
              </a:rPr>
              <a:t>throw</a:t>
            </a:r>
            <a:r>
              <a:rPr kumimoji="0" lang="en-US" altLang="en-US" sz="1800" b="0" i="0" u="none" strike="noStrike" cap="none" normalizeH="0" baseline="0" dirty="0">
                <a:ln>
                  <a:noFill/>
                </a:ln>
                <a:solidFill>
                  <a:srgbClr val="000000"/>
                </a:solidFill>
                <a:effectLst/>
                <a:latin typeface="+mn-lt"/>
              </a:rPr>
              <a:t> keyword is used to create a custom error.</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The </a:t>
            </a:r>
            <a:r>
              <a:rPr kumimoji="0" lang="en-US" altLang="en-US" sz="1800" b="0" i="0" u="none" strike="noStrike" cap="none" normalizeH="0" baseline="0" dirty="0">
                <a:ln>
                  <a:noFill/>
                </a:ln>
                <a:solidFill>
                  <a:srgbClr val="DC143C"/>
                </a:solidFill>
                <a:effectLst/>
                <a:latin typeface="+mn-lt"/>
              </a:rPr>
              <a:t>throw</a:t>
            </a:r>
            <a:r>
              <a:rPr kumimoji="0" lang="en-US" altLang="en-US" sz="1800" b="0" i="0" u="none" strike="noStrike" cap="none" normalizeH="0" baseline="0" dirty="0">
                <a:ln>
                  <a:noFill/>
                </a:ln>
                <a:solidFill>
                  <a:srgbClr val="000000"/>
                </a:solidFill>
                <a:effectLst/>
                <a:latin typeface="+mn-lt"/>
              </a:rPr>
              <a:t> statement is used together with an </a:t>
            </a:r>
            <a:r>
              <a:rPr kumimoji="0" lang="en-US" altLang="en-US" sz="1800" b="1" i="0" u="none" strike="noStrike" cap="none" normalizeH="0" baseline="0" dirty="0">
                <a:ln>
                  <a:noFill/>
                </a:ln>
                <a:solidFill>
                  <a:srgbClr val="000000"/>
                </a:solidFill>
                <a:effectLst/>
                <a:latin typeface="+mn-lt"/>
              </a:rPr>
              <a:t>exception type</a:t>
            </a:r>
            <a:r>
              <a:rPr kumimoji="0" lang="en-US" altLang="en-US" sz="1800" b="0" i="0" u="none" strike="noStrike" cap="none" normalizeH="0" baseline="0" dirty="0">
                <a:ln>
                  <a:noFill/>
                </a:ln>
                <a:solidFill>
                  <a:srgbClr val="000000"/>
                </a:solidFill>
                <a:effectLst/>
                <a:latin typeface="+mn-lt"/>
              </a:rPr>
              <a:t>.</a:t>
            </a:r>
          </a:p>
          <a:p>
            <a:pPr marL="0" indent="0">
              <a:lnSpc>
                <a:spcPct val="100000"/>
              </a:lnSpc>
              <a:buNone/>
            </a:pPr>
            <a:r>
              <a:rPr kumimoji="0" lang="en-US" altLang="en-US" sz="1800" b="0" i="0" u="none" strike="noStrike" cap="none" normalizeH="0" baseline="0" dirty="0">
                <a:ln>
                  <a:noFill/>
                </a:ln>
                <a:solidFill>
                  <a:srgbClr val="0077AA"/>
                </a:solidFill>
                <a:effectLst/>
                <a:latin typeface="+mn-lt"/>
              </a:rPr>
              <a:t>public</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a:ln>
                  <a:noFill/>
                </a:ln>
                <a:solidFill>
                  <a:srgbClr val="0077AA"/>
                </a:solidFill>
                <a:effectLst/>
                <a:latin typeface="+mn-lt"/>
              </a:rPr>
              <a:t>class</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a:ln>
                  <a:noFill/>
                </a:ln>
                <a:solidFill>
                  <a:srgbClr val="DD4A68"/>
                </a:solidFill>
                <a:effectLst/>
                <a:latin typeface="+mn-lt"/>
              </a:rPr>
              <a:t>Main</a:t>
            </a:r>
            <a:r>
              <a:rPr kumimoji="0" lang="en-US" altLang="en-US" sz="1800" b="0" i="0" u="none" strike="noStrike" cap="none" normalizeH="0" baseline="0" dirty="0">
                <a:ln>
                  <a:noFill/>
                </a:ln>
                <a:solidFill>
                  <a:srgbClr val="000000"/>
                </a:solidFill>
                <a:effectLst/>
                <a:latin typeface="+mn-lt"/>
              </a:rPr>
              <a:t> </a:t>
            </a:r>
          </a:p>
          <a:p>
            <a:pPr marL="0" indent="0">
              <a:lnSpc>
                <a:spcPct val="100000"/>
              </a:lnSpc>
              <a:buNone/>
            </a:pPr>
            <a:r>
              <a:rPr kumimoji="0" lang="en-US" altLang="en-US" sz="1800" b="0" i="0" u="none" strike="noStrike" cap="none" normalizeH="0" baseline="0" dirty="0">
                <a:ln>
                  <a:noFill/>
                </a:ln>
                <a:solidFill>
                  <a:srgbClr val="999999"/>
                </a:solidFill>
                <a:effectLst/>
                <a:latin typeface="+mn-lt"/>
              </a:rPr>
              <a:t>{</a:t>
            </a:r>
          </a:p>
          <a:p>
            <a:pPr marL="0" indent="0">
              <a:lnSpc>
                <a:spcPct val="100000"/>
              </a:lnSpc>
              <a:buNone/>
            </a:pP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a:ln>
                  <a:noFill/>
                </a:ln>
                <a:solidFill>
                  <a:srgbClr val="0077AA"/>
                </a:solidFill>
                <a:effectLst/>
                <a:latin typeface="+mn-lt"/>
              </a:rPr>
              <a:t>static</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a:ln>
                  <a:noFill/>
                </a:ln>
                <a:solidFill>
                  <a:srgbClr val="0077AA"/>
                </a:solidFill>
                <a:effectLst/>
                <a:latin typeface="+mn-lt"/>
              </a:rPr>
              <a:t>void</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err="1">
                <a:ln>
                  <a:noFill/>
                </a:ln>
                <a:solidFill>
                  <a:srgbClr val="DD4A68"/>
                </a:solidFill>
                <a:effectLst/>
                <a:latin typeface="+mn-lt"/>
              </a:rPr>
              <a:t>checkAge</a:t>
            </a: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0077AA"/>
                </a:solidFill>
                <a:effectLst/>
                <a:latin typeface="+mn-lt"/>
              </a:rPr>
              <a:t>int</a:t>
            </a:r>
            <a:r>
              <a:rPr kumimoji="0" lang="en-US" altLang="en-US" sz="1800" b="0" i="0" u="none" strike="noStrike" cap="none" normalizeH="0" baseline="0" dirty="0">
                <a:ln>
                  <a:noFill/>
                </a:ln>
                <a:solidFill>
                  <a:srgbClr val="000000"/>
                </a:solidFill>
                <a:effectLst/>
                <a:latin typeface="+mn-lt"/>
              </a:rPr>
              <a:t> age</a:t>
            </a: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000000"/>
                </a:solidFill>
                <a:effectLst/>
                <a:latin typeface="+mn-lt"/>
              </a:rPr>
              <a:t> </a:t>
            </a:r>
          </a:p>
          <a:p>
            <a:pPr marL="0" indent="0">
              <a:lnSpc>
                <a:spcPct val="100000"/>
              </a:lnSpc>
              <a:buNone/>
            </a:pPr>
            <a:r>
              <a:rPr kumimoji="0" lang="en-US" altLang="en-US" sz="1800" b="0" i="0" u="none" strike="noStrike" cap="none" normalizeH="0" baseline="0" dirty="0">
                <a:ln>
                  <a:noFill/>
                </a:ln>
                <a:solidFill>
                  <a:srgbClr val="999999"/>
                </a:solidFill>
                <a:effectLst/>
                <a:latin typeface="+mn-lt"/>
              </a:rPr>
              <a:t>	{</a:t>
            </a:r>
            <a:r>
              <a:rPr kumimoji="0" lang="en-US" altLang="en-US" sz="1800" b="0" i="0" u="none" strike="noStrike" cap="none" normalizeH="0" baseline="0" dirty="0">
                <a:ln>
                  <a:noFill/>
                </a:ln>
                <a:solidFill>
                  <a:srgbClr val="000000"/>
                </a:solidFill>
                <a:effectLst/>
                <a:latin typeface="+mn-lt"/>
              </a:rPr>
              <a:t> </a:t>
            </a:r>
          </a:p>
          <a:p>
            <a:pPr marL="0" indent="0">
              <a:lnSpc>
                <a:spcPct val="100000"/>
              </a:lnSpc>
              <a:buNone/>
            </a:pPr>
            <a:r>
              <a:rPr lang="en-US" altLang="en-US" sz="1800" dirty="0">
                <a:solidFill>
                  <a:srgbClr val="000000"/>
                </a:solidFill>
                <a:latin typeface="+mn-lt"/>
              </a:rPr>
              <a:t>		</a:t>
            </a:r>
            <a:r>
              <a:rPr kumimoji="0" lang="en-US" altLang="en-US" sz="1800" b="0" i="0" u="none" strike="noStrike" cap="none" normalizeH="0" baseline="0" dirty="0">
                <a:ln>
                  <a:noFill/>
                </a:ln>
                <a:solidFill>
                  <a:srgbClr val="0077AA"/>
                </a:solidFill>
                <a:effectLst/>
                <a:latin typeface="+mn-lt"/>
              </a:rPr>
              <a:t>if</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000000"/>
                </a:solidFill>
                <a:effectLst/>
                <a:latin typeface="+mn-lt"/>
              </a:rPr>
              <a:t>age </a:t>
            </a:r>
            <a:r>
              <a:rPr kumimoji="0" lang="en-US" altLang="en-US" sz="1800" b="0" i="0" u="none" strike="noStrike" cap="none" normalizeH="0" baseline="0" dirty="0">
                <a:ln>
                  <a:noFill/>
                </a:ln>
                <a:solidFill>
                  <a:srgbClr val="9A6E3A"/>
                </a:solidFill>
                <a:effectLst/>
                <a:latin typeface="+mn-lt"/>
              </a:rPr>
              <a:t>&lt;</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a:ln>
                  <a:noFill/>
                </a:ln>
                <a:solidFill>
                  <a:srgbClr val="990055"/>
                </a:solidFill>
                <a:effectLst/>
                <a:latin typeface="+mn-lt"/>
              </a:rPr>
              <a:t>18</a:t>
            </a: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000000"/>
                </a:solidFill>
                <a:effectLst/>
                <a:latin typeface="+mn-lt"/>
              </a:rPr>
              <a:t> </a:t>
            </a:r>
          </a:p>
          <a:p>
            <a:pPr marL="0" indent="0">
              <a:lnSpc>
                <a:spcPct val="100000"/>
              </a:lnSpc>
              <a:buNone/>
            </a:pPr>
            <a:r>
              <a:rPr lang="en-US" altLang="en-US" sz="1800" dirty="0">
                <a:solidFill>
                  <a:srgbClr val="000000"/>
                </a:solidFill>
                <a:latin typeface="+mn-lt"/>
              </a:rPr>
              <a:t>		</a:t>
            </a: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000000"/>
                </a:solidFill>
                <a:effectLst/>
                <a:latin typeface="+mn-lt"/>
              </a:rPr>
              <a:t> </a:t>
            </a:r>
          </a:p>
          <a:p>
            <a:pPr marL="0" indent="0">
              <a:lnSpc>
                <a:spcPct val="100000"/>
              </a:lnSpc>
              <a:buNone/>
            </a:pPr>
            <a:r>
              <a:rPr lang="en-US" altLang="en-US" sz="1800" dirty="0">
                <a:solidFill>
                  <a:srgbClr val="000000"/>
                </a:solidFill>
                <a:latin typeface="+mn-lt"/>
              </a:rPr>
              <a:t>			</a:t>
            </a:r>
            <a:r>
              <a:rPr kumimoji="0" lang="en-US" altLang="en-US" sz="1800" b="1" i="0" u="none" strike="noStrike" cap="none" normalizeH="0" baseline="0" dirty="0">
                <a:ln>
                  <a:noFill/>
                </a:ln>
                <a:solidFill>
                  <a:srgbClr val="0077AA"/>
                </a:solidFill>
                <a:effectLst/>
                <a:latin typeface="+mn-lt"/>
              </a:rPr>
              <a:t>throw</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a:ln>
                  <a:noFill/>
                </a:ln>
                <a:solidFill>
                  <a:srgbClr val="0077AA"/>
                </a:solidFill>
                <a:effectLst/>
                <a:latin typeface="+mn-lt"/>
              </a:rPr>
              <a:t>new</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err="1">
                <a:ln>
                  <a:noFill/>
                </a:ln>
                <a:solidFill>
                  <a:srgbClr val="DD4A68"/>
                </a:solidFill>
                <a:effectLst/>
                <a:latin typeface="+mn-lt"/>
              </a:rPr>
              <a:t>ArithmeticException</a:t>
            </a: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669900"/>
                </a:solidFill>
                <a:effectLst/>
                <a:latin typeface="+mn-lt"/>
              </a:rPr>
              <a:t>"Access denied - You must be at least 18 years old."</a:t>
            </a: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000000"/>
                </a:solidFill>
                <a:effectLst/>
                <a:latin typeface="+mn-lt"/>
              </a:rPr>
              <a:t> </a:t>
            </a:r>
          </a:p>
          <a:p>
            <a:pPr marL="0" indent="0">
              <a:lnSpc>
                <a:spcPct val="100000"/>
              </a:lnSpc>
              <a:buNone/>
            </a:pPr>
            <a:r>
              <a:rPr lang="en-US" altLang="en-US" sz="1800" dirty="0">
                <a:solidFill>
                  <a:srgbClr val="000000"/>
                </a:solidFill>
                <a:latin typeface="+mn-lt"/>
              </a:rPr>
              <a:t>		</a:t>
            </a: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000000"/>
                </a:solidFill>
                <a:effectLst/>
                <a:latin typeface="+mn-lt"/>
              </a:rPr>
              <a:t> </a:t>
            </a:r>
          </a:p>
          <a:p>
            <a:pPr marL="0" indent="0">
              <a:lnSpc>
                <a:spcPct val="100000"/>
              </a:lnSpc>
              <a:buNone/>
            </a:pPr>
            <a:r>
              <a:rPr lang="en-US" altLang="en-US" sz="1800" dirty="0">
                <a:solidFill>
                  <a:srgbClr val="000000"/>
                </a:solidFill>
                <a:latin typeface="+mn-lt"/>
              </a:rPr>
              <a:t>		</a:t>
            </a:r>
            <a:r>
              <a:rPr kumimoji="0" lang="en-US" altLang="en-US" sz="1800" b="0" i="0" u="none" strike="noStrike" cap="none" normalizeH="0" baseline="0" dirty="0">
                <a:ln>
                  <a:noFill/>
                </a:ln>
                <a:solidFill>
                  <a:srgbClr val="0077AA"/>
                </a:solidFill>
                <a:effectLst/>
                <a:latin typeface="+mn-lt"/>
              </a:rPr>
              <a:t>else</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err="1">
                <a:ln>
                  <a:noFill/>
                </a:ln>
                <a:solidFill>
                  <a:srgbClr val="DD4A68"/>
                </a:solidFill>
                <a:effectLst/>
                <a:latin typeface="+mn-lt"/>
              </a:rPr>
              <a:t>System</a:t>
            </a:r>
            <a:r>
              <a:rPr kumimoji="0" lang="en-US" altLang="en-US" sz="1800" b="0" i="0" u="none" strike="noStrike" cap="none" normalizeH="0" baseline="0" dirty="0" err="1">
                <a:ln>
                  <a:noFill/>
                </a:ln>
                <a:solidFill>
                  <a:srgbClr val="999999"/>
                </a:solidFill>
                <a:effectLst/>
                <a:latin typeface="+mn-lt"/>
              </a:rPr>
              <a:t>.</a:t>
            </a:r>
            <a:r>
              <a:rPr kumimoji="0" lang="en-US" altLang="en-US" sz="1800" b="0" i="0" u="none" strike="noStrike" cap="none" normalizeH="0" baseline="0" dirty="0" err="1">
                <a:ln>
                  <a:noFill/>
                </a:ln>
                <a:solidFill>
                  <a:srgbClr val="000000"/>
                </a:solidFill>
                <a:effectLst/>
                <a:latin typeface="+mn-lt"/>
              </a:rPr>
              <a:t>out</a:t>
            </a:r>
            <a:r>
              <a:rPr kumimoji="0" lang="en-US" altLang="en-US" sz="1800" b="0" i="0" u="none" strike="noStrike" cap="none" normalizeH="0" baseline="0" dirty="0" err="1">
                <a:ln>
                  <a:noFill/>
                </a:ln>
                <a:solidFill>
                  <a:srgbClr val="999999"/>
                </a:solidFill>
                <a:effectLst/>
                <a:latin typeface="+mn-lt"/>
              </a:rPr>
              <a:t>.</a:t>
            </a:r>
            <a:r>
              <a:rPr kumimoji="0" lang="en-US" altLang="en-US" sz="1800" b="0" i="0" u="none" strike="noStrike" cap="none" normalizeH="0" baseline="0" dirty="0" err="1">
                <a:ln>
                  <a:noFill/>
                </a:ln>
                <a:solidFill>
                  <a:srgbClr val="DD4A68"/>
                </a:solidFill>
                <a:effectLst/>
                <a:latin typeface="+mn-lt"/>
              </a:rPr>
              <a:t>println</a:t>
            </a: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669900"/>
                </a:solidFill>
                <a:effectLst/>
                <a:latin typeface="+mn-lt"/>
              </a:rPr>
              <a:t>"Access granted - You are old enough!"</a:t>
            </a: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000000"/>
                </a:solidFill>
                <a:effectLst/>
                <a:latin typeface="+mn-lt"/>
              </a:rPr>
              <a:t> </a:t>
            </a:r>
          </a:p>
          <a:p>
            <a:pPr marL="0" indent="0">
              <a:lnSpc>
                <a:spcPct val="100000"/>
              </a:lnSpc>
              <a:buNone/>
            </a:pPr>
            <a:r>
              <a:rPr kumimoji="0" lang="en-US" altLang="en-US" sz="1800" b="0" i="0" u="none" strike="noStrike" cap="none" normalizeH="0" baseline="0" dirty="0">
                <a:ln>
                  <a:noFill/>
                </a:ln>
                <a:solidFill>
                  <a:srgbClr val="999999"/>
                </a:solidFill>
                <a:effectLst/>
                <a:latin typeface="+mn-lt"/>
              </a:rPr>
              <a:t>		}</a:t>
            </a:r>
          </a:p>
          <a:p>
            <a:pPr marL="0" indent="0">
              <a:lnSpc>
                <a:spcPct val="100000"/>
              </a:lnSpc>
              <a:buNone/>
            </a:pP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000000"/>
                </a:solidFill>
                <a:effectLst/>
                <a:latin typeface="+mn-lt"/>
              </a:rPr>
              <a:t> </a:t>
            </a:r>
          </a:p>
          <a:p>
            <a:pPr marL="0" indent="0">
              <a:lnSpc>
                <a:spcPct val="100000"/>
              </a:lnSpc>
              <a:buNone/>
            </a:pPr>
            <a:r>
              <a:rPr kumimoji="0" lang="en-US" altLang="en-US" sz="1800" b="0" i="0" u="none" strike="noStrike" cap="none" normalizeH="0" baseline="0" dirty="0">
                <a:ln>
                  <a:noFill/>
                </a:ln>
                <a:solidFill>
                  <a:srgbClr val="0077AA"/>
                </a:solidFill>
                <a:effectLst/>
                <a:latin typeface="+mn-lt"/>
              </a:rPr>
              <a:t>public</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a:ln>
                  <a:noFill/>
                </a:ln>
                <a:solidFill>
                  <a:srgbClr val="0077AA"/>
                </a:solidFill>
                <a:effectLst/>
                <a:latin typeface="+mn-lt"/>
              </a:rPr>
              <a:t>static</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a:ln>
                  <a:noFill/>
                </a:ln>
                <a:solidFill>
                  <a:srgbClr val="0077AA"/>
                </a:solidFill>
                <a:effectLst/>
                <a:latin typeface="+mn-lt"/>
              </a:rPr>
              <a:t>void</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a:ln>
                  <a:noFill/>
                </a:ln>
                <a:solidFill>
                  <a:srgbClr val="DD4A68"/>
                </a:solidFill>
                <a:effectLst/>
                <a:latin typeface="+mn-lt"/>
              </a:rPr>
              <a:t>main</a:t>
            </a: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DD4A68"/>
                </a:solidFill>
                <a:effectLst/>
                <a:latin typeface="+mn-lt"/>
              </a:rPr>
              <a:t>String</a:t>
            </a: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err="1">
                <a:ln>
                  <a:noFill/>
                </a:ln>
                <a:solidFill>
                  <a:srgbClr val="000000"/>
                </a:solidFill>
                <a:effectLst/>
                <a:latin typeface="+mn-lt"/>
              </a:rPr>
              <a:t>args</a:t>
            </a: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000000"/>
                </a:solidFill>
                <a:effectLst/>
                <a:latin typeface="+mn-lt"/>
              </a:rPr>
              <a:t> </a:t>
            </a:r>
          </a:p>
          <a:p>
            <a:pPr marL="0" indent="0">
              <a:lnSpc>
                <a:spcPct val="100000"/>
              </a:lnSpc>
              <a:buNone/>
            </a:pP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err="1">
                <a:ln>
                  <a:noFill/>
                </a:ln>
                <a:solidFill>
                  <a:srgbClr val="DD4A68"/>
                </a:solidFill>
                <a:effectLst/>
                <a:latin typeface="+mn-lt"/>
              </a:rPr>
              <a:t>checkAge</a:t>
            </a: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990055"/>
                </a:solidFill>
                <a:effectLst/>
                <a:latin typeface="+mn-lt"/>
              </a:rPr>
              <a:t>15</a:t>
            </a: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a:ln>
                  <a:noFill/>
                </a:ln>
                <a:solidFill>
                  <a:srgbClr val="708090"/>
                </a:solidFill>
                <a:effectLst/>
                <a:latin typeface="+mn-lt"/>
              </a:rPr>
              <a:t>// Set age to 15 (which is below 18...)</a:t>
            </a:r>
            <a:r>
              <a:rPr kumimoji="0" lang="en-US" altLang="en-US" sz="1800" b="0" i="0" u="none" strike="noStrike" cap="none" normalizeH="0" baseline="0" dirty="0">
                <a:ln>
                  <a:noFill/>
                </a:ln>
                <a:solidFill>
                  <a:srgbClr val="000000"/>
                </a:solidFill>
                <a:effectLst/>
                <a:latin typeface="+mn-lt"/>
              </a:rPr>
              <a:t> </a:t>
            </a:r>
          </a:p>
          <a:p>
            <a:pPr marL="0" indent="0">
              <a:lnSpc>
                <a:spcPct val="100000"/>
              </a:lnSpc>
              <a:buNone/>
            </a:pP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rgbClr val="000000"/>
                </a:solidFill>
                <a:effectLst/>
                <a:latin typeface="+mn-lt"/>
              </a:rPr>
              <a:t> </a:t>
            </a:r>
          </a:p>
          <a:p>
            <a:pPr marL="0" indent="0">
              <a:lnSpc>
                <a:spcPct val="100000"/>
              </a:lnSpc>
              <a:buNone/>
            </a:pPr>
            <a:r>
              <a:rPr kumimoji="0" lang="en-US" altLang="en-US" sz="1800" b="0" i="0" u="none" strike="noStrike" cap="none" normalizeH="0" baseline="0" dirty="0">
                <a:ln>
                  <a:noFill/>
                </a:ln>
                <a:solidFill>
                  <a:srgbClr val="999999"/>
                </a:solidFill>
                <a:effectLst/>
                <a:latin typeface="+mn-lt"/>
              </a:rPr>
              <a:t>}</a:t>
            </a:r>
            <a:r>
              <a:rPr kumimoji="0" lang="en-US" altLang="en-US" sz="18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411435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4F6C-D94E-40B3-B373-F6F6B2AE1433}"/>
              </a:ext>
            </a:extLst>
          </p:cNvPr>
          <p:cNvSpPr>
            <a:spLocks noGrp="1"/>
          </p:cNvSpPr>
          <p:nvPr>
            <p:ph type="title"/>
          </p:nvPr>
        </p:nvSpPr>
        <p:spPr/>
        <p:txBody>
          <a:bodyPr/>
          <a:lstStyle/>
          <a:p>
            <a:r>
              <a:rPr lang="en-US" dirty="0"/>
              <a:t>throws keyword	</a:t>
            </a:r>
            <a:endParaRPr lang="en-IN" dirty="0"/>
          </a:p>
        </p:txBody>
      </p:sp>
      <p:sp>
        <p:nvSpPr>
          <p:cNvPr id="4" name="Slide Number Placeholder 3">
            <a:extLst>
              <a:ext uri="{FF2B5EF4-FFF2-40B4-BE49-F238E27FC236}">
                <a16:creationId xmlns:a16="http://schemas.microsoft.com/office/drawing/2014/main" id="{074BCD23-9112-4D1E-94C4-B6C2D501E1AE}"/>
              </a:ext>
            </a:extLst>
          </p:cNvPr>
          <p:cNvSpPr>
            <a:spLocks noGrp="1"/>
          </p:cNvSpPr>
          <p:nvPr>
            <p:ph type="sldNum" sz="quarter" idx="12"/>
          </p:nvPr>
        </p:nvSpPr>
        <p:spPr/>
        <p:txBody>
          <a:bodyPr/>
          <a:lstStyle/>
          <a:p>
            <a:fld id="{A75773E6-2B46-4AF3-BBE1-4EE7E01AA23A}" type="slidenum">
              <a:rPr lang="en-IN" smtClean="0"/>
              <a:t>12</a:t>
            </a:fld>
            <a:endParaRPr lang="en-IN"/>
          </a:p>
        </p:txBody>
      </p:sp>
      <p:sp>
        <p:nvSpPr>
          <p:cNvPr id="5" name="Rectangle 1">
            <a:extLst>
              <a:ext uri="{FF2B5EF4-FFF2-40B4-BE49-F238E27FC236}">
                <a16:creationId xmlns:a16="http://schemas.microsoft.com/office/drawing/2014/main" id="{FD852584-6191-463E-9E9D-4CF231B21515}"/>
              </a:ext>
            </a:extLst>
          </p:cNvPr>
          <p:cNvSpPr>
            <a:spLocks noGrp="1" noChangeArrowheads="1"/>
          </p:cNvSpPr>
          <p:nvPr>
            <p:ph idx="1"/>
          </p:nvPr>
        </p:nvSpPr>
        <p:spPr bwMode="auto">
          <a:xfrm>
            <a:off x="561109" y="2122802"/>
            <a:ext cx="9996055"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The </a:t>
            </a:r>
            <a:r>
              <a:rPr kumimoji="0" lang="en-US" altLang="en-US" sz="1800" b="0" i="0" u="none" strike="noStrike" cap="none" normalizeH="0" baseline="0" dirty="0">
                <a:ln>
                  <a:noFill/>
                </a:ln>
                <a:solidFill>
                  <a:srgbClr val="DC143C"/>
                </a:solidFill>
                <a:effectLst/>
                <a:latin typeface="+mn-lt"/>
              </a:rPr>
              <a:t>throws</a:t>
            </a:r>
            <a:r>
              <a:rPr kumimoji="0" lang="en-US" altLang="en-US" sz="1800" b="0" i="0" u="none" strike="noStrike" cap="none" normalizeH="0" baseline="0" dirty="0">
                <a:ln>
                  <a:noFill/>
                </a:ln>
                <a:solidFill>
                  <a:srgbClr val="000000"/>
                </a:solidFill>
                <a:effectLst/>
                <a:latin typeface="+mn-lt"/>
              </a:rPr>
              <a:t> keyword indicates what exception type may be thrown by a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a:p>
            <a:pPr marL="0" indent="0">
              <a:lnSpc>
                <a:spcPct val="100000"/>
              </a:lnSpc>
              <a:buNone/>
            </a:pPr>
            <a:r>
              <a:rPr kumimoji="0" lang="en-US" altLang="en-US" sz="1800" b="0" i="0" u="none" strike="noStrike" cap="none" normalizeH="0" baseline="0" dirty="0">
                <a:ln>
                  <a:noFill/>
                </a:ln>
                <a:solidFill>
                  <a:schemeClr val="tx1"/>
                </a:solidFill>
                <a:effectLst/>
                <a:latin typeface="+mn-lt"/>
              </a:rPr>
              <a:t>import java.io.*;</a:t>
            </a:r>
          </a:p>
          <a:p>
            <a:pPr marL="0" indent="0">
              <a:lnSpc>
                <a:spcPct val="100000"/>
              </a:lnSpc>
              <a:buNone/>
            </a:pPr>
            <a:r>
              <a:rPr kumimoji="0" lang="en-US" altLang="en-US" sz="1800" b="0" i="0" u="none" strike="noStrike" cap="none" normalizeH="0" baseline="0" dirty="0">
                <a:ln>
                  <a:noFill/>
                </a:ln>
                <a:solidFill>
                  <a:schemeClr val="tx1"/>
                </a:solidFill>
                <a:effectLst/>
                <a:latin typeface="+mn-lt"/>
              </a:rPr>
              <a:t>public class Main{</a:t>
            </a:r>
          </a:p>
          <a:p>
            <a:pPr marL="0" indent="0">
              <a:lnSpc>
                <a:spcPct val="100000"/>
              </a:lnSpc>
              <a:buNone/>
            </a:pPr>
            <a:r>
              <a:rPr kumimoji="0" lang="en-US" altLang="en-US" sz="1800" b="0" i="0" u="none" strike="noStrike" cap="none" normalizeH="0" baseline="0" dirty="0">
                <a:ln>
                  <a:noFill/>
                </a:ln>
                <a:solidFill>
                  <a:schemeClr val="tx1"/>
                </a:solidFill>
                <a:effectLst/>
                <a:latin typeface="+mn-lt"/>
              </a:rPr>
              <a:t>public static void main(String[] </a:t>
            </a:r>
            <a:r>
              <a:rPr kumimoji="0" lang="en-US" altLang="en-US" sz="1800" b="0" i="0" u="none" strike="noStrike" cap="none" normalizeH="0" baseline="0" dirty="0" err="1">
                <a:ln>
                  <a:noFill/>
                </a:ln>
                <a:solidFill>
                  <a:schemeClr val="tx1"/>
                </a:solidFill>
                <a:effectLst/>
                <a:latin typeface="+mn-lt"/>
              </a:rPr>
              <a:t>args</a:t>
            </a:r>
            <a:r>
              <a:rPr kumimoji="0" lang="en-US" altLang="en-US" sz="1800" b="0" i="0" u="none" strike="noStrike" cap="none" normalizeH="0" baseline="0" dirty="0">
                <a:ln>
                  <a:noFill/>
                </a:ln>
                <a:solidFill>
                  <a:schemeClr val="tx1"/>
                </a:solidFill>
                <a:effectLst/>
                <a:latin typeface="+mn-lt"/>
              </a:rPr>
              <a:t>) throws </a:t>
            </a:r>
            <a:r>
              <a:rPr kumimoji="0" lang="en-US" altLang="en-US" sz="1800" b="0" i="0" u="none" strike="noStrike" cap="none" normalizeH="0" baseline="0" dirty="0" err="1">
                <a:ln>
                  <a:noFill/>
                </a:ln>
                <a:solidFill>
                  <a:schemeClr val="tx1"/>
                </a:solidFill>
                <a:effectLst/>
                <a:latin typeface="+mn-lt"/>
              </a:rPr>
              <a:t>FileNotFoundException,IOException</a:t>
            </a:r>
            <a:endParaRPr kumimoji="0" lang="en-US" altLang="en-US" sz="1800" b="0" i="0" u="none" strike="noStrike" cap="none" normalizeH="0" baseline="0" dirty="0">
              <a:ln>
                <a:noFill/>
              </a:ln>
              <a:solidFill>
                <a:schemeClr val="tx1"/>
              </a:solidFill>
              <a:effectLst/>
              <a:latin typeface="+mn-lt"/>
            </a:endParaRPr>
          </a:p>
          <a:p>
            <a:pPr marL="0" indent="0">
              <a:lnSpc>
                <a:spcPct val="100000"/>
              </a:lnSpc>
              <a:buNone/>
            </a:pPr>
            <a:r>
              <a:rPr kumimoji="0" lang="en-US" altLang="en-US" sz="1800" b="0" i="0" u="none" strike="noStrike" cap="none" normalizeH="0" baseline="0" dirty="0">
                <a:ln>
                  <a:noFill/>
                </a:ln>
                <a:solidFill>
                  <a:schemeClr val="tx1"/>
                </a:solidFill>
                <a:effectLst/>
                <a:latin typeface="+mn-lt"/>
              </a:rPr>
              <a:t>{</a:t>
            </a:r>
          </a:p>
          <a:p>
            <a:pPr marL="0" indent="0">
              <a:lnSpc>
                <a:spcPct val="100000"/>
              </a:lnSpc>
              <a:buNone/>
            </a:pPr>
            <a:r>
              <a:rPr kumimoji="0" lang="en-US" altLang="en-US" sz="1800" b="0" i="0" u="none" strike="noStrike" cap="none" normalizeH="0" baseline="0" dirty="0">
                <a:ln>
                  <a:noFill/>
                </a:ln>
                <a:solidFill>
                  <a:schemeClr val="tx1"/>
                </a:solidFill>
                <a:effectLst/>
                <a:latin typeface="+mn-lt"/>
              </a:rPr>
              <a:t>	File </a:t>
            </a:r>
            <a:r>
              <a:rPr kumimoji="0" lang="en-US" altLang="en-US" sz="1800" b="0" i="0" u="none" strike="noStrike" cap="none" normalizeH="0" baseline="0" dirty="0" err="1">
                <a:ln>
                  <a:noFill/>
                </a:ln>
                <a:solidFill>
                  <a:schemeClr val="tx1"/>
                </a:solidFill>
                <a:effectLst/>
                <a:latin typeface="+mn-lt"/>
              </a:rPr>
              <a:t>fileObj</a:t>
            </a:r>
            <a:r>
              <a:rPr kumimoji="0" lang="en-US" altLang="en-US" sz="1800" b="0" i="0" u="none" strike="noStrike" cap="none" normalizeH="0" baseline="0" dirty="0">
                <a:ln>
                  <a:noFill/>
                </a:ln>
                <a:solidFill>
                  <a:schemeClr val="tx1"/>
                </a:solidFill>
                <a:effectLst/>
                <a:latin typeface="+mn-lt"/>
              </a:rPr>
              <a:t> = new File("C:\\Users\\HP\\Desktop\\New Folder\\abc.txt");</a:t>
            </a:r>
          </a:p>
          <a:p>
            <a:pPr marL="0" indent="0">
              <a:lnSpc>
                <a:spcPct val="100000"/>
              </a:lnSpc>
              <a:buNone/>
            </a:pPr>
            <a:r>
              <a:rPr kumimoji="0" lang="en-US" altLang="en-US" sz="1800" b="0" i="0" u="none" strike="noStrike" cap="none" normalizeH="0" baseline="0" dirty="0">
                <a:ln>
                  <a:noFill/>
                </a:ln>
                <a:solidFill>
                  <a:schemeClr val="tx1"/>
                </a:solidFill>
                <a:effectLst/>
                <a:latin typeface="+mn-lt"/>
              </a:rPr>
              <a:t>	if(!</a:t>
            </a:r>
            <a:r>
              <a:rPr kumimoji="0" lang="en-US" altLang="en-US" sz="1800" b="0" i="0" u="none" strike="noStrike" cap="none" normalizeH="0" baseline="0" dirty="0" err="1">
                <a:ln>
                  <a:noFill/>
                </a:ln>
                <a:solidFill>
                  <a:schemeClr val="tx1"/>
                </a:solidFill>
                <a:effectLst/>
                <a:latin typeface="+mn-lt"/>
              </a:rPr>
              <a:t>fileObj.exists</a:t>
            </a:r>
            <a:r>
              <a:rPr kumimoji="0" lang="en-US" altLang="en-US" sz="1800" b="0" i="0" u="none" strike="noStrike" cap="none" normalizeH="0" baseline="0" dirty="0">
                <a:ln>
                  <a:noFill/>
                </a:ln>
                <a:solidFill>
                  <a:schemeClr val="tx1"/>
                </a:solidFill>
                <a:effectLst/>
                <a:latin typeface="+mn-lt"/>
              </a:rPr>
              <a:t>()){</a:t>
            </a:r>
          </a:p>
          <a:p>
            <a:pPr marL="0" indent="0">
              <a:lnSpc>
                <a:spcPct val="100000"/>
              </a:lnSpc>
              <a:buNone/>
            </a:pPr>
            <a:r>
              <a:rPr kumimoji="0" lang="en-US" altLang="en-US" sz="1800" b="0" i="0" u="none" strike="noStrike" cap="none" normalizeH="0" baseline="0" dirty="0">
                <a:ln>
                  <a:noFill/>
                </a:ln>
                <a:solidFill>
                  <a:schemeClr val="tx1"/>
                </a:solidFill>
                <a:effectLst/>
                <a:latin typeface="+mn-lt"/>
              </a:rPr>
              <a:t>		throw new </a:t>
            </a:r>
            <a:r>
              <a:rPr kumimoji="0" lang="en-US" altLang="en-US" sz="1800" b="0" i="0" u="none" strike="noStrike" cap="none" normalizeH="0" baseline="0" dirty="0" err="1">
                <a:ln>
                  <a:noFill/>
                </a:ln>
                <a:solidFill>
                  <a:schemeClr val="tx1"/>
                </a:solidFill>
                <a:effectLst/>
                <a:latin typeface="+mn-lt"/>
              </a:rPr>
              <a:t>FileNotFoundException</a:t>
            </a:r>
            <a:r>
              <a:rPr kumimoji="0" lang="en-US" altLang="en-US" sz="1800" b="0" i="0" u="none" strike="noStrike" cap="none" normalizeH="0" baseline="0" dirty="0">
                <a:ln>
                  <a:noFill/>
                </a:ln>
                <a:solidFill>
                  <a:schemeClr val="tx1"/>
                </a:solidFill>
                <a:effectLst/>
                <a:latin typeface="+mn-lt"/>
              </a:rPr>
              <a:t>("This file </a:t>
            </a:r>
            <a:r>
              <a:rPr kumimoji="0" lang="en-US" altLang="en-US" sz="1800" b="0" i="0" u="none" strike="noStrike" cap="none" normalizeH="0" baseline="0" dirty="0" err="1">
                <a:ln>
                  <a:noFill/>
                </a:ln>
                <a:solidFill>
                  <a:schemeClr val="tx1"/>
                </a:solidFill>
                <a:effectLst/>
                <a:latin typeface="+mn-lt"/>
              </a:rPr>
              <a:t>doesnot</a:t>
            </a:r>
            <a:r>
              <a:rPr kumimoji="0" lang="en-US" altLang="en-US" sz="1800" b="0" i="0" u="none" strike="noStrike" cap="none" normalizeH="0" baseline="0" dirty="0">
                <a:ln>
                  <a:noFill/>
                </a:ln>
                <a:solidFill>
                  <a:schemeClr val="tx1"/>
                </a:solidFill>
                <a:effectLst/>
                <a:latin typeface="+mn-lt"/>
              </a:rPr>
              <a:t> exist in the path specified "+</a:t>
            </a:r>
            <a:r>
              <a:rPr kumimoji="0" lang="en-US" altLang="en-US" sz="1800" b="0" i="0" u="none" strike="noStrike" cap="none" normalizeH="0" baseline="0" dirty="0" err="1">
                <a:ln>
                  <a:noFill/>
                </a:ln>
                <a:solidFill>
                  <a:schemeClr val="tx1"/>
                </a:solidFill>
                <a:effectLst/>
                <a:latin typeface="+mn-lt"/>
              </a:rPr>
              <a:t>fileObj.toString</a:t>
            </a:r>
            <a:r>
              <a:rPr kumimoji="0" lang="en-US" altLang="en-US" sz="1800" b="0" i="0" u="none" strike="noStrike" cap="none" normalizeH="0" baseline="0" dirty="0">
                <a:ln>
                  <a:noFill/>
                </a:ln>
                <a:solidFill>
                  <a:schemeClr val="tx1"/>
                </a:solidFill>
                <a:effectLst/>
                <a:latin typeface="+mn-lt"/>
              </a:rPr>
              <a:t>());</a:t>
            </a:r>
          </a:p>
          <a:p>
            <a:pPr marL="0" indent="0">
              <a:lnSpc>
                <a:spcPct val="100000"/>
              </a:lnSpc>
              <a:buNone/>
            </a:pPr>
            <a:r>
              <a:rPr kumimoji="0" lang="en-US" altLang="en-US" sz="1800" b="0" i="0" u="none" strike="noStrike" cap="none" normalizeH="0" baseline="0" dirty="0">
                <a:ln>
                  <a:noFill/>
                </a:ln>
                <a:solidFill>
                  <a:schemeClr val="tx1"/>
                </a:solidFill>
                <a:effectLst/>
                <a:latin typeface="+mn-lt"/>
              </a:rPr>
              <a:t>	}</a:t>
            </a:r>
          </a:p>
          <a:p>
            <a:pPr marL="0" indent="0">
              <a:lnSpc>
                <a:spcPct val="100000"/>
              </a:lnSpc>
              <a:buNone/>
            </a:pPr>
            <a:r>
              <a:rPr kumimoji="0" lang="en-US" altLang="en-US" sz="1800" b="0" i="0" u="none" strike="noStrike" cap="none" normalizeH="0" baseline="0" dirty="0">
                <a:ln>
                  <a:noFill/>
                </a:ln>
                <a:solidFill>
                  <a:schemeClr val="tx1"/>
                </a:solidFill>
                <a:effectLst/>
                <a:latin typeface="+mn-lt"/>
              </a:rPr>
              <a:t>	else {</a:t>
            </a:r>
          </a:p>
          <a:p>
            <a:pPr marL="0" indent="0">
              <a:lnSpc>
                <a:spcPct val="100000"/>
              </a:lnSpc>
              <a:buNone/>
            </a:pPr>
            <a:r>
              <a:rPr kumimoji="0" lang="en-US" altLang="en-US" sz="1800" b="0" i="0" u="none" strike="noStrike" cap="none" normalizeH="0" baseline="0" dirty="0">
                <a:ln>
                  <a:noFill/>
                </a:ln>
                <a:solidFill>
                  <a:schemeClr val="tx1"/>
                </a:solidFill>
                <a:effectLst/>
                <a:latin typeface="+mn-lt"/>
              </a:rPr>
              <a:t>		</a:t>
            </a:r>
            <a:r>
              <a:rPr kumimoji="0" lang="en-US" altLang="en-US" sz="1800" b="0" i="0" u="none" strike="noStrike" cap="none" normalizeH="0" baseline="0" dirty="0" err="1">
                <a:ln>
                  <a:noFill/>
                </a:ln>
                <a:solidFill>
                  <a:schemeClr val="tx1"/>
                </a:solidFill>
                <a:effectLst/>
                <a:latin typeface="+mn-lt"/>
              </a:rPr>
              <a:t>System.out.println</a:t>
            </a:r>
            <a:r>
              <a:rPr kumimoji="0" lang="en-US" altLang="en-US" sz="1800" b="0" i="0" u="none" strike="noStrike" cap="none" normalizeH="0" baseline="0" dirty="0">
                <a:ln>
                  <a:noFill/>
                </a:ln>
                <a:solidFill>
                  <a:schemeClr val="tx1"/>
                </a:solidFill>
                <a:effectLst/>
                <a:latin typeface="+mn-lt"/>
              </a:rPr>
              <a:t>("Welcome, we got into file "+</a:t>
            </a:r>
            <a:r>
              <a:rPr kumimoji="0" lang="en-US" altLang="en-US" sz="1800" b="0" i="0" u="none" strike="noStrike" cap="none" normalizeH="0" baseline="0" dirty="0" err="1">
                <a:ln>
                  <a:noFill/>
                </a:ln>
                <a:solidFill>
                  <a:schemeClr val="tx1"/>
                </a:solidFill>
                <a:effectLst/>
                <a:latin typeface="+mn-lt"/>
              </a:rPr>
              <a:t>fileObj.toString</a:t>
            </a:r>
            <a:r>
              <a:rPr kumimoji="0" lang="en-US" altLang="en-US" sz="1800" b="0" i="0" u="none" strike="noStrike" cap="none" normalizeH="0" baseline="0" dirty="0">
                <a:ln>
                  <a:noFill/>
                </a:ln>
                <a:solidFill>
                  <a:schemeClr val="tx1"/>
                </a:solidFill>
                <a:effectLst/>
                <a:latin typeface="+mn-lt"/>
              </a:rPr>
              <a:t>());</a:t>
            </a:r>
          </a:p>
          <a:p>
            <a:pPr marL="0" indent="0">
              <a:lnSpc>
                <a:spcPct val="100000"/>
              </a:lnSpc>
              <a:buNone/>
            </a:pPr>
            <a:r>
              <a:rPr kumimoji="0" lang="en-US" altLang="en-US" sz="1800" b="0" i="0" u="none" strike="noStrike" cap="none" normalizeH="0" baseline="0" dirty="0">
                <a:ln>
                  <a:noFill/>
                </a:ln>
                <a:solidFill>
                  <a:schemeClr val="tx1"/>
                </a:solidFill>
                <a:effectLst/>
                <a:latin typeface="+mn-lt"/>
              </a:rPr>
              <a:t>	}</a:t>
            </a:r>
          </a:p>
          <a:p>
            <a:pPr marL="0" indent="0">
              <a:lnSpc>
                <a:spcPct val="100000"/>
              </a:lnSpc>
              <a:buNone/>
            </a:pPr>
            <a:r>
              <a:rPr kumimoji="0" lang="en-US" altLang="en-US" sz="1800" b="0" i="0" u="none" strike="noStrike" cap="none" normalizeH="0" baseline="0" dirty="0">
                <a:ln>
                  <a:noFill/>
                </a:ln>
                <a:solidFill>
                  <a:schemeClr val="tx1"/>
                </a:solidFill>
                <a:effectLst/>
                <a:latin typeface="+mn-lt"/>
              </a:rPr>
              <a:t>}</a:t>
            </a:r>
          </a:p>
          <a:p>
            <a:pPr marL="0" indent="0">
              <a:lnSpc>
                <a:spcPct val="100000"/>
              </a:lnSpc>
              <a:buNone/>
            </a:pPr>
            <a:r>
              <a:rPr kumimoji="0" lang="en-US" altLang="en-US" sz="18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3409002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4F6C-D94E-40B3-B373-F6F6B2AE1433}"/>
              </a:ext>
            </a:extLst>
          </p:cNvPr>
          <p:cNvSpPr>
            <a:spLocks noGrp="1"/>
          </p:cNvSpPr>
          <p:nvPr>
            <p:ph type="title"/>
          </p:nvPr>
        </p:nvSpPr>
        <p:spPr/>
        <p:txBody>
          <a:bodyPr/>
          <a:lstStyle/>
          <a:p>
            <a:r>
              <a:rPr lang="en-US" dirty="0"/>
              <a:t>Custom exceptions </a:t>
            </a:r>
            <a:endParaRPr lang="en-IN" dirty="0"/>
          </a:p>
        </p:txBody>
      </p:sp>
      <p:sp>
        <p:nvSpPr>
          <p:cNvPr id="4" name="Slide Number Placeholder 3">
            <a:extLst>
              <a:ext uri="{FF2B5EF4-FFF2-40B4-BE49-F238E27FC236}">
                <a16:creationId xmlns:a16="http://schemas.microsoft.com/office/drawing/2014/main" id="{074BCD23-9112-4D1E-94C4-B6C2D501E1AE}"/>
              </a:ext>
            </a:extLst>
          </p:cNvPr>
          <p:cNvSpPr>
            <a:spLocks noGrp="1"/>
          </p:cNvSpPr>
          <p:nvPr>
            <p:ph type="sldNum" sz="quarter" idx="12"/>
          </p:nvPr>
        </p:nvSpPr>
        <p:spPr/>
        <p:txBody>
          <a:bodyPr/>
          <a:lstStyle/>
          <a:p>
            <a:fld id="{A75773E6-2B46-4AF3-BBE1-4EE7E01AA23A}" type="slidenum">
              <a:rPr lang="en-IN" smtClean="0"/>
              <a:t>13</a:t>
            </a:fld>
            <a:endParaRPr lang="en-IN"/>
          </a:p>
        </p:txBody>
      </p:sp>
      <p:sp>
        <p:nvSpPr>
          <p:cNvPr id="5" name="Rectangle 1">
            <a:extLst>
              <a:ext uri="{FF2B5EF4-FFF2-40B4-BE49-F238E27FC236}">
                <a16:creationId xmlns:a16="http://schemas.microsoft.com/office/drawing/2014/main" id="{FD852584-6191-463E-9E9D-4CF231B21515}"/>
              </a:ext>
            </a:extLst>
          </p:cNvPr>
          <p:cNvSpPr>
            <a:spLocks noGrp="1" noChangeArrowheads="1"/>
          </p:cNvSpPr>
          <p:nvPr>
            <p:ph idx="1"/>
          </p:nvPr>
        </p:nvSpPr>
        <p:spPr bwMode="auto">
          <a:xfrm>
            <a:off x="561109" y="2122802"/>
            <a:ext cx="9996055"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buNone/>
            </a:pPr>
            <a:r>
              <a:rPr lang="en-IN" sz="1200" b="1" i="0" dirty="0">
                <a:solidFill>
                  <a:srgbClr val="006699"/>
                </a:solidFill>
                <a:effectLst/>
                <a:latin typeface="inter-regular"/>
              </a:rPr>
              <a:t>class</a:t>
            </a:r>
            <a:r>
              <a:rPr lang="en-IN" sz="1200" b="0" i="0" dirty="0">
                <a:solidFill>
                  <a:srgbClr val="000000"/>
                </a:solidFill>
                <a:effectLst/>
                <a:latin typeface="inter-regular"/>
              </a:rPr>
              <a:t> </a:t>
            </a:r>
            <a:r>
              <a:rPr lang="en-IN" sz="1200" b="0" i="0" dirty="0" err="1">
                <a:solidFill>
                  <a:srgbClr val="000000"/>
                </a:solidFill>
                <a:effectLst/>
                <a:latin typeface="inter-regular"/>
              </a:rPr>
              <a:t>UserDefinedException</a:t>
            </a:r>
            <a:r>
              <a:rPr lang="en-IN" sz="1200" b="0" i="0" dirty="0">
                <a:solidFill>
                  <a:srgbClr val="000000"/>
                </a:solidFill>
                <a:effectLst/>
                <a:latin typeface="inter-regular"/>
              </a:rPr>
              <a:t> </a:t>
            </a:r>
            <a:r>
              <a:rPr lang="en-IN" sz="1200" b="1" i="0" dirty="0">
                <a:solidFill>
                  <a:srgbClr val="006699"/>
                </a:solidFill>
                <a:effectLst/>
                <a:latin typeface="inter-regular"/>
              </a:rPr>
              <a:t>extends</a:t>
            </a:r>
            <a:r>
              <a:rPr lang="en-IN" sz="1200" b="0" i="0" dirty="0">
                <a:solidFill>
                  <a:srgbClr val="000000"/>
                </a:solidFill>
                <a:effectLst/>
                <a:latin typeface="inter-regular"/>
              </a:rPr>
              <a:t> Exception  </a:t>
            </a:r>
          </a:p>
          <a:p>
            <a:pPr marL="0" indent="0" algn="just">
              <a:buNone/>
            </a:pP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public</a:t>
            </a:r>
            <a:r>
              <a:rPr lang="en-IN" sz="1200" b="0" i="0" dirty="0">
                <a:solidFill>
                  <a:srgbClr val="000000"/>
                </a:solidFill>
                <a:effectLst/>
                <a:latin typeface="inter-regular"/>
              </a:rPr>
              <a:t> </a:t>
            </a:r>
            <a:r>
              <a:rPr lang="en-IN" sz="1200" b="0" i="0" dirty="0" err="1">
                <a:solidFill>
                  <a:srgbClr val="000000"/>
                </a:solidFill>
                <a:effectLst/>
                <a:latin typeface="inter-regular"/>
              </a:rPr>
              <a:t>UserDefinedException</a:t>
            </a:r>
            <a:r>
              <a:rPr lang="en-IN" sz="1200" b="0" i="0" dirty="0">
                <a:solidFill>
                  <a:srgbClr val="000000"/>
                </a:solidFill>
                <a:effectLst/>
                <a:latin typeface="inter-regular"/>
              </a:rPr>
              <a:t>(String str)  </a:t>
            </a:r>
          </a:p>
          <a:p>
            <a:pPr marL="0" indent="0" algn="just">
              <a:buNone/>
            </a:pPr>
            <a:r>
              <a:rPr lang="en-IN" sz="1200" b="0" i="0" dirty="0">
                <a:solidFill>
                  <a:srgbClr val="000000"/>
                </a:solidFill>
                <a:effectLst/>
                <a:latin typeface="inter-regular"/>
              </a:rPr>
              <a:t>    {  </a:t>
            </a:r>
          </a:p>
          <a:p>
            <a:pPr marL="0" indent="0" algn="just">
              <a:buNone/>
            </a:pPr>
            <a:r>
              <a:rPr lang="en-IN" sz="1200" b="0" i="0" dirty="0">
                <a:solidFill>
                  <a:srgbClr val="000000"/>
                </a:solidFill>
                <a:effectLst/>
                <a:latin typeface="inter-regular"/>
              </a:rPr>
              <a:t>        </a:t>
            </a:r>
            <a:r>
              <a:rPr lang="en-IN" sz="1200" b="0" i="0" dirty="0">
                <a:solidFill>
                  <a:srgbClr val="008200"/>
                </a:solidFill>
                <a:effectLst/>
                <a:latin typeface="inter-regular"/>
              </a:rPr>
              <a:t>// Calling constructor of parent Exception</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super</a:t>
            </a:r>
            <a:r>
              <a:rPr lang="en-IN" sz="1200" b="0" i="0" dirty="0">
                <a:solidFill>
                  <a:srgbClr val="000000"/>
                </a:solidFill>
                <a:effectLst/>
                <a:latin typeface="inter-regular"/>
              </a:rPr>
              <a:t>(str);  </a:t>
            </a:r>
          </a:p>
          <a:p>
            <a:pPr marL="0" indent="0" algn="just">
              <a:buNone/>
            </a:pPr>
            <a:r>
              <a:rPr lang="en-IN" sz="1200" b="0" i="0" dirty="0">
                <a:solidFill>
                  <a:srgbClr val="000000"/>
                </a:solidFill>
                <a:effectLst/>
                <a:latin typeface="inter-regular"/>
              </a:rPr>
              <a:t>    }  </a:t>
            </a:r>
          </a:p>
          <a:p>
            <a:pPr marL="0" indent="0" algn="just">
              <a:buNone/>
            </a:pPr>
            <a:r>
              <a:rPr lang="en-IN" sz="1200" b="0" i="0" dirty="0">
                <a:solidFill>
                  <a:srgbClr val="000000"/>
                </a:solidFill>
                <a:effectLst/>
                <a:latin typeface="inter-regular"/>
              </a:rPr>
              <a:t>}  </a:t>
            </a:r>
          </a:p>
          <a:p>
            <a:pPr marL="0" indent="0" algn="just">
              <a:buNone/>
            </a:pPr>
            <a:r>
              <a:rPr lang="en-IN" sz="1200" b="0" i="0" dirty="0">
                <a:solidFill>
                  <a:srgbClr val="008200"/>
                </a:solidFill>
                <a:effectLst/>
                <a:latin typeface="inter-regular"/>
              </a:rPr>
              <a:t>// Class that uses above </a:t>
            </a:r>
            <a:r>
              <a:rPr lang="en-IN" sz="1200" b="0" i="0" dirty="0" err="1">
                <a:solidFill>
                  <a:srgbClr val="008200"/>
                </a:solidFill>
                <a:effectLst/>
                <a:latin typeface="inter-regular"/>
              </a:rPr>
              <a:t>MyException</a:t>
            </a:r>
            <a:r>
              <a:rPr lang="en-IN" sz="1200" b="0" i="0" dirty="0">
                <a:solidFill>
                  <a:srgbClr val="000000"/>
                </a:solidFill>
                <a:effectLst/>
                <a:latin typeface="inter-regular"/>
              </a:rPr>
              <a:t>  </a:t>
            </a:r>
          </a:p>
          <a:p>
            <a:pPr marL="0" indent="0" algn="just">
              <a:buNone/>
            </a:pPr>
            <a:r>
              <a:rPr lang="en-IN" sz="1200" b="1" i="0" dirty="0">
                <a:solidFill>
                  <a:srgbClr val="006699"/>
                </a:solidFill>
                <a:effectLst/>
                <a:latin typeface="inter-regular"/>
              </a:rPr>
              <a:t>public</a:t>
            </a:r>
            <a:r>
              <a:rPr lang="en-IN" sz="1200" b="0" i="0" dirty="0">
                <a:solidFill>
                  <a:srgbClr val="000000"/>
                </a:solidFill>
                <a:effectLst/>
                <a:latin typeface="inter-regular"/>
              </a:rPr>
              <a:t> </a:t>
            </a:r>
            <a:r>
              <a:rPr lang="en-IN" sz="1200" b="1" i="0" dirty="0">
                <a:solidFill>
                  <a:srgbClr val="006699"/>
                </a:solidFill>
                <a:effectLst/>
                <a:latin typeface="inter-regular"/>
              </a:rPr>
              <a:t>class</a:t>
            </a:r>
            <a:r>
              <a:rPr lang="en-IN" sz="1200" b="0" i="0" dirty="0">
                <a:solidFill>
                  <a:srgbClr val="000000"/>
                </a:solidFill>
                <a:effectLst/>
                <a:latin typeface="inter-regular"/>
              </a:rPr>
              <a:t> TestThrow3  </a:t>
            </a:r>
          </a:p>
          <a:p>
            <a:pPr marL="0" indent="0" algn="just">
              <a:buNone/>
            </a:pP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public</a:t>
            </a:r>
            <a:r>
              <a:rPr lang="en-IN" sz="1200" b="0" i="0" dirty="0">
                <a:solidFill>
                  <a:srgbClr val="000000"/>
                </a:solidFill>
                <a:effectLst/>
                <a:latin typeface="inter-regular"/>
              </a:rPr>
              <a:t> </a:t>
            </a:r>
            <a:r>
              <a:rPr lang="en-IN" sz="1200" b="1" i="0" dirty="0">
                <a:solidFill>
                  <a:srgbClr val="006699"/>
                </a:solidFill>
                <a:effectLst/>
                <a:latin typeface="inter-regular"/>
              </a:rPr>
              <a:t>static</a:t>
            </a:r>
            <a:r>
              <a:rPr lang="en-IN" sz="1200" b="0" i="0" dirty="0">
                <a:solidFill>
                  <a:srgbClr val="000000"/>
                </a:solidFill>
                <a:effectLst/>
                <a:latin typeface="inter-regular"/>
              </a:rPr>
              <a:t> </a:t>
            </a:r>
            <a:r>
              <a:rPr lang="en-IN" sz="1200" b="1" i="0" dirty="0">
                <a:solidFill>
                  <a:srgbClr val="006699"/>
                </a:solidFill>
                <a:effectLst/>
                <a:latin typeface="inter-regular"/>
              </a:rPr>
              <a:t>void</a:t>
            </a:r>
            <a:r>
              <a:rPr lang="en-IN" sz="1200" b="0" i="0" dirty="0">
                <a:solidFill>
                  <a:srgbClr val="000000"/>
                </a:solidFill>
                <a:effectLst/>
                <a:latin typeface="inter-regular"/>
              </a:rPr>
              <a:t> main(String </a:t>
            </a:r>
            <a:r>
              <a:rPr lang="en-IN" sz="1200" b="0" i="0" dirty="0" err="1">
                <a:solidFill>
                  <a:srgbClr val="000000"/>
                </a:solidFill>
                <a:effectLst/>
                <a:latin typeface="inter-regular"/>
              </a:rPr>
              <a:t>args</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try</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  </a:t>
            </a:r>
          </a:p>
          <a:p>
            <a:pPr marL="0" indent="0" algn="just">
              <a:buNone/>
            </a:pPr>
            <a:r>
              <a:rPr lang="en-IN" sz="1200" b="0" i="0" dirty="0">
                <a:solidFill>
                  <a:srgbClr val="000000"/>
                </a:solidFill>
                <a:effectLst/>
                <a:latin typeface="inter-regular"/>
              </a:rPr>
              <a:t>            </a:t>
            </a:r>
            <a:r>
              <a:rPr lang="en-IN" sz="1200" b="0" i="0" dirty="0">
                <a:solidFill>
                  <a:srgbClr val="008200"/>
                </a:solidFill>
                <a:effectLst/>
                <a:latin typeface="inter-regular"/>
              </a:rPr>
              <a:t>// throw an object of user defined exception</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throw</a:t>
            </a:r>
            <a:r>
              <a:rPr lang="en-IN" sz="1200" b="0" i="0" dirty="0">
                <a:solidFill>
                  <a:srgbClr val="000000"/>
                </a:solidFill>
                <a:effectLst/>
                <a:latin typeface="inter-regular"/>
              </a:rPr>
              <a:t> </a:t>
            </a:r>
            <a:r>
              <a:rPr lang="en-IN" sz="1200" b="1" i="0" dirty="0">
                <a:solidFill>
                  <a:srgbClr val="006699"/>
                </a:solidFill>
                <a:effectLst/>
                <a:latin typeface="inter-regular"/>
              </a:rPr>
              <a:t>new</a:t>
            </a:r>
            <a:r>
              <a:rPr lang="en-IN" sz="1200" b="0" i="0" dirty="0">
                <a:solidFill>
                  <a:srgbClr val="000000"/>
                </a:solidFill>
                <a:effectLst/>
                <a:latin typeface="inter-regular"/>
              </a:rPr>
              <a:t> </a:t>
            </a:r>
            <a:r>
              <a:rPr lang="en-IN" sz="1200" b="0" i="0" dirty="0" err="1">
                <a:solidFill>
                  <a:srgbClr val="000000"/>
                </a:solidFill>
                <a:effectLst/>
                <a:latin typeface="inter-regular"/>
              </a:rPr>
              <a:t>UserDefinedException</a:t>
            </a:r>
            <a:r>
              <a:rPr lang="en-IN" sz="1200" b="0" i="0" dirty="0">
                <a:solidFill>
                  <a:srgbClr val="000000"/>
                </a:solidFill>
                <a:effectLst/>
                <a:latin typeface="inter-regular"/>
              </a:rPr>
              <a:t>(</a:t>
            </a:r>
            <a:r>
              <a:rPr lang="en-IN" sz="1200" b="0" i="0" dirty="0">
                <a:solidFill>
                  <a:srgbClr val="0000FF"/>
                </a:solidFill>
                <a:effectLst/>
                <a:latin typeface="inter-regular"/>
              </a:rPr>
              <a:t>"This is user-defined exception"</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catch</a:t>
            </a:r>
            <a:r>
              <a:rPr lang="en-IN" sz="1200" b="0" i="0" dirty="0">
                <a:solidFill>
                  <a:srgbClr val="000000"/>
                </a:solidFill>
                <a:effectLst/>
                <a:latin typeface="inter-regular"/>
              </a:rPr>
              <a:t> (</a:t>
            </a:r>
            <a:r>
              <a:rPr lang="en-IN" sz="1200" b="0" i="0" dirty="0" err="1">
                <a:solidFill>
                  <a:srgbClr val="000000"/>
                </a:solidFill>
                <a:effectLst/>
                <a:latin typeface="inter-regular"/>
              </a:rPr>
              <a:t>UserDefinedException</a:t>
            </a:r>
            <a:r>
              <a:rPr lang="en-IN" sz="1200" b="0" i="0" dirty="0">
                <a:solidFill>
                  <a:srgbClr val="000000"/>
                </a:solidFill>
                <a:effectLst/>
                <a:latin typeface="inter-regular"/>
              </a:rPr>
              <a:t> </a:t>
            </a:r>
            <a:r>
              <a:rPr lang="en-IN" sz="1200" b="0" i="0" dirty="0" err="1">
                <a:solidFill>
                  <a:srgbClr val="000000"/>
                </a:solidFill>
                <a:effectLst/>
                <a:latin typeface="inter-regular"/>
              </a:rPr>
              <a:t>ude</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  </a:t>
            </a:r>
          </a:p>
          <a:p>
            <a:pPr marL="0" indent="0" algn="just">
              <a:buNone/>
            </a:pPr>
            <a:r>
              <a:rPr lang="en-IN" sz="1200" b="0" i="0" dirty="0">
                <a:solidFill>
                  <a:srgbClr val="000000"/>
                </a:solidFill>
                <a:effectLst/>
                <a:latin typeface="inter-regular"/>
              </a:rPr>
              <a:t>            </a:t>
            </a:r>
            <a:r>
              <a:rPr lang="en-IN" sz="1200" b="0" i="0" dirty="0" err="1">
                <a:solidFill>
                  <a:srgbClr val="000000"/>
                </a:solidFill>
                <a:effectLst/>
                <a:latin typeface="inter-regular"/>
              </a:rPr>
              <a:t>System.out.println</a:t>
            </a:r>
            <a:r>
              <a:rPr lang="en-IN" sz="1200" b="0" i="0" dirty="0">
                <a:solidFill>
                  <a:srgbClr val="000000"/>
                </a:solidFill>
                <a:effectLst/>
                <a:latin typeface="inter-regular"/>
              </a:rPr>
              <a:t>(</a:t>
            </a:r>
            <a:r>
              <a:rPr lang="en-IN" sz="1200" b="0" i="0" dirty="0">
                <a:solidFill>
                  <a:srgbClr val="0000FF"/>
                </a:solidFill>
                <a:effectLst/>
                <a:latin typeface="inter-regular"/>
              </a:rPr>
              <a:t>"Caught the exception"</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0" i="0" dirty="0">
                <a:solidFill>
                  <a:srgbClr val="008200"/>
                </a:solidFill>
                <a:effectLst/>
                <a:latin typeface="inter-regular"/>
              </a:rPr>
              <a:t>// Print the message from </a:t>
            </a:r>
            <a:r>
              <a:rPr lang="en-IN" sz="1200" b="0" i="0" dirty="0" err="1">
                <a:solidFill>
                  <a:srgbClr val="008200"/>
                </a:solidFill>
                <a:effectLst/>
                <a:latin typeface="inter-regular"/>
              </a:rPr>
              <a:t>MyException</a:t>
            </a:r>
            <a:r>
              <a:rPr lang="en-IN" sz="1200" b="0" i="0" dirty="0">
                <a:solidFill>
                  <a:srgbClr val="008200"/>
                </a:solidFill>
                <a:effectLst/>
                <a:latin typeface="inter-regular"/>
              </a:rPr>
              <a:t> object</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0" i="0" dirty="0" err="1">
                <a:solidFill>
                  <a:srgbClr val="000000"/>
                </a:solidFill>
                <a:effectLst/>
                <a:latin typeface="inter-regular"/>
              </a:rPr>
              <a:t>System.out.println</a:t>
            </a:r>
            <a:r>
              <a:rPr lang="en-IN" sz="1200" b="0" i="0" dirty="0">
                <a:solidFill>
                  <a:srgbClr val="000000"/>
                </a:solidFill>
                <a:effectLst/>
                <a:latin typeface="inter-regular"/>
              </a:rPr>
              <a:t>(</a:t>
            </a:r>
            <a:r>
              <a:rPr lang="en-IN" sz="1200" b="0" i="0" dirty="0" err="1">
                <a:solidFill>
                  <a:srgbClr val="000000"/>
                </a:solidFill>
                <a:effectLst/>
                <a:latin typeface="inter-regular"/>
              </a:rPr>
              <a:t>ude.getMessage</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  </a:t>
            </a:r>
          </a:p>
          <a:p>
            <a:pPr marL="0" indent="0" algn="just">
              <a:buNone/>
            </a:pPr>
            <a:r>
              <a:rPr lang="en-IN" sz="1200" b="0" i="0" dirty="0">
                <a:solidFill>
                  <a:srgbClr val="000000"/>
                </a:solidFill>
                <a:effectLst/>
                <a:latin typeface="inter-regular"/>
              </a:rPr>
              <a:t>    }  </a:t>
            </a:r>
          </a:p>
          <a:p>
            <a:pPr marL="0" indent="0" algn="just">
              <a:buNone/>
            </a:pPr>
            <a:r>
              <a:rPr lang="en-IN" sz="1200" b="0" i="0" dirty="0">
                <a:solidFill>
                  <a:srgbClr val="000000"/>
                </a:solidFill>
                <a:effectLst/>
                <a:latin typeface="inter-regular"/>
              </a:rPr>
              <a:t>}   </a:t>
            </a:r>
          </a:p>
        </p:txBody>
      </p:sp>
    </p:spTree>
    <p:extLst>
      <p:ext uri="{BB962C8B-B14F-4D97-AF65-F5344CB8AC3E}">
        <p14:creationId xmlns:p14="http://schemas.microsoft.com/office/powerpoint/2010/main" val="1284025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97B6-7AAC-44EB-AF12-333ED2264F25}"/>
              </a:ext>
            </a:extLst>
          </p:cNvPr>
          <p:cNvSpPr>
            <a:spLocks noGrp="1"/>
          </p:cNvSpPr>
          <p:nvPr>
            <p:ph type="title"/>
          </p:nvPr>
        </p:nvSpPr>
        <p:spPr/>
        <p:txBody>
          <a:bodyPr>
            <a:normAutofit/>
          </a:bodyPr>
          <a:lstStyle/>
          <a:p>
            <a:r>
              <a:rPr lang="en-US" dirty="0"/>
              <a:t>O</a:t>
            </a:r>
            <a:r>
              <a:rPr lang="en-IN" dirty="0"/>
              <a:t>BJECT CLASS</a:t>
            </a:r>
            <a:endParaRPr lang="en-IN" b="1" dirty="0">
              <a:solidFill>
                <a:schemeClr val="bg1"/>
              </a:solidFill>
            </a:endParaRPr>
          </a:p>
        </p:txBody>
      </p:sp>
      <p:sp>
        <p:nvSpPr>
          <p:cNvPr id="3" name="Subtitle 2">
            <a:extLst>
              <a:ext uri="{FF2B5EF4-FFF2-40B4-BE49-F238E27FC236}">
                <a16:creationId xmlns:a16="http://schemas.microsoft.com/office/drawing/2014/main" id="{81340875-434A-4E16-8D47-C55232ED70A9}"/>
              </a:ext>
            </a:extLst>
          </p:cNvPr>
          <p:cNvSpPr>
            <a:spLocks noGrp="1"/>
          </p:cNvSpPr>
          <p:nvPr>
            <p:ph idx="1"/>
          </p:nvPr>
        </p:nvSpPr>
        <p:spPr>
          <a:xfrm>
            <a:off x="838200" y="1917125"/>
            <a:ext cx="10515600" cy="4351338"/>
          </a:xfrm>
        </p:spPr>
        <p:txBody>
          <a:bodyPr>
            <a:noAutofit/>
          </a:bodyPr>
          <a:lstStyle/>
          <a:p>
            <a:pPr>
              <a:lnSpc>
                <a:spcPct val="120000"/>
              </a:lnSpc>
            </a:pPr>
            <a:r>
              <a:rPr lang="en-US" sz="1800" b="0" i="0" dirty="0">
                <a:solidFill>
                  <a:srgbClr val="333333"/>
                </a:solidFill>
                <a:effectLst/>
                <a:latin typeface="inter-regular"/>
              </a:rPr>
              <a:t>The </a:t>
            </a:r>
            <a:r>
              <a:rPr lang="en-US" sz="1800" b="1" i="0" dirty="0">
                <a:solidFill>
                  <a:srgbClr val="333333"/>
                </a:solidFill>
                <a:effectLst/>
                <a:latin typeface="inter-bold"/>
              </a:rPr>
              <a:t>Object class</a:t>
            </a:r>
            <a:r>
              <a:rPr lang="en-US" sz="1800" b="0" i="0" dirty="0">
                <a:solidFill>
                  <a:srgbClr val="333333"/>
                </a:solidFill>
                <a:effectLst/>
                <a:latin typeface="inter-regular"/>
              </a:rPr>
              <a:t> is the parent class of all the classes in java by default. </a:t>
            </a:r>
          </a:p>
          <a:p>
            <a:pPr>
              <a:lnSpc>
                <a:spcPct val="120000"/>
              </a:lnSpc>
            </a:pPr>
            <a:r>
              <a:rPr lang="en-US" sz="1800" b="0" i="0" dirty="0">
                <a:solidFill>
                  <a:srgbClr val="333333"/>
                </a:solidFill>
                <a:effectLst/>
                <a:latin typeface="inter-regular"/>
              </a:rPr>
              <a:t>In other words, it is the topmost class of java.</a:t>
            </a:r>
          </a:p>
          <a:p>
            <a:pPr marL="0" indent="0">
              <a:lnSpc>
                <a:spcPct val="120000"/>
              </a:lnSpc>
              <a:buNone/>
            </a:pPr>
            <a:r>
              <a:rPr lang="en-US" sz="1800" dirty="0">
                <a:solidFill>
                  <a:srgbClr val="000000"/>
                </a:solidFill>
                <a:latin typeface="inter-regular"/>
              </a:rPr>
              <a:t>	</a:t>
            </a:r>
            <a:r>
              <a:rPr lang="en-US" sz="1800" b="0" i="0" dirty="0">
                <a:solidFill>
                  <a:srgbClr val="000000"/>
                </a:solidFill>
                <a:effectLst/>
                <a:latin typeface="inter-regular"/>
              </a:rPr>
              <a:t>Object obj=</a:t>
            </a:r>
            <a:r>
              <a:rPr lang="en-US" sz="1800" b="0" i="0" dirty="0" err="1">
                <a:solidFill>
                  <a:srgbClr val="000000"/>
                </a:solidFill>
                <a:effectLst/>
                <a:latin typeface="inter-regular"/>
              </a:rPr>
              <a:t>getObject</a:t>
            </a:r>
            <a:r>
              <a:rPr lang="en-US" sz="1800" b="0" i="0" dirty="0">
                <a:solidFill>
                  <a:srgbClr val="000000"/>
                </a:solidFill>
                <a:effectLst/>
                <a:latin typeface="inter-regular"/>
              </a:rPr>
              <a:t>();</a:t>
            </a:r>
            <a:r>
              <a:rPr lang="en-US" sz="1800" b="0" i="0" dirty="0">
                <a:solidFill>
                  <a:srgbClr val="008200"/>
                </a:solidFill>
                <a:effectLst/>
                <a:latin typeface="inter-regular"/>
              </a:rPr>
              <a:t>//we don't know what object will be returned from this method</a:t>
            </a:r>
            <a:r>
              <a:rPr lang="en-US" sz="1800" b="0" i="0" dirty="0">
                <a:solidFill>
                  <a:srgbClr val="000000"/>
                </a:solidFill>
                <a:effectLst/>
                <a:latin typeface="inter-regular"/>
              </a:rPr>
              <a:t> </a:t>
            </a:r>
          </a:p>
          <a:p>
            <a:pPr marL="0" indent="0">
              <a:lnSpc>
                <a:spcPct val="120000"/>
              </a:lnSpc>
              <a:buNone/>
            </a:pPr>
            <a:r>
              <a:rPr lang="en-US" sz="1800" b="0" i="0" dirty="0">
                <a:solidFill>
                  <a:srgbClr val="333333"/>
                </a:solidFill>
                <a:effectLst/>
                <a:latin typeface="inter-regular"/>
              </a:rPr>
              <a:t>The Object class provides some common behaviors to all the objects such as object can be compared, object can be cloned, object can be notified</a:t>
            </a:r>
            <a:endParaRPr lang="en-IN" sz="1800" dirty="0"/>
          </a:p>
        </p:txBody>
      </p:sp>
      <p:sp>
        <p:nvSpPr>
          <p:cNvPr id="5" name="Slide Number Placeholder 4">
            <a:extLst>
              <a:ext uri="{FF2B5EF4-FFF2-40B4-BE49-F238E27FC236}">
                <a16:creationId xmlns:a16="http://schemas.microsoft.com/office/drawing/2014/main" id="{408346FF-0524-4962-BC76-643B80BAC289}"/>
              </a:ext>
            </a:extLst>
          </p:cNvPr>
          <p:cNvSpPr>
            <a:spLocks noGrp="1"/>
          </p:cNvSpPr>
          <p:nvPr>
            <p:ph type="sldNum" sz="quarter" idx="12"/>
          </p:nvPr>
        </p:nvSpPr>
        <p:spPr/>
        <p:txBody>
          <a:bodyPr/>
          <a:lstStyle/>
          <a:p>
            <a:fld id="{A75773E6-2B46-4AF3-BBE1-4EE7E01AA23A}" type="slidenum">
              <a:rPr lang="en-IN" smtClean="0"/>
              <a:t>14</a:t>
            </a:fld>
            <a:endParaRPr lang="en-IN"/>
          </a:p>
        </p:txBody>
      </p:sp>
    </p:spTree>
    <p:extLst>
      <p:ext uri="{BB962C8B-B14F-4D97-AF65-F5344CB8AC3E}">
        <p14:creationId xmlns:p14="http://schemas.microsoft.com/office/powerpoint/2010/main" val="184692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97B6-7AAC-44EB-AF12-333ED2264F25}"/>
              </a:ext>
            </a:extLst>
          </p:cNvPr>
          <p:cNvSpPr>
            <a:spLocks noGrp="1"/>
          </p:cNvSpPr>
          <p:nvPr>
            <p:ph type="title"/>
          </p:nvPr>
        </p:nvSpPr>
        <p:spPr/>
        <p:txBody>
          <a:bodyPr>
            <a:normAutofit/>
          </a:bodyPr>
          <a:lstStyle/>
          <a:p>
            <a:r>
              <a:rPr lang="en-US" dirty="0"/>
              <a:t>O</a:t>
            </a:r>
            <a:r>
              <a:rPr lang="en-IN" dirty="0"/>
              <a:t>BJECT CLASS</a:t>
            </a:r>
            <a:endParaRPr lang="en-IN" b="1" dirty="0">
              <a:solidFill>
                <a:schemeClr val="bg1"/>
              </a:solidFill>
            </a:endParaRPr>
          </a:p>
        </p:txBody>
      </p:sp>
      <p:sp>
        <p:nvSpPr>
          <p:cNvPr id="5" name="Slide Number Placeholder 4">
            <a:extLst>
              <a:ext uri="{FF2B5EF4-FFF2-40B4-BE49-F238E27FC236}">
                <a16:creationId xmlns:a16="http://schemas.microsoft.com/office/drawing/2014/main" id="{408346FF-0524-4962-BC76-643B80BAC289}"/>
              </a:ext>
            </a:extLst>
          </p:cNvPr>
          <p:cNvSpPr>
            <a:spLocks noGrp="1"/>
          </p:cNvSpPr>
          <p:nvPr>
            <p:ph type="sldNum" sz="quarter" idx="12"/>
          </p:nvPr>
        </p:nvSpPr>
        <p:spPr/>
        <p:txBody>
          <a:bodyPr/>
          <a:lstStyle/>
          <a:p>
            <a:fld id="{A75773E6-2B46-4AF3-BBE1-4EE7E01AA23A}" type="slidenum">
              <a:rPr lang="en-IN" smtClean="0"/>
              <a:t>15</a:t>
            </a:fld>
            <a:endParaRPr lang="en-IN"/>
          </a:p>
        </p:txBody>
      </p:sp>
      <p:graphicFrame>
        <p:nvGraphicFramePr>
          <p:cNvPr id="9" name="Table 8">
            <a:extLst>
              <a:ext uri="{FF2B5EF4-FFF2-40B4-BE49-F238E27FC236}">
                <a16:creationId xmlns:a16="http://schemas.microsoft.com/office/drawing/2014/main" id="{55E297FB-5304-340E-B0E6-D9B3199A0B58}"/>
              </a:ext>
            </a:extLst>
          </p:cNvPr>
          <p:cNvGraphicFramePr>
            <a:graphicFrameLocks noGrp="1"/>
          </p:cNvGraphicFramePr>
          <p:nvPr/>
        </p:nvGraphicFramePr>
        <p:xfrm>
          <a:off x="4696608" y="1825625"/>
          <a:ext cx="2798784" cy="4351339"/>
        </p:xfrm>
        <a:graphic>
          <a:graphicData uri="http://schemas.openxmlformats.org/drawingml/2006/table">
            <a:tbl>
              <a:tblPr/>
              <a:tblGrid>
                <a:gridCol w="1399392">
                  <a:extLst>
                    <a:ext uri="{9D8B030D-6E8A-4147-A177-3AD203B41FA5}">
                      <a16:colId xmlns:a16="http://schemas.microsoft.com/office/drawing/2014/main" val="3959668563"/>
                    </a:ext>
                  </a:extLst>
                </a:gridCol>
                <a:gridCol w="1399392">
                  <a:extLst>
                    <a:ext uri="{9D8B030D-6E8A-4147-A177-3AD203B41FA5}">
                      <a16:colId xmlns:a16="http://schemas.microsoft.com/office/drawing/2014/main" val="1825104234"/>
                    </a:ext>
                  </a:extLst>
                </a:gridCol>
              </a:tblGrid>
              <a:tr h="199714">
                <a:tc>
                  <a:txBody>
                    <a:bodyPr/>
                    <a:lstStyle/>
                    <a:p>
                      <a:pPr algn="l" fontAlgn="t"/>
                      <a:r>
                        <a:rPr lang="en-IN" sz="700">
                          <a:solidFill>
                            <a:srgbClr val="000000"/>
                          </a:solidFill>
                          <a:effectLst/>
                          <a:latin typeface="times new roman" panose="02020603050405020304" pitchFamily="18" charset="0"/>
                        </a:rPr>
                        <a:t>Method</a:t>
                      </a:r>
                    </a:p>
                  </a:txBody>
                  <a:tcPr marL="45389" marR="45389" marT="45389" marB="45389">
                    <a:lnL w="9525" cap="flat" cmpd="sng" algn="ctr">
                      <a:solidFill>
                        <a:srgbClr val="B08F44"/>
                      </a:solidFill>
                      <a:prstDash val="solid"/>
                      <a:round/>
                      <a:headEnd type="none" w="med" len="med"/>
                      <a:tailEnd type="none" w="med" len="med"/>
                    </a:lnL>
                    <a:lnR w="9525" cap="flat" cmpd="sng" algn="ctr">
                      <a:solidFill>
                        <a:srgbClr val="B08F44"/>
                      </a:solidFill>
                      <a:prstDash val="solid"/>
                      <a:round/>
                      <a:headEnd type="none" w="med" len="med"/>
                      <a:tailEnd type="none" w="med" len="med"/>
                    </a:lnR>
                    <a:lnT w="9525" cap="flat" cmpd="sng" algn="ctr">
                      <a:solidFill>
                        <a:srgbClr val="B08F4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700">
                          <a:solidFill>
                            <a:srgbClr val="000000"/>
                          </a:solidFill>
                          <a:effectLst/>
                          <a:latin typeface="times new roman" panose="02020603050405020304" pitchFamily="18" charset="0"/>
                        </a:rPr>
                        <a:t>Description</a:t>
                      </a:r>
                    </a:p>
                  </a:txBody>
                  <a:tcPr marL="45389" marR="45389" marT="45389" marB="45389">
                    <a:lnL w="9525" cap="flat" cmpd="sng" algn="ctr">
                      <a:solidFill>
                        <a:srgbClr val="B08F44"/>
                      </a:solidFill>
                      <a:prstDash val="solid"/>
                      <a:round/>
                      <a:headEnd type="none" w="med" len="med"/>
                      <a:tailEnd type="none" w="med" len="med"/>
                    </a:lnL>
                    <a:lnR w="9525" cap="flat" cmpd="sng" algn="ctr">
                      <a:solidFill>
                        <a:srgbClr val="B08F44"/>
                      </a:solidFill>
                      <a:prstDash val="solid"/>
                      <a:round/>
                      <a:headEnd type="none" w="med" len="med"/>
                      <a:tailEnd type="none" w="med" len="med"/>
                    </a:lnR>
                    <a:lnT w="9525" cap="flat" cmpd="sng" algn="ctr">
                      <a:solidFill>
                        <a:srgbClr val="B08F4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92259710"/>
                  </a:ext>
                </a:extLst>
              </a:tr>
              <a:tr h="496258">
                <a:tc>
                  <a:txBody>
                    <a:bodyPr/>
                    <a:lstStyle/>
                    <a:p>
                      <a:pPr algn="just" fontAlgn="t"/>
                      <a:r>
                        <a:rPr lang="en-IN" sz="700">
                          <a:solidFill>
                            <a:srgbClr val="333333"/>
                          </a:solidFill>
                          <a:effectLst/>
                          <a:latin typeface="inter-regular"/>
                        </a:rPr>
                        <a:t>public final Class getClass()</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700">
                          <a:solidFill>
                            <a:srgbClr val="333333"/>
                          </a:solidFill>
                          <a:effectLst/>
                          <a:latin typeface="inter-regular"/>
                        </a:rPr>
                        <a:t>returns the Class class object of this object. The Class class can further be used to get the metadata of this class.</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29688835"/>
                  </a:ext>
                </a:extLst>
              </a:tr>
              <a:tr h="278389">
                <a:tc>
                  <a:txBody>
                    <a:bodyPr/>
                    <a:lstStyle/>
                    <a:p>
                      <a:pPr algn="just" fontAlgn="t"/>
                      <a:r>
                        <a:rPr lang="en-IN" sz="700">
                          <a:solidFill>
                            <a:srgbClr val="333333"/>
                          </a:solidFill>
                          <a:effectLst/>
                          <a:latin typeface="inter-regular"/>
                        </a:rPr>
                        <a:t>public int hashCode()</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700">
                          <a:solidFill>
                            <a:srgbClr val="333333"/>
                          </a:solidFill>
                          <a:effectLst/>
                          <a:latin typeface="inter-regular"/>
                        </a:rPr>
                        <a:t>returns the hashcode number for this object.</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82336173"/>
                  </a:ext>
                </a:extLst>
              </a:tr>
              <a:tr h="278389">
                <a:tc>
                  <a:txBody>
                    <a:bodyPr/>
                    <a:lstStyle/>
                    <a:p>
                      <a:pPr algn="just" fontAlgn="t"/>
                      <a:r>
                        <a:rPr lang="en-US" sz="700">
                          <a:solidFill>
                            <a:srgbClr val="333333"/>
                          </a:solidFill>
                          <a:effectLst/>
                          <a:latin typeface="inter-regular"/>
                        </a:rPr>
                        <a:t>public boolean equals(Object obj)</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700">
                          <a:solidFill>
                            <a:srgbClr val="333333"/>
                          </a:solidFill>
                          <a:effectLst/>
                          <a:latin typeface="inter-regular"/>
                        </a:rPr>
                        <a:t>compares the given object to this object.</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2217784"/>
                  </a:ext>
                </a:extLst>
              </a:tr>
              <a:tr h="278389">
                <a:tc>
                  <a:txBody>
                    <a:bodyPr/>
                    <a:lstStyle/>
                    <a:p>
                      <a:pPr algn="just" fontAlgn="t"/>
                      <a:r>
                        <a:rPr lang="en-US" sz="700">
                          <a:solidFill>
                            <a:srgbClr val="333333"/>
                          </a:solidFill>
                          <a:effectLst/>
                          <a:latin typeface="inter-regular"/>
                        </a:rPr>
                        <a:t>protected Object clone() throws CloneNotSupportedException</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700">
                          <a:solidFill>
                            <a:srgbClr val="333333"/>
                          </a:solidFill>
                          <a:effectLst/>
                          <a:latin typeface="inter-regular"/>
                        </a:rPr>
                        <a:t>creates and returns the exact copy (clone) of this object.</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39581668"/>
                  </a:ext>
                </a:extLst>
              </a:tr>
              <a:tr h="278389">
                <a:tc>
                  <a:txBody>
                    <a:bodyPr/>
                    <a:lstStyle/>
                    <a:p>
                      <a:pPr algn="just" fontAlgn="t"/>
                      <a:r>
                        <a:rPr lang="en-IN" sz="700">
                          <a:solidFill>
                            <a:srgbClr val="333333"/>
                          </a:solidFill>
                          <a:effectLst/>
                          <a:latin typeface="inter-regular"/>
                        </a:rPr>
                        <a:t>public String toString()</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700">
                          <a:solidFill>
                            <a:srgbClr val="333333"/>
                          </a:solidFill>
                          <a:effectLst/>
                          <a:latin typeface="inter-regular"/>
                        </a:rPr>
                        <a:t>returns the string representation of this object.</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30865468"/>
                  </a:ext>
                </a:extLst>
              </a:tr>
              <a:tr h="278389">
                <a:tc>
                  <a:txBody>
                    <a:bodyPr/>
                    <a:lstStyle/>
                    <a:p>
                      <a:pPr algn="just" fontAlgn="t"/>
                      <a:r>
                        <a:rPr lang="en-IN" sz="700">
                          <a:solidFill>
                            <a:srgbClr val="333333"/>
                          </a:solidFill>
                          <a:effectLst/>
                          <a:latin typeface="inter-regular"/>
                        </a:rPr>
                        <a:t>public final void notify()</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700">
                          <a:solidFill>
                            <a:srgbClr val="333333"/>
                          </a:solidFill>
                          <a:effectLst/>
                          <a:latin typeface="inter-regular"/>
                        </a:rPr>
                        <a:t>wakes up single thread, waiting on this object's monitor.</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9199046"/>
                  </a:ext>
                </a:extLst>
              </a:tr>
              <a:tr h="278389">
                <a:tc>
                  <a:txBody>
                    <a:bodyPr/>
                    <a:lstStyle/>
                    <a:p>
                      <a:pPr algn="just" fontAlgn="t"/>
                      <a:r>
                        <a:rPr lang="en-IN" sz="700">
                          <a:solidFill>
                            <a:srgbClr val="333333"/>
                          </a:solidFill>
                          <a:effectLst/>
                          <a:latin typeface="inter-regular"/>
                        </a:rPr>
                        <a:t>public final void notifyAll()</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700">
                          <a:solidFill>
                            <a:srgbClr val="333333"/>
                          </a:solidFill>
                          <a:effectLst/>
                          <a:latin typeface="inter-regular"/>
                        </a:rPr>
                        <a:t>wakes up all the threads, waiting on this object's monitor.</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58881313"/>
                  </a:ext>
                </a:extLst>
              </a:tr>
              <a:tr h="496258">
                <a:tc>
                  <a:txBody>
                    <a:bodyPr/>
                    <a:lstStyle/>
                    <a:p>
                      <a:pPr algn="just" fontAlgn="t"/>
                      <a:r>
                        <a:rPr lang="en-US" sz="700">
                          <a:solidFill>
                            <a:srgbClr val="333333"/>
                          </a:solidFill>
                          <a:effectLst/>
                          <a:latin typeface="inter-regular"/>
                        </a:rPr>
                        <a:t>public final void wait(long timeout)throws InterruptedException</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700">
                          <a:solidFill>
                            <a:srgbClr val="333333"/>
                          </a:solidFill>
                          <a:effectLst/>
                          <a:latin typeface="inter-regular"/>
                        </a:rPr>
                        <a:t>causes the current thread to wait for the specified milliseconds, until another thread notifies (invokes notify() or notifyAll() method).</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5123732"/>
                  </a:ext>
                </a:extLst>
              </a:tr>
              <a:tr h="605193">
                <a:tc>
                  <a:txBody>
                    <a:bodyPr/>
                    <a:lstStyle/>
                    <a:p>
                      <a:pPr algn="just" fontAlgn="t"/>
                      <a:r>
                        <a:rPr lang="en-US" sz="700">
                          <a:solidFill>
                            <a:srgbClr val="333333"/>
                          </a:solidFill>
                          <a:effectLst/>
                          <a:latin typeface="inter-regular"/>
                        </a:rPr>
                        <a:t>public final void wait(long timeout,int nanos)throws InterruptedException</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700">
                          <a:solidFill>
                            <a:srgbClr val="333333"/>
                          </a:solidFill>
                          <a:effectLst/>
                          <a:latin typeface="inter-regular"/>
                        </a:rPr>
                        <a:t>causes the current thread to wait for the specified milliseconds and nanoseconds, until another thread notifies (invokes notify() or notifyAll() method).</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28121217"/>
                  </a:ext>
                </a:extLst>
              </a:tr>
              <a:tr h="496258">
                <a:tc>
                  <a:txBody>
                    <a:bodyPr/>
                    <a:lstStyle/>
                    <a:p>
                      <a:pPr algn="just" fontAlgn="t"/>
                      <a:r>
                        <a:rPr lang="en-US" sz="700">
                          <a:solidFill>
                            <a:srgbClr val="333333"/>
                          </a:solidFill>
                          <a:effectLst/>
                          <a:latin typeface="inter-regular"/>
                        </a:rPr>
                        <a:t>public final void wait()throws InterruptedException</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700">
                          <a:solidFill>
                            <a:srgbClr val="333333"/>
                          </a:solidFill>
                          <a:effectLst/>
                          <a:latin typeface="inter-regular"/>
                        </a:rPr>
                        <a:t>causes the current thread to wait, until another thread notifies (invokes notify() or notifyAll() method).</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27560441"/>
                  </a:ext>
                </a:extLst>
              </a:tr>
              <a:tr h="387324">
                <a:tc>
                  <a:txBody>
                    <a:bodyPr/>
                    <a:lstStyle/>
                    <a:p>
                      <a:pPr algn="just" fontAlgn="t"/>
                      <a:r>
                        <a:rPr lang="en-US" sz="700">
                          <a:solidFill>
                            <a:srgbClr val="333333"/>
                          </a:solidFill>
                          <a:effectLst/>
                          <a:latin typeface="inter-regular"/>
                        </a:rPr>
                        <a:t>protected void finalize()throws Throwable</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700" dirty="0">
                          <a:solidFill>
                            <a:srgbClr val="333333"/>
                          </a:solidFill>
                          <a:effectLst/>
                          <a:latin typeface="inter-regular"/>
                        </a:rPr>
                        <a:t>is invoked by the garbage collector before object is being garbage collected.</a:t>
                      </a:r>
                    </a:p>
                  </a:txBody>
                  <a:tcPr marL="30260" marR="30260" marT="30260" marB="30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83189712"/>
                  </a:ext>
                </a:extLst>
              </a:tr>
            </a:tbl>
          </a:graphicData>
        </a:graphic>
      </p:graphicFrame>
      <p:sp>
        <p:nvSpPr>
          <p:cNvPr id="10" name="Rectangle 2">
            <a:extLst>
              <a:ext uri="{FF2B5EF4-FFF2-40B4-BE49-F238E27FC236}">
                <a16:creationId xmlns:a16="http://schemas.microsoft.com/office/drawing/2014/main" id="{15A56034-986A-7939-987B-B9C64F83E2A1}"/>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610B38"/>
                </a:solidFill>
                <a:effectLst/>
                <a:latin typeface="erdana"/>
              </a:rPr>
              <a:t>Methods of Object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Content Placeholder 11">
            <a:extLst>
              <a:ext uri="{FF2B5EF4-FFF2-40B4-BE49-F238E27FC236}">
                <a16:creationId xmlns:a16="http://schemas.microsoft.com/office/drawing/2014/main" id="{77DFF713-8EE7-49F1-40F5-C426533FE12D}"/>
              </a:ext>
            </a:extLst>
          </p:cNvPr>
          <p:cNvSpPr>
            <a:spLocks noGrp="1"/>
          </p:cNvSpPr>
          <p:nvPr>
            <p:ph idx="1"/>
          </p:nvPr>
        </p:nvSpPr>
        <p:spPr>
          <a:xfrm>
            <a:off x="838200" y="1825625"/>
            <a:ext cx="10896600" cy="4895850"/>
          </a:xfrm>
        </p:spPr>
        <p:txBody>
          <a:bodyPr/>
          <a:lstStyle/>
          <a:p>
            <a:endParaRPr lang="en-IN" dirty="0"/>
          </a:p>
        </p:txBody>
      </p:sp>
    </p:spTree>
    <p:extLst>
      <p:ext uri="{BB962C8B-B14F-4D97-AF65-F5344CB8AC3E}">
        <p14:creationId xmlns:p14="http://schemas.microsoft.com/office/powerpoint/2010/main" val="3170787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97B6-7AAC-44EB-AF12-333ED2264F25}"/>
              </a:ext>
            </a:extLst>
          </p:cNvPr>
          <p:cNvSpPr>
            <a:spLocks noGrp="1"/>
          </p:cNvSpPr>
          <p:nvPr>
            <p:ph type="title"/>
          </p:nvPr>
        </p:nvSpPr>
        <p:spPr/>
        <p:txBody>
          <a:bodyPr>
            <a:normAutofit/>
          </a:bodyPr>
          <a:lstStyle/>
          <a:p>
            <a:r>
              <a:rPr lang="en-US" dirty="0"/>
              <a:t>O</a:t>
            </a:r>
            <a:r>
              <a:rPr lang="en-IN" dirty="0"/>
              <a:t>BJECT CLONING</a:t>
            </a:r>
            <a:endParaRPr lang="en-IN" b="1" dirty="0">
              <a:solidFill>
                <a:schemeClr val="bg1"/>
              </a:solidFill>
            </a:endParaRPr>
          </a:p>
        </p:txBody>
      </p:sp>
      <p:sp>
        <p:nvSpPr>
          <p:cNvPr id="3" name="Subtitle 2">
            <a:extLst>
              <a:ext uri="{FF2B5EF4-FFF2-40B4-BE49-F238E27FC236}">
                <a16:creationId xmlns:a16="http://schemas.microsoft.com/office/drawing/2014/main" id="{81340875-434A-4E16-8D47-C55232ED70A9}"/>
              </a:ext>
            </a:extLst>
          </p:cNvPr>
          <p:cNvSpPr>
            <a:spLocks noGrp="1"/>
          </p:cNvSpPr>
          <p:nvPr>
            <p:ph idx="1"/>
          </p:nvPr>
        </p:nvSpPr>
        <p:spPr>
          <a:xfrm>
            <a:off x="838200" y="1917125"/>
            <a:ext cx="10515600" cy="4351338"/>
          </a:xfrm>
        </p:spPr>
        <p:txBody>
          <a:bodyPr>
            <a:noAutofit/>
          </a:bodyPr>
          <a:lstStyle/>
          <a:p>
            <a:pPr marL="0" indent="0">
              <a:lnSpc>
                <a:spcPct val="120000"/>
              </a:lnSpc>
              <a:buNone/>
            </a:pPr>
            <a:r>
              <a:rPr lang="en-US" sz="1800" b="0" i="0" dirty="0">
                <a:solidFill>
                  <a:srgbClr val="333333"/>
                </a:solidFill>
                <a:effectLst/>
                <a:latin typeface="inter-regular"/>
              </a:rPr>
              <a:t>The </a:t>
            </a:r>
            <a:r>
              <a:rPr lang="en-US" sz="1800" b="1" i="0" dirty="0">
                <a:solidFill>
                  <a:srgbClr val="333333"/>
                </a:solidFill>
                <a:effectLst/>
                <a:latin typeface="inter-bold"/>
              </a:rPr>
              <a:t>object cloning</a:t>
            </a:r>
            <a:r>
              <a:rPr lang="en-US" sz="1800" b="0" i="0" dirty="0">
                <a:solidFill>
                  <a:srgbClr val="333333"/>
                </a:solidFill>
                <a:effectLst/>
                <a:latin typeface="inter-regular"/>
              </a:rPr>
              <a:t> is a way to create exact copy of an object. The clone() method of Object class is used to clone an object.</a:t>
            </a:r>
          </a:p>
          <a:p>
            <a:pPr marL="0" indent="0">
              <a:lnSpc>
                <a:spcPct val="120000"/>
              </a:lnSpc>
              <a:buNone/>
            </a:pPr>
            <a:endParaRPr lang="en-US" sz="1800" dirty="0">
              <a:solidFill>
                <a:srgbClr val="333333"/>
              </a:solidFill>
              <a:latin typeface="inter-regular"/>
            </a:endParaRPr>
          </a:p>
          <a:p>
            <a:pPr marL="0" indent="0" algn="just">
              <a:buNone/>
            </a:pPr>
            <a:r>
              <a:rPr lang="en-US" sz="1800" b="0" i="0" dirty="0">
                <a:solidFill>
                  <a:srgbClr val="333333"/>
                </a:solidFill>
                <a:effectLst/>
                <a:latin typeface="inter-regular"/>
              </a:rPr>
              <a:t>The </a:t>
            </a:r>
            <a:r>
              <a:rPr lang="en-US" sz="1800" b="1" i="0" dirty="0">
                <a:solidFill>
                  <a:srgbClr val="333333"/>
                </a:solidFill>
                <a:effectLst/>
                <a:latin typeface="inter-bold"/>
              </a:rPr>
              <a:t>clone() method</a:t>
            </a:r>
            <a:r>
              <a:rPr lang="en-US" sz="1800" b="0" i="0" dirty="0">
                <a:solidFill>
                  <a:srgbClr val="333333"/>
                </a:solidFill>
                <a:effectLst/>
                <a:latin typeface="inter-regular"/>
              </a:rPr>
              <a:t> is defined in the Object class. Syntax of the clone() method is as follows:</a:t>
            </a:r>
          </a:p>
          <a:p>
            <a:pPr marL="0" indent="0" algn="just">
              <a:buNone/>
            </a:pPr>
            <a:endParaRPr lang="en-US" sz="1800" b="1" i="0" dirty="0">
              <a:solidFill>
                <a:srgbClr val="006699"/>
              </a:solidFill>
              <a:effectLst/>
              <a:latin typeface="inter-regular"/>
            </a:endParaRPr>
          </a:p>
          <a:p>
            <a:pPr marL="0" indent="0" algn="just">
              <a:buNone/>
            </a:pPr>
            <a:r>
              <a:rPr lang="en-US" sz="1800" b="1" i="0" dirty="0">
                <a:solidFill>
                  <a:srgbClr val="006699"/>
                </a:solidFill>
                <a:effectLst/>
                <a:latin typeface="inter-regular"/>
              </a:rPr>
              <a:t>protected</a:t>
            </a:r>
            <a:r>
              <a:rPr lang="en-US" sz="1800" b="0" i="0" dirty="0">
                <a:solidFill>
                  <a:srgbClr val="000000"/>
                </a:solidFill>
                <a:effectLst/>
                <a:latin typeface="inter-regular"/>
              </a:rPr>
              <a:t> Object clone() </a:t>
            </a:r>
            <a:r>
              <a:rPr lang="en-US" sz="1800" b="1" i="0" dirty="0">
                <a:solidFill>
                  <a:srgbClr val="006699"/>
                </a:solidFill>
                <a:effectLst/>
                <a:latin typeface="inter-regular"/>
              </a:rPr>
              <a:t>throws</a:t>
            </a:r>
            <a:r>
              <a:rPr lang="en-US" sz="1800" b="0" i="0" dirty="0">
                <a:solidFill>
                  <a:srgbClr val="000000"/>
                </a:solidFill>
                <a:effectLst/>
                <a:latin typeface="inter-regular"/>
              </a:rPr>
              <a:t> </a:t>
            </a:r>
            <a:r>
              <a:rPr lang="en-US" sz="1800" b="0" i="0" dirty="0" err="1">
                <a:solidFill>
                  <a:srgbClr val="000000"/>
                </a:solidFill>
                <a:effectLst/>
                <a:latin typeface="inter-regular"/>
              </a:rPr>
              <a:t>CloneNotSupportedException</a:t>
            </a:r>
            <a:r>
              <a:rPr lang="en-US" sz="1800" b="0" i="0" dirty="0">
                <a:solidFill>
                  <a:srgbClr val="000000"/>
                </a:solidFill>
                <a:effectLst/>
                <a:latin typeface="inter-regular"/>
              </a:rPr>
              <a:t>  </a:t>
            </a:r>
          </a:p>
        </p:txBody>
      </p:sp>
      <p:sp>
        <p:nvSpPr>
          <p:cNvPr id="5" name="Slide Number Placeholder 4">
            <a:extLst>
              <a:ext uri="{FF2B5EF4-FFF2-40B4-BE49-F238E27FC236}">
                <a16:creationId xmlns:a16="http://schemas.microsoft.com/office/drawing/2014/main" id="{408346FF-0524-4962-BC76-643B80BAC289}"/>
              </a:ext>
            </a:extLst>
          </p:cNvPr>
          <p:cNvSpPr>
            <a:spLocks noGrp="1"/>
          </p:cNvSpPr>
          <p:nvPr>
            <p:ph type="sldNum" sz="quarter" idx="12"/>
          </p:nvPr>
        </p:nvSpPr>
        <p:spPr/>
        <p:txBody>
          <a:bodyPr/>
          <a:lstStyle/>
          <a:p>
            <a:fld id="{A75773E6-2B46-4AF3-BBE1-4EE7E01AA23A}" type="slidenum">
              <a:rPr lang="en-IN" smtClean="0"/>
              <a:t>16</a:t>
            </a:fld>
            <a:endParaRPr lang="en-IN"/>
          </a:p>
        </p:txBody>
      </p:sp>
    </p:spTree>
    <p:extLst>
      <p:ext uri="{BB962C8B-B14F-4D97-AF65-F5344CB8AC3E}">
        <p14:creationId xmlns:p14="http://schemas.microsoft.com/office/powerpoint/2010/main" val="3531831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97B6-7AAC-44EB-AF12-333ED2264F25}"/>
              </a:ext>
            </a:extLst>
          </p:cNvPr>
          <p:cNvSpPr>
            <a:spLocks noGrp="1"/>
          </p:cNvSpPr>
          <p:nvPr>
            <p:ph type="title"/>
          </p:nvPr>
        </p:nvSpPr>
        <p:spPr/>
        <p:txBody>
          <a:bodyPr>
            <a:normAutofit/>
          </a:bodyPr>
          <a:lstStyle/>
          <a:p>
            <a:r>
              <a:rPr lang="en-US" dirty="0"/>
              <a:t>O</a:t>
            </a:r>
            <a:r>
              <a:rPr lang="en-IN" dirty="0"/>
              <a:t>BJECT CLONING</a:t>
            </a:r>
            <a:endParaRPr lang="en-IN" b="1" dirty="0">
              <a:solidFill>
                <a:schemeClr val="bg1"/>
              </a:solidFill>
            </a:endParaRPr>
          </a:p>
        </p:txBody>
      </p:sp>
      <p:sp>
        <p:nvSpPr>
          <p:cNvPr id="3" name="Subtitle 2">
            <a:extLst>
              <a:ext uri="{FF2B5EF4-FFF2-40B4-BE49-F238E27FC236}">
                <a16:creationId xmlns:a16="http://schemas.microsoft.com/office/drawing/2014/main" id="{81340875-434A-4E16-8D47-C55232ED70A9}"/>
              </a:ext>
            </a:extLst>
          </p:cNvPr>
          <p:cNvSpPr>
            <a:spLocks noGrp="1"/>
          </p:cNvSpPr>
          <p:nvPr>
            <p:ph idx="1"/>
          </p:nvPr>
        </p:nvSpPr>
        <p:spPr>
          <a:xfrm>
            <a:off x="838200" y="1917125"/>
            <a:ext cx="10515600" cy="4351338"/>
          </a:xfrm>
        </p:spPr>
        <p:txBody>
          <a:bodyPr>
            <a:noAutofit/>
          </a:bodyPr>
          <a:lstStyle/>
          <a:p>
            <a:pPr algn="just"/>
            <a:r>
              <a:rPr lang="en-US" sz="1800" b="0" i="0" dirty="0">
                <a:solidFill>
                  <a:srgbClr val="610B4B"/>
                </a:solidFill>
                <a:effectLst/>
                <a:latin typeface="erdana"/>
              </a:rPr>
              <a:t>Advantage of Object cloning</a:t>
            </a:r>
          </a:p>
          <a:p>
            <a:pPr algn="just">
              <a:buFont typeface="Arial" panose="020B0604020202020204" pitchFamily="34" charset="0"/>
              <a:buChar char="•"/>
            </a:pPr>
            <a:r>
              <a:rPr lang="en-US" sz="1800" b="0" i="0" dirty="0">
                <a:solidFill>
                  <a:srgbClr val="000000"/>
                </a:solidFill>
                <a:effectLst/>
                <a:latin typeface="inter-regular"/>
              </a:rPr>
              <a:t>You don't need to write lengthy and repetitive codes. Just use an abstract class with a 4- or 5-line long clone() method.</a:t>
            </a:r>
          </a:p>
          <a:p>
            <a:pPr algn="just">
              <a:buFont typeface="Arial" panose="020B0604020202020204" pitchFamily="34" charset="0"/>
              <a:buChar char="•"/>
            </a:pPr>
            <a:r>
              <a:rPr lang="en-US" sz="1800" b="0" i="0" dirty="0">
                <a:solidFill>
                  <a:srgbClr val="000000"/>
                </a:solidFill>
                <a:effectLst/>
                <a:latin typeface="inter-regular"/>
              </a:rPr>
              <a:t>It is the easiest and most efficient way for copying objects, especially if we are applying it to an already developed or an old project. Just define a parent class, implement Cloneable in it, provide the definition of the clone() method and the task will be done.</a:t>
            </a:r>
          </a:p>
          <a:p>
            <a:pPr algn="just">
              <a:buFont typeface="Arial" panose="020B0604020202020204" pitchFamily="34" charset="0"/>
              <a:buChar char="•"/>
            </a:pPr>
            <a:r>
              <a:rPr lang="en-US" sz="1800" b="0" i="0" dirty="0">
                <a:solidFill>
                  <a:srgbClr val="000000"/>
                </a:solidFill>
                <a:effectLst/>
                <a:latin typeface="inter-regular"/>
              </a:rPr>
              <a:t>Clone() is the fastest way to copy array.</a:t>
            </a:r>
          </a:p>
          <a:p>
            <a:pPr marL="0" indent="0">
              <a:lnSpc>
                <a:spcPct val="120000"/>
              </a:lnSpc>
              <a:buNone/>
            </a:pPr>
            <a:r>
              <a:rPr lang="en-IN" sz="2800" dirty="0"/>
              <a:t>  </a:t>
            </a:r>
          </a:p>
        </p:txBody>
      </p:sp>
      <p:sp>
        <p:nvSpPr>
          <p:cNvPr id="5" name="Slide Number Placeholder 4">
            <a:extLst>
              <a:ext uri="{FF2B5EF4-FFF2-40B4-BE49-F238E27FC236}">
                <a16:creationId xmlns:a16="http://schemas.microsoft.com/office/drawing/2014/main" id="{408346FF-0524-4962-BC76-643B80BAC289}"/>
              </a:ext>
            </a:extLst>
          </p:cNvPr>
          <p:cNvSpPr>
            <a:spLocks noGrp="1"/>
          </p:cNvSpPr>
          <p:nvPr>
            <p:ph type="sldNum" sz="quarter" idx="12"/>
          </p:nvPr>
        </p:nvSpPr>
        <p:spPr/>
        <p:txBody>
          <a:bodyPr/>
          <a:lstStyle/>
          <a:p>
            <a:fld id="{A75773E6-2B46-4AF3-BBE1-4EE7E01AA23A}" type="slidenum">
              <a:rPr lang="en-IN" smtClean="0"/>
              <a:t>17</a:t>
            </a:fld>
            <a:endParaRPr lang="en-IN"/>
          </a:p>
        </p:txBody>
      </p:sp>
    </p:spTree>
    <p:extLst>
      <p:ext uri="{BB962C8B-B14F-4D97-AF65-F5344CB8AC3E}">
        <p14:creationId xmlns:p14="http://schemas.microsoft.com/office/powerpoint/2010/main" val="1955328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97B6-7AAC-44EB-AF12-333ED2264F25}"/>
              </a:ext>
            </a:extLst>
          </p:cNvPr>
          <p:cNvSpPr>
            <a:spLocks noGrp="1"/>
          </p:cNvSpPr>
          <p:nvPr>
            <p:ph type="title"/>
          </p:nvPr>
        </p:nvSpPr>
        <p:spPr/>
        <p:txBody>
          <a:bodyPr>
            <a:normAutofit/>
          </a:bodyPr>
          <a:lstStyle/>
          <a:p>
            <a:r>
              <a:rPr lang="en-US" dirty="0"/>
              <a:t>O</a:t>
            </a:r>
            <a:r>
              <a:rPr lang="en-IN" dirty="0"/>
              <a:t>BJECT CLONING</a:t>
            </a:r>
            <a:endParaRPr lang="en-IN" b="1" dirty="0">
              <a:solidFill>
                <a:schemeClr val="bg1"/>
              </a:solidFill>
            </a:endParaRPr>
          </a:p>
        </p:txBody>
      </p:sp>
      <p:sp>
        <p:nvSpPr>
          <p:cNvPr id="3" name="Subtitle 2">
            <a:extLst>
              <a:ext uri="{FF2B5EF4-FFF2-40B4-BE49-F238E27FC236}">
                <a16:creationId xmlns:a16="http://schemas.microsoft.com/office/drawing/2014/main" id="{81340875-434A-4E16-8D47-C55232ED70A9}"/>
              </a:ext>
            </a:extLst>
          </p:cNvPr>
          <p:cNvSpPr>
            <a:spLocks noGrp="1"/>
          </p:cNvSpPr>
          <p:nvPr>
            <p:ph idx="1"/>
          </p:nvPr>
        </p:nvSpPr>
        <p:spPr>
          <a:xfrm>
            <a:off x="838200" y="1917125"/>
            <a:ext cx="10515600" cy="4351338"/>
          </a:xfrm>
        </p:spPr>
        <p:txBody>
          <a:bodyPr>
            <a:noAutofit/>
          </a:bodyPr>
          <a:lstStyle/>
          <a:p>
            <a:pPr algn="just"/>
            <a:r>
              <a:rPr lang="en-US" sz="1800" b="0" i="0" dirty="0">
                <a:solidFill>
                  <a:srgbClr val="610B4B"/>
                </a:solidFill>
                <a:effectLst/>
                <a:latin typeface="erdana"/>
              </a:rPr>
              <a:t>Disadvantage of Object cloning</a:t>
            </a:r>
          </a:p>
          <a:p>
            <a:pPr algn="just">
              <a:buFont typeface="Arial" panose="020B0604020202020204" pitchFamily="34" charset="0"/>
              <a:buChar char="•"/>
            </a:pPr>
            <a:r>
              <a:rPr lang="en-US" sz="1800" b="0" i="0" dirty="0">
                <a:solidFill>
                  <a:srgbClr val="000000"/>
                </a:solidFill>
                <a:effectLst/>
                <a:latin typeface="inter-regular"/>
              </a:rPr>
              <a:t>To use the </a:t>
            </a:r>
            <a:r>
              <a:rPr lang="en-US" sz="1800" b="0" i="0" dirty="0" err="1">
                <a:solidFill>
                  <a:srgbClr val="000000"/>
                </a:solidFill>
                <a:effectLst/>
                <a:latin typeface="inter-regular"/>
              </a:rPr>
              <a:t>Object.clone</a:t>
            </a:r>
            <a:r>
              <a:rPr lang="en-US" sz="1800" b="0" i="0" dirty="0">
                <a:solidFill>
                  <a:srgbClr val="000000"/>
                </a:solidFill>
                <a:effectLst/>
                <a:latin typeface="inter-regular"/>
              </a:rPr>
              <a:t>() method, we have to change a lot of syntaxes to our code, like implementing a Cloneable interface, defining the clone() method and handling </a:t>
            </a:r>
            <a:r>
              <a:rPr lang="en-US" sz="1800" b="0" i="0" dirty="0" err="1">
                <a:solidFill>
                  <a:srgbClr val="000000"/>
                </a:solidFill>
                <a:effectLst/>
                <a:latin typeface="inter-regular"/>
              </a:rPr>
              <a:t>CloneNotSupportedException</a:t>
            </a:r>
            <a:r>
              <a:rPr lang="en-US" sz="1800" b="0" i="0" dirty="0">
                <a:solidFill>
                  <a:srgbClr val="000000"/>
                </a:solidFill>
                <a:effectLst/>
                <a:latin typeface="inter-regular"/>
              </a:rPr>
              <a:t>, and finally, calling </a:t>
            </a:r>
            <a:r>
              <a:rPr lang="en-US" sz="1800" b="0" i="0" dirty="0" err="1">
                <a:solidFill>
                  <a:srgbClr val="000000"/>
                </a:solidFill>
                <a:effectLst/>
                <a:latin typeface="inter-regular"/>
              </a:rPr>
              <a:t>Object.clone</a:t>
            </a:r>
            <a:r>
              <a:rPr lang="en-US" sz="1800" b="0" i="0" dirty="0">
                <a:solidFill>
                  <a:srgbClr val="000000"/>
                </a:solidFill>
                <a:effectLst/>
                <a:latin typeface="inter-regular"/>
              </a:rPr>
              <a:t>()</a:t>
            </a:r>
          </a:p>
          <a:p>
            <a:pPr algn="just">
              <a:buFont typeface="Arial" panose="020B0604020202020204" pitchFamily="34" charset="0"/>
              <a:buChar char="•"/>
            </a:pPr>
            <a:r>
              <a:rPr lang="en-US" sz="1800" b="0" i="0" dirty="0">
                <a:solidFill>
                  <a:srgbClr val="000000"/>
                </a:solidFill>
                <a:effectLst/>
                <a:latin typeface="inter-regular"/>
              </a:rPr>
              <a:t>We have to implement cloneable interface while it doesn't have any methods in it. We just have to use it to tell the JVM that we can perform clone() on our object.</a:t>
            </a:r>
          </a:p>
          <a:p>
            <a:pPr algn="just">
              <a:buFont typeface="Arial" panose="020B0604020202020204" pitchFamily="34" charset="0"/>
              <a:buChar char="•"/>
            </a:pPr>
            <a:r>
              <a:rPr lang="en-US" sz="1800" b="0" i="0" dirty="0" err="1">
                <a:solidFill>
                  <a:srgbClr val="000000"/>
                </a:solidFill>
                <a:effectLst/>
                <a:latin typeface="inter-regular"/>
              </a:rPr>
              <a:t>Object.clone</a:t>
            </a:r>
            <a:r>
              <a:rPr lang="en-US" sz="1800" b="0" i="0" dirty="0">
                <a:solidFill>
                  <a:srgbClr val="000000"/>
                </a:solidFill>
                <a:effectLst/>
                <a:latin typeface="inter-regular"/>
              </a:rPr>
              <a:t>() is protected, so we have to provide our own clone() and indirectly call </a:t>
            </a:r>
            <a:r>
              <a:rPr lang="en-US" sz="1800" b="0" i="0" dirty="0" err="1">
                <a:solidFill>
                  <a:srgbClr val="000000"/>
                </a:solidFill>
                <a:effectLst/>
                <a:latin typeface="inter-regular"/>
              </a:rPr>
              <a:t>Object.clone</a:t>
            </a:r>
            <a:r>
              <a:rPr lang="en-US" sz="1800" b="0" i="0" dirty="0">
                <a:solidFill>
                  <a:srgbClr val="000000"/>
                </a:solidFill>
                <a:effectLst/>
                <a:latin typeface="inter-regular"/>
              </a:rPr>
              <a:t>() from it.</a:t>
            </a:r>
          </a:p>
          <a:p>
            <a:pPr algn="just">
              <a:buFont typeface="Arial" panose="020B0604020202020204" pitchFamily="34" charset="0"/>
              <a:buChar char="•"/>
            </a:pPr>
            <a:r>
              <a:rPr lang="en-US" sz="1800" b="0" i="0" dirty="0" err="1">
                <a:solidFill>
                  <a:srgbClr val="000000"/>
                </a:solidFill>
                <a:effectLst/>
                <a:latin typeface="inter-regular"/>
              </a:rPr>
              <a:t>Object.clone</a:t>
            </a:r>
            <a:r>
              <a:rPr lang="en-US" sz="1800" b="0" i="0" dirty="0">
                <a:solidFill>
                  <a:srgbClr val="000000"/>
                </a:solidFill>
                <a:effectLst/>
                <a:latin typeface="inter-regular"/>
              </a:rPr>
              <a:t>() supports only shallow copying but we will need to override it if we need deep cloning.</a:t>
            </a:r>
          </a:p>
          <a:p>
            <a:pPr algn="just">
              <a:buFont typeface="Arial" panose="020B0604020202020204" pitchFamily="34" charset="0"/>
              <a:buChar char="•"/>
            </a:pPr>
            <a:endParaRPr lang="en-US" sz="1800" b="0" i="0" dirty="0">
              <a:solidFill>
                <a:srgbClr val="000000"/>
              </a:solidFill>
              <a:effectLst/>
              <a:latin typeface="inter-regular"/>
            </a:endParaRPr>
          </a:p>
        </p:txBody>
      </p:sp>
      <p:sp>
        <p:nvSpPr>
          <p:cNvPr id="5" name="Slide Number Placeholder 4">
            <a:extLst>
              <a:ext uri="{FF2B5EF4-FFF2-40B4-BE49-F238E27FC236}">
                <a16:creationId xmlns:a16="http://schemas.microsoft.com/office/drawing/2014/main" id="{408346FF-0524-4962-BC76-643B80BAC289}"/>
              </a:ext>
            </a:extLst>
          </p:cNvPr>
          <p:cNvSpPr>
            <a:spLocks noGrp="1"/>
          </p:cNvSpPr>
          <p:nvPr>
            <p:ph type="sldNum" sz="quarter" idx="12"/>
          </p:nvPr>
        </p:nvSpPr>
        <p:spPr/>
        <p:txBody>
          <a:bodyPr/>
          <a:lstStyle/>
          <a:p>
            <a:fld id="{A75773E6-2B46-4AF3-BBE1-4EE7E01AA23A}" type="slidenum">
              <a:rPr lang="en-IN" smtClean="0"/>
              <a:t>18</a:t>
            </a:fld>
            <a:endParaRPr lang="en-IN"/>
          </a:p>
        </p:txBody>
      </p:sp>
    </p:spTree>
    <p:extLst>
      <p:ext uri="{BB962C8B-B14F-4D97-AF65-F5344CB8AC3E}">
        <p14:creationId xmlns:p14="http://schemas.microsoft.com/office/powerpoint/2010/main" val="2618561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97B6-7AAC-44EB-AF12-333ED2264F25}"/>
              </a:ext>
            </a:extLst>
          </p:cNvPr>
          <p:cNvSpPr>
            <a:spLocks noGrp="1"/>
          </p:cNvSpPr>
          <p:nvPr>
            <p:ph type="title"/>
          </p:nvPr>
        </p:nvSpPr>
        <p:spPr/>
        <p:txBody>
          <a:bodyPr>
            <a:normAutofit/>
          </a:bodyPr>
          <a:lstStyle/>
          <a:p>
            <a:r>
              <a:rPr lang="en-US" dirty="0"/>
              <a:t>O</a:t>
            </a:r>
            <a:r>
              <a:rPr lang="en-IN" dirty="0"/>
              <a:t>BJECT CLASS</a:t>
            </a:r>
            <a:endParaRPr lang="en-IN" b="1" dirty="0">
              <a:solidFill>
                <a:schemeClr val="bg1"/>
              </a:solidFill>
            </a:endParaRPr>
          </a:p>
        </p:txBody>
      </p:sp>
      <p:sp>
        <p:nvSpPr>
          <p:cNvPr id="3" name="Subtitle 2">
            <a:extLst>
              <a:ext uri="{FF2B5EF4-FFF2-40B4-BE49-F238E27FC236}">
                <a16:creationId xmlns:a16="http://schemas.microsoft.com/office/drawing/2014/main" id="{81340875-434A-4E16-8D47-C55232ED70A9}"/>
              </a:ext>
            </a:extLst>
          </p:cNvPr>
          <p:cNvSpPr>
            <a:spLocks noGrp="1"/>
          </p:cNvSpPr>
          <p:nvPr>
            <p:ph idx="1"/>
          </p:nvPr>
        </p:nvSpPr>
        <p:spPr>
          <a:xfrm>
            <a:off x="838200" y="1917125"/>
            <a:ext cx="10515600" cy="4351338"/>
          </a:xfrm>
        </p:spPr>
        <p:txBody>
          <a:bodyPr>
            <a:noAutofit/>
          </a:bodyPr>
          <a:lstStyle/>
          <a:p>
            <a:pPr algn="just">
              <a:buFont typeface="+mj-lt"/>
              <a:buAutoNum type="arabicPeriod"/>
            </a:pPr>
            <a:r>
              <a:rPr lang="en-IN" sz="700" b="1" i="0" dirty="0">
                <a:solidFill>
                  <a:srgbClr val="006699"/>
                </a:solidFill>
                <a:effectLst/>
                <a:latin typeface="inter-regular"/>
              </a:rPr>
              <a:t>class</a:t>
            </a:r>
            <a:r>
              <a:rPr lang="en-IN" sz="700" b="0" i="0" dirty="0">
                <a:solidFill>
                  <a:srgbClr val="000000"/>
                </a:solidFill>
                <a:effectLst/>
                <a:latin typeface="inter-regular"/>
              </a:rPr>
              <a:t> Student18 </a:t>
            </a:r>
            <a:r>
              <a:rPr lang="en-IN" sz="700" b="1" i="0" dirty="0">
                <a:solidFill>
                  <a:srgbClr val="006699"/>
                </a:solidFill>
                <a:effectLst/>
                <a:latin typeface="inter-regular"/>
              </a:rPr>
              <a:t>implements</a:t>
            </a:r>
            <a:r>
              <a:rPr lang="en-IN" sz="700" b="0" i="0" dirty="0">
                <a:solidFill>
                  <a:srgbClr val="000000"/>
                </a:solidFill>
                <a:effectLst/>
                <a:latin typeface="inter-regular"/>
              </a:rPr>
              <a:t> Cloneable{  </a:t>
            </a:r>
          </a:p>
          <a:p>
            <a:pPr algn="just">
              <a:buFont typeface="+mj-lt"/>
              <a:buAutoNum type="arabicPeriod"/>
            </a:pPr>
            <a:r>
              <a:rPr lang="en-IN" sz="700" b="1" i="0" dirty="0">
                <a:solidFill>
                  <a:srgbClr val="006699"/>
                </a:solidFill>
                <a:effectLst/>
                <a:latin typeface="inter-regular"/>
              </a:rPr>
              <a:t>int</a:t>
            </a:r>
            <a:r>
              <a:rPr lang="en-IN" sz="700" b="0" i="0" dirty="0">
                <a:solidFill>
                  <a:srgbClr val="000000"/>
                </a:solidFill>
                <a:effectLst/>
                <a:latin typeface="inter-regular"/>
              </a:rPr>
              <a:t> </a:t>
            </a:r>
            <a:r>
              <a:rPr lang="en-IN" sz="700" b="0" i="0" dirty="0" err="1">
                <a:solidFill>
                  <a:srgbClr val="000000"/>
                </a:solidFill>
                <a:effectLst/>
                <a:latin typeface="inter-regular"/>
              </a:rPr>
              <a:t>rollno</a:t>
            </a:r>
            <a:r>
              <a:rPr lang="en-IN" sz="700" b="0" i="0" dirty="0">
                <a:solidFill>
                  <a:srgbClr val="000000"/>
                </a:solidFill>
                <a:effectLst/>
                <a:latin typeface="inter-regular"/>
              </a:rPr>
              <a:t>;  </a:t>
            </a:r>
          </a:p>
          <a:p>
            <a:pPr algn="just">
              <a:buFont typeface="+mj-lt"/>
              <a:buAutoNum type="arabicPeriod"/>
            </a:pPr>
            <a:r>
              <a:rPr lang="en-IN" sz="700" b="0" i="0" dirty="0">
                <a:solidFill>
                  <a:srgbClr val="000000"/>
                </a:solidFill>
                <a:effectLst/>
                <a:latin typeface="inter-regular"/>
              </a:rPr>
              <a:t>String name;  </a:t>
            </a:r>
          </a:p>
          <a:p>
            <a:pPr algn="just">
              <a:buFont typeface="+mj-lt"/>
              <a:buAutoNum type="arabicPeriod"/>
            </a:pPr>
            <a:r>
              <a:rPr lang="en-IN" sz="700" b="0" i="0" dirty="0">
                <a:solidFill>
                  <a:srgbClr val="000000"/>
                </a:solidFill>
                <a:effectLst/>
                <a:latin typeface="inter-regular"/>
              </a:rPr>
              <a:t>  Student18(</a:t>
            </a:r>
            <a:r>
              <a:rPr lang="en-IN" sz="700" b="1" i="0" dirty="0">
                <a:solidFill>
                  <a:srgbClr val="006699"/>
                </a:solidFill>
                <a:effectLst/>
                <a:latin typeface="inter-regular"/>
              </a:rPr>
              <a:t>int</a:t>
            </a:r>
            <a:r>
              <a:rPr lang="en-IN" sz="700" b="0" i="0" dirty="0">
                <a:solidFill>
                  <a:srgbClr val="000000"/>
                </a:solidFill>
                <a:effectLst/>
                <a:latin typeface="inter-regular"/>
              </a:rPr>
              <a:t> </a:t>
            </a:r>
            <a:r>
              <a:rPr lang="en-IN" sz="700" b="0" i="0" dirty="0" err="1">
                <a:solidFill>
                  <a:srgbClr val="000000"/>
                </a:solidFill>
                <a:effectLst/>
                <a:latin typeface="inter-regular"/>
              </a:rPr>
              <a:t>rollno,String</a:t>
            </a:r>
            <a:r>
              <a:rPr lang="en-IN" sz="700" b="0" i="0" dirty="0">
                <a:solidFill>
                  <a:srgbClr val="000000"/>
                </a:solidFill>
                <a:effectLst/>
                <a:latin typeface="inter-regular"/>
              </a:rPr>
              <a:t> name){  </a:t>
            </a:r>
          </a:p>
          <a:p>
            <a:pPr algn="just">
              <a:buFont typeface="+mj-lt"/>
              <a:buAutoNum type="arabicPeriod"/>
            </a:pPr>
            <a:r>
              <a:rPr lang="en-IN" sz="700" b="1" i="0" dirty="0" err="1">
                <a:solidFill>
                  <a:srgbClr val="006699"/>
                </a:solidFill>
                <a:effectLst/>
                <a:latin typeface="inter-regular"/>
              </a:rPr>
              <a:t>this</a:t>
            </a:r>
            <a:r>
              <a:rPr lang="en-IN" sz="700" b="0" i="0" dirty="0" err="1">
                <a:solidFill>
                  <a:srgbClr val="000000"/>
                </a:solidFill>
                <a:effectLst/>
                <a:latin typeface="inter-regular"/>
              </a:rPr>
              <a:t>.rollno</a:t>
            </a:r>
            <a:r>
              <a:rPr lang="en-IN" sz="700" b="0" i="0" dirty="0">
                <a:solidFill>
                  <a:srgbClr val="000000"/>
                </a:solidFill>
                <a:effectLst/>
                <a:latin typeface="inter-regular"/>
              </a:rPr>
              <a:t>=</a:t>
            </a:r>
            <a:r>
              <a:rPr lang="en-IN" sz="700" b="0" i="0" dirty="0" err="1">
                <a:solidFill>
                  <a:srgbClr val="000000"/>
                </a:solidFill>
                <a:effectLst/>
                <a:latin typeface="inter-regular"/>
              </a:rPr>
              <a:t>rollno</a:t>
            </a:r>
            <a:r>
              <a:rPr lang="en-IN" sz="700" b="0" i="0" dirty="0">
                <a:solidFill>
                  <a:srgbClr val="000000"/>
                </a:solidFill>
                <a:effectLst/>
                <a:latin typeface="inter-regular"/>
              </a:rPr>
              <a:t>;  </a:t>
            </a:r>
          </a:p>
          <a:p>
            <a:pPr algn="just">
              <a:buFont typeface="+mj-lt"/>
              <a:buAutoNum type="arabicPeriod"/>
            </a:pPr>
            <a:r>
              <a:rPr lang="en-IN" sz="700" b="1" i="0" dirty="0">
                <a:solidFill>
                  <a:srgbClr val="006699"/>
                </a:solidFill>
                <a:effectLst/>
                <a:latin typeface="inter-regular"/>
              </a:rPr>
              <a:t>this</a:t>
            </a:r>
            <a:r>
              <a:rPr lang="en-IN" sz="700" b="0" i="0" dirty="0">
                <a:solidFill>
                  <a:srgbClr val="000000"/>
                </a:solidFill>
                <a:effectLst/>
                <a:latin typeface="inter-regular"/>
              </a:rPr>
              <a:t>.name=name;  </a:t>
            </a:r>
          </a:p>
          <a:p>
            <a:pPr algn="just">
              <a:buFont typeface="+mj-lt"/>
              <a:buAutoNum type="arabicPeriod"/>
            </a:pPr>
            <a:r>
              <a:rPr lang="en-IN" sz="700" b="0" i="0" dirty="0">
                <a:solidFill>
                  <a:srgbClr val="000000"/>
                </a:solidFill>
                <a:effectLst/>
                <a:latin typeface="inter-regular"/>
              </a:rPr>
              <a:t>}  </a:t>
            </a:r>
          </a:p>
          <a:p>
            <a:pPr algn="just">
              <a:buFont typeface="+mj-lt"/>
              <a:buAutoNum type="arabicPeriod"/>
            </a:pPr>
            <a:r>
              <a:rPr lang="en-IN" sz="700" b="0" i="0" dirty="0">
                <a:solidFill>
                  <a:srgbClr val="000000"/>
                </a:solidFill>
                <a:effectLst/>
                <a:latin typeface="inter-regular"/>
              </a:rPr>
              <a:t> </a:t>
            </a:r>
            <a:r>
              <a:rPr lang="en-IN" sz="700" b="1" i="0" dirty="0">
                <a:solidFill>
                  <a:srgbClr val="006699"/>
                </a:solidFill>
                <a:effectLst/>
                <a:latin typeface="inter-regular"/>
              </a:rPr>
              <a:t>public</a:t>
            </a:r>
            <a:r>
              <a:rPr lang="en-IN" sz="700" b="0" i="0" dirty="0">
                <a:solidFill>
                  <a:srgbClr val="000000"/>
                </a:solidFill>
                <a:effectLst/>
                <a:latin typeface="inter-regular"/>
              </a:rPr>
              <a:t> Object clone()</a:t>
            </a:r>
            <a:r>
              <a:rPr lang="en-IN" sz="700" b="1" i="0" dirty="0">
                <a:solidFill>
                  <a:srgbClr val="006699"/>
                </a:solidFill>
                <a:effectLst/>
                <a:latin typeface="inter-regular"/>
              </a:rPr>
              <a:t>throws</a:t>
            </a:r>
            <a:r>
              <a:rPr lang="en-IN" sz="700" b="0" i="0" dirty="0">
                <a:solidFill>
                  <a:srgbClr val="000000"/>
                </a:solidFill>
                <a:effectLst/>
                <a:latin typeface="inter-regular"/>
              </a:rPr>
              <a:t> </a:t>
            </a:r>
            <a:r>
              <a:rPr lang="en-IN" sz="700" b="0" i="0" dirty="0" err="1">
                <a:solidFill>
                  <a:srgbClr val="000000"/>
                </a:solidFill>
                <a:effectLst/>
                <a:latin typeface="inter-regular"/>
              </a:rPr>
              <a:t>CloneNotSupportedException</a:t>
            </a:r>
            <a:r>
              <a:rPr lang="en-IN" sz="700" b="0" i="0" dirty="0">
                <a:solidFill>
                  <a:srgbClr val="000000"/>
                </a:solidFill>
                <a:effectLst/>
                <a:latin typeface="inter-regular"/>
              </a:rPr>
              <a:t>{  </a:t>
            </a:r>
          </a:p>
          <a:p>
            <a:pPr algn="just">
              <a:buFont typeface="+mj-lt"/>
              <a:buAutoNum type="arabicPeriod"/>
            </a:pPr>
            <a:r>
              <a:rPr lang="en-IN" sz="700" b="1" i="0" dirty="0">
                <a:solidFill>
                  <a:srgbClr val="006699"/>
                </a:solidFill>
                <a:effectLst/>
                <a:latin typeface="inter-regular"/>
              </a:rPr>
              <a:t>return</a:t>
            </a:r>
            <a:r>
              <a:rPr lang="en-IN" sz="700" b="0" i="0" dirty="0">
                <a:solidFill>
                  <a:srgbClr val="000000"/>
                </a:solidFill>
                <a:effectLst/>
                <a:latin typeface="inter-regular"/>
              </a:rPr>
              <a:t> </a:t>
            </a:r>
            <a:r>
              <a:rPr lang="en-IN" sz="700" b="1" i="0" dirty="0" err="1">
                <a:solidFill>
                  <a:srgbClr val="006699"/>
                </a:solidFill>
                <a:effectLst/>
                <a:latin typeface="inter-regular"/>
              </a:rPr>
              <a:t>super</a:t>
            </a:r>
            <a:r>
              <a:rPr lang="en-IN" sz="700" b="0" i="0" dirty="0" err="1">
                <a:solidFill>
                  <a:srgbClr val="000000"/>
                </a:solidFill>
                <a:effectLst/>
                <a:latin typeface="inter-regular"/>
              </a:rPr>
              <a:t>.clone</a:t>
            </a:r>
            <a:r>
              <a:rPr lang="en-IN" sz="700" b="0" i="0" dirty="0">
                <a:solidFill>
                  <a:srgbClr val="000000"/>
                </a:solidFill>
                <a:effectLst/>
                <a:latin typeface="inter-regular"/>
              </a:rPr>
              <a:t>();  </a:t>
            </a:r>
          </a:p>
          <a:p>
            <a:pPr algn="just">
              <a:buFont typeface="+mj-lt"/>
              <a:buAutoNum type="arabicPeriod"/>
            </a:pPr>
            <a:r>
              <a:rPr lang="en-IN" sz="700" b="0" i="0" dirty="0">
                <a:solidFill>
                  <a:srgbClr val="000000"/>
                </a:solidFill>
                <a:effectLst/>
                <a:latin typeface="inter-regular"/>
              </a:rPr>
              <a:t>}  </a:t>
            </a:r>
          </a:p>
          <a:p>
            <a:pPr algn="just">
              <a:buFont typeface="+mj-lt"/>
              <a:buAutoNum type="arabicPeriod"/>
            </a:pPr>
            <a:r>
              <a:rPr lang="en-IN" sz="700" b="0" i="0" dirty="0">
                <a:solidFill>
                  <a:srgbClr val="000000"/>
                </a:solidFill>
                <a:effectLst/>
                <a:latin typeface="inter-regular"/>
              </a:rPr>
              <a:t> </a:t>
            </a:r>
            <a:r>
              <a:rPr lang="en-IN" sz="700" b="1" i="0" dirty="0">
                <a:solidFill>
                  <a:srgbClr val="006699"/>
                </a:solidFill>
                <a:effectLst/>
                <a:latin typeface="inter-regular"/>
              </a:rPr>
              <a:t>public</a:t>
            </a:r>
            <a:r>
              <a:rPr lang="en-IN" sz="700" b="0" i="0" dirty="0">
                <a:solidFill>
                  <a:srgbClr val="000000"/>
                </a:solidFill>
                <a:effectLst/>
                <a:latin typeface="inter-regular"/>
              </a:rPr>
              <a:t> </a:t>
            </a:r>
            <a:r>
              <a:rPr lang="en-IN" sz="700" b="1" i="0" dirty="0">
                <a:solidFill>
                  <a:srgbClr val="006699"/>
                </a:solidFill>
                <a:effectLst/>
                <a:latin typeface="inter-regular"/>
              </a:rPr>
              <a:t>static</a:t>
            </a:r>
            <a:r>
              <a:rPr lang="en-IN" sz="700" b="0" i="0" dirty="0">
                <a:solidFill>
                  <a:srgbClr val="000000"/>
                </a:solidFill>
                <a:effectLst/>
                <a:latin typeface="inter-regular"/>
              </a:rPr>
              <a:t> </a:t>
            </a:r>
            <a:r>
              <a:rPr lang="en-IN" sz="700" b="1" i="0" dirty="0">
                <a:solidFill>
                  <a:srgbClr val="006699"/>
                </a:solidFill>
                <a:effectLst/>
                <a:latin typeface="inter-regular"/>
              </a:rPr>
              <a:t>void</a:t>
            </a:r>
            <a:r>
              <a:rPr lang="en-IN" sz="700" b="0" i="0" dirty="0">
                <a:solidFill>
                  <a:srgbClr val="000000"/>
                </a:solidFill>
                <a:effectLst/>
                <a:latin typeface="inter-regular"/>
              </a:rPr>
              <a:t> main(String </a:t>
            </a:r>
            <a:r>
              <a:rPr lang="en-IN" sz="700" b="0" i="0" dirty="0" err="1">
                <a:solidFill>
                  <a:srgbClr val="000000"/>
                </a:solidFill>
                <a:effectLst/>
                <a:latin typeface="inter-regular"/>
              </a:rPr>
              <a:t>args</a:t>
            </a:r>
            <a:r>
              <a:rPr lang="en-IN" sz="700" b="0" i="0" dirty="0">
                <a:solidFill>
                  <a:srgbClr val="000000"/>
                </a:solidFill>
                <a:effectLst/>
                <a:latin typeface="inter-regular"/>
              </a:rPr>
              <a:t>[]){  </a:t>
            </a:r>
          </a:p>
          <a:p>
            <a:pPr algn="just">
              <a:buFont typeface="+mj-lt"/>
              <a:buAutoNum type="arabicPeriod"/>
            </a:pPr>
            <a:r>
              <a:rPr lang="en-IN" sz="700" b="1" i="0" dirty="0">
                <a:solidFill>
                  <a:srgbClr val="006699"/>
                </a:solidFill>
                <a:effectLst/>
                <a:latin typeface="inter-regular"/>
              </a:rPr>
              <a:t>try</a:t>
            </a:r>
            <a:r>
              <a:rPr lang="en-IN" sz="700" b="0" i="0" dirty="0">
                <a:solidFill>
                  <a:srgbClr val="000000"/>
                </a:solidFill>
                <a:effectLst/>
                <a:latin typeface="inter-regular"/>
              </a:rPr>
              <a:t>{  </a:t>
            </a:r>
          </a:p>
          <a:p>
            <a:pPr algn="just">
              <a:buFont typeface="+mj-lt"/>
              <a:buAutoNum type="arabicPeriod"/>
            </a:pPr>
            <a:r>
              <a:rPr lang="en-IN" sz="700" b="0" i="0" dirty="0">
                <a:solidFill>
                  <a:srgbClr val="000000"/>
                </a:solidFill>
                <a:effectLst/>
                <a:latin typeface="inter-regular"/>
              </a:rPr>
              <a:t>Student18 s1=</a:t>
            </a:r>
            <a:r>
              <a:rPr lang="en-IN" sz="700" b="1" i="0" dirty="0">
                <a:solidFill>
                  <a:srgbClr val="006699"/>
                </a:solidFill>
                <a:effectLst/>
                <a:latin typeface="inter-regular"/>
              </a:rPr>
              <a:t>new</a:t>
            </a:r>
            <a:r>
              <a:rPr lang="en-IN" sz="700" b="0" i="0" dirty="0">
                <a:solidFill>
                  <a:srgbClr val="000000"/>
                </a:solidFill>
                <a:effectLst/>
                <a:latin typeface="inter-regular"/>
              </a:rPr>
              <a:t> Student18(</a:t>
            </a:r>
            <a:r>
              <a:rPr lang="en-IN" sz="700" b="0" i="0" dirty="0">
                <a:solidFill>
                  <a:srgbClr val="C00000"/>
                </a:solidFill>
                <a:effectLst/>
                <a:latin typeface="inter-regular"/>
              </a:rPr>
              <a:t>101</a:t>
            </a:r>
            <a:r>
              <a:rPr lang="en-IN" sz="700" b="0" i="0" dirty="0">
                <a:solidFill>
                  <a:srgbClr val="000000"/>
                </a:solidFill>
                <a:effectLst/>
                <a:latin typeface="inter-regular"/>
              </a:rPr>
              <a:t>,</a:t>
            </a:r>
            <a:r>
              <a:rPr lang="en-IN" sz="700" b="0" i="0" dirty="0">
                <a:solidFill>
                  <a:srgbClr val="0000FF"/>
                </a:solidFill>
                <a:effectLst/>
                <a:latin typeface="inter-regular"/>
              </a:rPr>
              <a:t>"amit"</a:t>
            </a:r>
            <a:r>
              <a:rPr lang="en-IN" sz="700" b="0" i="0" dirty="0">
                <a:solidFill>
                  <a:srgbClr val="000000"/>
                </a:solidFill>
                <a:effectLst/>
                <a:latin typeface="inter-regular"/>
              </a:rPr>
              <a:t>);  </a:t>
            </a:r>
          </a:p>
          <a:p>
            <a:pPr algn="just">
              <a:buFont typeface="+mj-lt"/>
              <a:buAutoNum type="arabicPeriod"/>
            </a:pPr>
            <a:r>
              <a:rPr lang="en-IN" sz="700" b="0" i="0" dirty="0">
                <a:solidFill>
                  <a:srgbClr val="000000"/>
                </a:solidFill>
                <a:effectLst/>
                <a:latin typeface="inter-regular"/>
              </a:rPr>
              <a:t> Student18 s2=(Student18)s1.clone();  </a:t>
            </a:r>
          </a:p>
          <a:p>
            <a:pPr algn="just">
              <a:buFont typeface="+mj-lt"/>
              <a:buAutoNum type="arabicPeriod"/>
            </a:pPr>
            <a:r>
              <a:rPr lang="en-IN" sz="700" b="0" i="0" dirty="0">
                <a:solidFill>
                  <a:srgbClr val="000000"/>
                </a:solidFill>
                <a:effectLst/>
                <a:latin typeface="inter-regular"/>
              </a:rPr>
              <a:t> </a:t>
            </a:r>
            <a:r>
              <a:rPr lang="en-IN" sz="700" b="0" i="0" dirty="0" err="1">
                <a:solidFill>
                  <a:srgbClr val="000000"/>
                </a:solidFill>
                <a:effectLst/>
                <a:latin typeface="inter-regular"/>
              </a:rPr>
              <a:t>System.out.println</a:t>
            </a:r>
            <a:r>
              <a:rPr lang="en-IN" sz="700" b="0" i="0" dirty="0">
                <a:solidFill>
                  <a:srgbClr val="000000"/>
                </a:solidFill>
                <a:effectLst/>
                <a:latin typeface="inter-regular"/>
              </a:rPr>
              <a:t>(s1.rollno+</a:t>
            </a:r>
            <a:r>
              <a:rPr lang="en-IN" sz="700" b="0" i="0" dirty="0">
                <a:solidFill>
                  <a:srgbClr val="0000FF"/>
                </a:solidFill>
                <a:effectLst/>
                <a:latin typeface="inter-regular"/>
              </a:rPr>
              <a:t>" "</a:t>
            </a:r>
            <a:r>
              <a:rPr lang="en-IN" sz="700" b="0" i="0" dirty="0">
                <a:solidFill>
                  <a:srgbClr val="000000"/>
                </a:solidFill>
                <a:effectLst/>
                <a:latin typeface="inter-regular"/>
              </a:rPr>
              <a:t>+s1.name);  </a:t>
            </a:r>
          </a:p>
          <a:p>
            <a:pPr algn="just">
              <a:buFont typeface="+mj-lt"/>
              <a:buAutoNum type="arabicPeriod"/>
            </a:pPr>
            <a:r>
              <a:rPr lang="en-IN" sz="700" b="0" i="0" dirty="0" err="1">
                <a:solidFill>
                  <a:srgbClr val="000000"/>
                </a:solidFill>
                <a:effectLst/>
                <a:latin typeface="inter-regular"/>
              </a:rPr>
              <a:t>System.out.println</a:t>
            </a:r>
            <a:r>
              <a:rPr lang="en-IN" sz="700" b="0" i="0" dirty="0">
                <a:solidFill>
                  <a:srgbClr val="000000"/>
                </a:solidFill>
                <a:effectLst/>
                <a:latin typeface="inter-regular"/>
              </a:rPr>
              <a:t>(s2.rollno+</a:t>
            </a:r>
            <a:r>
              <a:rPr lang="en-IN" sz="700" b="0" i="0" dirty="0">
                <a:solidFill>
                  <a:srgbClr val="0000FF"/>
                </a:solidFill>
                <a:effectLst/>
                <a:latin typeface="inter-regular"/>
              </a:rPr>
              <a:t>" "</a:t>
            </a:r>
            <a:r>
              <a:rPr lang="en-IN" sz="700" b="0" i="0" dirty="0">
                <a:solidFill>
                  <a:srgbClr val="000000"/>
                </a:solidFill>
                <a:effectLst/>
                <a:latin typeface="inter-regular"/>
              </a:rPr>
              <a:t>+s2.name);  </a:t>
            </a:r>
          </a:p>
          <a:p>
            <a:pPr algn="just">
              <a:buFont typeface="+mj-lt"/>
              <a:buAutoNum type="arabicPeriod"/>
            </a:pPr>
            <a:r>
              <a:rPr lang="en-IN" sz="700" b="0" i="0" dirty="0">
                <a:solidFill>
                  <a:srgbClr val="000000"/>
                </a:solidFill>
                <a:effectLst/>
                <a:latin typeface="inter-regular"/>
              </a:rPr>
              <a:t> }</a:t>
            </a:r>
            <a:r>
              <a:rPr lang="en-IN" sz="700" b="1" i="0" dirty="0">
                <a:solidFill>
                  <a:srgbClr val="006699"/>
                </a:solidFill>
                <a:effectLst/>
                <a:latin typeface="inter-regular"/>
              </a:rPr>
              <a:t>catch</a:t>
            </a:r>
            <a:r>
              <a:rPr lang="en-IN" sz="700" b="0" i="0" dirty="0">
                <a:solidFill>
                  <a:srgbClr val="000000"/>
                </a:solidFill>
                <a:effectLst/>
                <a:latin typeface="inter-regular"/>
              </a:rPr>
              <a:t>(</a:t>
            </a:r>
            <a:r>
              <a:rPr lang="en-IN" sz="700" b="0" i="0" dirty="0" err="1">
                <a:solidFill>
                  <a:srgbClr val="000000"/>
                </a:solidFill>
                <a:effectLst/>
                <a:latin typeface="inter-regular"/>
              </a:rPr>
              <a:t>CloneNotSupportedException</a:t>
            </a:r>
            <a:r>
              <a:rPr lang="en-IN" sz="700" b="0" i="0" dirty="0">
                <a:solidFill>
                  <a:srgbClr val="000000"/>
                </a:solidFill>
                <a:effectLst/>
                <a:latin typeface="inter-regular"/>
              </a:rPr>
              <a:t> c){}  </a:t>
            </a:r>
          </a:p>
          <a:p>
            <a:pPr algn="just">
              <a:buFont typeface="+mj-lt"/>
              <a:buAutoNum type="arabicPeriod"/>
            </a:pPr>
            <a:r>
              <a:rPr lang="en-IN" sz="700" b="0" i="0" dirty="0">
                <a:solidFill>
                  <a:srgbClr val="000000"/>
                </a:solidFill>
                <a:effectLst/>
                <a:latin typeface="inter-regular"/>
              </a:rPr>
              <a:t> }  </a:t>
            </a:r>
          </a:p>
          <a:p>
            <a:pPr algn="just">
              <a:buFont typeface="+mj-lt"/>
              <a:buAutoNum type="arabicPeriod"/>
            </a:pPr>
            <a:r>
              <a:rPr lang="en-IN" sz="700" b="0" i="0" dirty="0">
                <a:solidFill>
                  <a:srgbClr val="000000"/>
                </a:solidFill>
                <a:effectLst/>
                <a:latin typeface="inter-regular"/>
              </a:rPr>
              <a:t>}  </a:t>
            </a:r>
          </a:p>
          <a:p>
            <a:br>
              <a:rPr lang="en-IN" sz="700" b="0" i="0" dirty="0">
                <a:solidFill>
                  <a:srgbClr val="333333"/>
                </a:solidFill>
                <a:effectLst/>
                <a:latin typeface="inter-regular"/>
              </a:rPr>
            </a:br>
            <a:endParaRPr lang="en-IN" sz="700" dirty="0"/>
          </a:p>
        </p:txBody>
      </p:sp>
    </p:spTree>
    <p:extLst>
      <p:ext uri="{BB962C8B-B14F-4D97-AF65-F5344CB8AC3E}">
        <p14:creationId xmlns:p14="http://schemas.microsoft.com/office/powerpoint/2010/main" val="8853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15F7-8FA0-43AA-BB08-78C1BDD9EFA0}"/>
              </a:ext>
            </a:extLst>
          </p:cNvPr>
          <p:cNvSpPr>
            <a:spLocks noGrp="1"/>
          </p:cNvSpPr>
          <p:nvPr>
            <p:ph type="title"/>
          </p:nvPr>
        </p:nvSpPr>
        <p:spPr/>
        <p:txBody>
          <a:bodyPr/>
          <a:lstStyle/>
          <a:p>
            <a:r>
              <a:rPr lang="en-IN" b="1" dirty="0"/>
              <a:t>How java handles exceptions</a:t>
            </a:r>
          </a:p>
        </p:txBody>
      </p:sp>
      <p:sp>
        <p:nvSpPr>
          <p:cNvPr id="3" name="Content Placeholder 2">
            <a:extLst>
              <a:ext uri="{FF2B5EF4-FFF2-40B4-BE49-F238E27FC236}">
                <a16:creationId xmlns:a16="http://schemas.microsoft.com/office/drawing/2014/main" id="{FEB8886D-29DE-4B2B-819C-CCF6EEE0FA23}"/>
              </a:ext>
            </a:extLst>
          </p:cNvPr>
          <p:cNvSpPr>
            <a:spLocks noGrp="1"/>
          </p:cNvSpPr>
          <p:nvPr>
            <p:ph idx="1"/>
          </p:nvPr>
        </p:nvSpPr>
        <p:spPr>
          <a:xfrm>
            <a:off x="838200" y="2005012"/>
            <a:ext cx="10009909" cy="4351338"/>
          </a:xfrm>
        </p:spPr>
        <p:txBody>
          <a:bodyPr>
            <a:normAutofit/>
          </a:bodyPr>
          <a:lstStyle/>
          <a:p>
            <a:pPr marL="0" indent="0">
              <a:buNone/>
            </a:pPr>
            <a:r>
              <a:rPr lang="en-US" b="1" dirty="0"/>
              <a:t>Java exception handling is managed via five keywords </a:t>
            </a:r>
          </a:p>
          <a:p>
            <a:pPr marL="0" indent="0">
              <a:buNone/>
            </a:pPr>
            <a:r>
              <a:rPr lang="en-US" sz="2400" dirty="0"/>
              <a:t>	– Program statements that you want to monitor for exceptions are contained within a </a:t>
            </a:r>
            <a:r>
              <a:rPr lang="en-US" sz="2400" b="1" dirty="0"/>
              <a:t>try</a:t>
            </a:r>
            <a:r>
              <a:rPr lang="en-US" sz="2400" dirty="0"/>
              <a:t> block </a:t>
            </a:r>
          </a:p>
          <a:p>
            <a:pPr marL="0" indent="0">
              <a:buNone/>
            </a:pPr>
            <a:r>
              <a:rPr lang="en-US" sz="2400" dirty="0"/>
              <a:t>	– If an exception occurs within the try block, it is thrown </a:t>
            </a:r>
          </a:p>
          <a:p>
            <a:pPr marL="0" indent="0">
              <a:buNone/>
            </a:pPr>
            <a:r>
              <a:rPr lang="en-US" sz="2400" dirty="0"/>
              <a:t>	– Your code can catch this exception (using </a:t>
            </a:r>
            <a:r>
              <a:rPr lang="en-US" sz="2400" b="1" dirty="0"/>
              <a:t>catch</a:t>
            </a:r>
            <a:r>
              <a:rPr lang="en-US" sz="2400" dirty="0"/>
              <a:t>) </a:t>
            </a:r>
          </a:p>
          <a:p>
            <a:pPr marL="0" indent="0">
              <a:buNone/>
            </a:pPr>
            <a:r>
              <a:rPr lang="en-US" sz="2400" dirty="0"/>
              <a:t>	– To manually throw an exception, use the keyword </a:t>
            </a:r>
            <a:r>
              <a:rPr lang="en-US" sz="2400" b="1" dirty="0"/>
              <a:t>throw</a:t>
            </a:r>
            <a:r>
              <a:rPr lang="en-US" sz="2400" dirty="0"/>
              <a:t> </a:t>
            </a:r>
          </a:p>
          <a:p>
            <a:pPr marL="0" indent="0">
              <a:buNone/>
            </a:pPr>
            <a:r>
              <a:rPr lang="en-US" sz="2400" dirty="0"/>
              <a:t>	– Any exception that is thrown out of a method must be specified as such by a </a:t>
            </a:r>
            <a:r>
              <a:rPr lang="en-US" sz="2400" b="1" dirty="0"/>
              <a:t>throws</a:t>
            </a:r>
            <a:r>
              <a:rPr lang="en-US" sz="2400" dirty="0"/>
              <a:t> clause </a:t>
            </a:r>
          </a:p>
          <a:p>
            <a:pPr marL="0" indent="0">
              <a:buNone/>
            </a:pPr>
            <a:r>
              <a:rPr lang="en-US" sz="2400" dirty="0"/>
              <a:t>	– Any code that absolutely must be executed after a try block completes is put in a </a:t>
            </a:r>
            <a:r>
              <a:rPr lang="en-US" sz="2400" b="1" dirty="0"/>
              <a:t>finally</a:t>
            </a:r>
            <a:r>
              <a:rPr lang="en-US" sz="2400" dirty="0"/>
              <a:t> block </a:t>
            </a:r>
            <a:endParaRPr lang="en-IN" sz="2400" dirty="0"/>
          </a:p>
        </p:txBody>
      </p:sp>
      <p:sp>
        <p:nvSpPr>
          <p:cNvPr id="5" name="Slide Number Placeholder 4">
            <a:extLst>
              <a:ext uri="{FF2B5EF4-FFF2-40B4-BE49-F238E27FC236}">
                <a16:creationId xmlns:a16="http://schemas.microsoft.com/office/drawing/2014/main" id="{7E8899C1-FE71-4FFE-B0C9-FA9141A5633E}"/>
              </a:ext>
            </a:extLst>
          </p:cNvPr>
          <p:cNvSpPr>
            <a:spLocks noGrp="1"/>
          </p:cNvSpPr>
          <p:nvPr>
            <p:ph type="sldNum" sz="quarter" idx="12"/>
          </p:nvPr>
        </p:nvSpPr>
        <p:spPr/>
        <p:txBody>
          <a:bodyPr/>
          <a:lstStyle/>
          <a:p>
            <a:fld id="{A75773E6-2B46-4AF3-BBE1-4EE7E01AA23A}" type="slidenum">
              <a:rPr lang="en-IN" smtClean="0"/>
              <a:t>2</a:t>
            </a:fld>
            <a:endParaRPr lang="en-IN"/>
          </a:p>
        </p:txBody>
      </p:sp>
    </p:spTree>
    <p:extLst>
      <p:ext uri="{BB962C8B-B14F-4D97-AF65-F5344CB8AC3E}">
        <p14:creationId xmlns:p14="http://schemas.microsoft.com/office/powerpoint/2010/main" val="3062412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97B6-7AAC-44EB-AF12-333ED2264F25}"/>
              </a:ext>
            </a:extLst>
          </p:cNvPr>
          <p:cNvSpPr>
            <a:spLocks noGrp="1"/>
          </p:cNvSpPr>
          <p:nvPr>
            <p:ph type="title"/>
          </p:nvPr>
        </p:nvSpPr>
        <p:spPr/>
        <p:txBody>
          <a:bodyPr>
            <a:normAutofit/>
          </a:bodyPr>
          <a:lstStyle/>
          <a:p>
            <a:r>
              <a:rPr lang="en-US" dirty="0"/>
              <a:t>JAVA INNER </a:t>
            </a:r>
            <a:r>
              <a:rPr lang="en-IN" dirty="0"/>
              <a:t>CLASS</a:t>
            </a:r>
            <a:endParaRPr lang="en-IN" b="1" dirty="0">
              <a:solidFill>
                <a:schemeClr val="bg1"/>
              </a:solidFill>
            </a:endParaRPr>
          </a:p>
        </p:txBody>
      </p:sp>
      <p:sp>
        <p:nvSpPr>
          <p:cNvPr id="3" name="Subtitle 2">
            <a:extLst>
              <a:ext uri="{FF2B5EF4-FFF2-40B4-BE49-F238E27FC236}">
                <a16:creationId xmlns:a16="http://schemas.microsoft.com/office/drawing/2014/main" id="{81340875-434A-4E16-8D47-C55232ED70A9}"/>
              </a:ext>
            </a:extLst>
          </p:cNvPr>
          <p:cNvSpPr>
            <a:spLocks noGrp="1"/>
          </p:cNvSpPr>
          <p:nvPr>
            <p:ph idx="1"/>
          </p:nvPr>
        </p:nvSpPr>
        <p:spPr>
          <a:xfrm>
            <a:off x="838200" y="1917125"/>
            <a:ext cx="10515600" cy="4351338"/>
          </a:xfrm>
        </p:spPr>
        <p:txBody>
          <a:bodyPr>
            <a:noAutofit/>
          </a:bodyPr>
          <a:lstStyle/>
          <a:p>
            <a:pPr marL="0" indent="0" algn="just">
              <a:buNone/>
            </a:pPr>
            <a:r>
              <a:rPr lang="en-US" sz="1800" b="1" i="0" dirty="0">
                <a:solidFill>
                  <a:srgbClr val="333333"/>
                </a:solidFill>
                <a:effectLst/>
                <a:latin typeface="inter-bold"/>
              </a:rPr>
              <a:t>Java inner class</a:t>
            </a:r>
            <a:r>
              <a:rPr lang="en-US" sz="1800" b="0" i="0" dirty="0">
                <a:solidFill>
                  <a:srgbClr val="333333"/>
                </a:solidFill>
                <a:effectLst/>
                <a:latin typeface="inter-regular"/>
              </a:rPr>
              <a:t> or nested class is a class that is declared inside the class or interface.</a:t>
            </a:r>
          </a:p>
          <a:p>
            <a:pPr marL="0" indent="0" algn="just">
              <a:buNone/>
            </a:pPr>
            <a:r>
              <a:rPr lang="en-US" sz="1800" b="0" i="0" dirty="0">
                <a:solidFill>
                  <a:srgbClr val="333333"/>
                </a:solidFill>
                <a:effectLst/>
                <a:latin typeface="inter-regular"/>
              </a:rPr>
              <a:t>We use inner classes to logically group classes and interfaces in one place to be more readable and maintainable.</a:t>
            </a:r>
          </a:p>
          <a:p>
            <a:pPr marL="0" indent="0" algn="just">
              <a:buNone/>
            </a:pPr>
            <a:r>
              <a:rPr lang="en-US" sz="1800" dirty="0">
                <a:solidFill>
                  <a:srgbClr val="333333"/>
                </a:solidFill>
                <a:latin typeface="inter-regular"/>
              </a:rPr>
              <a:t>Syntax of Inner classes:</a:t>
            </a:r>
          </a:p>
          <a:p>
            <a:pPr marL="0" indent="0" algn="just">
              <a:buNone/>
            </a:pPr>
            <a:r>
              <a:rPr lang="en-IN" sz="1200" b="1" i="0" dirty="0">
                <a:solidFill>
                  <a:srgbClr val="006699"/>
                </a:solidFill>
                <a:effectLst/>
                <a:latin typeface="inter-regular"/>
              </a:rPr>
              <a:t>class</a:t>
            </a:r>
            <a:r>
              <a:rPr lang="en-IN" sz="1200" b="0" i="0" dirty="0">
                <a:solidFill>
                  <a:srgbClr val="000000"/>
                </a:solidFill>
                <a:effectLst/>
                <a:latin typeface="inter-regular"/>
              </a:rPr>
              <a:t> </a:t>
            </a:r>
            <a:r>
              <a:rPr lang="en-IN" sz="1200" b="0" i="0" dirty="0" err="1">
                <a:solidFill>
                  <a:srgbClr val="000000"/>
                </a:solidFill>
                <a:effectLst/>
                <a:latin typeface="inter-regular"/>
              </a:rPr>
              <a:t>Java_Outer_class</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0" i="0" dirty="0">
                <a:solidFill>
                  <a:srgbClr val="008200"/>
                </a:solidFill>
                <a:effectLst/>
                <a:latin typeface="inter-regular"/>
              </a:rPr>
              <a:t>//code</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class</a:t>
            </a:r>
            <a:r>
              <a:rPr lang="en-IN" sz="1200" b="0" i="0" dirty="0">
                <a:solidFill>
                  <a:srgbClr val="000000"/>
                </a:solidFill>
                <a:effectLst/>
                <a:latin typeface="inter-regular"/>
              </a:rPr>
              <a:t> </a:t>
            </a:r>
            <a:r>
              <a:rPr lang="en-IN" sz="1200" b="0" i="0" dirty="0" err="1">
                <a:solidFill>
                  <a:srgbClr val="000000"/>
                </a:solidFill>
                <a:effectLst/>
                <a:latin typeface="inter-regular"/>
              </a:rPr>
              <a:t>Java_Inner_class</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0" i="0" dirty="0">
                <a:solidFill>
                  <a:srgbClr val="008200"/>
                </a:solidFill>
                <a:effectLst/>
                <a:latin typeface="inter-regular"/>
              </a:rPr>
              <a:t>//code</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  </a:t>
            </a:r>
          </a:p>
          <a:p>
            <a:pPr marL="0" indent="0" algn="just">
              <a:buNone/>
            </a:pPr>
            <a:r>
              <a:rPr lang="en-IN" sz="1200" b="0" i="0" dirty="0">
                <a:solidFill>
                  <a:srgbClr val="000000"/>
                </a:solidFill>
                <a:effectLst/>
                <a:latin typeface="inter-regular"/>
              </a:rPr>
              <a:t>}  </a:t>
            </a:r>
          </a:p>
          <a:p>
            <a:pPr marL="0" indent="0" algn="just">
              <a:buNone/>
            </a:pPr>
            <a:r>
              <a:rPr lang="en-US" sz="1000" b="0" i="0" dirty="0">
                <a:solidFill>
                  <a:srgbClr val="610B38"/>
                </a:solidFill>
                <a:effectLst/>
                <a:latin typeface="erdana"/>
              </a:rPr>
              <a:t>Advantage of Java inner classes</a:t>
            </a:r>
          </a:p>
          <a:p>
            <a:pPr marL="0" indent="0" algn="just">
              <a:buNone/>
            </a:pPr>
            <a:r>
              <a:rPr lang="en-US" sz="1200" b="0" i="0" dirty="0">
                <a:solidFill>
                  <a:srgbClr val="000000"/>
                </a:solidFill>
                <a:effectLst/>
                <a:latin typeface="inter-regular"/>
              </a:rPr>
              <a:t>Nested classes represent a particular type of relationship that is </a:t>
            </a:r>
            <a:r>
              <a:rPr lang="en-US" sz="1200" b="1" i="0" dirty="0">
                <a:solidFill>
                  <a:srgbClr val="000000"/>
                </a:solidFill>
                <a:effectLst/>
                <a:latin typeface="inter-bold"/>
              </a:rPr>
              <a:t>it can access all the members (data members and methods) of the outer class,</a:t>
            </a:r>
            <a:r>
              <a:rPr lang="en-US" sz="1200" b="0" i="0" dirty="0">
                <a:solidFill>
                  <a:srgbClr val="000000"/>
                </a:solidFill>
                <a:effectLst/>
                <a:latin typeface="inter-regular"/>
              </a:rPr>
              <a:t> including private.</a:t>
            </a:r>
          </a:p>
          <a:p>
            <a:pPr marL="0" indent="0" algn="just">
              <a:buNone/>
            </a:pPr>
            <a:r>
              <a:rPr lang="en-US" sz="1200" b="0" i="0" dirty="0">
                <a:solidFill>
                  <a:srgbClr val="000000"/>
                </a:solidFill>
                <a:effectLst/>
                <a:latin typeface="inter-regular"/>
              </a:rPr>
              <a:t>Nested classes are used </a:t>
            </a:r>
            <a:r>
              <a:rPr lang="en-US" sz="1200" b="1" i="0" dirty="0">
                <a:solidFill>
                  <a:srgbClr val="000000"/>
                </a:solidFill>
                <a:effectLst/>
                <a:latin typeface="inter-bold"/>
              </a:rPr>
              <a:t>to develop more readable and maintainable code</a:t>
            </a:r>
            <a:r>
              <a:rPr lang="en-US" sz="1200" b="0" i="0" dirty="0">
                <a:solidFill>
                  <a:srgbClr val="000000"/>
                </a:solidFill>
                <a:effectLst/>
                <a:latin typeface="inter-regular"/>
              </a:rPr>
              <a:t> because it logically group classes and interfaces in one place only.</a:t>
            </a:r>
          </a:p>
          <a:p>
            <a:pPr marL="0" indent="0" algn="just">
              <a:buNone/>
            </a:pPr>
            <a:r>
              <a:rPr lang="en-US" sz="1200" b="1" i="0" dirty="0">
                <a:solidFill>
                  <a:srgbClr val="000000"/>
                </a:solidFill>
                <a:effectLst/>
                <a:latin typeface="inter-bold"/>
              </a:rPr>
              <a:t>Code Optimization</a:t>
            </a:r>
            <a:r>
              <a:rPr lang="en-US" sz="1200" b="0" i="0" dirty="0">
                <a:solidFill>
                  <a:srgbClr val="000000"/>
                </a:solidFill>
                <a:effectLst/>
                <a:latin typeface="inter-regular"/>
              </a:rPr>
              <a:t>: It requires less code to write.</a:t>
            </a:r>
          </a:p>
          <a:p>
            <a:pPr marL="0" indent="0" algn="just">
              <a:buNone/>
            </a:pPr>
            <a:endParaRPr lang="en-IN" sz="1800" dirty="0"/>
          </a:p>
        </p:txBody>
      </p:sp>
    </p:spTree>
    <p:extLst>
      <p:ext uri="{BB962C8B-B14F-4D97-AF65-F5344CB8AC3E}">
        <p14:creationId xmlns:p14="http://schemas.microsoft.com/office/powerpoint/2010/main" val="3592558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97B6-7AAC-44EB-AF12-333ED2264F25}"/>
              </a:ext>
            </a:extLst>
          </p:cNvPr>
          <p:cNvSpPr>
            <a:spLocks noGrp="1"/>
          </p:cNvSpPr>
          <p:nvPr>
            <p:ph type="title"/>
          </p:nvPr>
        </p:nvSpPr>
        <p:spPr/>
        <p:txBody>
          <a:bodyPr>
            <a:normAutofit/>
          </a:bodyPr>
          <a:lstStyle/>
          <a:p>
            <a:r>
              <a:rPr lang="en-US" dirty="0"/>
              <a:t>JAVA INNER</a:t>
            </a:r>
            <a:r>
              <a:rPr lang="en-IN" dirty="0"/>
              <a:t> CLASS</a:t>
            </a:r>
            <a:endParaRPr lang="en-IN" b="1" dirty="0">
              <a:solidFill>
                <a:schemeClr val="bg1"/>
              </a:solidFill>
            </a:endParaRPr>
          </a:p>
        </p:txBody>
      </p:sp>
      <p:sp>
        <p:nvSpPr>
          <p:cNvPr id="3" name="Subtitle 2">
            <a:extLst>
              <a:ext uri="{FF2B5EF4-FFF2-40B4-BE49-F238E27FC236}">
                <a16:creationId xmlns:a16="http://schemas.microsoft.com/office/drawing/2014/main" id="{81340875-434A-4E16-8D47-C55232ED70A9}"/>
              </a:ext>
            </a:extLst>
          </p:cNvPr>
          <p:cNvSpPr>
            <a:spLocks noGrp="1"/>
          </p:cNvSpPr>
          <p:nvPr>
            <p:ph idx="1"/>
          </p:nvPr>
        </p:nvSpPr>
        <p:spPr>
          <a:xfrm>
            <a:off x="838200" y="1917125"/>
            <a:ext cx="10515600" cy="4351338"/>
          </a:xfrm>
        </p:spPr>
        <p:txBody>
          <a:bodyPr>
            <a:noAutofit/>
          </a:bodyPr>
          <a:lstStyle/>
          <a:p>
            <a:pPr algn="just"/>
            <a:r>
              <a:rPr lang="en-US" b="0" i="0" dirty="0">
                <a:solidFill>
                  <a:srgbClr val="610B38"/>
                </a:solidFill>
                <a:effectLst/>
                <a:latin typeface="erdana"/>
              </a:rPr>
              <a:t>Types of Nested classes</a:t>
            </a:r>
          </a:p>
          <a:p>
            <a:pPr algn="just"/>
            <a:r>
              <a:rPr lang="en-US" b="0" i="0" dirty="0">
                <a:solidFill>
                  <a:srgbClr val="333333"/>
                </a:solidFill>
                <a:effectLst/>
                <a:latin typeface="inter-regular"/>
              </a:rPr>
              <a:t>There are two types of nested classes non-static and static nested classes. The non-static nested classes are also known as inner classes.</a:t>
            </a:r>
          </a:p>
          <a:p>
            <a:pPr algn="just">
              <a:buFont typeface="Arial" panose="020B0604020202020204" pitchFamily="34" charset="0"/>
              <a:buChar char="•"/>
            </a:pPr>
            <a:r>
              <a:rPr lang="en-US" b="0" i="0" dirty="0">
                <a:solidFill>
                  <a:srgbClr val="000000"/>
                </a:solidFill>
                <a:effectLst/>
                <a:latin typeface="inter-regular"/>
              </a:rPr>
              <a:t>Non-static nested class (inner class)</a:t>
            </a:r>
          </a:p>
          <a:p>
            <a:pPr marL="742950" lvl="1" indent="-285750" algn="just">
              <a:buFont typeface="Arial" panose="020B0604020202020204" pitchFamily="34" charset="0"/>
              <a:buChar char="•"/>
            </a:pPr>
            <a:r>
              <a:rPr lang="en-US" b="0" i="0" dirty="0">
                <a:solidFill>
                  <a:srgbClr val="000000"/>
                </a:solidFill>
                <a:effectLst/>
                <a:latin typeface="inter-regular"/>
              </a:rPr>
              <a:t>Member inner class</a:t>
            </a:r>
          </a:p>
          <a:p>
            <a:pPr marL="742950" lvl="1" indent="-285750" algn="just">
              <a:buFont typeface="Arial" panose="020B0604020202020204" pitchFamily="34" charset="0"/>
              <a:buChar char="•"/>
            </a:pPr>
            <a:r>
              <a:rPr lang="en-US" b="0" i="0" dirty="0">
                <a:solidFill>
                  <a:srgbClr val="000000"/>
                </a:solidFill>
                <a:effectLst/>
                <a:latin typeface="inter-regular"/>
              </a:rPr>
              <a:t>Anonymous inner class</a:t>
            </a:r>
          </a:p>
          <a:p>
            <a:pPr marL="742950" lvl="1" indent="-285750" algn="just">
              <a:buFont typeface="Arial" panose="020B0604020202020204" pitchFamily="34" charset="0"/>
              <a:buChar char="•"/>
            </a:pPr>
            <a:r>
              <a:rPr lang="en-US" b="0" i="0" dirty="0">
                <a:solidFill>
                  <a:srgbClr val="000000"/>
                </a:solidFill>
                <a:effectLst/>
                <a:latin typeface="inter-regular"/>
              </a:rPr>
              <a:t>Local inner class</a:t>
            </a:r>
          </a:p>
          <a:p>
            <a:pPr algn="just">
              <a:buFont typeface="Arial" panose="020B0604020202020204" pitchFamily="34" charset="0"/>
              <a:buChar char="•"/>
            </a:pPr>
            <a:r>
              <a:rPr lang="en-US" b="0" i="0" dirty="0">
                <a:solidFill>
                  <a:srgbClr val="000000"/>
                </a:solidFill>
                <a:effectLst/>
                <a:latin typeface="inter-regular"/>
              </a:rPr>
              <a:t>Static nested class</a:t>
            </a:r>
          </a:p>
        </p:txBody>
      </p:sp>
    </p:spTree>
    <p:extLst>
      <p:ext uri="{BB962C8B-B14F-4D97-AF65-F5344CB8AC3E}">
        <p14:creationId xmlns:p14="http://schemas.microsoft.com/office/powerpoint/2010/main" val="3850587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97B6-7AAC-44EB-AF12-333ED2264F25}"/>
              </a:ext>
            </a:extLst>
          </p:cNvPr>
          <p:cNvSpPr>
            <a:spLocks noGrp="1"/>
          </p:cNvSpPr>
          <p:nvPr>
            <p:ph type="title"/>
          </p:nvPr>
        </p:nvSpPr>
        <p:spPr/>
        <p:txBody>
          <a:bodyPr>
            <a:normAutofit/>
          </a:bodyPr>
          <a:lstStyle/>
          <a:p>
            <a:r>
              <a:rPr lang="en-US" dirty="0"/>
              <a:t>JAVA INNER</a:t>
            </a:r>
            <a:r>
              <a:rPr lang="en-IN" dirty="0"/>
              <a:t> CLASS</a:t>
            </a:r>
            <a:endParaRPr lang="en-IN" b="1" dirty="0">
              <a:solidFill>
                <a:schemeClr val="bg1"/>
              </a:solidFill>
            </a:endParaRPr>
          </a:p>
        </p:txBody>
      </p:sp>
      <p:sp>
        <p:nvSpPr>
          <p:cNvPr id="3" name="Subtitle 2">
            <a:extLst>
              <a:ext uri="{FF2B5EF4-FFF2-40B4-BE49-F238E27FC236}">
                <a16:creationId xmlns:a16="http://schemas.microsoft.com/office/drawing/2014/main" id="{81340875-434A-4E16-8D47-C55232ED70A9}"/>
              </a:ext>
            </a:extLst>
          </p:cNvPr>
          <p:cNvSpPr>
            <a:spLocks noGrp="1"/>
          </p:cNvSpPr>
          <p:nvPr>
            <p:ph idx="1"/>
          </p:nvPr>
        </p:nvSpPr>
        <p:spPr>
          <a:xfrm>
            <a:off x="838200" y="1917125"/>
            <a:ext cx="10515600" cy="4351338"/>
          </a:xfrm>
        </p:spPr>
        <p:txBody>
          <a:bodyPr>
            <a:noAutofit/>
          </a:bodyPr>
          <a:lstStyle/>
          <a:p>
            <a:pPr marL="0" indent="0" algn="just">
              <a:buNone/>
            </a:pPr>
            <a:endParaRPr lang="en-US" b="0" i="0" dirty="0">
              <a:solidFill>
                <a:srgbClr val="000000"/>
              </a:solidFill>
              <a:effectLst/>
              <a:latin typeface="inter-regular"/>
            </a:endParaRPr>
          </a:p>
        </p:txBody>
      </p:sp>
      <p:graphicFrame>
        <p:nvGraphicFramePr>
          <p:cNvPr id="6" name="Table 5">
            <a:extLst>
              <a:ext uri="{FF2B5EF4-FFF2-40B4-BE49-F238E27FC236}">
                <a16:creationId xmlns:a16="http://schemas.microsoft.com/office/drawing/2014/main" id="{472EB763-1ACA-F971-25C6-6234BC125EE5}"/>
              </a:ext>
            </a:extLst>
          </p:cNvPr>
          <p:cNvGraphicFramePr>
            <a:graphicFrameLocks noGrp="1"/>
          </p:cNvGraphicFramePr>
          <p:nvPr>
            <p:extLst>
              <p:ext uri="{D42A27DB-BD31-4B8C-83A1-F6EECF244321}">
                <p14:modId xmlns:p14="http://schemas.microsoft.com/office/powerpoint/2010/main" val="3327112686"/>
              </p:ext>
            </p:extLst>
          </p:nvPr>
        </p:nvGraphicFramePr>
        <p:xfrm>
          <a:off x="2572045" y="1901639"/>
          <a:ext cx="7047910" cy="4282440"/>
        </p:xfrm>
        <a:graphic>
          <a:graphicData uri="http://schemas.openxmlformats.org/drawingml/2006/table">
            <a:tbl>
              <a:tblPr/>
              <a:tblGrid>
                <a:gridCol w="3523955">
                  <a:extLst>
                    <a:ext uri="{9D8B030D-6E8A-4147-A177-3AD203B41FA5}">
                      <a16:colId xmlns:a16="http://schemas.microsoft.com/office/drawing/2014/main" val="1717924728"/>
                    </a:ext>
                  </a:extLst>
                </a:gridCol>
                <a:gridCol w="3523955">
                  <a:extLst>
                    <a:ext uri="{9D8B030D-6E8A-4147-A177-3AD203B41FA5}">
                      <a16:colId xmlns:a16="http://schemas.microsoft.com/office/drawing/2014/main" val="921247797"/>
                    </a:ext>
                  </a:extLst>
                </a:gridCol>
              </a:tblGrid>
              <a:tr h="0">
                <a:tc>
                  <a:txBody>
                    <a:bodyPr/>
                    <a:lstStyle/>
                    <a:p>
                      <a:pPr algn="l" fontAlgn="t"/>
                      <a:r>
                        <a:rPr lang="en-IN">
                          <a:solidFill>
                            <a:srgbClr val="000000"/>
                          </a:solidFill>
                          <a:effectLst/>
                          <a:latin typeface="times new roman" panose="02020603050405020304" pitchFamily="18" charset="0"/>
                        </a:rPr>
                        <a:t>Type</a:t>
                      </a:r>
                    </a:p>
                  </a:txBody>
                  <a:tcPr marL="114300" marR="114300" marT="114300" marB="114300">
                    <a:lnL w="9525" cap="flat" cmpd="sng" algn="ctr">
                      <a:solidFill>
                        <a:srgbClr val="003B00"/>
                      </a:solidFill>
                      <a:prstDash val="solid"/>
                      <a:round/>
                      <a:headEnd type="none" w="med" len="med"/>
                      <a:tailEnd type="none" w="med" len="med"/>
                    </a:lnL>
                    <a:lnR w="9525" cap="flat" cmpd="sng" algn="ctr">
                      <a:solidFill>
                        <a:srgbClr val="003B00"/>
                      </a:solidFill>
                      <a:prstDash val="solid"/>
                      <a:round/>
                      <a:headEnd type="none" w="med" len="med"/>
                      <a:tailEnd type="none" w="med" len="med"/>
                    </a:lnR>
                    <a:lnT w="9525" cap="flat" cmpd="sng" algn="ctr">
                      <a:solidFill>
                        <a:srgbClr val="003B0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lnL w="9525" cap="flat" cmpd="sng" algn="ctr">
                      <a:solidFill>
                        <a:srgbClr val="003B00"/>
                      </a:solidFill>
                      <a:prstDash val="solid"/>
                      <a:round/>
                      <a:headEnd type="none" w="med" len="med"/>
                      <a:tailEnd type="none" w="med" len="med"/>
                    </a:lnL>
                    <a:lnR w="9525" cap="flat" cmpd="sng" algn="ctr">
                      <a:solidFill>
                        <a:srgbClr val="003B00"/>
                      </a:solidFill>
                      <a:prstDash val="solid"/>
                      <a:round/>
                      <a:headEnd type="none" w="med" len="med"/>
                      <a:tailEnd type="none" w="med" len="med"/>
                    </a:lnR>
                    <a:lnT w="9525" cap="flat" cmpd="sng" algn="ctr">
                      <a:solidFill>
                        <a:srgbClr val="003B0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61711124"/>
                  </a:ext>
                </a:extLst>
              </a:tr>
              <a:tr h="0">
                <a:tc>
                  <a:txBody>
                    <a:bodyPr/>
                    <a:lstStyle/>
                    <a:p>
                      <a:pPr algn="just" fontAlgn="t"/>
                      <a:r>
                        <a:rPr lang="en-IN" u="none" strike="noStrike" dirty="0">
                          <a:solidFill>
                            <a:srgbClr val="008000"/>
                          </a:solidFill>
                          <a:effectLst/>
                          <a:latin typeface="inter-regular"/>
                          <a:hlinkClick r:id="rId2"/>
                        </a:rPr>
                        <a:t>Member Inner Class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 class created within class and outside method.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70245183"/>
                  </a:ext>
                </a:extLst>
              </a:tr>
              <a:tr h="0">
                <a:tc>
                  <a:txBody>
                    <a:bodyPr/>
                    <a:lstStyle/>
                    <a:p>
                      <a:pPr algn="just" fontAlgn="t"/>
                      <a:r>
                        <a:rPr lang="en-IN" u="none" strike="noStrike" dirty="0">
                          <a:solidFill>
                            <a:srgbClr val="008000"/>
                          </a:solidFill>
                          <a:effectLst/>
                          <a:latin typeface="inter-regular"/>
                          <a:hlinkClick r:id="rId3"/>
                        </a:rPr>
                        <a:t>Anonymous Inner Class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 class created for implementing an interface or extending class. The java compiler decides its name.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02412467"/>
                  </a:ext>
                </a:extLst>
              </a:tr>
              <a:tr h="0">
                <a:tc>
                  <a:txBody>
                    <a:bodyPr/>
                    <a:lstStyle/>
                    <a:p>
                      <a:pPr algn="just" fontAlgn="t"/>
                      <a:r>
                        <a:rPr lang="en-IN" u="none" strike="noStrike" dirty="0">
                          <a:solidFill>
                            <a:srgbClr val="008000"/>
                          </a:solidFill>
                          <a:effectLst/>
                          <a:latin typeface="inter-regular"/>
                          <a:hlinkClick r:id="rId4"/>
                        </a:rPr>
                        <a:t>Local Inner Class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 class was created within the method.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4680002"/>
                  </a:ext>
                </a:extLst>
              </a:tr>
              <a:tr h="0">
                <a:tc>
                  <a:txBody>
                    <a:bodyPr/>
                    <a:lstStyle/>
                    <a:p>
                      <a:pPr algn="just" fontAlgn="t"/>
                      <a:r>
                        <a:rPr lang="en-IN" u="none" strike="noStrike" dirty="0">
                          <a:solidFill>
                            <a:srgbClr val="008000"/>
                          </a:solidFill>
                          <a:effectLst/>
                          <a:latin typeface="inter-regular"/>
                          <a:hlinkClick r:id="rId5"/>
                        </a:rPr>
                        <a:t>Static Nested Class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 static class was created within the class.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83213458"/>
                  </a:ext>
                </a:extLst>
              </a:tr>
              <a:tr h="0">
                <a:tc>
                  <a:txBody>
                    <a:bodyPr/>
                    <a:lstStyle/>
                    <a:p>
                      <a:pPr algn="just" fontAlgn="t"/>
                      <a:r>
                        <a:rPr lang="en-IN" u="none" strike="noStrike">
                          <a:solidFill>
                            <a:srgbClr val="008000"/>
                          </a:solidFill>
                          <a:effectLst/>
                          <a:latin typeface="inter-regular"/>
                          <a:hlinkClick r:id="rId6"/>
                        </a:rPr>
                        <a:t>Nested Interface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An interface created within class or interface.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12702247"/>
                  </a:ext>
                </a:extLst>
              </a:tr>
            </a:tbl>
          </a:graphicData>
        </a:graphic>
      </p:graphicFrame>
    </p:spTree>
    <p:extLst>
      <p:ext uri="{BB962C8B-B14F-4D97-AF65-F5344CB8AC3E}">
        <p14:creationId xmlns:p14="http://schemas.microsoft.com/office/powerpoint/2010/main" val="1811252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97B6-7AAC-44EB-AF12-333ED2264F25}"/>
              </a:ext>
            </a:extLst>
          </p:cNvPr>
          <p:cNvSpPr>
            <a:spLocks noGrp="1"/>
          </p:cNvSpPr>
          <p:nvPr>
            <p:ph type="title"/>
          </p:nvPr>
        </p:nvSpPr>
        <p:spPr/>
        <p:txBody>
          <a:bodyPr>
            <a:normAutofit/>
          </a:bodyPr>
          <a:lstStyle/>
          <a:p>
            <a:r>
              <a:rPr lang="en-US" dirty="0"/>
              <a:t>MEMBER INNER</a:t>
            </a:r>
            <a:r>
              <a:rPr lang="en-IN" dirty="0"/>
              <a:t> CLASS</a:t>
            </a:r>
            <a:endParaRPr lang="en-IN" b="1" dirty="0">
              <a:solidFill>
                <a:schemeClr val="bg1"/>
              </a:solidFill>
            </a:endParaRPr>
          </a:p>
        </p:txBody>
      </p:sp>
      <p:sp>
        <p:nvSpPr>
          <p:cNvPr id="3" name="Subtitle 2">
            <a:extLst>
              <a:ext uri="{FF2B5EF4-FFF2-40B4-BE49-F238E27FC236}">
                <a16:creationId xmlns:a16="http://schemas.microsoft.com/office/drawing/2014/main" id="{81340875-434A-4E16-8D47-C55232ED70A9}"/>
              </a:ext>
            </a:extLst>
          </p:cNvPr>
          <p:cNvSpPr>
            <a:spLocks noGrp="1"/>
          </p:cNvSpPr>
          <p:nvPr>
            <p:ph idx="1"/>
          </p:nvPr>
        </p:nvSpPr>
        <p:spPr>
          <a:xfrm>
            <a:off x="838200" y="1917125"/>
            <a:ext cx="10515600" cy="4575750"/>
          </a:xfrm>
        </p:spPr>
        <p:txBody>
          <a:bodyPr>
            <a:noAutofit/>
          </a:bodyPr>
          <a:lstStyle/>
          <a:p>
            <a:pPr marL="0" indent="0" algn="just">
              <a:buNone/>
            </a:pPr>
            <a:r>
              <a:rPr lang="en-IN" sz="1800" b="1" i="0" dirty="0">
                <a:solidFill>
                  <a:srgbClr val="006699"/>
                </a:solidFill>
                <a:effectLst/>
                <a:latin typeface="inter-regular"/>
              </a:rPr>
              <a:t>class</a:t>
            </a:r>
            <a:r>
              <a:rPr lang="en-IN" sz="1800" b="0" i="0" dirty="0">
                <a:solidFill>
                  <a:srgbClr val="000000"/>
                </a:solidFill>
                <a:effectLst/>
                <a:latin typeface="inter-regular"/>
              </a:rPr>
              <a:t> TestMemberOuter1{  </a:t>
            </a:r>
          </a:p>
          <a:p>
            <a:pPr marL="0" indent="0" algn="just">
              <a:buNone/>
            </a:pPr>
            <a:r>
              <a:rPr lang="en-IN" sz="1800" b="0" i="0" dirty="0">
                <a:solidFill>
                  <a:srgbClr val="000000"/>
                </a:solidFill>
                <a:effectLst/>
                <a:latin typeface="inter-regular"/>
              </a:rPr>
              <a:t> </a:t>
            </a:r>
            <a:r>
              <a:rPr lang="en-IN" sz="1800" b="1" i="0" dirty="0">
                <a:solidFill>
                  <a:srgbClr val="006699"/>
                </a:solidFill>
                <a:effectLst/>
                <a:latin typeface="inter-regular"/>
              </a:rPr>
              <a:t>private</a:t>
            </a:r>
            <a:r>
              <a:rPr lang="en-IN" sz="1800" b="0" i="0" dirty="0">
                <a:solidFill>
                  <a:srgbClr val="000000"/>
                </a:solidFill>
                <a:effectLst/>
                <a:latin typeface="inter-regular"/>
              </a:rPr>
              <a:t> </a:t>
            </a:r>
            <a:r>
              <a:rPr lang="en-IN" sz="1800" b="1" i="0" dirty="0">
                <a:solidFill>
                  <a:srgbClr val="006699"/>
                </a:solidFill>
                <a:effectLst/>
                <a:latin typeface="inter-regular"/>
              </a:rPr>
              <a:t>int</a:t>
            </a:r>
            <a:r>
              <a:rPr lang="en-IN" sz="1800" b="0" i="0" dirty="0">
                <a:solidFill>
                  <a:srgbClr val="000000"/>
                </a:solidFill>
                <a:effectLst/>
                <a:latin typeface="inter-regular"/>
              </a:rPr>
              <a:t> data=</a:t>
            </a:r>
            <a:r>
              <a:rPr lang="en-IN" sz="1800" b="0" i="0" dirty="0">
                <a:solidFill>
                  <a:srgbClr val="C00000"/>
                </a:solidFill>
                <a:effectLst/>
                <a:latin typeface="inter-regular"/>
              </a:rPr>
              <a:t>30</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r>
              <a:rPr lang="en-IN" sz="1800" b="1" i="0" dirty="0">
                <a:solidFill>
                  <a:srgbClr val="006699"/>
                </a:solidFill>
                <a:effectLst/>
                <a:latin typeface="inter-regular"/>
              </a:rPr>
              <a:t>class</a:t>
            </a:r>
            <a:r>
              <a:rPr lang="en-IN" sz="1800" b="0" i="0" dirty="0">
                <a:solidFill>
                  <a:srgbClr val="000000"/>
                </a:solidFill>
                <a:effectLst/>
                <a:latin typeface="inter-regular"/>
              </a:rPr>
              <a:t> Inner{  </a:t>
            </a:r>
          </a:p>
          <a:p>
            <a:pPr marL="0" indent="0" algn="just">
              <a:buNone/>
            </a:pPr>
            <a:r>
              <a:rPr lang="en-IN" sz="1800" b="0" i="0" dirty="0">
                <a:solidFill>
                  <a:srgbClr val="000000"/>
                </a:solidFill>
                <a:effectLst/>
                <a:latin typeface="inter-regular"/>
              </a:rPr>
              <a:t>  </a:t>
            </a:r>
            <a:r>
              <a:rPr lang="en-IN" sz="1800" b="1" i="0" dirty="0">
                <a:solidFill>
                  <a:srgbClr val="006699"/>
                </a:solidFill>
                <a:effectLst/>
                <a:latin typeface="inter-regular"/>
              </a:rPr>
              <a:t>void</a:t>
            </a:r>
            <a:r>
              <a:rPr lang="en-IN" sz="1800" b="0" i="0" dirty="0">
                <a:solidFill>
                  <a:srgbClr val="000000"/>
                </a:solidFill>
                <a:effectLst/>
                <a:latin typeface="inter-regular"/>
              </a:rPr>
              <a:t> </a:t>
            </a:r>
            <a:r>
              <a:rPr lang="en-IN" sz="1800" b="0" i="0" dirty="0" err="1">
                <a:solidFill>
                  <a:srgbClr val="000000"/>
                </a:solidFill>
                <a:effectLst/>
                <a:latin typeface="inter-regular"/>
              </a:rPr>
              <a:t>msg</a:t>
            </a:r>
            <a:r>
              <a:rPr lang="en-IN" sz="1800" b="0" i="0" dirty="0">
                <a:solidFill>
                  <a:srgbClr val="000000"/>
                </a:solidFill>
                <a:effectLst/>
                <a:latin typeface="inter-regular"/>
              </a:rPr>
              <a:t>(){</a:t>
            </a:r>
            <a:r>
              <a:rPr lang="en-IN" sz="1800" b="0" i="0" dirty="0" err="1">
                <a:solidFill>
                  <a:srgbClr val="000000"/>
                </a:solidFill>
                <a:effectLst/>
                <a:latin typeface="inter-regular"/>
              </a:rPr>
              <a:t>System.out.println</a:t>
            </a:r>
            <a:r>
              <a:rPr lang="en-IN" sz="1800" b="0" i="0" dirty="0">
                <a:solidFill>
                  <a:srgbClr val="000000"/>
                </a:solidFill>
                <a:effectLst/>
                <a:latin typeface="inter-regular"/>
              </a:rPr>
              <a:t>(</a:t>
            </a:r>
            <a:r>
              <a:rPr lang="en-IN" sz="1800" b="0" i="0" dirty="0">
                <a:solidFill>
                  <a:srgbClr val="0000FF"/>
                </a:solidFill>
                <a:effectLst/>
                <a:latin typeface="inter-regular"/>
              </a:rPr>
              <a:t>"data is "</a:t>
            </a:r>
            <a:r>
              <a:rPr lang="en-IN" sz="1800" b="0" i="0" dirty="0">
                <a:solidFill>
                  <a:srgbClr val="000000"/>
                </a:solidFill>
                <a:effectLst/>
                <a:latin typeface="inter-regular"/>
              </a:rPr>
              <a:t>+data);}  </a:t>
            </a:r>
          </a:p>
          <a:p>
            <a:pPr marL="0" indent="0" algn="just">
              <a:buNone/>
            </a:pPr>
            <a:r>
              <a:rPr lang="en-IN" sz="1800" b="0" i="0" dirty="0">
                <a:solidFill>
                  <a:srgbClr val="000000"/>
                </a:solidFill>
                <a:effectLst/>
                <a:latin typeface="inter-regular"/>
              </a:rPr>
              <a:t> }  </a:t>
            </a:r>
          </a:p>
          <a:p>
            <a:pPr marL="0" indent="0" algn="just">
              <a:buNone/>
            </a:pPr>
            <a:r>
              <a:rPr lang="en-IN" sz="1800" b="0" i="0" dirty="0">
                <a:solidFill>
                  <a:srgbClr val="000000"/>
                </a:solidFill>
                <a:effectLst/>
                <a:latin typeface="inter-regular"/>
              </a:rPr>
              <a:t> </a:t>
            </a:r>
            <a:r>
              <a:rPr lang="en-IN" sz="1800" b="1" i="0" dirty="0">
                <a:solidFill>
                  <a:srgbClr val="006699"/>
                </a:solidFill>
                <a:effectLst/>
                <a:latin typeface="inter-regular"/>
              </a:rPr>
              <a:t>public</a:t>
            </a:r>
            <a:r>
              <a:rPr lang="en-IN" sz="1800" b="0" i="0" dirty="0">
                <a:solidFill>
                  <a:srgbClr val="000000"/>
                </a:solidFill>
                <a:effectLst/>
                <a:latin typeface="inter-regular"/>
              </a:rPr>
              <a:t> </a:t>
            </a:r>
            <a:r>
              <a:rPr lang="en-IN" sz="1800" b="1" i="0" dirty="0">
                <a:solidFill>
                  <a:srgbClr val="006699"/>
                </a:solidFill>
                <a:effectLst/>
                <a:latin typeface="inter-regular"/>
              </a:rPr>
              <a:t>static</a:t>
            </a:r>
            <a:r>
              <a:rPr lang="en-IN" sz="1800" b="0" i="0" dirty="0">
                <a:solidFill>
                  <a:srgbClr val="000000"/>
                </a:solidFill>
                <a:effectLst/>
                <a:latin typeface="inter-regular"/>
              </a:rPr>
              <a:t> </a:t>
            </a:r>
            <a:r>
              <a:rPr lang="en-IN" sz="1800" b="1" i="0" dirty="0">
                <a:solidFill>
                  <a:srgbClr val="006699"/>
                </a:solidFill>
                <a:effectLst/>
                <a:latin typeface="inter-regular"/>
              </a:rPr>
              <a:t>void</a:t>
            </a:r>
            <a:r>
              <a:rPr lang="en-IN" sz="1800" b="0" i="0" dirty="0">
                <a:solidFill>
                  <a:srgbClr val="000000"/>
                </a:solidFill>
                <a:effectLst/>
                <a:latin typeface="inter-regular"/>
              </a:rPr>
              <a:t> main(String </a:t>
            </a:r>
            <a:r>
              <a:rPr lang="en-IN" sz="1800" b="0" i="0" dirty="0" err="1">
                <a:solidFill>
                  <a:srgbClr val="000000"/>
                </a:solidFill>
                <a:effectLst/>
                <a:latin typeface="inter-regular"/>
              </a:rPr>
              <a:t>args</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TestMemberOuter1 </a:t>
            </a:r>
            <a:r>
              <a:rPr lang="en-IN" sz="1800" b="0" i="0" dirty="0" err="1">
                <a:solidFill>
                  <a:srgbClr val="000000"/>
                </a:solidFill>
                <a:effectLst/>
                <a:latin typeface="inter-regular"/>
              </a:rPr>
              <a:t>obj</a:t>
            </a:r>
            <a:r>
              <a:rPr lang="en-IN" sz="1800" b="0" i="0" dirty="0">
                <a:solidFill>
                  <a:srgbClr val="000000"/>
                </a:solidFill>
                <a:effectLst/>
                <a:latin typeface="inter-regular"/>
              </a:rPr>
              <a:t>=</a:t>
            </a:r>
            <a:r>
              <a:rPr lang="en-IN" sz="1800" b="1" i="0" dirty="0">
                <a:solidFill>
                  <a:srgbClr val="006699"/>
                </a:solidFill>
                <a:effectLst/>
                <a:latin typeface="inter-regular"/>
              </a:rPr>
              <a:t>new</a:t>
            </a:r>
            <a:r>
              <a:rPr lang="en-IN" sz="1800" b="0" i="0" dirty="0">
                <a:solidFill>
                  <a:srgbClr val="000000"/>
                </a:solidFill>
                <a:effectLst/>
                <a:latin typeface="inter-regular"/>
              </a:rPr>
              <a:t> TestMemberOuter1();  </a:t>
            </a:r>
          </a:p>
          <a:p>
            <a:pPr marL="0" indent="0" algn="just">
              <a:buNone/>
            </a:pPr>
            <a:r>
              <a:rPr lang="en-IN" sz="1800" b="0" i="0" dirty="0">
                <a:solidFill>
                  <a:srgbClr val="000000"/>
                </a:solidFill>
                <a:effectLst/>
                <a:latin typeface="inter-regular"/>
              </a:rPr>
              <a:t>  TestMemberOuter1.Inner in=</a:t>
            </a:r>
            <a:r>
              <a:rPr lang="en-IN" sz="1800" b="0" i="0" dirty="0" err="1">
                <a:solidFill>
                  <a:srgbClr val="000000"/>
                </a:solidFill>
                <a:effectLst/>
                <a:latin typeface="inter-regular"/>
              </a:rPr>
              <a:t>obj.</a:t>
            </a:r>
            <a:r>
              <a:rPr lang="en-IN" sz="1800" b="1" i="0" dirty="0" err="1">
                <a:solidFill>
                  <a:srgbClr val="006699"/>
                </a:solidFill>
                <a:effectLst/>
                <a:latin typeface="inter-regular"/>
              </a:rPr>
              <a:t>new</a:t>
            </a:r>
            <a:r>
              <a:rPr lang="en-IN" sz="1800" b="0" i="0" dirty="0">
                <a:solidFill>
                  <a:srgbClr val="000000"/>
                </a:solidFill>
                <a:effectLst/>
                <a:latin typeface="inter-regular"/>
              </a:rPr>
              <a:t> Inner();  </a:t>
            </a:r>
          </a:p>
          <a:p>
            <a:pPr marL="0" indent="0" algn="just">
              <a:buNone/>
            </a:pPr>
            <a:r>
              <a:rPr lang="en-IN" sz="1800" b="0" i="0" dirty="0">
                <a:solidFill>
                  <a:srgbClr val="000000"/>
                </a:solidFill>
                <a:effectLst/>
                <a:latin typeface="inter-regular"/>
              </a:rPr>
              <a:t>  in.msg();  </a:t>
            </a:r>
          </a:p>
          <a:p>
            <a:pPr marL="0" indent="0" algn="just">
              <a:buNone/>
            </a:pPr>
            <a:r>
              <a:rPr lang="en-IN" sz="1800" b="0" i="0" dirty="0">
                <a:solidFill>
                  <a:srgbClr val="000000"/>
                </a:solidFill>
                <a:effectLst/>
                <a:latin typeface="inter-regular"/>
              </a:rPr>
              <a:t> }  }</a:t>
            </a:r>
          </a:p>
          <a:p>
            <a:pPr marL="0" indent="0" algn="just">
              <a:buNone/>
            </a:pPr>
            <a:r>
              <a:rPr lang="en-IN" sz="1800" b="1" i="0" dirty="0">
                <a:solidFill>
                  <a:srgbClr val="333333"/>
                </a:solidFill>
                <a:effectLst/>
                <a:latin typeface="inter-bold"/>
              </a:rPr>
              <a:t>Syntax:</a:t>
            </a:r>
            <a:endParaRPr lang="en-IN" sz="1800" b="0" i="0" dirty="0">
              <a:solidFill>
                <a:srgbClr val="333333"/>
              </a:solidFill>
              <a:effectLst/>
              <a:latin typeface="inter-regular"/>
            </a:endParaRPr>
          </a:p>
          <a:p>
            <a:pPr marL="0" indent="0" algn="just">
              <a:buNone/>
            </a:pPr>
            <a:r>
              <a:rPr lang="en-IN" sz="1800" b="0" i="0" dirty="0" err="1">
                <a:solidFill>
                  <a:srgbClr val="000000"/>
                </a:solidFill>
                <a:effectLst/>
                <a:latin typeface="inter-regular"/>
              </a:rPr>
              <a:t>OuterClassReference.</a:t>
            </a:r>
            <a:r>
              <a:rPr lang="en-IN" sz="1800" b="1" i="0" dirty="0" err="1">
                <a:solidFill>
                  <a:srgbClr val="006699"/>
                </a:solidFill>
                <a:effectLst/>
                <a:latin typeface="inter-regular"/>
              </a:rPr>
              <a:t>new</a:t>
            </a:r>
            <a:r>
              <a:rPr lang="en-IN" sz="1800" b="0" i="0" dirty="0">
                <a:solidFill>
                  <a:srgbClr val="000000"/>
                </a:solidFill>
                <a:effectLst/>
                <a:latin typeface="inter-regular"/>
              </a:rPr>
              <a:t> </a:t>
            </a:r>
            <a:r>
              <a:rPr lang="en-IN" sz="1800" b="0" i="0" dirty="0" err="1">
                <a:solidFill>
                  <a:srgbClr val="000000"/>
                </a:solidFill>
                <a:effectLst/>
                <a:latin typeface="inter-regular"/>
              </a:rPr>
              <a:t>MemberInnerClassConstructor</a:t>
            </a:r>
            <a:r>
              <a:rPr lang="en-IN" sz="1800" b="0" i="0" dirty="0">
                <a:solidFill>
                  <a:srgbClr val="000000"/>
                </a:solidFill>
                <a:effectLst/>
                <a:latin typeface="inter-regular"/>
              </a:rPr>
              <a:t>();  </a:t>
            </a:r>
          </a:p>
          <a:p>
            <a:pPr marL="0" indent="0" algn="just">
              <a:buNone/>
            </a:pPr>
            <a:endParaRPr lang="en-IN" sz="1800" b="0" i="0" dirty="0">
              <a:solidFill>
                <a:srgbClr val="000000"/>
              </a:solidFill>
              <a:effectLst/>
              <a:latin typeface="inter-regular"/>
            </a:endParaRPr>
          </a:p>
        </p:txBody>
      </p:sp>
    </p:spTree>
    <p:extLst>
      <p:ext uri="{BB962C8B-B14F-4D97-AF65-F5344CB8AC3E}">
        <p14:creationId xmlns:p14="http://schemas.microsoft.com/office/powerpoint/2010/main" val="234585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97B6-7AAC-44EB-AF12-333ED2264F25}"/>
              </a:ext>
            </a:extLst>
          </p:cNvPr>
          <p:cNvSpPr>
            <a:spLocks noGrp="1"/>
          </p:cNvSpPr>
          <p:nvPr>
            <p:ph type="title"/>
          </p:nvPr>
        </p:nvSpPr>
        <p:spPr/>
        <p:txBody>
          <a:bodyPr>
            <a:normAutofit/>
          </a:bodyPr>
          <a:lstStyle/>
          <a:p>
            <a:r>
              <a:rPr lang="en-US" dirty="0"/>
              <a:t>ANONYMOUS INNER</a:t>
            </a:r>
            <a:r>
              <a:rPr lang="en-IN" dirty="0"/>
              <a:t> CLASS</a:t>
            </a:r>
            <a:endParaRPr lang="en-IN" b="1" dirty="0">
              <a:solidFill>
                <a:schemeClr val="bg1"/>
              </a:solidFill>
            </a:endParaRPr>
          </a:p>
        </p:txBody>
      </p:sp>
      <p:sp>
        <p:nvSpPr>
          <p:cNvPr id="3" name="Subtitle 2">
            <a:extLst>
              <a:ext uri="{FF2B5EF4-FFF2-40B4-BE49-F238E27FC236}">
                <a16:creationId xmlns:a16="http://schemas.microsoft.com/office/drawing/2014/main" id="{81340875-434A-4E16-8D47-C55232ED70A9}"/>
              </a:ext>
            </a:extLst>
          </p:cNvPr>
          <p:cNvSpPr>
            <a:spLocks noGrp="1"/>
          </p:cNvSpPr>
          <p:nvPr>
            <p:ph idx="1"/>
          </p:nvPr>
        </p:nvSpPr>
        <p:spPr>
          <a:xfrm>
            <a:off x="838200" y="1917125"/>
            <a:ext cx="10515600" cy="4575750"/>
          </a:xfrm>
        </p:spPr>
        <p:txBody>
          <a:bodyPr>
            <a:noAutofit/>
          </a:bodyPr>
          <a:lstStyle/>
          <a:p>
            <a:pPr marL="0" indent="0" algn="just">
              <a:buNone/>
            </a:pPr>
            <a:r>
              <a:rPr lang="en-US" sz="1800" b="0" i="0" dirty="0">
                <a:solidFill>
                  <a:srgbClr val="333333"/>
                </a:solidFill>
                <a:effectLst/>
                <a:latin typeface="inter-regular"/>
              </a:rPr>
              <a:t>Java anonymous inner class is an inner class without a name and for which only a single object is created.</a:t>
            </a:r>
          </a:p>
          <a:p>
            <a:pPr marL="0" indent="0" algn="just">
              <a:buNone/>
            </a:pPr>
            <a:r>
              <a:rPr lang="en-US" sz="1800" dirty="0">
                <a:solidFill>
                  <a:srgbClr val="333333"/>
                </a:solidFill>
                <a:latin typeface="inter-regular"/>
              </a:rPr>
              <a:t>A</a:t>
            </a:r>
            <a:r>
              <a:rPr lang="en-US" sz="1800" b="0" i="0" dirty="0">
                <a:solidFill>
                  <a:srgbClr val="333333"/>
                </a:solidFill>
                <a:effectLst/>
                <a:latin typeface="inter-regular"/>
              </a:rPr>
              <a:t> class that has no name is known as an anonymous inner class in Java. It should be used if you have to override a method of class or interface. Java Anonymous inner class can be created in two ways:</a:t>
            </a:r>
          </a:p>
          <a:p>
            <a:pPr algn="just">
              <a:buFont typeface="+mj-lt"/>
              <a:buAutoNum type="arabicPeriod"/>
            </a:pPr>
            <a:r>
              <a:rPr lang="en-US" sz="1800" b="0" i="0" dirty="0">
                <a:solidFill>
                  <a:srgbClr val="000000"/>
                </a:solidFill>
                <a:effectLst/>
                <a:latin typeface="inter-regular"/>
              </a:rPr>
              <a:t>Class (may be abstract or concrete).</a:t>
            </a:r>
          </a:p>
          <a:p>
            <a:pPr algn="just">
              <a:buFont typeface="+mj-lt"/>
              <a:buAutoNum type="arabicPeriod"/>
            </a:pPr>
            <a:r>
              <a:rPr lang="en-US" sz="1800" b="0" i="0" dirty="0">
                <a:solidFill>
                  <a:srgbClr val="000000"/>
                </a:solidFill>
                <a:effectLst/>
                <a:latin typeface="inter-regular"/>
              </a:rPr>
              <a:t>Interface</a:t>
            </a:r>
          </a:p>
          <a:p>
            <a:pPr marL="0" indent="0" algn="just">
              <a:buNone/>
            </a:pPr>
            <a:r>
              <a:rPr lang="en-IN" sz="1200" b="1" i="0" dirty="0">
                <a:solidFill>
                  <a:srgbClr val="006699"/>
                </a:solidFill>
                <a:effectLst/>
                <a:latin typeface="inter-regular"/>
              </a:rPr>
              <a:t>abstract</a:t>
            </a:r>
            <a:r>
              <a:rPr lang="en-IN" sz="1200" b="0" i="0" dirty="0">
                <a:solidFill>
                  <a:srgbClr val="000000"/>
                </a:solidFill>
                <a:effectLst/>
                <a:latin typeface="inter-regular"/>
              </a:rPr>
              <a:t> </a:t>
            </a:r>
            <a:r>
              <a:rPr lang="en-IN" sz="1200" b="1" i="0" dirty="0">
                <a:solidFill>
                  <a:srgbClr val="006699"/>
                </a:solidFill>
                <a:effectLst/>
                <a:latin typeface="inter-regular"/>
              </a:rPr>
              <a:t>class</a:t>
            </a:r>
            <a:r>
              <a:rPr lang="en-IN" sz="1200" b="0" i="0" dirty="0">
                <a:solidFill>
                  <a:srgbClr val="000000"/>
                </a:solidFill>
                <a:effectLst/>
                <a:latin typeface="inter-regular"/>
              </a:rPr>
              <a:t> Person{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abstract</a:t>
            </a:r>
            <a:r>
              <a:rPr lang="en-IN" sz="1200" b="0" i="0" dirty="0">
                <a:solidFill>
                  <a:srgbClr val="000000"/>
                </a:solidFill>
                <a:effectLst/>
                <a:latin typeface="inter-regular"/>
              </a:rPr>
              <a:t> </a:t>
            </a:r>
            <a:r>
              <a:rPr lang="en-IN" sz="1200" b="1" i="0" dirty="0">
                <a:solidFill>
                  <a:srgbClr val="006699"/>
                </a:solidFill>
                <a:effectLst/>
                <a:latin typeface="inter-regular"/>
              </a:rPr>
              <a:t>void</a:t>
            </a:r>
            <a:r>
              <a:rPr lang="en-IN" sz="1200" b="0" i="0" dirty="0">
                <a:solidFill>
                  <a:srgbClr val="000000"/>
                </a:solidFill>
                <a:effectLst/>
                <a:latin typeface="inter-regular"/>
              </a:rPr>
              <a:t> eat();  </a:t>
            </a:r>
          </a:p>
          <a:p>
            <a:pPr marL="0" indent="0" algn="just">
              <a:buNone/>
            </a:pPr>
            <a:r>
              <a:rPr lang="en-IN" sz="1200" b="0" i="0" dirty="0">
                <a:solidFill>
                  <a:srgbClr val="000000"/>
                </a:solidFill>
                <a:effectLst/>
                <a:latin typeface="inter-regular"/>
              </a:rPr>
              <a:t>}  </a:t>
            </a:r>
          </a:p>
          <a:p>
            <a:pPr marL="0" indent="0" algn="just">
              <a:buNone/>
            </a:pPr>
            <a:r>
              <a:rPr lang="en-IN" sz="1200" b="1" i="0" dirty="0">
                <a:solidFill>
                  <a:srgbClr val="006699"/>
                </a:solidFill>
                <a:effectLst/>
                <a:latin typeface="inter-regular"/>
              </a:rPr>
              <a:t>class</a:t>
            </a:r>
            <a:r>
              <a:rPr lang="en-IN" sz="1200" b="0" i="0" dirty="0">
                <a:solidFill>
                  <a:srgbClr val="000000"/>
                </a:solidFill>
                <a:effectLst/>
                <a:latin typeface="inter-regular"/>
              </a:rPr>
              <a:t> </a:t>
            </a:r>
            <a:r>
              <a:rPr lang="en-IN" sz="1200" b="0" i="0" dirty="0" err="1">
                <a:solidFill>
                  <a:srgbClr val="000000"/>
                </a:solidFill>
                <a:effectLst/>
                <a:latin typeface="inter-regular"/>
              </a:rPr>
              <a:t>TestAnonymousInner</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public</a:t>
            </a:r>
            <a:r>
              <a:rPr lang="en-IN" sz="1200" b="0" i="0" dirty="0">
                <a:solidFill>
                  <a:srgbClr val="000000"/>
                </a:solidFill>
                <a:effectLst/>
                <a:latin typeface="inter-regular"/>
              </a:rPr>
              <a:t> </a:t>
            </a:r>
            <a:r>
              <a:rPr lang="en-IN" sz="1200" b="1" i="0" dirty="0">
                <a:solidFill>
                  <a:srgbClr val="006699"/>
                </a:solidFill>
                <a:effectLst/>
                <a:latin typeface="inter-regular"/>
              </a:rPr>
              <a:t>static</a:t>
            </a:r>
            <a:r>
              <a:rPr lang="en-IN" sz="1200" b="0" i="0" dirty="0">
                <a:solidFill>
                  <a:srgbClr val="000000"/>
                </a:solidFill>
                <a:effectLst/>
                <a:latin typeface="inter-regular"/>
              </a:rPr>
              <a:t> </a:t>
            </a:r>
            <a:r>
              <a:rPr lang="en-IN" sz="1200" b="1" i="0" dirty="0">
                <a:solidFill>
                  <a:srgbClr val="006699"/>
                </a:solidFill>
                <a:effectLst/>
                <a:latin typeface="inter-regular"/>
              </a:rPr>
              <a:t>void</a:t>
            </a:r>
            <a:r>
              <a:rPr lang="en-IN" sz="1200" b="0" i="0" dirty="0">
                <a:solidFill>
                  <a:srgbClr val="000000"/>
                </a:solidFill>
                <a:effectLst/>
                <a:latin typeface="inter-regular"/>
              </a:rPr>
              <a:t> main(String </a:t>
            </a:r>
            <a:r>
              <a:rPr lang="en-IN" sz="1200" b="0" i="0" dirty="0" err="1">
                <a:solidFill>
                  <a:srgbClr val="000000"/>
                </a:solidFill>
                <a:effectLst/>
                <a:latin typeface="inter-regular"/>
              </a:rPr>
              <a:t>args</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Person p=</a:t>
            </a:r>
            <a:r>
              <a:rPr lang="en-IN" sz="1200" b="1" i="0" dirty="0">
                <a:solidFill>
                  <a:srgbClr val="006699"/>
                </a:solidFill>
                <a:effectLst/>
                <a:latin typeface="inter-regular"/>
              </a:rPr>
              <a:t>new</a:t>
            </a:r>
            <a:r>
              <a:rPr lang="en-IN" sz="1200" b="0" i="0" dirty="0">
                <a:solidFill>
                  <a:srgbClr val="000000"/>
                </a:solidFill>
                <a:effectLst/>
                <a:latin typeface="inter-regular"/>
              </a:rPr>
              <a:t> Person(){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void</a:t>
            </a:r>
            <a:r>
              <a:rPr lang="en-IN" sz="1200" b="0" i="0" dirty="0">
                <a:solidFill>
                  <a:srgbClr val="000000"/>
                </a:solidFill>
                <a:effectLst/>
                <a:latin typeface="inter-regular"/>
              </a:rPr>
              <a:t> eat(){</a:t>
            </a:r>
            <a:r>
              <a:rPr lang="en-IN" sz="1200" b="0" i="0" dirty="0" err="1">
                <a:solidFill>
                  <a:srgbClr val="000000"/>
                </a:solidFill>
                <a:effectLst/>
                <a:latin typeface="inter-regular"/>
              </a:rPr>
              <a:t>System.out.println</a:t>
            </a:r>
            <a:r>
              <a:rPr lang="en-IN" sz="1200" b="0" i="0" dirty="0">
                <a:solidFill>
                  <a:srgbClr val="000000"/>
                </a:solidFill>
                <a:effectLst/>
                <a:latin typeface="inter-regular"/>
              </a:rPr>
              <a:t>(</a:t>
            </a:r>
            <a:r>
              <a:rPr lang="en-IN" sz="1200" b="0" i="0" dirty="0">
                <a:solidFill>
                  <a:srgbClr val="0000FF"/>
                </a:solidFill>
                <a:effectLst/>
                <a:latin typeface="inter-regular"/>
              </a:rPr>
              <a:t>"nice fruits"</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  </a:t>
            </a:r>
          </a:p>
          <a:p>
            <a:pPr marL="0" indent="0" algn="just">
              <a:buNone/>
            </a:pPr>
            <a:r>
              <a:rPr lang="en-IN" sz="1200" b="0" i="0" dirty="0">
                <a:solidFill>
                  <a:srgbClr val="000000"/>
                </a:solidFill>
                <a:effectLst/>
                <a:latin typeface="inter-regular"/>
              </a:rPr>
              <a:t>  </a:t>
            </a:r>
            <a:r>
              <a:rPr lang="en-IN" sz="1200" b="0" i="0" dirty="0" err="1">
                <a:solidFill>
                  <a:srgbClr val="000000"/>
                </a:solidFill>
                <a:effectLst/>
                <a:latin typeface="inter-regular"/>
              </a:rPr>
              <a:t>p.eat</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  }  </a:t>
            </a:r>
          </a:p>
          <a:p>
            <a:pPr marL="0" indent="0" algn="just">
              <a:buNone/>
            </a:pPr>
            <a:endParaRPr lang="en-IN" sz="1800" b="0" i="0" dirty="0">
              <a:solidFill>
                <a:srgbClr val="000000"/>
              </a:solidFill>
              <a:effectLst/>
              <a:latin typeface="inter-regular"/>
            </a:endParaRPr>
          </a:p>
        </p:txBody>
      </p:sp>
    </p:spTree>
    <p:extLst>
      <p:ext uri="{BB962C8B-B14F-4D97-AF65-F5344CB8AC3E}">
        <p14:creationId xmlns:p14="http://schemas.microsoft.com/office/powerpoint/2010/main" val="3843209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97B6-7AAC-44EB-AF12-333ED2264F25}"/>
              </a:ext>
            </a:extLst>
          </p:cNvPr>
          <p:cNvSpPr>
            <a:spLocks noGrp="1"/>
          </p:cNvSpPr>
          <p:nvPr>
            <p:ph type="title"/>
          </p:nvPr>
        </p:nvSpPr>
        <p:spPr/>
        <p:txBody>
          <a:bodyPr>
            <a:normAutofit/>
          </a:bodyPr>
          <a:lstStyle/>
          <a:p>
            <a:r>
              <a:rPr lang="en-US" dirty="0"/>
              <a:t>LOCAL INNER</a:t>
            </a:r>
            <a:r>
              <a:rPr lang="en-IN" dirty="0"/>
              <a:t> CLASS</a:t>
            </a:r>
            <a:endParaRPr lang="en-IN" b="1" dirty="0">
              <a:solidFill>
                <a:schemeClr val="bg1"/>
              </a:solidFill>
            </a:endParaRPr>
          </a:p>
        </p:txBody>
      </p:sp>
      <p:sp>
        <p:nvSpPr>
          <p:cNvPr id="3" name="Subtitle 2">
            <a:extLst>
              <a:ext uri="{FF2B5EF4-FFF2-40B4-BE49-F238E27FC236}">
                <a16:creationId xmlns:a16="http://schemas.microsoft.com/office/drawing/2014/main" id="{81340875-434A-4E16-8D47-C55232ED70A9}"/>
              </a:ext>
            </a:extLst>
          </p:cNvPr>
          <p:cNvSpPr>
            <a:spLocks noGrp="1"/>
          </p:cNvSpPr>
          <p:nvPr>
            <p:ph idx="1"/>
          </p:nvPr>
        </p:nvSpPr>
        <p:spPr>
          <a:xfrm>
            <a:off x="838200" y="1917125"/>
            <a:ext cx="10515600" cy="4575750"/>
          </a:xfrm>
        </p:spPr>
        <p:txBody>
          <a:bodyPr>
            <a:noAutofit/>
          </a:bodyPr>
          <a:lstStyle/>
          <a:p>
            <a:pPr marL="0" indent="0" algn="just">
              <a:buNone/>
            </a:pPr>
            <a:r>
              <a:rPr lang="en-US" sz="1800" b="0" i="0" dirty="0">
                <a:solidFill>
                  <a:srgbClr val="333333"/>
                </a:solidFill>
                <a:effectLst/>
                <a:latin typeface="inter-regular"/>
              </a:rPr>
              <a:t>A class i.e., created inside a method, is called local inner class in java. </a:t>
            </a:r>
          </a:p>
          <a:p>
            <a:pPr marL="0" indent="0" algn="just">
              <a:buNone/>
            </a:pPr>
            <a:r>
              <a:rPr lang="en-US" sz="1800" b="0" i="0" dirty="0">
                <a:solidFill>
                  <a:srgbClr val="333333"/>
                </a:solidFill>
                <a:effectLst/>
                <a:latin typeface="inter-regular"/>
              </a:rPr>
              <a:t>Local Inner Classes are the inner classes that are defined inside a block.</a:t>
            </a:r>
          </a:p>
          <a:p>
            <a:pPr marL="0" indent="0" algn="just">
              <a:buNone/>
            </a:pPr>
            <a:r>
              <a:rPr lang="en-IN" sz="1200" b="1" i="0" dirty="0">
                <a:solidFill>
                  <a:srgbClr val="006699"/>
                </a:solidFill>
                <a:effectLst/>
                <a:latin typeface="inter-regular"/>
              </a:rPr>
              <a:t>public</a:t>
            </a:r>
            <a:r>
              <a:rPr lang="en-IN" sz="1200" b="0" i="0" dirty="0">
                <a:solidFill>
                  <a:srgbClr val="000000"/>
                </a:solidFill>
                <a:effectLst/>
                <a:latin typeface="inter-regular"/>
              </a:rPr>
              <a:t> </a:t>
            </a:r>
            <a:r>
              <a:rPr lang="en-IN" sz="1200" b="1" i="0" dirty="0">
                <a:solidFill>
                  <a:srgbClr val="006699"/>
                </a:solidFill>
                <a:effectLst/>
                <a:latin typeface="inter-regular"/>
              </a:rPr>
              <a:t>class</a:t>
            </a:r>
            <a:r>
              <a:rPr lang="en-IN" sz="1200" b="0" i="0" dirty="0">
                <a:solidFill>
                  <a:srgbClr val="000000"/>
                </a:solidFill>
                <a:effectLst/>
                <a:latin typeface="inter-regular"/>
              </a:rPr>
              <a:t> localInner1{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private</a:t>
            </a:r>
            <a:r>
              <a:rPr lang="en-IN" sz="1200" b="0" i="0" dirty="0">
                <a:solidFill>
                  <a:srgbClr val="000000"/>
                </a:solidFill>
                <a:effectLst/>
                <a:latin typeface="inter-regular"/>
              </a:rPr>
              <a:t> </a:t>
            </a:r>
            <a:r>
              <a:rPr lang="en-IN" sz="1200" b="1" i="0" dirty="0">
                <a:solidFill>
                  <a:srgbClr val="006699"/>
                </a:solidFill>
                <a:effectLst/>
                <a:latin typeface="inter-regular"/>
              </a:rPr>
              <a:t>int</a:t>
            </a:r>
            <a:r>
              <a:rPr lang="en-IN" sz="1200" b="0" i="0" dirty="0">
                <a:solidFill>
                  <a:srgbClr val="000000"/>
                </a:solidFill>
                <a:effectLst/>
                <a:latin typeface="inter-regular"/>
              </a:rPr>
              <a:t> data=</a:t>
            </a:r>
            <a:r>
              <a:rPr lang="en-IN" sz="1200" b="0" i="0" dirty="0">
                <a:solidFill>
                  <a:srgbClr val="C00000"/>
                </a:solidFill>
                <a:effectLst/>
                <a:latin typeface="inter-regular"/>
              </a:rPr>
              <a:t>30</a:t>
            </a:r>
            <a:r>
              <a:rPr lang="en-IN" sz="1200" b="0" i="0" dirty="0">
                <a:solidFill>
                  <a:srgbClr val="000000"/>
                </a:solidFill>
                <a:effectLst/>
                <a:latin typeface="inter-regular"/>
              </a:rPr>
              <a:t>;</a:t>
            </a:r>
            <a:r>
              <a:rPr lang="en-IN" sz="1200" b="0" i="0" dirty="0">
                <a:solidFill>
                  <a:srgbClr val="008200"/>
                </a:solidFill>
                <a:effectLst/>
                <a:latin typeface="inter-regular"/>
              </a:rPr>
              <a:t>//instance variable</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void</a:t>
            </a:r>
            <a:r>
              <a:rPr lang="en-IN" sz="1200" b="0" i="0" dirty="0">
                <a:solidFill>
                  <a:srgbClr val="000000"/>
                </a:solidFill>
                <a:effectLst/>
                <a:latin typeface="inter-regular"/>
              </a:rPr>
              <a:t> display(){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class</a:t>
            </a:r>
            <a:r>
              <a:rPr lang="en-IN" sz="1200" b="0" i="0" dirty="0">
                <a:solidFill>
                  <a:srgbClr val="000000"/>
                </a:solidFill>
                <a:effectLst/>
                <a:latin typeface="inter-regular"/>
              </a:rPr>
              <a:t> Local{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void</a:t>
            </a:r>
            <a:r>
              <a:rPr lang="en-IN" sz="1200" b="0" i="0" dirty="0">
                <a:solidFill>
                  <a:srgbClr val="000000"/>
                </a:solidFill>
                <a:effectLst/>
                <a:latin typeface="inter-regular"/>
              </a:rPr>
              <a:t> </a:t>
            </a:r>
            <a:r>
              <a:rPr lang="en-IN" sz="1200" b="0" i="0" dirty="0" err="1">
                <a:solidFill>
                  <a:srgbClr val="000000"/>
                </a:solidFill>
                <a:effectLst/>
                <a:latin typeface="inter-regular"/>
              </a:rPr>
              <a:t>msg</a:t>
            </a:r>
            <a:r>
              <a:rPr lang="en-IN" sz="1200" b="0" i="0" dirty="0">
                <a:solidFill>
                  <a:srgbClr val="000000"/>
                </a:solidFill>
                <a:effectLst/>
                <a:latin typeface="inter-regular"/>
              </a:rPr>
              <a:t>(){</a:t>
            </a:r>
            <a:r>
              <a:rPr lang="en-IN" sz="1200" b="0" i="0" dirty="0" err="1">
                <a:solidFill>
                  <a:srgbClr val="000000"/>
                </a:solidFill>
                <a:effectLst/>
                <a:latin typeface="inter-regular"/>
              </a:rPr>
              <a:t>System.out.println</a:t>
            </a:r>
            <a:r>
              <a:rPr lang="en-IN" sz="1200" b="0" i="0" dirty="0">
                <a:solidFill>
                  <a:srgbClr val="000000"/>
                </a:solidFill>
                <a:effectLst/>
                <a:latin typeface="inter-regular"/>
              </a:rPr>
              <a:t>(data);}  </a:t>
            </a:r>
          </a:p>
          <a:p>
            <a:pPr marL="0" indent="0" algn="just">
              <a:buNone/>
            </a:pPr>
            <a:r>
              <a:rPr lang="en-IN" sz="1200" b="0" i="0" dirty="0">
                <a:solidFill>
                  <a:srgbClr val="000000"/>
                </a:solidFill>
                <a:effectLst/>
                <a:latin typeface="inter-regular"/>
              </a:rPr>
              <a:t>  }  </a:t>
            </a:r>
          </a:p>
          <a:p>
            <a:pPr marL="0" indent="0" algn="just">
              <a:buNone/>
            </a:pPr>
            <a:r>
              <a:rPr lang="en-IN" sz="1200" b="0" i="0" dirty="0">
                <a:solidFill>
                  <a:srgbClr val="000000"/>
                </a:solidFill>
                <a:effectLst/>
                <a:latin typeface="inter-regular"/>
              </a:rPr>
              <a:t>  Local l=</a:t>
            </a:r>
            <a:r>
              <a:rPr lang="en-IN" sz="1200" b="1" i="0" dirty="0">
                <a:solidFill>
                  <a:srgbClr val="006699"/>
                </a:solidFill>
                <a:effectLst/>
                <a:latin typeface="inter-regular"/>
              </a:rPr>
              <a:t>new</a:t>
            </a:r>
            <a:r>
              <a:rPr lang="en-IN" sz="1200" b="0" i="0" dirty="0">
                <a:solidFill>
                  <a:srgbClr val="000000"/>
                </a:solidFill>
                <a:effectLst/>
                <a:latin typeface="inter-regular"/>
              </a:rPr>
              <a:t> Local();  </a:t>
            </a:r>
          </a:p>
          <a:p>
            <a:pPr marL="0" indent="0" algn="just">
              <a:buNone/>
            </a:pPr>
            <a:r>
              <a:rPr lang="en-IN" sz="1200" b="0" i="0" dirty="0">
                <a:solidFill>
                  <a:srgbClr val="000000"/>
                </a:solidFill>
                <a:effectLst/>
                <a:latin typeface="inter-regular"/>
              </a:rPr>
              <a:t>  l.msg();  </a:t>
            </a:r>
          </a:p>
          <a:p>
            <a:pPr marL="0" indent="0" algn="just">
              <a:buNone/>
            </a:pPr>
            <a:r>
              <a:rPr lang="en-IN" sz="1200" b="0" i="0" dirty="0">
                <a:solidFill>
                  <a:srgbClr val="000000"/>
                </a:solidFill>
                <a:effectLst/>
                <a:latin typeface="inter-regular"/>
              </a:rPr>
              <a:t> }  </a:t>
            </a:r>
          </a:p>
          <a:p>
            <a:pPr marL="0" indent="0" algn="just">
              <a:buNone/>
            </a:pPr>
            <a:r>
              <a:rPr lang="en-IN" sz="1200" b="0" i="0" dirty="0">
                <a:solidFill>
                  <a:srgbClr val="000000"/>
                </a:solidFill>
                <a:effectLst/>
                <a:latin typeface="inter-regular"/>
              </a:rPr>
              <a:t> </a:t>
            </a:r>
            <a:r>
              <a:rPr lang="en-IN" sz="1200" b="1" i="0" dirty="0">
                <a:solidFill>
                  <a:srgbClr val="006699"/>
                </a:solidFill>
                <a:effectLst/>
                <a:latin typeface="inter-regular"/>
              </a:rPr>
              <a:t>public</a:t>
            </a:r>
            <a:r>
              <a:rPr lang="en-IN" sz="1200" b="0" i="0" dirty="0">
                <a:solidFill>
                  <a:srgbClr val="000000"/>
                </a:solidFill>
                <a:effectLst/>
                <a:latin typeface="inter-regular"/>
              </a:rPr>
              <a:t> </a:t>
            </a:r>
            <a:r>
              <a:rPr lang="en-IN" sz="1200" b="1" i="0" dirty="0">
                <a:solidFill>
                  <a:srgbClr val="006699"/>
                </a:solidFill>
                <a:effectLst/>
                <a:latin typeface="inter-regular"/>
              </a:rPr>
              <a:t>static</a:t>
            </a:r>
            <a:r>
              <a:rPr lang="en-IN" sz="1200" b="0" i="0" dirty="0">
                <a:solidFill>
                  <a:srgbClr val="000000"/>
                </a:solidFill>
                <a:effectLst/>
                <a:latin typeface="inter-regular"/>
              </a:rPr>
              <a:t> </a:t>
            </a:r>
            <a:r>
              <a:rPr lang="en-IN" sz="1200" b="1" i="0" dirty="0">
                <a:solidFill>
                  <a:srgbClr val="006699"/>
                </a:solidFill>
                <a:effectLst/>
                <a:latin typeface="inter-regular"/>
              </a:rPr>
              <a:t>void</a:t>
            </a:r>
            <a:r>
              <a:rPr lang="en-IN" sz="1200" b="0" i="0" dirty="0">
                <a:solidFill>
                  <a:srgbClr val="000000"/>
                </a:solidFill>
                <a:effectLst/>
                <a:latin typeface="inter-regular"/>
              </a:rPr>
              <a:t> main(String </a:t>
            </a:r>
            <a:r>
              <a:rPr lang="en-IN" sz="1200" b="0" i="0" dirty="0" err="1">
                <a:solidFill>
                  <a:srgbClr val="000000"/>
                </a:solidFill>
                <a:effectLst/>
                <a:latin typeface="inter-regular"/>
              </a:rPr>
              <a:t>args</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localInner1 </a:t>
            </a:r>
            <a:r>
              <a:rPr lang="en-IN" sz="1200" b="0" i="0" dirty="0" err="1">
                <a:solidFill>
                  <a:srgbClr val="000000"/>
                </a:solidFill>
                <a:effectLst/>
                <a:latin typeface="inter-regular"/>
              </a:rPr>
              <a:t>obj</a:t>
            </a:r>
            <a:r>
              <a:rPr lang="en-IN" sz="1200" b="0" i="0" dirty="0">
                <a:solidFill>
                  <a:srgbClr val="000000"/>
                </a:solidFill>
                <a:effectLst/>
                <a:latin typeface="inter-regular"/>
              </a:rPr>
              <a:t>=</a:t>
            </a:r>
            <a:r>
              <a:rPr lang="en-IN" sz="1200" b="1" i="0" dirty="0">
                <a:solidFill>
                  <a:srgbClr val="006699"/>
                </a:solidFill>
                <a:effectLst/>
                <a:latin typeface="inter-regular"/>
              </a:rPr>
              <a:t>new</a:t>
            </a:r>
            <a:r>
              <a:rPr lang="en-IN" sz="1200" b="0" i="0" dirty="0">
                <a:solidFill>
                  <a:srgbClr val="000000"/>
                </a:solidFill>
                <a:effectLst/>
                <a:latin typeface="inter-regular"/>
              </a:rPr>
              <a:t> localInner1();  </a:t>
            </a:r>
          </a:p>
          <a:p>
            <a:pPr marL="0" indent="0" algn="just">
              <a:buNone/>
            </a:pPr>
            <a:r>
              <a:rPr lang="en-IN" sz="1200" b="0" i="0" dirty="0">
                <a:solidFill>
                  <a:srgbClr val="000000"/>
                </a:solidFill>
                <a:effectLst/>
                <a:latin typeface="inter-regular"/>
              </a:rPr>
              <a:t>  </a:t>
            </a:r>
            <a:r>
              <a:rPr lang="en-IN" sz="1200" b="0" i="0" dirty="0" err="1">
                <a:solidFill>
                  <a:srgbClr val="000000"/>
                </a:solidFill>
                <a:effectLst/>
                <a:latin typeface="inter-regular"/>
              </a:rPr>
              <a:t>obj.display</a:t>
            </a:r>
            <a:r>
              <a:rPr lang="en-IN" sz="1200" b="0" i="0" dirty="0">
                <a:solidFill>
                  <a:srgbClr val="000000"/>
                </a:solidFill>
                <a:effectLst/>
                <a:latin typeface="inter-regular"/>
              </a:rPr>
              <a:t>();  </a:t>
            </a:r>
          </a:p>
          <a:p>
            <a:pPr marL="0" indent="0" algn="just">
              <a:buNone/>
            </a:pPr>
            <a:r>
              <a:rPr lang="en-IN" sz="1200" b="0" i="0" dirty="0">
                <a:solidFill>
                  <a:srgbClr val="000000"/>
                </a:solidFill>
                <a:effectLst/>
                <a:latin typeface="inter-regular"/>
              </a:rPr>
              <a:t> }  }  </a:t>
            </a:r>
          </a:p>
          <a:p>
            <a:pPr marL="0" indent="0" algn="just">
              <a:buNone/>
            </a:pPr>
            <a:endParaRPr lang="en-IN" sz="1800" b="0" i="0" dirty="0">
              <a:solidFill>
                <a:srgbClr val="000000"/>
              </a:solidFill>
              <a:effectLst/>
              <a:latin typeface="inter-regular"/>
            </a:endParaRPr>
          </a:p>
        </p:txBody>
      </p:sp>
    </p:spTree>
    <p:extLst>
      <p:ext uri="{BB962C8B-B14F-4D97-AF65-F5344CB8AC3E}">
        <p14:creationId xmlns:p14="http://schemas.microsoft.com/office/powerpoint/2010/main" val="288205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6431-58BC-4D90-BDDA-C5C8F8E23377}"/>
              </a:ext>
            </a:extLst>
          </p:cNvPr>
          <p:cNvSpPr>
            <a:spLocks noGrp="1"/>
          </p:cNvSpPr>
          <p:nvPr>
            <p:ph type="title"/>
          </p:nvPr>
        </p:nvSpPr>
        <p:spPr/>
        <p:txBody>
          <a:bodyPr>
            <a:normAutofit/>
          </a:bodyPr>
          <a:lstStyle/>
          <a:p>
            <a:r>
              <a:rPr lang="en-IN" b="1" dirty="0"/>
              <a:t>Hierarchy of java exception classes</a:t>
            </a:r>
          </a:p>
        </p:txBody>
      </p:sp>
      <p:pic>
        <p:nvPicPr>
          <p:cNvPr id="7" name="Content Placeholder 6">
            <a:extLst>
              <a:ext uri="{FF2B5EF4-FFF2-40B4-BE49-F238E27FC236}">
                <a16:creationId xmlns:a16="http://schemas.microsoft.com/office/drawing/2014/main" id="{2EB418CA-458A-4FDC-AE9D-0858CEACAC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6767" y="2053503"/>
            <a:ext cx="7249083" cy="4351338"/>
          </a:xfrm>
        </p:spPr>
      </p:pic>
      <p:sp>
        <p:nvSpPr>
          <p:cNvPr id="4" name="Slide Number Placeholder 3">
            <a:extLst>
              <a:ext uri="{FF2B5EF4-FFF2-40B4-BE49-F238E27FC236}">
                <a16:creationId xmlns:a16="http://schemas.microsoft.com/office/drawing/2014/main" id="{1B515B57-13BB-4C2E-968E-9D79B3F94E28}"/>
              </a:ext>
            </a:extLst>
          </p:cNvPr>
          <p:cNvSpPr>
            <a:spLocks noGrp="1"/>
          </p:cNvSpPr>
          <p:nvPr>
            <p:ph type="sldNum" sz="quarter" idx="12"/>
          </p:nvPr>
        </p:nvSpPr>
        <p:spPr/>
        <p:txBody>
          <a:bodyPr/>
          <a:lstStyle/>
          <a:p>
            <a:fld id="{A75773E6-2B46-4AF3-BBE1-4EE7E01AA23A}" type="slidenum">
              <a:rPr lang="en-IN" smtClean="0"/>
              <a:t>3</a:t>
            </a:fld>
            <a:endParaRPr lang="en-IN"/>
          </a:p>
        </p:txBody>
      </p:sp>
    </p:spTree>
    <p:extLst>
      <p:ext uri="{BB962C8B-B14F-4D97-AF65-F5344CB8AC3E}">
        <p14:creationId xmlns:p14="http://schemas.microsoft.com/office/powerpoint/2010/main" val="120644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0109-C435-43E8-9B41-7344690D18EF}"/>
              </a:ext>
            </a:extLst>
          </p:cNvPr>
          <p:cNvSpPr>
            <a:spLocks noGrp="1"/>
          </p:cNvSpPr>
          <p:nvPr>
            <p:ph type="title"/>
          </p:nvPr>
        </p:nvSpPr>
        <p:spPr/>
        <p:txBody>
          <a:bodyPr>
            <a:normAutofit/>
          </a:bodyPr>
          <a:lstStyle/>
          <a:p>
            <a:r>
              <a:rPr lang="en-IN" b="1" dirty="0"/>
              <a:t>Uncaught Exception</a:t>
            </a:r>
          </a:p>
        </p:txBody>
      </p:sp>
      <p:sp>
        <p:nvSpPr>
          <p:cNvPr id="3" name="Content Placeholder 2">
            <a:extLst>
              <a:ext uri="{FF2B5EF4-FFF2-40B4-BE49-F238E27FC236}">
                <a16:creationId xmlns:a16="http://schemas.microsoft.com/office/drawing/2014/main" id="{605501B3-ABA3-4122-A5F3-67EAAE8C73AD}"/>
              </a:ext>
            </a:extLst>
          </p:cNvPr>
          <p:cNvSpPr>
            <a:spLocks noGrp="1"/>
          </p:cNvSpPr>
          <p:nvPr>
            <p:ph idx="1"/>
          </p:nvPr>
        </p:nvSpPr>
        <p:spPr>
          <a:xfrm>
            <a:off x="845127" y="2005012"/>
            <a:ext cx="10515600" cy="4351338"/>
          </a:xfrm>
        </p:spPr>
        <p:txBody>
          <a:bodyPr>
            <a:normAutofit fontScale="92500" lnSpcReduction="10000"/>
          </a:bodyPr>
          <a:lstStyle/>
          <a:p>
            <a:pPr marL="0" indent="0" algn="l">
              <a:buNone/>
            </a:pPr>
            <a:r>
              <a:rPr lang="en-IN" sz="3600" b="0" i="0" u="none" strike="noStrike" baseline="0" dirty="0">
                <a:latin typeface="Courier"/>
              </a:rPr>
              <a:t>class Exc0 </a:t>
            </a:r>
          </a:p>
          <a:p>
            <a:pPr marL="0" indent="0" algn="l">
              <a:buNone/>
            </a:pPr>
            <a:r>
              <a:rPr lang="en-IN" sz="3600" b="0" i="0" u="none" strike="noStrike" baseline="0" dirty="0">
                <a:latin typeface="Courier"/>
              </a:rPr>
              <a:t>{</a:t>
            </a:r>
          </a:p>
          <a:p>
            <a:pPr marL="0" indent="0" algn="l">
              <a:buNone/>
            </a:pPr>
            <a:r>
              <a:rPr lang="en-US" sz="3600" b="0" i="0" u="none" strike="noStrike" baseline="0" dirty="0">
                <a:latin typeface="Courier"/>
              </a:rPr>
              <a:t>	public static void main(String </a:t>
            </a:r>
            <a:r>
              <a:rPr lang="en-US" sz="3600" b="0" i="0" u="none" strike="noStrike" baseline="0" dirty="0" err="1">
                <a:latin typeface="Courier"/>
              </a:rPr>
              <a:t>args</a:t>
            </a:r>
            <a:r>
              <a:rPr lang="en-US" sz="3600" b="0" i="0" u="none" strike="noStrike" baseline="0" dirty="0">
                <a:latin typeface="Courier"/>
              </a:rPr>
              <a:t>[]) 	{</a:t>
            </a:r>
          </a:p>
          <a:p>
            <a:pPr marL="0" indent="0" algn="l">
              <a:buNone/>
            </a:pPr>
            <a:r>
              <a:rPr lang="en-IN" sz="3600" b="0" i="0" u="none" strike="noStrike" baseline="0" dirty="0">
                <a:latin typeface="Courier"/>
              </a:rPr>
              <a:t>		int d = 0;</a:t>
            </a:r>
          </a:p>
          <a:p>
            <a:pPr marL="0" indent="0" algn="l">
              <a:buNone/>
            </a:pPr>
            <a:r>
              <a:rPr lang="en-IN" sz="3600" b="0" i="0" u="none" strike="noStrike" baseline="0" dirty="0">
                <a:latin typeface="Courier"/>
              </a:rPr>
              <a:t>		int a = 42 / d;</a:t>
            </a:r>
          </a:p>
          <a:p>
            <a:pPr marL="0" indent="0" algn="l">
              <a:buNone/>
            </a:pPr>
            <a:r>
              <a:rPr lang="en-IN" sz="3600" b="0" i="0" u="none" strike="noStrike" baseline="0" dirty="0">
                <a:latin typeface="Courier"/>
              </a:rPr>
              <a:t>	}</a:t>
            </a:r>
          </a:p>
          <a:p>
            <a:pPr marL="0" indent="0" algn="l">
              <a:buNone/>
            </a:pPr>
            <a:r>
              <a:rPr lang="en-IN" sz="3600" b="0" i="0" u="none" strike="noStrike" baseline="0" dirty="0">
                <a:latin typeface="Courier"/>
              </a:rPr>
              <a:t>}</a:t>
            </a:r>
          </a:p>
        </p:txBody>
      </p:sp>
      <p:sp>
        <p:nvSpPr>
          <p:cNvPr id="5" name="Slide Number Placeholder 4">
            <a:extLst>
              <a:ext uri="{FF2B5EF4-FFF2-40B4-BE49-F238E27FC236}">
                <a16:creationId xmlns:a16="http://schemas.microsoft.com/office/drawing/2014/main" id="{D51E4611-CA12-4542-A344-F1404D7C959F}"/>
              </a:ext>
            </a:extLst>
          </p:cNvPr>
          <p:cNvSpPr>
            <a:spLocks noGrp="1"/>
          </p:cNvSpPr>
          <p:nvPr>
            <p:ph type="sldNum" sz="quarter" idx="12"/>
          </p:nvPr>
        </p:nvSpPr>
        <p:spPr/>
        <p:txBody>
          <a:bodyPr/>
          <a:lstStyle/>
          <a:p>
            <a:fld id="{A75773E6-2B46-4AF3-BBE1-4EE7E01AA23A}" type="slidenum">
              <a:rPr lang="en-IN" smtClean="0"/>
              <a:t>4</a:t>
            </a:fld>
            <a:endParaRPr lang="en-IN"/>
          </a:p>
        </p:txBody>
      </p:sp>
    </p:spTree>
    <p:extLst>
      <p:ext uri="{BB962C8B-B14F-4D97-AF65-F5344CB8AC3E}">
        <p14:creationId xmlns:p14="http://schemas.microsoft.com/office/powerpoint/2010/main" val="117570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41E2-4BD9-411E-A342-D2F774B47156}"/>
              </a:ext>
            </a:extLst>
          </p:cNvPr>
          <p:cNvSpPr>
            <a:spLocks noGrp="1"/>
          </p:cNvSpPr>
          <p:nvPr>
            <p:ph type="title"/>
          </p:nvPr>
        </p:nvSpPr>
        <p:spPr/>
        <p:txBody>
          <a:bodyPr>
            <a:normAutofit/>
          </a:bodyPr>
          <a:lstStyle/>
          <a:p>
            <a:r>
              <a:rPr lang="en-IN" b="1" dirty="0"/>
              <a:t>Caught Exceptions</a:t>
            </a:r>
          </a:p>
        </p:txBody>
      </p:sp>
      <p:sp>
        <p:nvSpPr>
          <p:cNvPr id="3" name="Content Placeholder 2">
            <a:extLst>
              <a:ext uri="{FF2B5EF4-FFF2-40B4-BE49-F238E27FC236}">
                <a16:creationId xmlns:a16="http://schemas.microsoft.com/office/drawing/2014/main" id="{D30549AF-8526-4738-A4C6-2AEC86DC4623}"/>
              </a:ext>
            </a:extLst>
          </p:cNvPr>
          <p:cNvSpPr>
            <a:spLocks noGrp="1"/>
          </p:cNvSpPr>
          <p:nvPr>
            <p:ph idx="1"/>
          </p:nvPr>
        </p:nvSpPr>
        <p:spPr>
          <a:xfrm>
            <a:off x="2833254" y="2141537"/>
            <a:ext cx="5992091" cy="4351338"/>
          </a:xfrm>
        </p:spPr>
        <p:txBody>
          <a:bodyPr>
            <a:normAutofit fontScale="85000" lnSpcReduction="20000"/>
          </a:bodyPr>
          <a:lstStyle/>
          <a:p>
            <a:pPr marL="0" indent="0" algn="l">
              <a:buNone/>
            </a:pPr>
            <a:r>
              <a:rPr lang="en-IN" sz="1000" b="0" i="0" u="none" strike="noStrike" baseline="0" dirty="0">
                <a:latin typeface="Courier"/>
              </a:rPr>
              <a:t>class Exc2 </a:t>
            </a:r>
          </a:p>
          <a:p>
            <a:pPr marL="0" indent="0" algn="l">
              <a:buNone/>
            </a:pPr>
            <a:r>
              <a:rPr lang="en-IN" sz="1000" b="0" i="0" u="none" strike="noStrike" baseline="0" dirty="0">
                <a:latin typeface="Courier"/>
              </a:rPr>
              <a:t>{</a:t>
            </a:r>
          </a:p>
          <a:p>
            <a:pPr marL="0" indent="0" algn="l">
              <a:buNone/>
            </a:pPr>
            <a:r>
              <a:rPr lang="en-US" sz="1000" b="0" i="0" u="none" strike="noStrike" baseline="0" dirty="0">
                <a:latin typeface="Courier"/>
              </a:rPr>
              <a:t>	public static void main(String </a:t>
            </a:r>
            <a:r>
              <a:rPr lang="en-US" sz="1000" b="0" i="0" u="none" strike="noStrike" baseline="0" dirty="0" err="1">
                <a:latin typeface="Courier"/>
              </a:rPr>
              <a:t>args</a:t>
            </a:r>
            <a:r>
              <a:rPr lang="en-US" sz="1000" b="0" i="0" u="none" strike="noStrike" baseline="0" dirty="0">
                <a:latin typeface="Courier"/>
              </a:rPr>
              <a:t>[]) {</a:t>
            </a:r>
          </a:p>
          <a:p>
            <a:pPr marL="0" indent="0" algn="l">
              <a:buNone/>
            </a:pPr>
            <a:r>
              <a:rPr lang="en-IN" sz="1000" b="0" i="0" u="none" strike="noStrike" baseline="0" dirty="0">
                <a:latin typeface="Courier"/>
              </a:rPr>
              <a:t>	int d, a;</a:t>
            </a:r>
          </a:p>
          <a:p>
            <a:pPr marL="0" indent="0" algn="l">
              <a:buNone/>
            </a:pPr>
            <a:r>
              <a:rPr lang="en-US" sz="1000" b="0" i="0" u="none" strike="noStrike" baseline="0" dirty="0">
                <a:latin typeface="Courier"/>
              </a:rPr>
              <a:t>	try </a:t>
            </a:r>
          </a:p>
          <a:p>
            <a:pPr marL="0" indent="0" algn="l">
              <a:buNone/>
            </a:pPr>
            <a:r>
              <a:rPr lang="en-US" sz="1000" b="0" i="0" u="none" strike="noStrike" baseline="0" dirty="0">
                <a:latin typeface="Courier"/>
              </a:rPr>
              <a:t>	{ // monitor a block of code.</a:t>
            </a:r>
          </a:p>
          <a:p>
            <a:pPr marL="0" indent="0" algn="l">
              <a:buNone/>
            </a:pPr>
            <a:r>
              <a:rPr lang="en-IN" sz="1000" b="0" i="0" u="none" strike="noStrike" baseline="0" dirty="0">
                <a:latin typeface="Courier"/>
              </a:rPr>
              <a:t>		d = 0;</a:t>
            </a:r>
          </a:p>
          <a:p>
            <a:pPr marL="0" indent="0" algn="l">
              <a:buNone/>
            </a:pPr>
            <a:r>
              <a:rPr lang="en-IN" sz="1000" b="0" i="0" u="none" strike="noStrike" baseline="0" dirty="0">
                <a:latin typeface="Courier"/>
              </a:rPr>
              <a:t>		a = 42 / d;</a:t>
            </a:r>
          </a:p>
          <a:p>
            <a:pPr marL="0" indent="0" algn="l">
              <a:buNone/>
            </a:pPr>
            <a:r>
              <a:rPr lang="en-US" sz="1000" b="0" i="0" u="none" strike="noStrike" baseline="0" dirty="0">
                <a:latin typeface="Courier"/>
              </a:rPr>
              <a:t>		</a:t>
            </a:r>
            <a:r>
              <a:rPr lang="en-US" sz="1000" b="0" i="0" u="none" strike="noStrike" baseline="0" dirty="0" err="1">
                <a:latin typeface="Courier"/>
              </a:rPr>
              <a:t>System.out.println</a:t>
            </a:r>
            <a:r>
              <a:rPr lang="en-US" sz="1000" b="0" i="0" u="none" strike="noStrike" baseline="0" dirty="0">
                <a:latin typeface="Courier"/>
              </a:rPr>
              <a:t>("This will not be printed.");</a:t>
            </a:r>
          </a:p>
          <a:p>
            <a:pPr marL="0" indent="0" algn="l">
              <a:buNone/>
            </a:pPr>
            <a:r>
              <a:rPr lang="en-US" sz="1000" b="0" i="0" u="none" strike="noStrike" baseline="0" dirty="0">
                <a:latin typeface="Courier"/>
              </a:rPr>
              <a:t>	} catch (</a:t>
            </a:r>
            <a:r>
              <a:rPr lang="en-US" sz="1000" b="0" i="0" u="none" strike="noStrike" baseline="0" dirty="0" err="1">
                <a:latin typeface="Courier"/>
              </a:rPr>
              <a:t>ArithmeticException</a:t>
            </a:r>
            <a:r>
              <a:rPr lang="en-US" sz="1000" b="0" i="0" u="none" strike="noStrike" baseline="0" dirty="0">
                <a:latin typeface="Courier"/>
              </a:rPr>
              <a:t> e) </a:t>
            </a:r>
          </a:p>
          <a:p>
            <a:pPr marL="0" indent="0" algn="l">
              <a:buNone/>
            </a:pPr>
            <a:r>
              <a:rPr lang="en-US" sz="1000" b="0" i="0" u="none" strike="noStrike" baseline="0" dirty="0">
                <a:latin typeface="Courier"/>
              </a:rPr>
              <a:t>	{ // catch divide-by-zero error</a:t>
            </a:r>
          </a:p>
          <a:p>
            <a:pPr marL="0" indent="0" algn="l">
              <a:buNone/>
            </a:pPr>
            <a:r>
              <a:rPr lang="en-US" sz="1000" b="0" i="0" u="none" strike="noStrike" baseline="0" dirty="0">
                <a:latin typeface="Courier"/>
              </a:rPr>
              <a:t>		</a:t>
            </a:r>
            <a:r>
              <a:rPr lang="en-US" sz="1000" b="0" i="0" u="none" strike="noStrike" baseline="0" dirty="0" err="1">
                <a:latin typeface="Courier"/>
              </a:rPr>
              <a:t>System.out.println</a:t>
            </a:r>
            <a:r>
              <a:rPr lang="en-US" sz="1000" b="0" i="0" u="none" strike="noStrike" baseline="0" dirty="0">
                <a:latin typeface="Courier"/>
              </a:rPr>
              <a:t>("Division by zero.");</a:t>
            </a:r>
          </a:p>
          <a:p>
            <a:pPr marL="0" indent="0" algn="l">
              <a:buNone/>
            </a:pPr>
            <a:r>
              <a:rPr lang="en-IN" sz="1000" b="0" i="0" u="none" strike="noStrike" baseline="0" dirty="0">
                <a:latin typeface="Courier"/>
              </a:rPr>
              <a:t>	}</a:t>
            </a:r>
          </a:p>
          <a:p>
            <a:pPr marL="0" indent="0" algn="l">
              <a:buNone/>
            </a:pPr>
            <a:r>
              <a:rPr lang="en-US" sz="1000" b="0" i="0" u="none" strike="noStrike" baseline="0" dirty="0">
                <a:latin typeface="Courier"/>
              </a:rPr>
              <a:t>	</a:t>
            </a:r>
            <a:r>
              <a:rPr lang="en-US" sz="1000" b="0" i="0" u="none" strike="noStrike" baseline="0" dirty="0" err="1">
                <a:latin typeface="Courier"/>
              </a:rPr>
              <a:t>System.out.println</a:t>
            </a:r>
            <a:r>
              <a:rPr lang="en-US" sz="1000" b="0" i="0" u="none" strike="noStrike" baseline="0" dirty="0">
                <a:latin typeface="Courier"/>
              </a:rPr>
              <a:t>("After catch statement.");</a:t>
            </a:r>
          </a:p>
          <a:p>
            <a:pPr marL="0" indent="0" algn="l">
              <a:buNone/>
            </a:pPr>
            <a:r>
              <a:rPr lang="en-IN" sz="1000" b="0" i="0" u="none" strike="noStrike" baseline="0" dirty="0">
                <a:latin typeface="Courier"/>
              </a:rPr>
              <a:t>	}</a:t>
            </a:r>
          </a:p>
          <a:p>
            <a:pPr marL="0" indent="0" algn="l">
              <a:buNone/>
            </a:pPr>
            <a:r>
              <a:rPr lang="en-IN" sz="1000" b="0" i="0" u="none" strike="noStrike" baseline="0" dirty="0">
                <a:latin typeface="Courier"/>
              </a:rPr>
              <a:t>}</a:t>
            </a:r>
          </a:p>
          <a:p>
            <a:pPr marL="0" indent="0" algn="l">
              <a:buNone/>
            </a:pPr>
            <a:r>
              <a:rPr lang="en-US" sz="1000" b="0" i="0" u="none" strike="noStrike" baseline="0" dirty="0">
                <a:latin typeface="Palatino-Roman"/>
              </a:rPr>
              <a:t>This program generates the following output:</a:t>
            </a:r>
          </a:p>
          <a:p>
            <a:pPr marL="0" indent="0" algn="l">
              <a:buNone/>
            </a:pPr>
            <a:r>
              <a:rPr lang="en-IN" sz="1000" b="0" i="0" u="none" strike="noStrike" baseline="0" dirty="0">
                <a:latin typeface="Courier"/>
              </a:rPr>
              <a:t>Division by zero.</a:t>
            </a:r>
          </a:p>
          <a:p>
            <a:pPr marL="0" indent="0" algn="l">
              <a:buNone/>
            </a:pPr>
            <a:r>
              <a:rPr lang="en-IN" sz="1000" b="0" i="0" u="none" strike="noStrike" baseline="0" dirty="0">
                <a:latin typeface="Courier"/>
              </a:rPr>
              <a:t>After catch statement.</a:t>
            </a:r>
            <a:endParaRPr lang="en-IN" sz="1400" dirty="0"/>
          </a:p>
        </p:txBody>
      </p:sp>
      <p:sp>
        <p:nvSpPr>
          <p:cNvPr id="5" name="Slide Number Placeholder 4">
            <a:extLst>
              <a:ext uri="{FF2B5EF4-FFF2-40B4-BE49-F238E27FC236}">
                <a16:creationId xmlns:a16="http://schemas.microsoft.com/office/drawing/2014/main" id="{2E40CCE7-925E-4D1D-AF60-F81394EF3B53}"/>
              </a:ext>
            </a:extLst>
          </p:cNvPr>
          <p:cNvSpPr>
            <a:spLocks noGrp="1"/>
          </p:cNvSpPr>
          <p:nvPr>
            <p:ph type="sldNum" sz="quarter" idx="12"/>
          </p:nvPr>
        </p:nvSpPr>
        <p:spPr/>
        <p:txBody>
          <a:bodyPr/>
          <a:lstStyle/>
          <a:p>
            <a:fld id="{A75773E6-2B46-4AF3-BBE1-4EE7E01AA23A}" type="slidenum">
              <a:rPr lang="en-IN" smtClean="0"/>
              <a:t>5</a:t>
            </a:fld>
            <a:endParaRPr lang="en-IN"/>
          </a:p>
        </p:txBody>
      </p:sp>
    </p:spTree>
    <p:extLst>
      <p:ext uri="{BB962C8B-B14F-4D97-AF65-F5344CB8AC3E}">
        <p14:creationId xmlns:p14="http://schemas.microsoft.com/office/powerpoint/2010/main" val="68414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2037-26DC-4A13-B622-5D522CBD3F43}"/>
              </a:ext>
            </a:extLst>
          </p:cNvPr>
          <p:cNvSpPr>
            <a:spLocks noGrp="1"/>
          </p:cNvSpPr>
          <p:nvPr>
            <p:ph type="title"/>
          </p:nvPr>
        </p:nvSpPr>
        <p:spPr/>
        <p:txBody>
          <a:bodyPr>
            <a:normAutofit/>
          </a:bodyPr>
          <a:lstStyle/>
          <a:p>
            <a:r>
              <a:rPr lang="en-IN" b="1" dirty="0"/>
              <a:t>finally</a:t>
            </a:r>
          </a:p>
        </p:txBody>
      </p:sp>
      <p:sp>
        <p:nvSpPr>
          <p:cNvPr id="3" name="Content Placeholder 2">
            <a:extLst>
              <a:ext uri="{FF2B5EF4-FFF2-40B4-BE49-F238E27FC236}">
                <a16:creationId xmlns:a16="http://schemas.microsoft.com/office/drawing/2014/main" id="{F220D888-24F4-46B2-AA39-0C5F7A70B15B}"/>
              </a:ext>
            </a:extLst>
          </p:cNvPr>
          <p:cNvSpPr>
            <a:spLocks noGrp="1"/>
          </p:cNvSpPr>
          <p:nvPr>
            <p:ph idx="1"/>
          </p:nvPr>
        </p:nvSpPr>
        <p:spPr>
          <a:xfrm>
            <a:off x="2265218" y="1871662"/>
            <a:ext cx="6116782" cy="4667250"/>
          </a:xfrm>
        </p:spPr>
        <p:txBody>
          <a:bodyPr>
            <a:normAutofit fontScale="25000" lnSpcReduction="20000"/>
          </a:bodyPr>
          <a:lstStyle/>
          <a:p>
            <a:pPr marL="0" indent="0" algn="l">
              <a:buNone/>
            </a:pPr>
            <a:r>
              <a:rPr lang="en-IN" b="0" i="0" u="none" strike="noStrike" baseline="0" dirty="0">
                <a:latin typeface="Courier"/>
              </a:rPr>
              <a:t>class Exc2 </a:t>
            </a:r>
          </a:p>
          <a:p>
            <a:pPr marL="0" indent="0" algn="l">
              <a:buNone/>
            </a:pPr>
            <a:r>
              <a:rPr lang="en-IN" b="0" i="0" u="none" strike="noStrike" baseline="0" dirty="0">
                <a:latin typeface="Courier"/>
              </a:rPr>
              <a:t>{</a:t>
            </a:r>
          </a:p>
          <a:p>
            <a:pPr marL="0" indent="0" algn="l">
              <a:buNone/>
            </a:pPr>
            <a:r>
              <a:rPr lang="en-US" b="0" i="0" u="none" strike="noStrike" baseline="0" dirty="0">
                <a:latin typeface="Courier"/>
              </a:rPr>
              <a:t>	public static void main(String </a:t>
            </a:r>
            <a:r>
              <a:rPr lang="en-US" b="0" i="0" u="none" strike="noStrike" baseline="0" dirty="0" err="1">
                <a:latin typeface="Courier"/>
              </a:rPr>
              <a:t>args</a:t>
            </a:r>
            <a:r>
              <a:rPr lang="en-US" b="0" i="0" u="none" strike="noStrike" baseline="0" dirty="0">
                <a:latin typeface="Courier"/>
              </a:rPr>
              <a:t>[]) {</a:t>
            </a:r>
          </a:p>
          <a:p>
            <a:pPr marL="0" indent="0" algn="l">
              <a:buNone/>
            </a:pPr>
            <a:r>
              <a:rPr lang="en-IN" b="0" i="0" u="none" strike="noStrike" baseline="0" dirty="0">
                <a:latin typeface="Courier"/>
              </a:rPr>
              <a:t>	int d, a;</a:t>
            </a:r>
          </a:p>
          <a:p>
            <a:pPr marL="0" indent="0" algn="l">
              <a:buNone/>
            </a:pPr>
            <a:r>
              <a:rPr lang="en-US" b="0" i="0" u="none" strike="noStrike" baseline="0" dirty="0">
                <a:latin typeface="Courier"/>
              </a:rPr>
              <a:t>	try </a:t>
            </a:r>
          </a:p>
          <a:p>
            <a:pPr marL="0" indent="0" algn="l">
              <a:buNone/>
            </a:pPr>
            <a:r>
              <a:rPr lang="en-US" b="0" i="0" u="none" strike="noStrike" baseline="0" dirty="0">
                <a:latin typeface="Courier"/>
              </a:rPr>
              <a:t>	{ // monitor a block of code.</a:t>
            </a:r>
          </a:p>
          <a:p>
            <a:pPr marL="0" indent="0" algn="l">
              <a:buNone/>
            </a:pPr>
            <a:r>
              <a:rPr lang="en-IN" b="0" i="0" u="none" strike="noStrike" baseline="0" dirty="0">
                <a:latin typeface="Courier"/>
              </a:rPr>
              <a:t>		d = 0;</a:t>
            </a:r>
          </a:p>
          <a:p>
            <a:pPr marL="0" indent="0" algn="l">
              <a:buNone/>
            </a:pPr>
            <a:r>
              <a:rPr lang="en-IN" b="0" i="0" u="none" strike="noStrike" baseline="0" dirty="0">
                <a:latin typeface="Courier"/>
              </a:rPr>
              <a:t>		a = 42 / d;</a:t>
            </a:r>
          </a:p>
          <a:p>
            <a:pPr marL="0" indent="0" algn="l">
              <a:buNone/>
            </a:pPr>
            <a:r>
              <a:rPr lang="en-US" b="0" i="0" u="none" strike="noStrike" baseline="0" dirty="0">
                <a:latin typeface="Courier"/>
              </a:rPr>
              <a:t>		</a:t>
            </a:r>
            <a:r>
              <a:rPr lang="en-US" b="0" i="0" u="none" strike="noStrike" baseline="0" dirty="0" err="1">
                <a:latin typeface="Courier"/>
              </a:rPr>
              <a:t>System.out.println</a:t>
            </a:r>
            <a:r>
              <a:rPr lang="en-US" b="0" i="0" u="none" strike="noStrike" baseline="0" dirty="0">
                <a:latin typeface="Courier"/>
              </a:rPr>
              <a:t>("This will not be printed.");</a:t>
            </a:r>
          </a:p>
          <a:p>
            <a:pPr marL="0" indent="0" algn="l">
              <a:buNone/>
            </a:pPr>
            <a:r>
              <a:rPr lang="en-US" b="0" i="0" u="none" strike="noStrike" baseline="0" dirty="0">
                <a:latin typeface="Courier"/>
              </a:rPr>
              <a:t>	} catch (</a:t>
            </a:r>
            <a:r>
              <a:rPr lang="en-US" b="0" i="0" u="none" strike="noStrike" baseline="0" dirty="0" err="1">
                <a:latin typeface="Courier"/>
              </a:rPr>
              <a:t>ArithmeticException</a:t>
            </a:r>
            <a:r>
              <a:rPr lang="en-US" b="0" i="0" u="none" strike="noStrike" baseline="0" dirty="0">
                <a:latin typeface="Courier"/>
              </a:rPr>
              <a:t> e) </a:t>
            </a:r>
          </a:p>
          <a:p>
            <a:pPr marL="0" indent="0" algn="l">
              <a:buNone/>
            </a:pPr>
            <a:r>
              <a:rPr lang="en-US" b="0" i="0" u="none" strike="noStrike" baseline="0" dirty="0">
                <a:latin typeface="Courier"/>
              </a:rPr>
              <a:t>	{ // catch divide-by-zero error</a:t>
            </a:r>
          </a:p>
          <a:p>
            <a:pPr marL="0" indent="0" algn="l">
              <a:buNone/>
            </a:pPr>
            <a:r>
              <a:rPr lang="en-US" b="0" i="0" u="none" strike="noStrike" baseline="0" dirty="0">
                <a:latin typeface="Courier"/>
              </a:rPr>
              <a:t>		</a:t>
            </a:r>
            <a:r>
              <a:rPr lang="en-US" b="0" i="0" u="none" strike="noStrike" baseline="0" dirty="0" err="1">
                <a:latin typeface="Courier"/>
              </a:rPr>
              <a:t>System.out.println</a:t>
            </a:r>
            <a:r>
              <a:rPr lang="en-US" b="0" i="0" u="none" strike="noStrike" baseline="0" dirty="0">
                <a:latin typeface="Courier"/>
              </a:rPr>
              <a:t>("Division by zero.");</a:t>
            </a:r>
          </a:p>
          <a:p>
            <a:pPr marL="0" indent="0" algn="l">
              <a:buNone/>
            </a:pPr>
            <a:r>
              <a:rPr lang="en-IN" b="0" i="0" u="none" strike="noStrike" baseline="0" dirty="0">
                <a:latin typeface="Courier"/>
              </a:rPr>
              <a:t>	}</a:t>
            </a:r>
          </a:p>
          <a:p>
            <a:pPr marL="0" indent="0" algn="l">
              <a:buNone/>
            </a:pPr>
            <a:r>
              <a:rPr lang="en-US" b="0" i="0" u="none" strike="noStrike" baseline="0" dirty="0">
                <a:latin typeface="Courier"/>
              </a:rPr>
              <a:t>	</a:t>
            </a:r>
            <a:r>
              <a:rPr lang="en-US" b="0" i="0" u="none" strike="noStrike" baseline="0" dirty="0" err="1">
                <a:latin typeface="Courier"/>
              </a:rPr>
              <a:t>System.out.println</a:t>
            </a:r>
            <a:r>
              <a:rPr lang="en-US" b="0" i="0" u="none" strike="noStrike" baseline="0" dirty="0">
                <a:latin typeface="Courier"/>
              </a:rPr>
              <a:t>("After catch statement.");</a:t>
            </a:r>
          </a:p>
          <a:p>
            <a:pPr marL="0" indent="0" algn="l">
              <a:buNone/>
            </a:pPr>
            <a:r>
              <a:rPr lang="en-IN" b="0" i="0" u="none" strike="noStrike" baseline="0" dirty="0">
                <a:latin typeface="Courier"/>
              </a:rPr>
              <a:t>	}</a:t>
            </a:r>
          </a:p>
          <a:p>
            <a:pPr marL="0" indent="0" algn="l">
              <a:buNone/>
            </a:pPr>
            <a:r>
              <a:rPr lang="en-IN" b="0" i="0" u="none" strike="noStrike" baseline="0" dirty="0">
                <a:latin typeface="Courier"/>
              </a:rPr>
              <a:t>	finally</a:t>
            </a:r>
          </a:p>
          <a:p>
            <a:pPr marL="0" indent="0" algn="l">
              <a:buNone/>
            </a:pPr>
            <a:r>
              <a:rPr lang="en-IN" dirty="0">
                <a:latin typeface="Courier"/>
              </a:rPr>
              <a:t>	{</a:t>
            </a:r>
          </a:p>
          <a:p>
            <a:pPr marL="0" indent="0" algn="l">
              <a:buNone/>
            </a:pPr>
            <a:r>
              <a:rPr lang="en-IN" dirty="0">
                <a:latin typeface="Courier"/>
              </a:rPr>
              <a:t>		</a:t>
            </a:r>
            <a:r>
              <a:rPr lang="en-IN" dirty="0" err="1">
                <a:latin typeface="Courier"/>
              </a:rPr>
              <a:t>System.out.println</a:t>
            </a:r>
            <a:r>
              <a:rPr lang="en-IN" dirty="0">
                <a:latin typeface="Courier"/>
              </a:rPr>
              <a:t>(“This always gets executed”);</a:t>
            </a:r>
          </a:p>
          <a:p>
            <a:pPr marL="0" indent="0" algn="l">
              <a:buNone/>
            </a:pPr>
            <a:r>
              <a:rPr lang="en-IN" b="0" i="0" u="none" strike="noStrike" baseline="0" dirty="0">
                <a:latin typeface="Courier"/>
              </a:rPr>
              <a:t>	}</a:t>
            </a:r>
          </a:p>
          <a:p>
            <a:pPr marL="0" indent="0" algn="l">
              <a:buNone/>
            </a:pPr>
            <a:r>
              <a:rPr lang="en-IN" b="0" i="0" u="none" strike="noStrike" baseline="0" dirty="0">
                <a:latin typeface="Courier"/>
              </a:rPr>
              <a:t>}</a:t>
            </a:r>
          </a:p>
          <a:p>
            <a:pPr marL="0" indent="0" algn="l">
              <a:buNone/>
            </a:pPr>
            <a:r>
              <a:rPr lang="en-US" b="0" i="0" u="none" strike="noStrike" baseline="0" dirty="0">
                <a:latin typeface="Palatino-Roman"/>
              </a:rPr>
              <a:t>This program generates the following output:</a:t>
            </a:r>
          </a:p>
          <a:p>
            <a:pPr marL="0" indent="0" algn="l">
              <a:buNone/>
            </a:pPr>
            <a:r>
              <a:rPr lang="en-IN" b="0" i="0" u="none" strike="noStrike" baseline="0" dirty="0">
                <a:latin typeface="Courier"/>
              </a:rPr>
              <a:t>Division by zero.</a:t>
            </a:r>
          </a:p>
          <a:p>
            <a:pPr marL="0" indent="0" algn="l">
              <a:buNone/>
            </a:pPr>
            <a:r>
              <a:rPr lang="en-IN" b="0" i="0" u="none" strike="noStrike" baseline="0" dirty="0">
                <a:latin typeface="Courier"/>
              </a:rPr>
              <a:t>After catch statement.</a:t>
            </a:r>
            <a:endParaRPr lang="en-IN" dirty="0"/>
          </a:p>
          <a:p>
            <a:endParaRPr lang="en-IN" dirty="0"/>
          </a:p>
        </p:txBody>
      </p:sp>
      <p:sp>
        <p:nvSpPr>
          <p:cNvPr id="5" name="Slide Number Placeholder 4">
            <a:extLst>
              <a:ext uri="{FF2B5EF4-FFF2-40B4-BE49-F238E27FC236}">
                <a16:creationId xmlns:a16="http://schemas.microsoft.com/office/drawing/2014/main" id="{0BFF4BBE-7F39-4B8E-805A-FC079D57E03A}"/>
              </a:ext>
            </a:extLst>
          </p:cNvPr>
          <p:cNvSpPr>
            <a:spLocks noGrp="1"/>
          </p:cNvSpPr>
          <p:nvPr>
            <p:ph type="sldNum" sz="quarter" idx="12"/>
          </p:nvPr>
        </p:nvSpPr>
        <p:spPr/>
        <p:txBody>
          <a:bodyPr/>
          <a:lstStyle/>
          <a:p>
            <a:fld id="{A75773E6-2B46-4AF3-BBE1-4EE7E01AA23A}" type="slidenum">
              <a:rPr lang="en-IN" smtClean="0"/>
              <a:t>6</a:t>
            </a:fld>
            <a:endParaRPr lang="en-IN"/>
          </a:p>
        </p:txBody>
      </p:sp>
    </p:spTree>
    <p:extLst>
      <p:ext uri="{BB962C8B-B14F-4D97-AF65-F5344CB8AC3E}">
        <p14:creationId xmlns:p14="http://schemas.microsoft.com/office/powerpoint/2010/main" val="275216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3401-16E7-4A0A-B1A2-3BB054E7F2D8}"/>
              </a:ext>
            </a:extLst>
          </p:cNvPr>
          <p:cNvSpPr>
            <a:spLocks noGrp="1"/>
          </p:cNvSpPr>
          <p:nvPr>
            <p:ph type="title"/>
          </p:nvPr>
        </p:nvSpPr>
        <p:spPr/>
        <p:txBody>
          <a:bodyPr>
            <a:normAutofit/>
          </a:bodyPr>
          <a:lstStyle/>
          <a:p>
            <a:r>
              <a:rPr lang="en-IN" b="1" dirty="0"/>
              <a:t>Multiple catch clauses</a:t>
            </a:r>
          </a:p>
        </p:txBody>
      </p:sp>
      <p:sp>
        <p:nvSpPr>
          <p:cNvPr id="3" name="Content Placeholder 2">
            <a:extLst>
              <a:ext uri="{FF2B5EF4-FFF2-40B4-BE49-F238E27FC236}">
                <a16:creationId xmlns:a16="http://schemas.microsoft.com/office/drawing/2014/main" id="{860BC298-C0F1-44B2-926C-4722F90D1569}"/>
              </a:ext>
            </a:extLst>
          </p:cNvPr>
          <p:cNvSpPr>
            <a:spLocks noGrp="1"/>
          </p:cNvSpPr>
          <p:nvPr>
            <p:ph idx="1"/>
          </p:nvPr>
        </p:nvSpPr>
        <p:spPr>
          <a:xfrm>
            <a:off x="838200" y="2019591"/>
            <a:ext cx="4980709" cy="4351338"/>
          </a:xfrm>
        </p:spPr>
        <p:txBody>
          <a:bodyPr>
            <a:normAutofit fontScale="47500" lnSpcReduction="20000"/>
          </a:bodyPr>
          <a:lstStyle/>
          <a:p>
            <a:pPr marL="0" indent="0" algn="l">
              <a:buNone/>
            </a:pPr>
            <a:r>
              <a:rPr lang="en-IN" sz="2800" b="0" i="0" u="none" strike="noStrike" baseline="0" dirty="0">
                <a:latin typeface="Courier"/>
              </a:rPr>
              <a:t>// Demonstrate multiple catch statements.</a:t>
            </a:r>
          </a:p>
          <a:p>
            <a:pPr marL="0" indent="0" algn="l">
              <a:buNone/>
            </a:pPr>
            <a:r>
              <a:rPr lang="en-IN" sz="2800" b="0" i="0" u="none" strike="noStrike" baseline="0" dirty="0">
                <a:latin typeface="Courier"/>
              </a:rPr>
              <a:t>class </a:t>
            </a:r>
            <a:r>
              <a:rPr lang="en-IN" sz="2800" b="0" i="0" u="none" strike="noStrike" baseline="0" dirty="0" err="1">
                <a:latin typeface="Courier"/>
              </a:rPr>
              <a:t>MultiCatch</a:t>
            </a:r>
            <a:r>
              <a:rPr lang="en-IN" sz="2800" b="0" i="0" u="none" strike="noStrike" baseline="0" dirty="0">
                <a:latin typeface="Courier"/>
              </a:rPr>
              <a:t> {</a:t>
            </a:r>
          </a:p>
          <a:p>
            <a:pPr marL="0" indent="0" algn="l">
              <a:buNone/>
            </a:pPr>
            <a:r>
              <a:rPr lang="en-US" sz="2800" b="0" i="0" u="none" strike="noStrike" baseline="0" dirty="0">
                <a:latin typeface="Courier"/>
              </a:rPr>
              <a:t>public static void main(String </a:t>
            </a:r>
            <a:r>
              <a:rPr lang="en-US" sz="2800" b="0" i="0" u="none" strike="noStrike" baseline="0" dirty="0" err="1">
                <a:latin typeface="Courier"/>
              </a:rPr>
              <a:t>args</a:t>
            </a:r>
            <a:r>
              <a:rPr lang="en-US" sz="2800" b="0" i="0" u="none" strike="noStrike" baseline="0" dirty="0">
                <a:latin typeface="Courier"/>
              </a:rPr>
              <a:t>[]) {</a:t>
            </a:r>
          </a:p>
          <a:p>
            <a:pPr marL="0" indent="0" algn="l">
              <a:buNone/>
            </a:pPr>
            <a:r>
              <a:rPr lang="en-IN" sz="2800" b="0" i="0" u="none" strike="noStrike" baseline="0" dirty="0">
                <a:latin typeface="Courier"/>
              </a:rPr>
              <a:t>try {</a:t>
            </a:r>
            <a:r>
              <a:rPr lang="en-IN" sz="2800" b="0" i="0" u="none" strike="noStrike" baseline="0" dirty="0">
                <a:solidFill>
                  <a:srgbClr val="231F20"/>
                </a:solidFill>
                <a:latin typeface="Courier"/>
              </a:rPr>
              <a:t>int a = </a:t>
            </a:r>
            <a:r>
              <a:rPr lang="en-IN" sz="2800" b="0" i="0" u="none" strike="noStrike" baseline="0" dirty="0" err="1">
                <a:solidFill>
                  <a:srgbClr val="231F20"/>
                </a:solidFill>
                <a:highlight>
                  <a:srgbClr val="FFFF00"/>
                </a:highlight>
                <a:latin typeface="Courier"/>
              </a:rPr>
              <a:t>args.length</a:t>
            </a:r>
            <a:r>
              <a:rPr lang="en-IN" sz="2800" b="0" i="0" u="none" strike="noStrike" baseline="0" dirty="0">
                <a:solidFill>
                  <a:srgbClr val="231F20"/>
                </a:solidFill>
                <a:latin typeface="Courier"/>
              </a:rPr>
              <a:t>;</a:t>
            </a:r>
          </a:p>
          <a:p>
            <a:pPr marL="0" indent="0" algn="l">
              <a:buNone/>
            </a:pPr>
            <a:r>
              <a:rPr lang="en-IN" sz="2800" b="0" i="0" u="none" strike="noStrike" baseline="0" dirty="0" err="1">
                <a:solidFill>
                  <a:srgbClr val="231F20"/>
                </a:solidFill>
                <a:latin typeface="Courier"/>
              </a:rPr>
              <a:t>System.out.println</a:t>
            </a:r>
            <a:r>
              <a:rPr lang="en-IN" sz="2800" b="0" i="0" u="none" strike="noStrike" baseline="0" dirty="0">
                <a:solidFill>
                  <a:srgbClr val="231F20"/>
                </a:solidFill>
                <a:latin typeface="Courier"/>
              </a:rPr>
              <a:t>("a = " + a);</a:t>
            </a:r>
          </a:p>
          <a:p>
            <a:pPr marL="0" indent="0" algn="l">
              <a:buNone/>
            </a:pPr>
            <a:r>
              <a:rPr lang="en-IN" sz="2800" b="0" i="0" u="none" strike="noStrike" baseline="0" dirty="0">
                <a:solidFill>
                  <a:srgbClr val="231F20"/>
                </a:solidFill>
                <a:latin typeface="Courier"/>
              </a:rPr>
              <a:t>int b </a:t>
            </a:r>
            <a:r>
              <a:rPr lang="en-IN" sz="2800" b="0" i="0" u="none" strike="noStrike" baseline="0" dirty="0">
                <a:solidFill>
                  <a:srgbClr val="FF0000"/>
                </a:solidFill>
                <a:latin typeface="Courier"/>
              </a:rPr>
              <a:t>= 42 / a;</a:t>
            </a:r>
          </a:p>
          <a:p>
            <a:pPr marL="0" indent="0" algn="l">
              <a:buNone/>
            </a:pPr>
            <a:r>
              <a:rPr lang="en-IN" sz="2800" b="0" i="0" u="none" strike="noStrike" baseline="0" dirty="0">
                <a:solidFill>
                  <a:srgbClr val="231F20"/>
                </a:solidFill>
                <a:latin typeface="Courier"/>
              </a:rPr>
              <a:t>int c[] = { 1 };</a:t>
            </a:r>
          </a:p>
          <a:p>
            <a:pPr marL="0" indent="0" algn="l">
              <a:buNone/>
            </a:pPr>
            <a:r>
              <a:rPr lang="en-IN" sz="2800" b="0" i="0" u="none" strike="noStrike" baseline="0" dirty="0">
                <a:solidFill>
                  <a:srgbClr val="231F20"/>
                </a:solidFill>
                <a:latin typeface="Courier"/>
              </a:rPr>
              <a:t>c[42] = 99;</a:t>
            </a:r>
          </a:p>
          <a:p>
            <a:pPr marL="0" indent="0" algn="l">
              <a:buNone/>
            </a:pPr>
            <a:r>
              <a:rPr lang="en-IN" sz="2800" b="0" i="0" u="none" strike="noStrike" baseline="0" dirty="0">
                <a:solidFill>
                  <a:srgbClr val="231F20"/>
                </a:solidFill>
                <a:latin typeface="Courier"/>
              </a:rPr>
              <a:t>} catch(</a:t>
            </a:r>
            <a:r>
              <a:rPr lang="en-IN" sz="2800" b="0" i="0" u="none" strike="noStrike" baseline="0" dirty="0" err="1">
                <a:solidFill>
                  <a:srgbClr val="231F20"/>
                </a:solidFill>
                <a:latin typeface="Courier"/>
              </a:rPr>
              <a:t>ArithmeticException</a:t>
            </a:r>
            <a:r>
              <a:rPr lang="en-IN" sz="2800" b="0" i="0" u="none" strike="noStrike" baseline="0" dirty="0">
                <a:solidFill>
                  <a:srgbClr val="231F20"/>
                </a:solidFill>
                <a:latin typeface="Courier"/>
              </a:rPr>
              <a:t> e) {</a:t>
            </a:r>
          </a:p>
          <a:p>
            <a:pPr marL="0" indent="0" algn="l">
              <a:buNone/>
            </a:pPr>
            <a:r>
              <a:rPr lang="en-US" sz="2800" b="0" i="0" u="none" strike="noStrike" baseline="0" dirty="0" err="1">
                <a:solidFill>
                  <a:srgbClr val="231F20"/>
                </a:solidFill>
                <a:latin typeface="Courier"/>
              </a:rPr>
              <a:t>System.out.println</a:t>
            </a:r>
            <a:r>
              <a:rPr lang="en-US" sz="2800" b="0" i="0" u="none" strike="noStrike" baseline="0" dirty="0">
                <a:solidFill>
                  <a:srgbClr val="231F20"/>
                </a:solidFill>
                <a:latin typeface="Courier"/>
              </a:rPr>
              <a:t>("Divide by 0: " + e);</a:t>
            </a:r>
          </a:p>
          <a:p>
            <a:pPr marL="0" indent="0" algn="l">
              <a:buNone/>
            </a:pPr>
            <a:r>
              <a:rPr lang="en-IN" sz="2800" b="0" i="0" u="none" strike="noStrike" baseline="0" dirty="0">
                <a:solidFill>
                  <a:srgbClr val="231F20"/>
                </a:solidFill>
                <a:latin typeface="Courier"/>
              </a:rPr>
              <a:t>} catch(</a:t>
            </a:r>
            <a:r>
              <a:rPr lang="en-IN" sz="2800" b="0" i="0" u="none" strike="noStrike" baseline="0" dirty="0" err="1">
                <a:solidFill>
                  <a:srgbClr val="231F20"/>
                </a:solidFill>
                <a:latin typeface="Courier"/>
              </a:rPr>
              <a:t>ArrayIndexOutOfBoundsException</a:t>
            </a:r>
            <a:r>
              <a:rPr lang="en-IN" sz="2800" b="0" i="0" u="none" strike="noStrike" baseline="0" dirty="0">
                <a:solidFill>
                  <a:srgbClr val="231F20"/>
                </a:solidFill>
                <a:latin typeface="Courier"/>
              </a:rPr>
              <a:t> e) {</a:t>
            </a:r>
          </a:p>
          <a:p>
            <a:pPr marL="0" indent="0" algn="l">
              <a:buNone/>
            </a:pPr>
            <a:r>
              <a:rPr lang="en-IN" sz="2800" b="0" i="0" u="none" strike="noStrike" baseline="0" dirty="0" err="1">
                <a:solidFill>
                  <a:srgbClr val="231F20"/>
                </a:solidFill>
                <a:latin typeface="Courier"/>
              </a:rPr>
              <a:t>System.out.println</a:t>
            </a:r>
            <a:r>
              <a:rPr lang="en-IN" sz="2800" b="0" i="0" u="none" strike="noStrike" baseline="0" dirty="0">
                <a:solidFill>
                  <a:srgbClr val="231F20"/>
                </a:solidFill>
                <a:latin typeface="Courier"/>
              </a:rPr>
              <a:t>("Array index </a:t>
            </a:r>
            <a:r>
              <a:rPr lang="en-IN" sz="2800" b="0" i="0" u="none" strike="noStrike" baseline="0" dirty="0" err="1">
                <a:solidFill>
                  <a:srgbClr val="231F20"/>
                </a:solidFill>
                <a:latin typeface="Courier"/>
              </a:rPr>
              <a:t>oob</a:t>
            </a:r>
            <a:r>
              <a:rPr lang="en-IN" sz="2800" b="0" i="0" u="none" strike="noStrike" baseline="0" dirty="0">
                <a:solidFill>
                  <a:srgbClr val="231F20"/>
                </a:solidFill>
                <a:latin typeface="Courier"/>
              </a:rPr>
              <a:t>: " + e);</a:t>
            </a:r>
          </a:p>
          <a:p>
            <a:pPr marL="0" indent="0" algn="l">
              <a:buNone/>
            </a:pPr>
            <a:r>
              <a:rPr lang="en-IN" sz="2800" b="0" i="0" u="none" strike="noStrike" baseline="0" dirty="0">
                <a:solidFill>
                  <a:srgbClr val="231F20"/>
                </a:solidFill>
                <a:latin typeface="Courier"/>
              </a:rPr>
              <a:t>}</a:t>
            </a:r>
          </a:p>
          <a:p>
            <a:pPr marL="0" indent="0" algn="l">
              <a:buNone/>
            </a:pPr>
            <a:r>
              <a:rPr lang="en-US" sz="2800" b="0" i="0" u="none" strike="noStrike" baseline="0" dirty="0" err="1">
                <a:solidFill>
                  <a:srgbClr val="231F20"/>
                </a:solidFill>
                <a:latin typeface="Courier"/>
              </a:rPr>
              <a:t>System.out.println</a:t>
            </a:r>
            <a:r>
              <a:rPr lang="en-US" sz="2800" b="0" i="0" u="none" strike="noStrike" baseline="0" dirty="0">
                <a:solidFill>
                  <a:srgbClr val="231F20"/>
                </a:solidFill>
                <a:latin typeface="Courier"/>
              </a:rPr>
              <a:t>("After try/catch blocks.");</a:t>
            </a:r>
          </a:p>
          <a:p>
            <a:pPr marL="0" indent="0" algn="l">
              <a:buNone/>
            </a:pPr>
            <a:r>
              <a:rPr lang="en-IN" sz="2800" b="0" i="0" u="none" strike="noStrike" baseline="0" dirty="0">
                <a:solidFill>
                  <a:srgbClr val="231F20"/>
                </a:solidFill>
                <a:latin typeface="Courier"/>
              </a:rPr>
              <a:t>}</a:t>
            </a:r>
          </a:p>
          <a:p>
            <a:pPr marL="0" indent="0" algn="l">
              <a:buNone/>
            </a:pPr>
            <a:r>
              <a:rPr lang="en-IN" sz="2800" b="0" i="0" u="none" strike="noStrike" baseline="0" dirty="0">
                <a:solidFill>
                  <a:srgbClr val="231F20"/>
                </a:solidFill>
                <a:latin typeface="Courier"/>
              </a:rPr>
              <a:t>}</a:t>
            </a:r>
            <a:endParaRPr lang="en-IN" dirty="0"/>
          </a:p>
        </p:txBody>
      </p:sp>
      <p:sp>
        <p:nvSpPr>
          <p:cNvPr id="5" name="Slide Number Placeholder 4">
            <a:extLst>
              <a:ext uri="{FF2B5EF4-FFF2-40B4-BE49-F238E27FC236}">
                <a16:creationId xmlns:a16="http://schemas.microsoft.com/office/drawing/2014/main" id="{00FAF892-D606-4537-BF13-321252AB8FBE}"/>
              </a:ext>
            </a:extLst>
          </p:cNvPr>
          <p:cNvSpPr>
            <a:spLocks noGrp="1"/>
          </p:cNvSpPr>
          <p:nvPr>
            <p:ph type="sldNum" sz="quarter" idx="12"/>
          </p:nvPr>
        </p:nvSpPr>
        <p:spPr/>
        <p:txBody>
          <a:bodyPr/>
          <a:lstStyle/>
          <a:p>
            <a:fld id="{A75773E6-2B46-4AF3-BBE1-4EE7E01AA23A}" type="slidenum">
              <a:rPr lang="en-IN" smtClean="0"/>
              <a:t>7</a:t>
            </a:fld>
            <a:endParaRPr lang="en-IN"/>
          </a:p>
        </p:txBody>
      </p:sp>
      <p:sp>
        <p:nvSpPr>
          <p:cNvPr id="4" name="Content Placeholder 3">
            <a:extLst>
              <a:ext uri="{FF2B5EF4-FFF2-40B4-BE49-F238E27FC236}">
                <a16:creationId xmlns:a16="http://schemas.microsoft.com/office/drawing/2014/main" id="{D5AD550F-E663-4F05-9D40-6F5C1BC03F04}"/>
              </a:ext>
            </a:extLst>
          </p:cNvPr>
          <p:cNvSpPr>
            <a:spLocks noGrp="1"/>
          </p:cNvSpPr>
          <p:nvPr>
            <p:ph sz="half" idx="4294967295"/>
          </p:nvPr>
        </p:nvSpPr>
        <p:spPr>
          <a:xfrm>
            <a:off x="7010400" y="2019591"/>
            <a:ext cx="5181600" cy="3660775"/>
          </a:xfrm>
        </p:spPr>
        <p:txBody>
          <a:bodyPr>
            <a:normAutofit/>
          </a:bodyPr>
          <a:lstStyle/>
          <a:p>
            <a:pPr marL="0" indent="0" algn="l">
              <a:buNone/>
            </a:pPr>
            <a:r>
              <a:rPr lang="en-US" sz="1600" b="0" i="0" u="none" strike="noStrike" baseline="0" dirty="0"/>
              <a:t>Here is the output generated by running it both ways:</a:t>
            </a:r>
          </a:p>
          <a:p>
            <a:pPr marL="0" indent="0" algn="l">
              <a:buNone/>
            </a:pPr>
            <a:r>
              <a:rPr lang="en-IN" sz="1600" b="0" i="0" u="none" strike="noStrike" baseline="0" dirty="0"/>
              <a:t>C:\&gt;</a:t>
            </a:r>
            <a:r>
              <a:rPr lang="en-IN" sz="1600" b="0" i="0" u="none" strike="noStrike" baseline="0" dirty="0">
                <a:highlight>
                  <a:srgbClr val="FFFF00"/>
                </a:highlight>
              </a:rPr>
              <a:t>java </a:t>
            </a:r>
            <a:r>
              <a:rPr lang="en-IN" sz="1600" b="0" i="0" u="none" strike="noStrike" baseline="0" dirty="0" err="1">
                <a:highlight>
                  <a:srgbClr val="FFFF00"/>
                </a:highlight>
              </a:rPr>
              <a:t>MultiCatch</a:t>
            </a:r>
            <a:endParaRPr lang="en-IN" sz="1600" b="0" i="0" u="none" strike="noStrike" baseline="0" dirty="0">
              <a:highlight>
                <a:srgbClr val="FFFF00"/>
              </a:highlight>
            </a:endParaRPr>
          </a:p>
          <a:p>
            <a:pPr marL="0" indent="0" algn="l">
              <a:buNone/>
            </a:pPr>
            <a:r>
              <a:rPr lang="en-IN" sz="1600" b="0" i="0" u="none" strike="noStrike" baseline="0" dirty="0"/>
              <a:t>a = 0</a:t>
            </a:r>
          </a:p>
          <a:p>
            <a:pPr marL="0" indent="0" algn="l">
              <a:buNone/>
            </a:pPr>
            <a:r>
              <a:rPr lang="en-US" sz="1600" b="0" i="0" u="none" strike="noStrike" baseline="0" dirty="0"/>
              <a:t>Divide by 0: </a:t>
            </a:r>
            <a:r>
              <a:rPr lang="en-US" sz="1600" b="0" i="0" u="none" strike="noStrike" baseline="0" dirty="0" err="1"/>
              <a:t>java.lang.ArithmeticException</a:t>
            </a:r>
            <a:r>
              <a:rPr lang="en-US" sz="1600" b="0" i="0" u="none" strike="noStrike" baseline="0" dirty="0"/>
              <a:t>: / by zero</a:t>
            </a:r>
          </a:p>
          <a:p>
            <a:pPr marL="0" indent="0" algn="l">
              <a:buNone/>
            </a:pPr>
            <a:r>
              <a:rPr lang="en-IN" sz="1600" b="0" i="0" u="none" strike="noStrike" baseline="0" dirty="0"/>
              <a:t>After try/catch blocks.</a:t>
            </a:r>
          </a:p>
          <a:p>
            <a:pPr marL="0" indent="0" algn="l">
              <a:buNone/>
            </a:pPr>
            <a:r>
              <a:rPr lang="en-IN" sz="1600" b="0" i="0" u="none" strike="noStrike" baseline="0" dirty="0"/>
              <a:t>C:\&gt;java </a:t>
            </a:r>
            <a:r>
              <a:rPr lang="en-IN" sz="1600" b="0" i="0" u="none" strike="noStrike" baseline="0" dirty="0" err="1"/>
              <a:t>MultiCatch</a:t>
            </a:r>
            <a:r>
              <a:rPr lang="en-IN" sz="1600" b="0" i="0" u="none" strike="noStrike" baseline="0" dirty="0"/>
              <a:t> </a:t>
            </a:r>
            <a:r>
              <a:rPr lang="en-IN" sz="1600" b="0" i="0" u="none" strike="noStrike" baseline="0" dirty="0" err="1"/>
              <a:t>TestArg</a:t>
            </a:r>
            <a:endParaRPr lang="en-IN" sz="1600" b="0" i="0" u="none" strike="noStrike" baseline="0" dirty="0"/>
          </a:p>
          <a:p>
            <a:pPr marL="0" indent="0" algn="l">
              <a:buNone/>
            </a:pPr>
            <a:r>
              <a:rPr lang="en-IN" sz="1600" b="0" i="0" u="none" strike="noStrike" baseline="0" dirty="0"/>
              <a:t>a = 1</a:t>
            </a:r>
          </a:p>
          <a:p>
            <a:pPr marL="0" indent="0" algn="l">
              <a:buNone/>
            </a:pPr>
            <a:r>
              <a:rPr lang="en-IN" sz="1600" b="0" i="0" u="none" strike="noStrike" baseline="0" dirty="0"/>
              <a:t>Array index </a:t>
            </a:r>
            <a:r>
              <a:rPr lang="en-IN" sz="1600" b="0" i="0" u="none" strike="noStrike" baseline="0" dirty="0" err="1"/>
              <a:t>oob</a:t>
            </a:r>
            <a:r>
              <a:rPr lang="en-IN" sz="1600" b="0" i="0" u="none" strike="noStrike" baseline="0" dirty="0"/>
              <a:t>: java.lang.ArrayIndexOutOfBoundsException:42</a:t>
            </a:r>
          </a:p>
          <a:p>
            <a:pPr marL="0" indent="0" algn="l">
              <a:buNone/>
            </a:pPr>
            <a:r>
              <a:rPr lang="en-IN" sz="1600" b="0" i="0" u="none" strike="noStrike" baseline="0" dirty="0"/>
              <a:t>After try/catch blocks</a:t>
            </a:r>
            <a:endParaRPr lang="en-IN" sz="1600" dirty="0"/>
          </a:p>
        </p:txBody>
      </p:sp>
    </p:spTree>
    <p:extLst>
      <p:ext uri="{BB962C8B-B14F-4D97-AF65-F5344CB8AC3E}">
        <p14:creationId xmlns:p14="http://schemas.microsoft.com/office/powerpoint/2010/main" val="331523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BC313-04DE-4DB3-BBA2-C8F74D78048E}"/>
              </a:ext>
            </a:extLst>
          </p:cNvPr>
          <p:cNvSpPr>
            <a:spLocks noGrp="1"/>
          </p:cNvSpPr>
          <p:nvPr>
            <p:ph type="title"/>
          </p:nvPr>
        </p:nvSpPr>
        <p:spPr/>
        <p:txBody>
          <a:bodyPr>
            <a:normAutofit/>
          </a:bodyPr>
          <a:lstStyle/>
          <a:p>
            <a:r>
              <a:rPr lang="en-IN" b="1" dirty="0"/>
              <a:t>Ordering of Exception classes in catch</a:t>
            </a:r>
          </a:p>
        </p:txBody>
      </p:sp>
      <p:sp>
        <p:nvSpPr>
          <p:cNvPr id="3" name="Content Placeholder 2">
            <a:extLst>
              <a:ext uri="{FF2B5EF4-FFF2-40B4-BE49-F238E27FC236}">
                <a16:creationId xmlns:a16="http://schemas.microsoft.com/office/drawing/2014/main" id="{4872D848-FF6D-4EE2-8907-2A6A1D38D023}"/>
              </a:ext>
            </a:extLst>
          </p:cNvPr>
          <p:cNvSpPr>
            <a:spLocks noGrp="1"/>
          </p:cNvSpPr>
          <p:nvPr>
            <p:ph idx="1"/>
          </p:nvPr>
        </p:nvSpPr>
        <p:spPr>
          <a:xfrm>
            <a:off x="838200" y="2141537"/>
            <a:ext cx="5673436" cy="4351338"/>
          </a:xfrm>
        </p:spPr>
        <p:txBody>
          <a:bodyPr>
            <a:normAutofit fontScale="92500" lnSpcReduction="20000"/>
          </a:bodyPr>
          <a:lstStyle/>
          <a:p>
            <a:pPr marL="0" indent="0" algn="l">
              <a:buNone/>
            </a:pPr>
            <a:r>
              <a:rPr lang="en-IN" sz="1400" b="0" i="0" u="none" strike="noStrike" baseline="0" dirty="0">
                <a:latin typeface="Courier"/>
              </a:rPr>
              <a:t>class </a:t>
            </a:r>
            <a:r>
              <a:rPr lang="en-IN" sz="1400" b="0" i="0" u="none" strike="noStrike" baseline="0" dirty="0" err="1">
                <a:latin typeface="Courier"/>
              </a:rPr>
              <a:t>SuperSubCatch</a:t>
            </a:r>
            <a:r>
              <a:rPr lang="en-IN" sz="1400" b="0" i="0" u="none" strike="noStrike" baseline="0" dirty="0">
                <a:latin typeface="Courier"/>
              </a:rPr>
              <a:t> {</a:t>
            </a:r>
          </a:p>
          <a:p>
            <a:pPr marL="0" indent="0" algn="l">
              <a:buNone/>
            </a:pPr>
            <a:r>
              <a:rPr lang="en-US" sz="1400" b="0" i="0" u="none" strike="noStrike" baseline="0" dirty="0">
                <a:latin typeface="Courier"/>
              </a:rPr>
              <a:t>public static void main(String </a:t>
            </a:r>
            <a:r>
              <a:rPr lang="en-US" sz="1400" b="0" i="0" u="none" strike="noStrike" baseline="0" dirty="0" err="1">
                <a:latin typeface="Courier"/>
              </a:rPr>
              <a:t>args</a:t>
            </a:r>
            <a:r>
              <a:rPr lang="en-US" sz="1400" b="0" i="0" u="none" strike="noStrike" baseline="0" dirty="0">
                <a:latin typeface="Courier"/>
              </a:rPr>
              <a:t>[]) {</a:t>
            </a:r>
          </a:p>
          <a:p>
            <a:pPr marL="0" indent="0" algn="l">
              <a:buNone/>
            </a:pPr>
            <a:r>
              <a:rPr lang="en-IN" sz="1400" b="0" i="0" u="none" strike="noStrike" baseline="0" dirty="0">
                <a:latin typeface="Courier"/>
              </a:rPr>
              <a:t>try {</a:t>
            </a:r>
          </a:p>
          <a:p>
            <a:pPr marL="0" indent="0" algn="l">
              <a:buNone/>
            </a:pPr>
            <a:r>
              <a:rPr lang="en-IN" sz="1400" b="0" i="0" u="none" strike="noStrike" baseline="0" dirty="0">
                <a:latin typeface="Courier"/>
              </a:rPr>
              <a:t>int a = 0;</a:t>
            </a:r>
          </a:p>
          <a:p>
            <a:pPr marL="0" indent="0" algn="l">
              <a:buNone/>
            </a:pPr>
            <a:r>
              <a:rPr lang="en-IN" sz="1400" b="0" i="0" u="none" strike="noStrike" baseline="0" dirty="0">
                <a:latin typeface="Courier"/>
              </a:rPr>
              <a:t>int b = 42 / a;</a:t>
            </a:r>
          </a:p>
          <a:p>
            <a:pPr marL="0" indent="0" algn="l">
              <a:buNone/>
            </a:pPr>
            <a:r>
              <a:rPr lang="en-IN" sz="1400" b="0" i="0" u="none" strike="noStrike" baseline="0" dirty="0">
                <a:latin typeface="Courier"/>
              </a:rPr>
              <a:t>} </a:t>
            </a:r>
          </a:p>
          <a:p>
            <a:pPr marL="0" indent="0" algn="l">
              <a:buNone/>
            </a:pPr>
            <a:r>
              <a:rPr lang="en-IN" sz="1400" b="0" i="0" u="none" strike="noStrike" baseline="0" dirty="0">
                <a:latin typeface="Courier"/>
              </a:rPr>
              <a:t>catch(Exception e) {</a:t>
            </a:r>
          </a:p>
          <a:p>
            <a:pPr marL="0" indent="0" algn="l">
              <a:buNone/>
            </a:pPr>
            <a:r>
              <a:rPr lang="en-US" sz="1400" b="0" i="0" u="none" strike="noStrike" baseline="0" dirty="0" err="1">
                <a:solidFill>
                  <a:srgbClr val="231F20"/>
                </a:solidFill>
                <a:latin typeface="Courier"/>
              </a:rPr>
              <a:t>System.out.println</a:t>
            </a:r>
            <a:r>
              <a:rPr lang="en-US" sz="1400" b="0" i="0" u="none" strike="noStrike" baseline="0" dirty="0">
                <a:solidFill>
                  <a:srgbClr val="231F20"/>
                </a:solidFill>
                <a:latin typeface="Courier"/>
              </a:rPr>
              <a:t>("Generic Exception catch.");</a:t>
            </a:r>
          </a:p>
          <a:p>
            <a:pPr marL="0" indent="0" algn="l">
              <a:buNone/>
            </a:pPr>
            <a:r>
              <a:rPr lang="en-IN" sz="1400" b="0" i="0" u="none" strike="noStrike" baseline="0" dirty="0">
                <a:solidFill>
                  <a:srgbClr val="231F20"/>
                </a:solidFill>
                <a:latin typeface="Courier"/>
              </a:rPr>
              <a:t>}</a:t>
            </a:r>
          </a:p>
          <a:p>
            <a:pPr marL="0" indent="0" algn="l">
              <a:buNone/>
            </a:pPr>
            <a:r>
              <a:rPr lang="en-US" sz="1400" b="0" i="0" u="none" strike="noStrike" baseline="0" dirty="0">
                <a:solidFill>
                  <a:srgbClr val="231F20"/>
                </a:solidFill>
                <a:latin typeface="Courier"/>
              </a:rPr>
              <a:t>/* This catch is never reached because</a:t>
            </a:r>
          </a:p>
          <a:p>
            <a:pPr marL="0" indent="0" algn="l">
              <a:buNone/>
            </a:pPr>
            <a:r>
              <a:rPr lang="en-US" sz="1400" b="0" i="0" u="none" strike="noStrike" baseline="0" dirty="0" err="1">
                <a:solidFill>
                  <a:srgbClr val="231F20"/>
                </a:solidFill>
                <a:latin typeface="Courier"/>
              </a:rPr>
              <a:t>ArithmeticException</a:t>
            </a:r>
            <a:r>
              <a:rPr lang="en-US" sz="1400" b="0" i="0" u="none" strike="noStrike" baseline="0" dirty="0">
                <a:solidFill>
                  <a:srgbClr val="231F20"/>
                </a:solidFill>
                <a:latin typeface="Courier"/>
              </a:rPr>
              <a:t> is a subclass of Exception. */</a:t>
            </a:r>
          </a:p>
          <a:p>
            <a:pPr marL="0" indent="0" algn="l">
              <a:buNone/>
            </a:pPr>
            <a:r>
              <a:rPr lang="en-US" sz="1400" b="0" i="0" u="none" strike="noStrike" baseline="0" dirty="0">
                <a:solidFill>
                  <a:srgbClr val="231F20"/>
                </a:solidFill>
                <a:latin typeface="Courier"/>
              </a:rPr>
              <a:t>catch(</a:t>
            </a:r>
            <a:r>
              <a:rPr lang="en-US" sz="1400" b="0" i="0" u="none" strike="noStrike" baseline="0" dirty="0" err="1">
                <a:solidFill>
                  <a:srgbClr val="231F20"/>
                </a:solidFill>
                <a:latin typeface="Courier"/>
              </a:rPr>
              <a:t>ArithmeticException</a:t>
            </a:r>
            <a:r>
              <a:rPr lang="en-US" sz="1400" b="0" i="0" u="none" strike="noStrike" baseline="0" dirty="0">
                <a:solidFill>
                  <a:srgbClr val="231F20"/>
                </a:solidFill>
                <a:latin typeface="Courier"/>
              </a:rPr>
              <a:t> e) { // ERROR - unreachable</a:t>
            </a:r>
          </a:p>
          <a:p>
            <a:pPr marL="0" indent="0" algn="l">
              <a:buNone/>
            </a:pPr>
            <a:r>
              <a:rPr lang="en-US" sz="1400" b="0" i="0" u="none" strike="noStrike" baseline="0" dirty="0" err="1">
                <a:solidFill>
                  <a:srgbClr val="231F20"/>
                </a:solidFill>
                <a:latin typeface="Courier"/>
              </a:rPr>
              <a:t>System.out.println</a:t>
            </a:r>
            <a:r>
              <a:rPr lang="en-US" sz="1400" b="0" i="0" u="none" strike="noStrike" baseline="0" dirty="0">
                <a:solidFill>
                  <a:srgbClr val="231F20"/>
                </a:solidFill>
                <a:latin typeface="Courier"/>
              </a:rPr>
              <a:t>("This is never reached.");</a:t>
            </a:r>
          </a:p>
          <a:p>
            <a:pPr marL="0" indent="0" algn="l">
              <a:buNone/>
            </a:pPr>
            <a:r>
              <a:rPr lang="en-IN" sz="1400" b="0" i="0" u="none" strike="noStrike" baseline="0" dirty="0">
                <a:solidFill>
                  <a:srgbClr val="231F20"/>
                </a:solidFill>
                <a:latin typeface="Courier"/>
              </a:rPr>
              <a:t>}</a:t>
            </a:r>
          </a:p>
          <a:p>
            <a:pPr marL="0" indent="0" algn="l">
              <a:buNone/>
            </a:pPr>
            <a:r>
              <a:rPr lang="en-IN" sz="1400" b="0" i="0" u="none" strike="noStrike" baseline="0" dirty="0">
                <a:solidFill>
                  <a:srgbClr val="231F20"/>
                </a:solidFill>
                <a:latin typeface="Courier"/>
              </a:rPr>
              <a:t>}</a:t>
            </a:r>
          </a:p>
          <a:p>
            <a:pPr marL="0" indent="0" algn="l">
              <a:buNone/>
            </a:pPr>
            <a:r>
              <a:rPr lang="en-IN" sz="1400" b="0" i="0" u="none" strike="noStrike" baseline="0" dirty="0">
                <a:solidFill>
                  <a:srgbClr val="231F20"/>
                </a:solidFill>
                <a:latin typeface="Courier"/>
              </a:rPr>
              <a:t>}</a:t>
            </a:r>
            <a:endParaRPr lang="en-IN" sz="2400" dirty="0"/>
          </a:p>
        </p:txBody>
      </p:sp>
      <p:sp>
        <p:nvSpPr>
          <p:cNvPr id="5" name="Slide Number Placeholder 4">
            <a:extLst>
              <a:ext uri="{FF2B5EF4-FFF2-40B4-BE49-F238E27FC236}">
                <a16:creationId xmlns:a16="http://schemas.microsoft.com/office/drawing/2014/main" id="{D83246B5-E5C5-4B8F-8323-16A6CABEA68F}"/>
              </a:ext>
            </a:extLst>
          </p:cNvPr>
          <p:cNvSpPr>
            <a:spLocks noGrp="1"/>
          </p:cNvSpPr>
          <p:nvPr>
            <p:ph type="sldNum" sz="quarter" idx="12"/>
          </p:nvPr>
        </p:nvSpPr>
        <p:spPr/>
        <p:txBody>
          <a:bodyPr/>
          <a:lstStyle/>
          <a:p>
            <a:fld id="{A75773E6-2B46-4AF3-BBE1-4EE7E01AA23A}" type="slidenum">
              <a:rPr lang="en-IN" smtClean="0"/>
              <a:t>8</a:t>
            </a:fld>
            <a:endParaRPr lang="en-IN"/>
          </a:p>
        </p:txBody>
      </p:sp>
      <p:sp>
        <p:nvSpPr>
          <p:cNvPr id="4" name="Content Placeholder 3">
            <a:extLst>
              <a:ext uri="{FF2B5EF4-FFF2-40B4-BE49-F238E27FC236}">
                <a16:creationId xmlns:a16="http://schemas.microsoft.com/office/drawing/2014/main" id="{289D8F0A-C163-4B5A-9733-BDD988B2B807}"/>
              </a:ext>
            </a:extLst>
          </p:cNvPr>
          <p:cNvSpPr>
            <a:spLocks noGrp="1"/>
          </p:cNvSpPr>
          <p:nvPr>
            <p:ph sz="half" idx="4294967295"/>
          </p:nvPr>
        </p:nvSpPr>
        <p:spPr>
          <a:xfrm>
            <a:off x="7010400" y="2048885"/>
            <a:ext cx="4502727" cy="2760230"/>
          </a:xfrm>
        </p:spPr>
        <p:txBody>
          <a:bodyPr>
            <a:normAutofit/>
          </a:bodyPr>
          <a:lstStyle/>
          <a:p>
            <a:pPr marL="0" indent="0">
              <a:buNone/>
            </a:pPr>
            <a:r>
              <a:rPr lang="en-IN" dirty="0"/>
              <a:t>Output:</a:t>
            </a:r>
          </a:p>
          <a:p>
            <a:pPr marL="0" indent="0">
              <a:buNone/>
            </a:pPr>
            <a:endParaRPr lang="en-IN" dirty="0"/>
          </a:p>
          <a:p>
            <a:pPr marL="0" indent="0">
              <a:buNone/>
            </a:pPr>
            <a:r>
              <a:rPr lang="en-IN" dirty="0"/>
              <a:t>Compiler error</a:t>
            </a:r>
          </a:p>
        </p:txBody>
      </p:sp>
    </p:spTree>
    <p:extLst>
      <p:ext uri="{BB962C8B-B14F-4D97-AF65-F5344CB8AC3E}">
        <p14:creationId xmlns:p14="http://schemas.microsoft.com/office/powerpoint/2010/main" val="284925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376B-6E3A-48B9-88A5-E407542CE39F}"/>
              </a:ext>
            </a:extLst>
          </p:cNvPr>
          <p:cNvSpPr>
            <a:spLocks noGrp="1"/>
          </p:cNvSpPr>
          <p:nvPr>
            <p:ph type="title"/>
          </p:nvPr>
        </p:nvSpPr>
        <p:spPr/>
        <p:txBody>
          <a:bodyPr>
            <a:normAutofit/>
          </a:bodyPr>
          <a:lstStyle/>
          <a:p>
            <a:r>
              <a:rPr lang="en-IN" b="1" dirty="0"/>
              <a:t>Nested try</a:t>
            </a:r>
          </a:p>
        </p:txBody>
      </p:sp>
      <p:sp>
        <p:nvSpPr>
          <p:cNvPr id="3" name="Content Placeholder 2">
            <a:extLst>
              <a:ext uri="{FF2B5EF4-FFF2-40B4-BE49-F238E27FC236}">
                <a16:creationId xmlns:a16="http://schemas.microsoft.com/office/drawing/2014/main" id="{124FE628-93CB-404A-97BA-A523F2A4A0D5}"/>
              </a:ext>
            </a:extLst>
          </p:cNvPr>
          <p:cNvSpPr>
            <a:spLocks noGrp="1"/>
          </p:cNvSpPr>
          <p:nvPr>
            <p:ph idx="1"/>
          </p:nvPr>
        </p:nvSpPr>
        <p:spPr>
          <a:xfrm>
            <a:off x="838200" y="2141537"/>
            <a:ext cx="10515600" cy="3331008"/>
          </a:xfrm>
        </p:spPr>
        <p:txBody>
          <a:bodyPr>
            <a:normAutofit/>
          </a:bodyPr>
          <a:lstStyle/>
          <a:p>
            <a:pPr algn="l"/>
            <a:r>
              <a:rPr lang="en-US" sz="2400" b="0" i="0" u="none" strike="noStrike" baseline="0" dirty="0"/>
              <a:t>The </a:t>
            </a:r>
            <a:r>
              <a:rPr lang="en-US" sz="2400" b="1" i="0" u="none" strike="noStrike" baseline="0" dirty="0"/>
              <a:t>try </a:t>
            </a:r>
            <a:r>
              <a:rPr lang="en-US" sz="2400" b="0" i="0" u="none" strike="noStrike" baseline="0" dirty="0"/>
              <a:t>statement can be nested. </a:t>
            </a:r>
          </a:p>
          <a:p>
            <a:pPr algn="l"/>
            <a:r>
              <a:rPr lang="en-US" sz="2400" b="0" i="0" u="none" strike="noStrike" baseline="0" dirty="0"/>
              <a:t>That is, a </a:t>
            </a:r>
            <a:r>
              <a:rPr lang="en-US" sz="2400" b="1" i="0" u="none" strike="noStrike" baseline="0" dirty="0"/>
              <a:t>try </a:t>
            </a:r>
            <a:r>
              <a:rPr lang="en-US" sz="2400" b="0" i="0" u="none" strike="noStrike" baseline="0" dirty="0"/>
              <a:t>statement can be inside the block of another </a:t>
            </a:r>
            <a:r>
              <a:rPr lang="en-US" sz="2400" b="1" i="0" u="none" strike="noStrike" baseline="0" dirty="0"/>
              <a:t>try</a:t>
            </a:r>
            <a:r>
              <a:rPr lang="en-US" sz="2400" b="0" i="0" u="none" strike="noStrike" baseline="0" dirty="0"/>
              <a:t>.</a:t>
            </a:r>
          </a:p>
          <a:p>
            <a:pPr algn="l"/>
            <a:r>
              <a:rPr lang="en-US" sz="2400" b="0" i="0" u="none" strike="noStrike" baseline="0" dirty="0"/>
              <a:t>Each time a </a:t>
            </a:r>
            <a:r>
              <a:rPr lang="en-US" sz="2400" b="1" i="0" u="none" strike="noStrike" baseline="0" dirty="0"/>
              <a:t>try </a:t>
            </a:r>
            <a:r>
              <a:rPr lang="en-US" sz="2400" b="0" i="0" u="none" strike="noStrike" baseline="0" dirty="0"/>
              <a:t>statement is entered, the context of that exception is pushed on the stack. If an inner </a:t>
            </a:r>
            <a:r>
              <a:rPr lang="en-US" sz="2400" b="1" i="0" u="none" strike="noStrike" baseline="0" dirty="0"/>
              <a:t>try </a:t>
            </a:r>
            <a:r>
              <a:rPr lang="en-US" sz="2400" b="0" i="0" u="none" strike="noStrike" baseline="0" dirty="0"/>
              <a:t>statement does not have a </a:t>
            </a:r>
            <a:r>
              <a:rPr lang="en-US" sz="2400" b="1" i="0" u="none" strike="noStrike" baseline="0" dirty="0"/>
              <a:t>catch </a:t>
            </a:r>
            <a:r>
              <a:rPr lang="en-US" sz="2400" b="0" i="0" u="none" strike="noStrike" baseline="0" dirty="0"/>
              <a:t>handler for a particular exception, the stack is unwound and the next </a:t>
            </a:r>
            <a:r>
              <a:rPr lang="en-US" sz="2400" b="1" i="0" u="none" strike="noStrike" baseline="0" dirty="0"/>
              <a:t>try </a:t>
            </a:r>
            <a:r>
              <a:rPr lang="en-US" sz="2400" b="0" i="0" u="none" strike="noStrike" baseline="0" dirty="0"/>
              <a:t>statement’s </a:t>
            </a:r>
            <a:r>
              <a:rPr lang="en-US" sz="2400" b="1" i="0" u="none" strike="noStrike" baseline="0" dirty="0"/>
              <a:t>catch </a:t>
            </a:r>
            <a:r>
              <a:rPr lang="en-US" sz="2400" b="0" i="0" u="none" strike="noStrike" baseline="0" dirty="0"/>
              <a:t>handlers are inspected for a match.</a:t>
            </a:r>
            <a:endParaRPr lang="en-IN" sz="3600" dirty="0"/>
          </a:p>
        </p:txBody>
      </p:sp>
      <p:sp>
        <p:nvSpPr>
          <p:cNvPr id="4" name="Slide Number Placeholder 3">
            <a:extLst>
              <a:ext uri="{FF2B5EF4-FFF2-40B4-BE49-F238E27FC236}">
                <a16:creationId xmlns:a16="http://schemas.microsoft.com/office/drawing/2014/main" id="{34573691-5183-4F57-A3A6-B8DCB9FC1ACB}"/>
              </a:ext>
            </a:extLst>
          </p:cNvPr>
          <p:cNvSpPr>
            <a:spLocks noGrp="1"/>
          </p:cNvSpPr>
          <p:nvPr>
            <p:ph type="sldNum" sz="quarter" idx="12"/>
          </p:nvPr>
        </p:nvSpPr>
        <p:spPr/>
        <p:txBody>
          <a:bodyPr/>
          <a:lstStyle/>
          <a:p>
            <a:fld id="{A75773E6-2B46-4AF3-BBE1-4EE7E01AA23A}" type="slidenum">
              <a:rPr lang="en-IN" smtClean="0"/>
              <a:t>9</a:t>
            </a:fld>
            <a:endParaRPr lang="en-IN"/>
          </a:p>
        </p:txBody>
      </p:sp>
    </p:spTree>
    <p:extLst>
      <p:ext uri="{BB962C8B-B14F-4D97-AF65-F5344CB8AC3E}">
        <p14:creationId xmlns:p14="http://schemas.microsoft.com/office/powerpoint/2010/main" val="3198495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2757</Words>
  <Application>Microsoft Office PowerPoint</Application>
  <PresentationFormat>Widescreen</PresentationFormat>
  <Paragraphs>375</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Courier</vt:lpstr>
      <vt:lpstr>erdana</vt:lpstr>
      <vt:lpstr>inter-bold</vt:lpstr>
      <vt:lpstr>inter-regular</vt:lpstr>
      <vt:lpstr>Palatino-Roman</vt:lpstr>
      <vt:lpstr>Times New Roman</vt:lpstr>
      <vt:lpstr>Office Theme</vt:lpstr>
      <vt:lpstr>Exception Handling</vt:lpstr>
      <vt:lpstr>How java handles exceptions</vt:lpstr>
      <vt:lpstr>Hierarchy of java exception classes</vt:lpstr>
      <vt:lpstr>Uncaught Exception</vt:lpstr>
      <vt:lpstr>Caught Exceptions</vt:lpstr>
      <vt:lpstr>finally</vt:lpstr>
      <vt:lpstr>Multiple catch clauses</vt:lpstr>
      <vt:lpstr>Ordering of Exception classes in catch</vt:lpstr>
      <vt:lpstr>Nested try</vt:lpstr>
      <vt:lpstr>Nested try example</vt:lpstr>
      <vt:lpstr>throw keyword </vt:lpstr>
      <vt:lpstr>throws keyword </vt:lpstr>
      <vt:lpstr>Custom exceptions </vt:lpstr>
      <vt:lpstr>OBJECT CLASS</vt:lpstr>
      <vt:lpstr>OBJECT CLASS</vt:lpstr>
      <vt:lpstr>OBJECT CLONING</vt:lpstr>
      <vt:lpstr>OBJECT CLONING</vt:lpstr>
      <vt:lpstr>OBJECT CLONING</vt:lpstr>
      <vt:lpstr>OBJECT CLASS</vt:lpstr>
      <vt:lpstr>JAVA INNER CLASS</vt:lpstr>
      <vt:lpstr>JAVA INNER CLASS</vt:lpstr>
      <vt:lpstr>JAVA INNER CLASS</vt:lpstr>
      <vt:lpstr>MEMBER INNER CLASS</vt:lpstr>
      <vt:lpstr>ANONYMOUS INNER CLASS</vt:lpstr>
      <vt:lpstr>LOCAL INNER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manimala sethu</dc:creator>
  <cp:lastModifiedBy>manimala sethu</cp:lastModifiedBy>
  <cp:revision>34</cp:revision>
  <dcterms:created xsi:type="dcterms:W3CDTF">2022-01-11T08:37:27Z</dcterms:created>
  <dcterms:modified xsi:type="dcterms:W3CDTF">2022-07-11T09:12:23Z</dcterms:modified>
</cp:coreProperties>
</file>