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0A43-5801-46DA-8F17-17FE8882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D6B3E-7C6A-4708-82E7-AFE4248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F9C9-2957-4E96-9909-F5FA2711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2996-B4C1-43D0-87CC-8FD4A486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9474-0201-4B42-9D87-852F68B2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0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F55F-55A4-416C-BFA2-5D1E30C3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536D0-2D70-4B62-AE23-196CA750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CDF4-D757-4B39-A2A6-7DDF92B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6DA2-2611-4D8E-8ECF-1A8A24EC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3C50-DD88-4A6F-B313-CA115FC3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2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F420B-9659-4BBE-82EC-E36BE4608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B745A-85A6-4587-9563-C26B0CD99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E689-70B3-4E9C-B8B2-40C715AA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D3DB-A014-48F5-B30C-E6829028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0B56-D97A-455A-B1A9-B7950BA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E2D9-6EB0-4E86-96D3-23FF819F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76F2-5EF1-4C6C-A20A-8413CD5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DF2F-992D-4726-B275-91E81773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B133-07A2-480B-B9D8-109E204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F35B-6268-4CA2-949B-93EC46C0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4878-FCFE-4A43-8F63-B69625E8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46C1A-5F26-44BF-A6A2-E41837D1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C713-DC2C-4788-9A19-F79433B3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F00F-F1C8-4DC6-96EF-B34D763E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56BD-66F6-4D25-AB43-7D377311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897E-14CC-4B73-B635-250461C2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B8FA-1B54-4616-920F-5CCC555FD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8662-2F12-4675-8183-4C0070BD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C218-8513-41AD-81C7-3C2167D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F2C60-88D8-4221-9B1B-18B93D21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B3FE4-DDF8-4FBA-B0B5-B2516E42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BDC1-E898-480D-BC4C-89D125F6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CD9B-0890-42A3-A221-FBF68841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A656D-F56C-480A-BA9E-EBA797AD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25DB8-EE8D-4047-A61E-85AE1849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0F0B6-43B8-4058-88D1-91A459CB7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77C30-CD52-4F38-82FC-76DD59B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1BB15-B1BE-41AD-B96C-EDD9D9FD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768A7-59BF-4438-BCED-5999817E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E530-E8A8-406F-814D-D5360314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34A7C-4DD5-4AA6-BF83-443A1C23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24500-BA66-471B-A754-D5FF74A8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5905E-EA39-4466-BDFB-0E188F8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4F59E-7CFC-4DF1-84AE-05E172E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E0DC6-5A35-4F3A-86E4-C953A2FD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698A-F68B-4653-B231-B452C6A3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3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DA45-8BC0-45AF-AA4A-25CA9F23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6E9C-33EB-4F89-8CB0-8A618CC4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BFC-B53D-4A37-A031-7850A5FD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A64E4-F815-4278-BF60-8BC7044B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EAF0-4CC1-4E17-A25B-49517EE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CB8D-A3F6-405F-B14F-3CA3ECBA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C9D6-7729-4C49-A126-526E95B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CB9A6-EEA0-47B3-8927-95DD75FF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880-E840-44B8-BAF7-1EA9B7B70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6E95-67A4-48C3-A93F-2B155194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43F4-9886-4433-91D3-15F60DC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1131-17C3-441C-B57E-D5385D61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2309D-4B56-4B74-9C9B-E2A8315D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525C-A71C-4011-931B-05A42FEF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2843-23C2-429F-B79C-D1FF91D53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125A-F547-4480-AD2A-4DEF3B7EE38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2D4A-91D9-4BA5-ABD6-7D1BC48A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AC1A-F767-4BB0-851F-765E16E7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6E3-56AD-45CA-A42E-B9B96BA6A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writer-cla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77C8-2B6D-4864-897B-6859D324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9"/>
            <a:ext cx="12192000" cy="955819"/>
          </a:xfrm>
        </p:spPr>
        <p:txBody>
          <a:bodyPr tIns="91440" bIns="91440">
            <a:normAutofit fontScale="90000"/>
          </a:bodyPr>
          <a:lstStyle/>
          <a:p>
            <a:r>
              <a:rPr lang="en-IN" dirty="0"/>
              <a:t>Java I/O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0D3FD-C14F-4009-A0E9-EC167B608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7948"/>
            <a:ext cx="12192000" cy="5897923"/>
          </a:xfrm>
        </p:spPr>
        <p:txBody>
          <a:bodyPr tIns="91440" bIns="91440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Java I/O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(Input and Output) is used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to process the input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produce the output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uses the concept of a stream to make I/O operation fast.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java.io package contains all the classes required for input and output operations.</a:t>
            </a:r>
          </a:p>
          <a:p>
            <a:pPr algn="just"/>
            <a:r>
              <a:rPr lang="en-US" b="0" i="0" dirty="0">
                <a:effectLst/>
                <a:latin typeface="erdana"/>
              </a:rPr>
              <a:t>Stream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stream is a sequence of data.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Java, a stream is composed of bytes.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It's called a stream because it is like a stream of water that continues to flow.</a:t>
            </a:r>
          </a:p>
          <a:p>
            <a:endParaRPr lang="en-IN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59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Using Scanner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The Scanner class was introduced in JDK 1.5 and it has been widely used thereof.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The Scanner class provides various methods for easing the way we get input from the console.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Scanner class is defined in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lusitana"/>
              </a:rPr>
              <a:t>java.util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 so you need to import this first.</a:t>
            </a:r>
          </a:p>
          <a:p>
            <a:pPr marL="0" indent="0">
              <a:buNone/>
            </a:pPr>
            <a:endParaRPr lang="en-US" b="1" i="0" dirty="0">
              <a:solidFill>
                <a:srgbClr val="373B41"/>
              </a:solidFill>
              <a:effectLst/>
              <a:latin typeface="lusitana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3B41"/>
                </a:solidFill>
                <a:effectLst/>
                <a:latin typeface="lusitana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Scanner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lusitana"/>
              </a:rPr>
              <a:t>obj_name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 = new Scanner (System.in);</a:t>
            </a:r>
            <a:endParaRPr lang="en-US" b="1" i="0" dirty="0">
              <a:solidFill>
                <a:srgbClr val="373B4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00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Scanner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85000" lnSpcReduction="20000"/>
          </a:bodyPr>
          <a:lstStyle/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import </a:t>
            </a:r>
            <a:r>
              <a:rPr lang="en-IN" b="0" i="0" dirty="0" err="1">
                <a:effectLst/>
                <a:latin typeface="Monaco"/>
              </a:rPr>
              <a:t>java.util</a:t>
            </a:r>
            <a:r>
              <a:rPr lang="en-IN" b="0" i="0" dirty="0">
                <a:effectLst/>
                <a:latin typeface="Monaco"/>
              </a:rPr>
              <a:t>.*;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class </a:t>
            </a:r>
            <a:r>
              <a:rPr lang="en-IN" b="0" i="0" dirty="0" err="1">
                <a:effectLst/>
                <a:latin typeface="Monaco"/>
              </a:rPr>
              <a:t>ScannerEg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public static void main(String </a:t>
            </a:r>
            <a:r>
              <a:rPr lang="en-IN" b="0" i="0" dirty="0" err="1">
                <a:effectLst/>
                <a:latin typeface="Monaco"/>
              </a:rPr>
              <a:t>args</a:t>
            </a:r>
            <a:r>
              <a:rPr lang="en-IN" b="0" i="0" dirty="0">
                <a:effectLst/>
                <a:latin typeface="Monaco"/>
              </a:rPr>
              <a:t>[])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Scanner </a:t>
            </a:r>
            <a:r>
              <a:rPr lang="en-IN" b="0" i="0" dirty="0" err="1">
                <a:effectLst/>
                <a:latin typeface="Monaco"/>
              </a:rPr>
              <a:t>sc</a:t>
            </a:r>
            <a:r>
              <a:rPr lang="en-IN" b="0" i="0" dirty="0">
                <a:effectLst/>
                <a:latin typeface="Monaco"/>
              </a:rPr>
              <a:t> = new Scanner (System.in);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int no1,no2,tot;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</a:t>
            </a: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 ("Enter integer1");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no1=</a:t>
            </a:r>
            <a:r>
              <a:rPr lang="en-IN" b="0" i="0" dirty="0" err="1">
                <a:effectLst/>
                <a:latin typeface="Monaco"/>
              </a:rPr>
              <a:t>sc.nextInt</a:t>
            </a:r>
            <a:r>
              <a:rPr lang="en-IN" b="0" i="0" dirty="0">
                <a:effectLst/>
                <a:latin typeface="Monaco"/>
              </a:rPr>
              <a:t>();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</a:t>
            </a: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 ("Enter integer2");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no2=</a:t>
            </a:r>
            <a:r>
              <a:rPr lang="en-IN" b="0" i="0" dirty="0" err="1">
                <a:effectLst/>
                <a:latin typeface="Monaco"/>
              </a:rPr>
              <a:t>sc.nextInt</a:t>
            </a:r>
            <a:r>
              <a:rPr lang="en-IN" b="0" i="0" dirty="0">
                <a:effectLst/>
                <a:latin typeface="Monaco"/>
              </a:rPr>
              <a:t>();	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	</a:t>
            </a: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(no1+no2);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68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Using Console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This is another way of reading user input from the console in Java.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This way of reading user input has been introduced in JDK 1.6.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This technique also uses System.in for reading the input.</a:t>
            </a:r>
            <a:endParaRPr lang="en-US" b="1" i="0" dirty="0">
              <a:solidFill>
                <a:srgbClr val="373B4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3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Console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lnSpcReduction="10000"/>
          </a:bodyPr>
          <a:lstStyle/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import java.io.*;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class </a:t>
            </a:r>
            <a:r>
              <a:rPr lang="en-IN" b="0" i="0" dirty="0" err="1">
                <a:effectLst/>
                <a:latin typeface="Monaco"/>
              </a:rPr>
              <a:t>ConsoleEg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public static void main(String </a:t>
            </a:r>
            <a:r>
              <a:rPr lang="en-IN" b="0" i="0" dirty="0" err="1">
                <a:effectLst/>
                <a:latin typeface="Monaco"/>
              </a:rPr>
              <a:t>args</a:t>
            </a:r>
            <a:r>
              <a:rPr lang="en-IN" b="0" i="0" dirty="0">
                <a:effectLst/>
                <a:latin typeface="Monaco"/>
              </a:rPr>
              <a:t>[]) 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      String name;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      </a:t>
            </a: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 ("Enter your name: ");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      Console c = </a:t>
            </a:r>
            <a:r>
              <a:rPr lang="en-IN" b="0" i="0" dirty="0" err="1">
                <a:effectLst/>
                <a:latin typeface="Monaco"/>
              </a:rPr>
              <a:t>System.console</a:t>
            </a:r>
            <a:r>
              <a:rPr lang="en-IN" b="0" i="0" dirty="0">
                <a:effectLst/>
                <a:latin typeface="Monaco"/>
              </a:rPr>
              <a:t>();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      name = </a:t>
            </a:r>
            <a:r>
              <a:rPr lang="en-IN" b="0" i="0" dirty="0" err="1">
                <a:effectLst/>
                <a:latin typeface="Monaco"/>
              </a:rPr>
              <a:t>c.readLine</a:t>
            </a:r>
            <a:r>
              <a:rPr lang="en-IN" b="0" i="0" dirty="0">
                <a:effectLst/>
                <a:latin typeface="Monaco"/>
              </a:rPr>
              <a:t>();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      </a:t>
            </a: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 ("Your name is: " + name);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      }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51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Writing output to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The methods used for streaming output are defined in the </a:t>
            </a:r>
            <a:r>
              <a:rPr lang="en-US" b="1" i="0" dirty="0" err="1">
                <a:solidFill>
                  <a:srgbClr val="373B41"/>
                </a:solidFill>
                <a:effectLst/>
                <a:latin typeface="lusitana"/>
              </a:rPr>
              <a:t>PrintStream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 class.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The methods used for writing console output are print(),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lusitana"/>
              </a:rPr>
              <a:t>println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() and write().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Both print() and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lusitana"/>
              </a:rPr>
              <a:t>println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() methods are used to direct the output to the console.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These methods are defined in the </a:t>
            </a:r>
            <a:r>
              <a:rPr lang="en-US" b="1" i="0" dirty="0" err="1">
                <a:solidFill>
                  <a:srgbClr val="373B41"/>
                </a:solidFill>
                <a:effectLst/>
                <a:latin typeface="lusitana"/>
              </a:rPr>
              <a:t>PrintStream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 class and are widely used.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Both these methods are used with the help of the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lusitana"/>
              </a:rPr>
              <a:t>System.out</a:t>
            </a: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 stream</a:t>
            </a:r>
          </a:p>
          <a:p>
            <a:endParaRPr lang="en-US" b="1" i="0" dirty="0">
              <a:solidFill>
                <a:srgbClr val="373B41"/>
              </a:solidFill>
              <a:effectLst/>
              <a:latin typeface="lusitana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73B41"/>
                </a:solidFill>
                <a:latin typeface="lusitana"/>
              </a:rPr>
              <a:t>Example:</a:t>
            </a:r>
          </a:p>
          <a:p>
            <a:pPr marL="0" indent="0">
              <a:buNone/>
            </a:pPr>
            <a:r>
              <a:rPr lang="en-US" i="0" dirty="0" err="1">
                <a:solidFill>
                  <a:srgbClr val="373B41"/>
                </a:solidFill>
                <a:effectLst/>
                <a:latin typeface="lusitana"/>
              </a:rPr>
              <a:t>System.out.print</a:t>
            </a:r>
            <a:r>
              <a:rPr lang="en-US" i="0" dirty="0">
                <a:solidFill>
                  <a:srgbClr val="373B41"/>
                </a:solidFill>
                <a:effectLst/>
                <a:latin typeface="lusitana"/>
              </a:rPr>
              <a:t>(“HI”);//prints in same line</a:t>
            </a:r>
          </a:p>
          <a:p>
            <a:pPr marL="0" indent="0">
              <a:buNone/>
            </a:pPr>
            <a:r>
              <a:rPr lang="en-US" i="0" dirty="0" err="1">
                <a:solidFill>
                  <a:srgbClr val="373B41"/>
                </a:solidFill>
                <a:effectLst/>
                <a:latin typeface="lusitana"/>
              </a:rPr>
              <a:t>System.out.println</a:t>
            </a:r>
            <a:r>
              <a:rPr lang="en-US" i="0" dirty="0">
                <a:solidFill>
                  <a:srgbClr val="373B41"/>
                </a:solidFill>
                <a:effectLst/>
                <a:latin typeface="lusitana"/>
              </a:rPr>
              <a:t>(“HI”);//prints in new line</a:t>
            </a:r>
          </a:p>
          <a:p>
            <a:pPr marL="0" indent="0">
              <a:buNone/>
            </a:pPr>
            <a:endParaRPr lang="en-US" i="0" dirty="0">
              <a:solidFill>
                <a:srgbClr val="373B41"/>
              </a:solidFill>
              <a:effectLst/>
              <a:latin typeface="lusitana"/>
            </a:endParaRPr>
          </a:p>
          <a:p>
            <a:pPr marL="0" indent="0">
              <a:buNone/>
            </a:pPr>
            <a:endParaRPr lang="en-US" i="0" dirty="0">
              <a:solidFill>
                <a:srgbClr val="373B4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205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write()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77500" lnSpcReduction="20000"/>
          </a:bodyPr>
          <a:lstStyle/>
          <a:p>
            <a:pPr marL="0" indent="0" algn="l" latinLnBrk="0">
              <a:buNone/>
            </a:pP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Alternatively, you can make use of the write() method for directing the output of your program to the console</a:t>
            </a:r>
          </a:p>
          <a:p>
            <a:pPr marL="0" indent="0" algn="l" latinLnBrk="0">
              <a:buNone/>
            </a:pP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class </a:t>
            </a:r>
            <a:r>
              <a:rPr lang="en-IN" b="0" i="0" dirty="0" err="1">
                <a:effectLst/>
                <a:latin typeface="Monaco"/>
              </a:rPr>
              <a:t>writeEg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public static void main(String </a:t>
            </a:r>
            <a:r>
              <a:rPr lang="en-IN" b="0" i="0" dirty="0" err="1">
                <a:effectLst/>
                <a:latin typeface="Monaco"/>
              </a:rPr>
              <a:t>args</a:t>
            </a:r>
            <a:r>
              <a:rPr lang="en-IN" b="0" i="0" dirty="0">
                <a:effectLst/>
                <a:latin typeface="Monaco"/>
              </a:rPr>
              <a:t>[])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int a, b;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a = 'Q';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b = 65;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(a);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('\n');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(b);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('\n');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}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8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P</a:t>
            </a:r>
            <a:r>
              <a:rPr lang="en-IN" sz="6000" dirty="0" err="1"/>
              <a:t>rintWriter</a:t>
            </a:r>
            <a:r>
              <a:rPr lang="en-IN" sz="6000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 err="1">
                <a:effectLst/>
                <a:latin typeface="lusitana"/>
              </a:rPr>
              <a:t>PrintWriter</a:t>
            </a:r>
            <a:r>
              <a:rPr lang="en-US" b="0" i="0" dirty="0">
                <a:effectLst/>
                <a:latin typeface="lusitana"/>
              </a:rPr>
              <a:t> is one of the character-based classes</a:t>
            </a:r>
          </a:p>
          <a:p>
            <a:pPr algn="just"/>
            <a:r>
              <a:rPr lang="en-US" dirty="0">
                <a:latin typeface="inter-regular"/>
              </a:rPr>
              <a:t>It</a:t>
            </a:r>
            <a:r>
              <a:rPr lang="en-US" b="0" i="0" dirty="0">
                <a:effectLst/>
                <a:latin typeface="inter-regular"/>
              </a:rPr>
              <a:t> is the implementation of </a:t>
            </a:r>
            <a:r>
              <a:rPr lang="en-US" b="0" i="0" u="none" strike="noStrike" dirty="0">
                <a:effectLst/>
                <a:latin typeface="inter-regular"/>
              </a:rPr>
              <a:t>Writer class</a:t>
            </a:r>
            <a:endParaRPr lang="en-US" b="0" i="0" u="none" strike="noStrike" dirty="0">
              <a:effectLst/>
              <a:latin typeface="inter-regular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latin typeface="lusitana"/>
              </a:rPr>
              <a:t>Example: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lusitana"/>
              </a:rPr>
              <a:t>import java.io.*;</a:t>
            </a:r>
          </a:p>
          <a:p>
            <a:pPr marL="0" indent="0">
              <a:buNone/>
            </a:pPr>
            <a:r>
              <a:rPr lang="en-US" dirty="0">
                <a:latin typeface="lusitana"/>
              </a:rPr>
              <a:t>public class </a:t>
            </a:r>
            <a:r>
              <a:rPr lang="en-US" dirty="0" err="1">
                <a:latin typeface="lusitana"/>
              </a:rPr>
              <a:t>PrintWriterDemo</a:t>
            </a:r>
            <a:endParaRPr lang="en-US" dirty="0">
              <a:latin typeface="lusitana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lusitana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sitana"/>
              </a:rPr>
              <a:t>public static void main(String a[])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lusitana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latin typeface="lusitana"/>
              </a:rPr>
              <a:t>PrintWriter</a:t>
            </a:r>
            <a:r>
              <a:rPr lang="en-US" dirty="0">
                <a:latin typeface="lusitana"/>
              </a:rPr>
              <a:t> pw=new </a:t>
            </a:r>
            <a:r>
              <a:rPr lang="en-US" dirty="0" err="1">
                <a:latin typeface="lusitana"/>
              </a:rPr>
              <a:t>PrintWriter</a:t>
            </a:r>
            <a:r>
              <a:rPr lang="en-US" dirty="0">
                <a:latin typeface="lusitana"/>
              </a:rPr>
              <a:t>(</a:t>
            </a:r>
            <a:r>
              <a:rPr lang="en-US" dirty="0" err="1">
                <a:latin typeface="lusitana"/>
              </a:rPr>
              <a:t>System.out,true</a:t>
            </a:r>
            <a:r>
              <a:rPr lang="en-US" dirty="0">
                <a:latin typeface="lusitana"/>
              </a:rPr>
              <a:t>);</a:t>
            </a:r>
          </a:p>
          <a:p>
            <a:pPr marL="0" indent="0">
              <a:buNone/>
            </a:pPr>
            <a:r>
              <a:rPr lang="en-US" i="0" dirty="0" err="1">
                <a:effectLst/>
                <a:latin typeface="lusitana"/>
              </a:rPr>
              <a:t>pw.println</a:t>
            </a:r>
            <a:r>
              <a:rPr lang="en-US" i="0" dirty="0">
                <a:effectLst/>
                <a:latin typeface="lusitana"/>
              </a:rPr>
              <a:t>(“This is a string”);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lusitana"/>
              </a:rPr>
              <a:t>int </a:t>
            </a:r>
            <a:r>
              <a:rPr lang="en-US" i="0" dirty="0" err="1">
                <a:effectLst/>
                <a:latin typeface="lusitana"/>
              </a:rPr>
              <a:t>i</a:t>
            </a:r>
            <a:r>
              <a:rPr lang="en-US" i="0" dirty="0">
                <a:effectLst/>
                <a:latin typeface="lusitana"/>
              </a:rPr>
              <a:t>=-7;</a:t>
            </a:r>
          </a:p>
          <a:p>
            <a:pPr marL="0" indent="0">
              <a:buNone/>
            </a:pPr>
            <a:r>
              <a:rPr lang="en-US" i="0" dirty="0" err="1">
                <a:effectLst/>
                <a:latin typeface="lusitana"/>
              </a:rPr>
              <a:t>pw.println</a:t>
            </a:r>
            <a:r>
              <a:rPr lang="en-US" i="0" dirty="0">
                <a:effectLst/>
                <a:latin typeface="lusitana"/>
              </a:rPr>
              <a:t>(</a:t>
            </a:r>
            <a:r>
              <a:rPr lang="en-US" i="0" dirty="0" err="1">
                <a:effectLst/>
                <a:latin typeface="lusitana"/>
              </a:rPr>
              <a:t>i</a:t>
            </a:r>
            <a:r>
              <a:rPr lang="en-US" i="0" dirty="0">
                <a:effectLst/>
                <a:latin typeface="lusitana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sitana"/>
              </a:rPr>
              <a:t>}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lusitana"/>
              </a:rPr>
              <a:t>}</a:t>
            </a:r>
          </a:p>
          <a:p>
            <a:pPr marL="0" indent="0">
              <a:buNone/>
            </a:pPr>
            <a:endParaRPr lang="en-US" i="0" dirty="0"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081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write()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77500" lnSpcReduction="20000"/>
          </a:bodyPr>
          <a:lstStyle/>
          <a:p>
            <a:pPr marL="0" indent="0" algn="l" latinLnBrk="0">
              <a:buNone/>
            </a:pPr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Alternatively, you can make use of the write() method for directing the output of your program to the console</a:t>
            </a:r>
          </a:p>
          <a:p>
            <a:pPr marL="0" indent="0" algn="l" latinLnBrk="0">
              <a:buNone/>
            </a:pP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class </a:t>
            </a:r>
            <a:r>
              <a:rPr lang="en-IN" b="0" i="0" dirty="0" err="1">
                <a:effectLst/>
                <a:latin typeface="Monaco"/>
              </a:rPr>
              <a:t>writeEg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public static void main(String </a:t>
            </a:r>
            <a:r>
              <a:rPr lang="en-IN" b="0" i="0" dirty="0" err="1">
                <a:effectLst/>
                <a:latin typeface="Monaco"/>
              </a:rPr>
              <a:t>args</a:t>
            </a:r>
            <a:r>
              <a:rPr lang="en-IN" b="0" i="0" dirty="0">
                <a:effectLst/>
                <a:latin typeface="Monaco"/>
              </a:rPr>
              <a:t>[])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int a, b;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a = 'Q';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b = 65;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(a);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('\n');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(b);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             </a:t>
            </a:r>
            <a:r>
              <a:rPr lang="en-IN" b="0" i="0" dirty="0" err="1">
                <a:effectLst/>
                <a:latin typeface="Monaco"/>
              </a:rPr>
              <a:t>System.out.write</a:t>
            </a:r>
            <a:r>
              <a:rPr lang="en-IN" b="0" i="0" dirty="0">
                <a:effectLst/>
                <a:latin typeface="Monaco"/>
              </a:rPr>
              <a:t>('\n');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            }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66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Object Streams and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lusitana"/>
              </a:rPr>
              <a:t>Serialization in Java is a mechanism of writing the state of an object into a byte-stream. </a:t>
            </a:r>
          </a:p>
          <a:p>
            <a:r>
              <a:rPr lang="en-US" sz="2400" i="0" dirty="0">
                <a:effectLst/>
                <a:latin typeface="inter-regular"/>
              </a:rPr>
              <a:t>For serializing the object, we call the </a:t>
            </a:r>
            <a:r>
              <a:rPr lang="en-US" sz="2400" i="0" dirty="0" err="1">
                <a:effectLst/>
                <a:latin typeface="inter-bold"/>
              </a:rPr>
              <a:t>writeObject</a:t>
            </a:r>
            <a:r>
              <a:rPr lang="en-US" sz="2400" i="0" dirty="0">
                <a:effectLst/>
                <a:latin typeface="inter-bold"/>
              </a:rPr>
              <a:t>()</a:t>
            </a:r>
            <a:r>
              <a:rPr lang="en-US" sz="2400" i="0" dirty="0">
                <a:effectLst/>
                <a:latin typeface="inter-regular"/>
              </a:rPr>
              <a:t> method of </a:t>
            </a:r>
            <a:r>
              <a:rPr lang="en-US" sz="2400" i="1" dirty="0" err="1">
                <a:effectLst/>
                <a:latin typeface="inter-regular"/>
              </a:rPr>
              <a:t>ObjectOutputStream</a:t>
            </a:r>
            <a:r>
              <a:rPr lang="en-US" sz="2400" i="1" dirty="0">
                <a:effectLst/>
                <a:latin typeface="inter-regular"/>
              </a:rPr>
              <a:t> </a:t>
            </a:r>
            <a:r>
              <a:rPr lang="en-US" sz="2400" i="0" dirty="0">
                <a:effectLst/>
                <a:latin typeface="inter-regular"/>
              </a:rPr>
              <a:t>class</a:t>
            </a:r>
          </a:p>
          <a:p>
            <a:r>
              <a:rPr lang="en-US" sz="2400" i="0" dirty="0">
                <a:effectLst/>
                <a:latin typeface="inter-regular"/>
              </a:rPr>
              <a:t>The </a:t>
            </a:r>
            <a:r>
              <a:rPr lang="en-US" sz="2400" i="0" dirty="0">
                <a:effectLst/>
                <a:latin typeface="inter-bold"/>
              </a:rPr>
              <a:t>Serializable</a:t>
            </a:r>
            <a:r>
              <a:rPr lang="en-US" sz="2400" i="0" dirty="0">
                <a:effectLst/>
                <a:latin typeface="inter-regular"/>
              </a:rPr>
              <a:t> interface must be implemented by the class whose object needs to be persisted.</a:t>
            </a:r>
          </a:p>
          <a:p>
            <a:endParaRPr lang="en-IN" i="0" dirty="0">
              <a:effectLst/>
              <a:latin typeface="Monaco"/>
            </a:endParaRPr>
          </a:p>
          <a:p>
            <a:endParaRPr lang="en-IN" dirty="0">
              <a:latin typeface="Monaco"/>
            </a:endParaRPr>
          </a:p>
          <a:p>
            <a:endParaRPr lang="en-IN" i="0" dirty="0">
              <a:effectLst/>
              <a:latin typeface="Monaco"/>
            </a:endParaRPr>
          </a:p>
          <a:p>
            <a:endParaRPr lang="en-IN" dirty="0">
              <a:latin typeface="Monaco"/>
            </a:endParaRPr>
          </a:p>
          <a:p>
            <a:endParaRPr lang="en-IN" i="0" dirty="0">
              <a:effectLst/>
              <a:latin typeface="Monaco"/>
            </a:endParaRPr>
          </a:p>
          <a:p>
            <a:endParaRPr lang="en-IN" dirty="0">
              <a:latin typeface="Monaco"/>
            </a:endParaRPr>
          </a:p>
          <a:p>
            <a:endParaRPr lang="en-IN" i="0" dirty="0">
              <a:effectLst/>
              <a:latin typeface="Monac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0D88F-40DA-413E-A39F-2F7A5B03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" y="3029542"/>
            <a:ext cx="6096000" cy="38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Deserialization is the process of reconstructing the object from the serialized state. </a:t>
            </a:r>
          </a:p>
          <a:p>
            <a:pPr algn="just">
              <a:lnSpc>
                <a:spcPct val="12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the reverse operation of serialization.</a:t>
            </a:r>
          </a:p>
          <a:p>
            <a:pPr marL="0" indent="0" algn="just">
              <a:buNone/>
            </a:pPr>
            <a:endParaRPr lang="en-IN" i="0" dirty="0"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24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9326-7A85-473B-8D26-B0D8AED0F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5" y="8063"/>
            <a:ext cx="12205855" cy="1051480"/>
          </a:xfrm>
        </p:spPr>
        <p:txBody>
          <a:bodyPr>
            <a:normAutofit/>
          </a:bodyPr>
          <a:lstStyle/>
          <a:p>
            <a:r>
              <a:rPr lang="en-IN" dirty="0"/>
              <a:t>Default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B97BF-1A85-4580-A3D0-7EC4936D7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9543"/>
            <a:ext cx="12191999" cy="579039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inter-regular"/>
              </a:rPr>
              <a:t>In Java, 3 streams are created for us automatically. All these streams are attached with the console.</a:t>
            </a:r>
          </a:p>
          <a:p>
            <a:pPr algn="just"/>
            <a:r>
              <a:rPr lang="en-US" b="1" i="0" dirty="0">
                <a:effectLst/>
                <a:latin typeface="inter-bold"/>
              </a:rPr>
              <a:t>1) </a:t>
            </a:r>
            <a:r>
              <a:rPr lang="en-US" b="1" i="0" dirty="0" err="1">
                <a:effectLst/>
                <a:latin typeface="inter-bold"/>
              </a:rPr>
              <a:t>System.out</a:t>
            </a:r>
            <a:r>
              <a:rPr lang="en-US" b="1" i="0" dirty="0">
                <a:effectLst/>
                <a:latin typeface="inter-bold"/>
              </a:rPr>
              <a:t>: </a:t>
            </a:r>
            <a:r>
              <a:rPr lang="en-US" b="0" i="0" dirty="0">
                <a:effectLst/>
                <a:latin typeface="inter-regular"/>
              </a:rPr>
              <a:t>standard output stream</a:t>
            </a:r>
          </a:p>
          <a:p>
            <a:pPr algn="just"/>
            <a:r>
              <a:rPr lang="en-US" b="1" i="0" dirty="0">
                <a:effectLst/>
                <a:latin typeface="inter-bold"/>
              </a:rPr>
              <a:t>2) System.in: </a:t>
            </a:r>
            <a:r>
              <a:rPr lang="en-US" b="0" i="0" dirty="0">
                <a:effectLst/>
                <a:latin typeface="inter-regular"/>
              </a:rPr>
              <a:t>standard input stream</a:t>
            </a:r>
          </a:p>
          <a:p>
            <a:pPr algn="just"/>
            <a:r>
              <a:rPr lang="en-US" b="1" i="0" dirty="0">
                <a:effectLst/>
                <a:latin typeface="inter-bold"/>
              </a:rPr>
              <a:t>3) </a:t>
            </a:r>
            <a:r>
              <a:rPr lang="en-US" b="1" i="0" dirty="0" err="1">
                <a:effectLst/>
                <a:latin typeface="inter-bold"/>
              </a:rPr>
              <a:t>System.err</a:t>
            </a:r>
            <a:r>
              <a:rPr lang="en-US" b="1" i="0" dirty="0">
                <a:effectLst/>
                <a:latin typeface="inter-bold"/>
              </a:rPr>
              <a:t>: </a:t>
            </a:r>
            <a:r>
              <a:rPr lang="en-US" b="0" i="0" dirty="0">
                <a:effectLst/>
                <a:latin typeface="inter-regular"/>
              </a:rPr>
              <a:t>standard error stream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Example: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effectLst/>
                <a:latin typeface="inter-regular"/>
              </a:rPr>
              <a:t>System.out.println</a:t>
            </a:r>
            <a:r>
              <a:rPr lang="en-IN" b="0" i="0" dirty="0">
                <a:effectLst/>
                <a:latin typeface="inter-regular"/>
              </a:rPr>
              <a:t>("simple message");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effectLst/>
                <a:latin typeface="inter-regular"/>
              </a:rPr>
              <a:t>System.err.println</a:t>
            </a:r>
            <a:r>
              <a:rPr lang="en-IN" b="0" i="0" dirty="0">
                <a:effectLst/>
                <a:latin typeface="inter-regular"/>
              </a:rPr>
              <a:t>("error message");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2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278D-FDDE-4302-9AC4-31FA6712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3"/>
            <a:ext cx="12191998" cy="743241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641B-FD4C-4731-AB05-6413154F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48144"/>
            <a:ext cx="6019800" cy="610985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java.io.*;  </a:t>
            </a:r>
          </a:p>
          <a:p>
            <a:pPr marL="0" indent="0">
              <a:buNone/>
            </a:pPr>
            <a:r>
              <a:rPr lang="en-IN" dirty="0"/>
              <a:t>class Demo implements Serializable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a;</a:t>
            </a:r>
          </a:p>
          <a:p>
            <a:pPr marL="0" indent="0">
              <a:buNone/>
            </a:pPr>
            <a:r>
              <a:rPr lang="en-IN" dirty="0"/>
              <a:t>    public String b;</a:t>
            </a:r>
          </a:p>
          <a:p>
            <a:pPr marL="0" indent="0">
              <a:buNone/>
            </a:pPr>
            <a:r>
              <a:rPr lang="en-IN" dirty="0"/>
              <a:t>    public Demo(int a, String b)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this.a</a:t>
            </a:r>
            <a:r>
              <a:rPr lang="en-IN" dirty="0"/>
              <a:t> = a;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this.b</a:t>
            </a:r>
            <a:r>
              <a:rPr lang="en-IN" dirty="0"/>
              <a:t> = b;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ObjSerializeMain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 {   </a:t>
            </a:r>
          </a:p>
          <a:p>
            <a:pPr marL="0" indent="0">
              <a:buNone/>
            </a:pPr>
            <a:r>
              <a:rPr lang="en-IN" dirty="0"/>
              <a:t>        Demo object = new Demo(1, "Demo class");</a:t>
            </a:r>
          </a:p>
          <a:p>
            <a:pPr marL="0" indent="0">
              <a:buNone/>
            </a:pPr>
            <a:r>
              <a:rPr lang="en-IN" dirty="0"/>
              <a:t>        String filename = "</a:t>
            </a:r>
            <a:r>
              <a:rPr lang="en-IN" dirty="0" err="1"/>
              <a:t>file.ser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        try</a:t>
            </a:r>
          </a:p>
          <a:p>
            <a:pPr marL="0" indent="0">
              <a:buNone/>
            </a:pPr>
            <a:r>
              <a:rPr lang="en-IN" dirty="0"/>
              <a:t>        {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FileOutputStream</a:t>
            </a:r>
            <a:r>
              <a:rPr lang="en-IN" dirty="0"/>
              <a:t> file = new </a:t>
            </a:r>
            <a:r>
              <a:rPr lang="en-IN" dirty="0" err="1"/>
              <a:t>FileOutputStream</a:t>
            </a:r>
            <a:r>
              <a:rPr lang="en-IN" dirty="0"/>
              <a:t>(filename);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ObjectOutputStream</a:t>
            </a:r>
            <a:r>
              <a:rPr lang="en-IN" dirty="0"/>
              <a:t> out = new </a:t>
            </a:r>
            <a:r>
              <a:rPr lang="en-IN" dirty="0" err="1"/>
              <a:t>ObjectOutputStream</a:t>
            </a:r>
            <a:r>
              <a:rPr lang="en-IN" dirty="0"/>
              <a:t>(file);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out.writeObject</a:t>
            </a:r>
            <a:r>
              <a:rPr lang="en-IN" dirty="0"/>
              <a:t>(object);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out.close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("Object has been serialized");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catch(</a:t>
            </a:r>
            <a:r>
              <a:rPr lang="en-IN" dirty="0" err="1"/>
              <a:t>IOException</a:t>
            </a:r>
            <a:r>
              <a:rPr lang="en-IN" dirty="0"/>
              <a:t> ex)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IOException</a:t>
            </a:r>
            <a:r>
              <a:rPr lang="en-IN" dirty="0"/>
              <a:t> is caught");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8048D-B540-4C4E-9BA7-5F288B97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748144"/>
            <a:ext cx="6172200" cy="61098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Demo object1 = null;</a:t>
            </a:r>
          </a:p>
          <a:p>
            <a:pPr marL="0" indent="0">
              <a:buNone/>
            </a:pPr>
            <a:r>
              <a:rPr lang="en-IN" dirty="0"/>
              <a:t>        try</a:t>
            </a:r>
          </a:p>
          <a:p>
            <a:pPr marL="0" indent="0">
              <a:buNone/>
            </a:pPr>
            <a:r>
              <a:rPr lang="en-IN" dirty="0"/>
              <a:t>        {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FileInputStream</a:t>
            </a:r>
            <a:r>
              <a:rPr lang="en-IN" dirty="0"/>
              <a:t> file = new </a:t>
            </a:r>
            <a:r>
              <a:rPr lang="en-IN" dirty="0" err="1"/>
              <a:t>FileInputStream</a:t>
            </a:r>
            <a:r>
              <a:rPr lang="en-IN" dirty="0"/>
              <a:t>(filename);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ObjectInputStream</a:t>
            </a:r>
            <a:r>
              <a:rPr lang="en-IN" dirty="0"/>
              <a:t> in = new </a:t>
            </a:r>
            <a:r>
              <a:rPr lang="en-IN" dirty="0" err="1"/>
              <a:t>ObjectInputStream</a:t>
            </a:r>
            <a:r>
              <a:rPr lang="en-IN" dirty="0"/>
              <a:t>(file);</a:t>
            </a:r>
          </a:p>
          <a:p>
            <a:pPr marL="0" indent="0">
              <a:buNone/>
            </a:pPr>
            <a:r>
              <a:rPr lang="en-IN" dirty="0"/>
              <a:t>            object1 = (Demo)</a:t>
            </a:r>
            <a:r>
              <a:rPr lang="en-IN" dirty="0" err="1"/>
              <a:t>in.readObject</a:t>
            </a:r>
            <a:r>
              <a:rPr lang="en-IN" dirty="0"/>
              <a:t>();          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in.close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file.close</a:t>
            </a:r>
            <a:r>
              <a:rPr lang="en-IN" dirty="0"/>
              <a:t>();          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("Object has been deserialized ");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("a = " + object1.a);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("b = " + object1.b);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        catch(</a:t>
            </a:r>
            <a:r>
              <a:rPr lang="en-IN" dirty="0" err="1"/>
              <a:t>IOException</a:t>
            </a:r>
            <a:r>
              <a:rPr lang="en-IN" dirty="0"/>
              <a:t> ex)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IOException</a:t>
            </a:r>
            <a:r>
              <a:rPr lang="en-IN" dirty="0"/>
              <a:t> is caught");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catch(</a:t>
            </a:r>
            <a:r>
              <a:rPr lang="en-IN" dirty="0" err="1"/>
              <a:t>ClassNotFoundException</a:t>
            </a:r>
            <a:r>
              <a:rPr lang="en-IN" dirty="0"/>
              <a:t> ex)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ClassNotFoundException</a:t>
            </a:r>
            <a:r>
              <a:rPr lang="en-IN" dirty="0"/>
              <a:t> is caught");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71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More </a:t>
            </a:r>
            <a:r>
              <a:rPr lang="en-IN" sz="5400" b="1"/>
              <a:t>about Serialization 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inter-regular"/>
              </a:rPr>
              <a:t>When a class implements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inter-regular"/>
              </a:rPr>
              <a:t>Serializable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inter-regular"/>
              </a:rPr>
              <a:t> interface, all its sub-classes are serializable as well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inter-regular"/>
              </a:rPr>
              <a:t> But when an object has a reference to another object, these objects must implement the Serializable interface separately, failing which will result in error</a:t>
            </a:r>
          </a:p>
          <a:p>
            <a:pPr algn="l"/>
            <a:r>
              <a:rPr lang="en-US" i="0" dirty="0">
                <a:effectLst/>
                <a:latin typeface="inter-regular"/>
              </a:rPr>
              <a:t>The </a:t>
            </a:r>
            <a:r>
              <a:rPr lang="en-US" b="1" i="0" dirty="0">
                <a:effectLst/>
                <a:latin typeface="inter-regular"/>
              </a:rPr>
              <a:t>Transient</a:t>
            </a:r>
            <a:r>
              <a:rPr lang="en-US" i="0" dirty="0">
                <a:effectLst/>
                <a:latin typeface="inter-regular"/>
              </a:rPr>
              <a:t> and </a:t>
            </a:r>
            <a:r>
              <a:rPr lang="en-US" b="1" i="0" dirty="0">
                <a:effectLst/>
                <a:latin typeface="inter-regular"/>
              </a:rPr>
              <a:t>Static</a:t>
            </a:r>
            <a:r>
              <a:rPr lang="en-US" i="0" dirty="0">
                <a:effectLst/>
                <a:latin typeface="inter-regular"/>
              </a:rPr>
              <a:t> Fields Do Not Get Serialized</a:t>
            </a:r>
          </a:p>
          <a:p>
            <a:pPr algn="l"/>
            <a:r>
              <a:rPr lang="en-US" i="0" dirty="0">
                <a:effectLst/>
                <a:latin typeface="inter-regular"/>
              </a:rPr>
              <a:t>If we want to serialize one object but do not want to serialize specific fields, then we can mark those fields as transient.</a:t>
            </a:r>
          </a:p>
          <a:p>
            <a:pPr algn="l"/>
            <a:r>
              <a:rPr lang="en-US" i="0" dirty="0">
                <a:effectLst/>
                <a:latin typeface="inter-regular"/>
              </a:rPr>
              <a:t>All the static fields belong to the class instead of the object, and the serialization process serializes the object so static fields can not be serialized.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6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F00E-AF27-4BBF-A2C0-A65C81F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9"/>
            <a:ext cx="12192000" cy="1144360"/>
          </a:xfrm>
        </p:spPr>
        <p:txBody>
          <a:bodyPr>
            <a:normAutofit/>
          </a:bodyPr>
          <a:lstStyle/>
          <a:p>
            <a:pPr algn="ctr"/>
            <a:r>
              <a:rPr lang="en-IN" sz="6000" dirty="0" err="1"/>
              <a:t>FileInputStream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5185-E078-45A1-99A0-EAA6BF5D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6629"/>
            <a:ext cx="12191999" cy="571137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FileInputStream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obtains input bytes from a </a:t>
            </a:r>
            <a:r>
              <a:rPr lang="en-US" b="0" i="0" u="none" strike="noStrike" dirty="0">
                <a:effectLst/>
                <a:latin typeface="inter-regular"/>
              </a:rPr>
              <a:t>file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for reading byte-oriented data (streams of raw bytes) such as image data, audio, video etc.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You can also read character-stream data.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But, for reading streams of characters, it is recommended to use </a:t>
            </a:r>
            <a:r>
              <a:rPr lang="en-US" b="0" i="0" u="none" strike="noStrike" dirty="0">
                <a:effectLst/>
                <a:latin typeface="inter-regular"/>
              </a:rPr>
              <a:t>FileReader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0DA3-DE93-4F17-9917-9E311C5A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8"/>
            <a:ext cx="12192000" cy="1060571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B529-0642-44F5-B5BE-20448B27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6345"/>
            <a:ext cx="12192000" cy="600165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import java.io.*;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public class </a:t>
            </a:r>
            <a:r>
              <a:rPr lang="en-IN" b="1" i="0" dirty="0" err="1">
                <a:effectLst/>
                <a:latin typeface="inter-regular"/>
              </a:rPr>
              <a:t>FileIp</a:t>
            </a:r>
            <a:endParaRPr lang="en-IN" b="1" i="0" dirty="0"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public static void main(String a[])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try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{		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FileInputStream</a:t>
            </a:r>
            <a:r>
              <a:rPr lang="en-IN" b="1" i="0" dirty="0">
                <a:effectLst/>
                <a:latin typeface="inter-regular"/>
              </a:rPr>
              <a:t> </a:t>
            </a:r>
            <a:r>
              <a:rPr lang="en-IN" b="1" i="0" dirty="0" err="1">
                <a:effectLst/>
                <a:latin typeface="inter-regular"/>
              </a:rPr>
              <a:t>fis</a:t>
            </a:r>
            <a:r>
              <a:rPr lang="en-IN" b="1" i="0" dirty="0">
                <a:effectLst/>
                <a:latin typeface="inter-regular"/>
              </a:rPr>
              <a:t>=new </a:t>
            </a:r>
            <a:r>
              <a:rPr lang="en-IN" b="1" i="0" dirty="0" err="1">
                <a:effectLst/>
                <a:latin typeface="inter-regular"/>
              </a:rPr>
              <a:t>FileInputStream</a:t>
            </a:r>
            <a:r>
              <a:rPr lang="en-IN" b="1" i="0" dirty="0">
                <a:effectLst/>
                <a:latin typeface="inter-regular"/>
              </a:rPr>
              <a:t>("C:\\Users\\HP\\Desktop\\New Folder\\abc.txt");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int </a:t>
            </a:r>
            <a:r>
              <a:rPr lang="en-IN" b="1" i="0" dirty="0" err="1">
                <a:effectLst/>
                <a:latin typeface="inter-regular"/>
              </a:rPr>
              <a:t>i</a:t>
            </a:r>
            <a:r>
              <a:rPr lang="en-IN" b="1" i="0" dirty="0">
                <a:effectLst/>
                <a:latin typeface="inter-regular"/>
              </a:rPr>
              <a:t>=0;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while((</a:t>
            </a:r>
            <a:r>
              <a:rPr lang="en-IN" b="1" i="0" dirty="0" err="1">
                <a:effectLst/>
                <a:latin typeface="inter-regular"/>
              </a:rPr>
              <a:t>i</a:t>
            </a:r>
            <a:r>
              <a:rPr lang="en-IN" b="1" i="0" dirty="0">
                <a:effectLst/>
                <a:latin typeface="inter-regular"/>
              </a:rPr>
              <a:t>=</a:t>
            </a:r>
            <a:r>
              <a:rPr lang="en-IN" b="1" i="0" dirty="0" err="1">
                <a:effectLst/>
                <a:latin typeface="inter-regular"/>
              </a:rPr>
              <a:t>fis.read</a:t>
            </a:r>
            <a:r>
              <a:rPr lang="en-IN" b="1" i="0" dirty="0">
                <a:effectLst/>
                <a:latin typeface="inter-regular"/>
              </a:rPr>
              <a:t>())!=-1)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</a:t>
            </a:r>
            <a:r>
              <a:rPr lang="en-IN" b="1" i="0" dirty="0" err="1">
                <a:effectLst/>
                <a:latin typeface="inter-regular"/>
              </a:rPr>
              <a:t>System.out.print</a:t>
            </a:r>
            <a:r>
              <a:rPr lang="en-IN" b="1" i="0" dirty="0">
                <a:effectLst/>
                <a:latin typeface="inter-regular"/>
              </a:rPr>
              <a:t>((char)</a:t>
            </a:r>
            <a:r>
              <a:rPr lang="en-IN" b="1" i="0" dirty="0" err="1">
                <a:effectLst/>
                <a:latin typeface="inter-regular"/>
              </a:rPr>
              <a:t>i</a:t>
            </a:r>
            <a:r>
              <a:rPr lang="en-IN" b="1" i="0" dirty="0"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fis.close</a:t>
            </a:r>
            <a:r>
              <a:rPr lang="en-IN" b="1" i="0" dirty="0"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catch(</a:t>
            </a:r>
            <a:r>
              <a:rPr lang="en-IN" b="1" i="0" dirty="0" err="1">
                <a:effectLst/>
                <a:latin typeface="inter-regular"/>
              </a:rPr>
              <a:t>IOException</a:t>
            </a:r>
            <a:r>
              <a:rPr lang="en-IN" b="1" i="0" dirty="0">
                <a:effectLst/>
                <a:latin typeface="inter-regular"/>
              </a:rPr>
              <a:t> e)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try{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FileOutputStream</a:t>
            </a:r>
            <a:r>
              <a:rPr lang="en-IN" b="1" i="0" dirty="0">
                <a:effectLst/>
                <a:latin typeface="inter-regular"/>
              </a:rPr>
              <a:t> </a:t>
            </a:r>
            <a:r>
              <a:rPr lang="en-IN" b="1" i="0" dirty="0" err="1">
                <a:effectLst/>
                <a:latin typeface="inter-regular"/>
              </a:rPr>
              <a:t>fout</a:t>
            </a:r>
            <a:r>
              <a:rPr lang="en-IN" b="1" i="0" dirty="0">
                <a:effectLst/>
                <a:latin typeface="inter-regular"/>
              </a:rPr>
              <a:t>=new </a:t>
            </a:r>
            <a:r>
              <a:rPr lang="en-IN" b="1" i="0" dirty="0" err="1">
                <a:effectLst/>
                <a:latin typeface="inter-regular"/>
              </a:rPr>
              <a:t>FileOutputStream</a:t>
            </a:r>
            <a:r>
              <a:rPr lang="en-IN" b="1" i="0" dirty="0">
                <a:effectLst/>
                <a:latin typeface="inter-regular"/>
              </a:rPr>
              <a:t>("C:\\Users\\HP\\Desktop\\New Folder\\abc1.txt");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String s="Welcome to Working with files";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byte b[]=</a:t>
            </a:r>
            <a:r>
              <a:rPr lang="en-IN" b="1" i="0" dirty="0" err="1">
                <a:effectLst/>
                <a:latin typeface="inter-regular"/>
              </a:rPr>
              <a:t>s.getBytes</a:t>
            </a:r>
            <a:r>
              <a:rPr lang="en-IN" b="1" i="0" dirty="0">
                <a:effectLst/>
                <a:latin typeface="inter-regular"/>
              </a:rPr>
              <a:t>();//converting string into byte array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fout.write</a:t>
            </a:r>
            <a:r>
              <a:rPr lang="en-IN" b="1" i="0" dirty="0">
                <a:effectLst/>
                <a:latin typeface="inter-regular"/>
              </a:rPr>
              <a:t>(b);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fout.close</a:t>
            </a:r>
            <a:r>
              <a:rPr lang="en-IN" b="1" i="0" dirty="0"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System.out.println</a:t>
            </a:r>
            <a:r>
              <a:rPr lang="en-IN" b="1" i="0" dirty="0">
                <a:effectLst/>
                <a:latin typeface="inter-regular"/>
              </a:rPr>
              <a:t>("success...");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}catch(Exception e){</a:t>
            </a:r>
            <a:r>
              <a:rPr lang="en-IN" b="1" i="0" dirty="0" err="1">
                <a:effectLst/>
                <a:latin typeface="inter-regular"/>
              </a:rPr>
              <a:t>System.out.println</a:t>
            </a:r>
            <a:r>
              <a:rPr lang="en-IN" b="1" i="0" dirty="0">
                <a:effectLst/>
                <a:latin typeface="inter-regular"/>
              </a:rPr>
              <a:t>(e);}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}</a:t>
            </a:r>
            <a:endParaRPr lang="en-IN" b="0" i="0" dirty="0"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97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70C-4C6C-424F-8AD5-B4D5B6DC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8571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FFB7-D131-4918-B4B0-D23D8C20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0"/>
            <a:ext cx="12192000" cy="5769429"/>
          </a:xfrm>
        </p:spPr>
        <p:txBody>
          <a:bodyPr>
            <a:normAutofit fontScale="32500" lnSpcReduction="20000"/>
          </a:bodyPr>
          <a:lstStyle/>
          <a:p>
            <a:r>
              <a:rPr lang="en-US" b="0" i="0" strike="noStrike" dirty="0">
                <a:effectLst/>
                <a:latin typeface="inter-regular"/>
              </a:rPr>
              <a:t>Java</a:t>
            </a:r>
            <a:r>
              <a:rPr lang="en-US" b="0" i="0" dirty="0">
                <a:effectLst/>
                <a:latin typeface="inter-regular"/>
              </a:rPr>
              <a:t> Reader is an </a:t>
            </a:r>
            <a:r>
              <a:rPr lang="en-US" b="0" i="0" strike="noStrike" dirty="0">
                <a:effectLst/>
                <a:latin typeface="inter-regular"/>
              </a:rPr>
              <a:t>abstract class</a:t>
            </a:r>
            <a:r>
              <a:rPr lang="en-US" b="0" i="0" dirty="0">
                <a:effectLst/>
                <a:latin typeface="inter-regular"/>
              </a:rPr>
              <a:t> for reading character </a:t>
            </a:r>
            <a:r>
              <a:rPr lang="en-US" b="0" i="0" strike="noStrike" dirty="0">
                <a:effectLst/>
                <a:latin typeface="inter-regular"/>
              </a:rPr>
              <a:t>streams</a:t>
            </a:r>
            <a:r>
              <a:rPr lang="en-US" b="0" i="0" dirty="0">
                <a:effectLst/>
                <a:latin typeface="inter-regular"/>
              </a:rPr>
              <a:t>. </a:t>
            </a:r>
          </a:p>
          <a:p>
            <a:r>
              <a:rPr lang="en-US" b="0" i="0" dirty="0">
                <a:effectLst/>
                <a:latin typeface="inter-regular"/>
              </a:rPr>
              <a:t>The only methods that a subclass must implement are read() and close(). 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Example: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import java.io.*;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import </a:t>
            </a:r>
            <a:r>
              <a:rPr lang="en-IN" b="1" i="0" dirty="0" err="1">
                <a:effectLst/>
                <a:latin typeface="inter-regular"/>
              </a:rPr>
              <a:t>java.util</a:t>
            </a:r>
            <a:r>
              <a:rPr lang="en-IN" b="1" i="0" dirty="0">
                <a:effectLst/>
                <a:latin typeface="inter-regular"/>
              </a:rPr>
              <a:t>.*;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class </a:t>
            </a:r>
            <a:r>
              <a:rPr lang="en-IN" b="1" i="0" dirty="0" err="1">
                <a:effectLst/>
                <a:latin typeface="inter-regular"/>
              </a:rPr>
              <a:t>ReaderExample</a:t>
            </a:r>
            <a:r>
              <a:rPr lang="en-IN" b="1" i="0" dirty="0">
                <a:effectLst/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public static void main(String[] </a:t>
            </a:r>
            <a:r>
              <a:rPr lang="en-IN" b="1" i="0" dirty="0" err="1">
                <a:effectLst/>
                <a:latin typeface="inter-regular"/>
              </a:rPr>
              <a:t>args</a:t>
            </a:r>
            <a:r>
              <a:rPr lang="en-IN" b="1" i="0" dirty="0">
                <a:effectLst/>
                <a:latin typeface="inter-regular"/>
              </a:rPr>
              <a:t>)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try 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Reader reader=new </a:t>
            </a:r>
            <a:r>
              <a:rPr lang="en-IN" b="1" i="0" dirty="0" err="1">
                <a:effectLst/>
                <a:latin typeface="inter-regular"/>
              </a:rPr>
              <a:t>FileReader</a:t>
            </a:r>
            <a:r>
              <a:rPr lang="en-IN" b="1" i="0" dirty="0">
                <a:effectLst/>
                <a:latin typeface="inter-regular"/>
              </a:rPr>
              <a:t>("C:\\Users\\HP\\Desktop\\New Folder\\abc.txt");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int </a:t>
            </a:r>
            <a:r>
              <a:rPr lang="en-IN" b="1" i="0" dirty="0" err="1">
                <a:effectLst/>
                <a:latin typeface="inter-regular"/>
              </a:rPr>
              <a:t>ch</a:t>
            </a:r>
            <a:r>
              <a:rPr lang="en-IN" b="1" i="0" dirty="0">
                <a:effectLst/>
                <a:latin typeface="inter-regular"/>
              </a:rPr>
              <a:t>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</a:t>
            </a:r>
            <a:r>
              <a:rPr lang="en-IN" b="1" i="0" dirty="0" err="1">
                <a:effectLst/>
                <a:latin typeface="inter-regular"/>
              </a:rPr>
              <a:t>ch</a:t>
            </a:r>
            <a:r>
              <a:rPr lang="en-IN" b="1" i="0" dirty="0">
                <a:effectLst/>
                <a:latin typeface="inter-regular"/>
              </a:rPr>
              <a:t> = </a:t>
            </a:r>
            <a:r>
              <a:rPr lang="en-IN" b="1" i="0" dirty="0" err="1">
                <a:effectLst/>
                <a:latin typeface="inter-regular"/>
              </a:rPr>
              <a:t>reader.read</a:t>
            </a:r>
            <a:r>
              <a:rPr lang="en-IN" b="1" i="0" dirty="0"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while(</a:t>
            </a:r>
            <a:r>
              <a:rPr lang="en-IN" b="1" i="0" dirty="0" err="1">
                <a:effectLst/>
                <a:latin typeface="inter-regular"/>
              </a:rPr>
              <a:t>ch</a:t>
            </a:r>
            <a:r>
              <a:rPr lang="en-IN" b="1" i="0" dirty="0">
                <a:effectLst/>
                <a:latin typeface="inter-regular"/>
              </a:rPr>
              <a:t>!=-1)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	</a:t>
            </a:r>
            <a:r>
              <a:rPr lang="en-IN" b="1" i="0" dirty="0" err="1">
                <a:effectLst/>
                <a:latin typeface="inter-regular"/>
              </a:rPr>
              <a:t>System.out.print</a:t>
            </a:r>
            <a:r>
              <a:rPr lang="en-IN" b="1" i="0" dirty="0">
                <a:effectLst/>
                <a:latin typeface="inter-regular"/>
              </a:rPr>
              <a:t>((char) </a:t>
            </a:r>
            <a:r>
              <a:rPr lang="en-IN" b="1" i="0" dirty="0" err="1">
                <a:effectLst/>
                <a:latin typeface="inter-regular"/>
              </a:rPr>
              <a:t>ch</a:t>
            </a:r>
            <a:r>
              <a:rPr lang="en-IN" b="1" i="0" dirty="0"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	</a:t>
            </a:r>
            <a:r>
              <a:rPr lang="en-IN" b="1" i="0" dirty="0" err="1">
                <a:effectLst/>
                <a:latin typeface="inter-regular"/>
              </a:rPr>
              <a:t>ch</a:t>
            </a:r>
            <a:r>
              <a:rPr lang="en-IN" b="1" i="0" dirty="0">
                <a:effectLst/>
                <a:latin typeface="inter-regular"/>
              </a:rPr>
              <a:t> = </a:t>
            </a:r>
            <a:r>
              <a:rPr lang="en-IN" b="1" i="0" dirty="0" err="1">
                <a:effectLst/>
                <a:latin typeface="inter-regular"/>
              </a:rPr>
              <a:t>reader.read</a:t>
            </a:r>
            <a:r>
              <a:rPr lang="en-IN" b="1" i="0" dirty="0"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  <a:r>
              <a:rPr lang="en-IN" b="1" i="0" dirty="0" err="1">
                <a:effectLst/>
                <a:latin typeface="inter-regular"/>
              </a:rPr>
              <a:t>reader.close</a:t>
            </a:r>
            <a:r>
              <a:rPr lang="en-IN" b="1" i="0" dirty="0"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catch (Exception e) {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	</a:t>
            </a:r>
            <a:r>
              <a:rPr lang="en-IN" b="1" i="0" dirty="0" err="1">
                <a:effectLst/>
                <a:latin typeface="inter-regular"/>
              </a:rPr>
              <a:t>System.out.println</a:t>
            </a:r>
            <a:r>
              <a:rPr lang="en-IN" b="1" i="0" dirty="0">
                <a:effectLst/>
                <a:latin typeface="inter-regular"/>
              </a:rPr>
              <a:t>(e);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	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}</a:t>
            </a:r>
          </a:p>
          <a:p>
            <a:pPr marL="0" indent="0" algn="just">
              <a:buNone/>
            </a:pPr>
            <a:r>
              <a:rPr lang="en-IN" b="1" i="0" dirty="0">
                <a:effectLst/>
                <a:latin typeface="inter-regular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3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WriterExample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try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Writer </a:t>
            </a:r>
            <a:r>
              <a:rPr lang="en-IN" dirty="0" err="1"/>
              <a:t>writer</a:t>
            </a:r>
            <a:r>
              <a:rPr lang="en-IN" dirty="0"/>
              <a:t> = new </a:t>
            </a:r>
            <a:r>
              <a:rPr lang="en-IN" dirty="0" err="1"/>
              <a:t>FileWriter</a:t>
            </a:r>
            <a:r>
              <a:rPr lang="en-IN" dirty="0"/>
              <a:t>("C:\\Users\\HP\\Desktop\\New Folder\\abc.txt");</a:t>
            </a:r>
          </a:p>
          <a:p>
            <a:pPr marL="0" indent="0">
              <a:buNone/>
            </a:pPr>
            <a:r>
              <a:rPr lang="en-IN" dirty="0"/>
              <a:t>		String s="Changed content";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writer.write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writer.close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catch (Exception ex)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ex.getMessage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52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Reading 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3B41"/>
                </a:solidFill>
                <a:effectLst/>
                <a:latin typeface="inter-regular"/>
              </a:rPr>
              <a:t>Different Ways to read console input: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3B41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Using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BufferedReader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Using Scanner Class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Using Console Class</a:t>
            </a:r>
          </a:p>
        </p:txBody>
      </p:sp>
    </p:spTree>
    <p:extLst>
      <p:ext uri="{BB962C8B-B14F-4D97-AF65-F5344CB8AC3E}">
        <p14:creationId xmlns:p14="http://schemas.microsoft.com/office/powerpoint/2010/main" val="5780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Using the </a:t>
            </a:r>
            <a:r>
              <a:rPr lang="en-IN" sz="6000" dirty="0" err="1"/>
              <a:t>BufferedReader</a:t>
            </a:r>
            <a:r>
              <a:rPr lang="en-IN" sz="6000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3B41"/>
                </a:solidFill>
                <a:effectLst/>
                <a:latin typeface="lusitana"/>
              </a:rPr>
              <a:t>This is the 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oldest technique in Java used for reading console input.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This technique was first introduced in JDK 1.0. </a:t>
            </a:r>
          </a:p>
          <a:p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Using this technique we need to wrap </a:t>
            </a:r>
            <a:r>
              <a:rPr lang="en-US" b="1" i="0" dirty="0" err="1">
                <a:solidFill>
                  <a:srgbClr val="373B41"/>
                </a:solidFill>
                <a:effectLst/>
                <a:latin typeface="inter-regular"/>
              </a:rPr>
              <a:t>InputStreamReader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73B41"/>
                </a:solidFill>
                <a:effectLst/>
                <a:latin typeface="inter-regular"/>
              </a:rPr>
              <a:t>System.in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 in the </a:t>
            </a:r>
            <a:r>
              <a:rPr lang="en-US" b="1" i="0" dirty="0" err="1">
                <a:solidFill>
                  <a:srgbClr val="373B41"/>
                </a:solidFill>
                <a:effectLst/>
                <a:latin typeface="inter-regular"/>
              </a:rPr>
              <a:t>BufferedReader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 class.</a:t>
            </a:r>
          </a:p>
          <a:p>
            <a:endParaRPr lang="en-US" dirty="0">
              <a:solidFill>
                <a:srgbClr val="373B41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3B41"/>
                </a:solidFill>
                <a:effectLst/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BufferedReader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br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 = new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BufferedReader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 (new 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InputStreamReader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 (System.in));</a:t>
            </a:r>
          </a:p>
          <a:p>
            <a:pPr marL="0" indent="0">
              <a:buNone/>
            </a:pPr>
            <a:endParaRPr lang="en-US" dirty="0">
              <a:solidFill>
                <a:srgbClr val="373B41"/>
              </a:solidFill>
              <a:latin typeface="inter-regula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Using this will link the character based stream ‘</a:t>
            </a:r>
            <a:r>
              <a:rPr lang="en-US" b="0" i="0" dirty="0" err="1">
                <a:solidFill>
                  <a:srgbClr val="373B41"/>
                </a:solidFill>
                <a:effectLst/>
                <a:latin typeface="inter-regular"/>
              </a:rPr>
              <a:t>br</a:t>
            </a:r>
            <a:r>
              <a:rPr lang="en-US" b="0" i="0" dirty="0">
                <a:solidFill>
                  <a:srgbClr val="373B41"/>
                </a:solidFill>
                <a:effectLst/>
                <a:latin typeface="inter-regular"/>
              </a:rPr>
              <a:t>’ to the console for input through System.in.</a:t>
            </a:r>
          </a:p>
          <a:p>
            <a:pPr marL="0" indent="0">
              <a:buNone/>
            </a:pPr>
            <a:br>
              <a:rPr lang="en-US" dirty="0">
                <a:latin typeface="inter-regular"/>
              </a:rPr>
            </a:br>
            <a:endParaRPr lang="en-US" b="1" i="0" dirty="0">
              <a:solidFill>
                <a:srgbClr val="373B4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23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F6-CEFB-4D1A-99F7-7A5D6435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7"/>
            <a:ext cx="12192000" cy="1074054"/>
          </a:xfrm>
        </p:spPr>
        <p:txBody>
          <a:bodyPr>
            <a:noAutofit/>
          </a:bodyPr>
          <a:lstStyle/>
          <a:p>
            <a:pPr algn="ctr"/>
            <a:r>
              <a:rPr lang="en-IN" sz="6000" dirty="0" err="1"/>
              <a:t>BufferedReader</a:t>
            </a:r>
            <a:r>
              <a:rPr lang="en-IN" sz="6000" dirty="0"/>
              <a:t>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4D5F-EB46-4530-B68C-B26DC17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12192000" cy="5769428"/>
          </a:xfrm>
        </p:spPr>
        <p:txBody>
          <a:bodyPr>
            <a:normAutofit fontScale="77500" lnSpcReduction="20000"/>
          </a:bodyPr>
          <a:lstStyle/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import java.io.*;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class </a:t>
            </a:r>
            <a:r>
              <a:rPr lang="en-IN" b="0" i="0" dirty="0" err="1">
                <a:effectLst/>
                <a:latin typeface="Monaco"/>
              </a:rPr>
              <a:t>BufferedReaderEg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public static void main(String </a:t>
            </a:r>
            <a:r>
              <a:rPr lang="en-IN" b="0" i="0" dirty="0" err="1">
                <a:effectLst/>
                <a:latin typeface="Monaco"/>
              </a:rPr>
              <a:t>args</a:t>
            </a:r>
            <a:r>
              <a:rPr lang="en-IN" b="0" i="0" dirty="0">
                <a:effectLst/>
                <a:latin typeface="Monaco"/>
              </a:rPr>
              <a:t>[]) throws </a:t>
            </a:r>
            <a:r>
              <a:rPr lang="en-IN" b="0" i="0" dirty="0" err="1">
                <a:effectLst/>
                <a:latin typeface="Monaco"/>
              </a:rPr>
              <a:t>IOException</a:t>
            </a:r>
            <a:endParaRPr lang="en-IN" b="0" i="0" dirty="0">
              <a:effectLst/>
              <a:latin typeface="Monaco"/>
            </a:endParaRP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{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char </a:t>
            </a:r>
            <a:r>
              <a:rPr lang="en-IN" b="0" i="0" dirty="0" err="1">
                <a:effectLst/>
                <a:latin typeface="Monaco"/>
              </a:rPr>
              <a:t>ch</a:t>
            </a:r>
            <a:r>
              <a:rPr lang="en-IN" b="0" i="0" dirty="0">
                <a:effectLst/>
                <a:latin typeface="Monaco"/>
              </a:rPr>
              <a:t>;</a:t>
            </a:r>
          </a:p>
          <a:p>
            <a:pPr marL="0" indent="0" algn="l" latinLnBrk="0">
              <a:buNone/>
            </a:pPr>
            <a:r>
              <a:rPr lang="en-IN" b="0" i="0" dirty="0" err="1">
                <a:effectLst/>
                <a:latin typeface="Monaco"/>
              </a:rPr>
              <a:t>BufferedReader</a:t>
            </a:r>
            <a:r>
              <a:rPr lang="en-IN" b="0" i="0" dirty="0">
                <a:effectLst/>
                <a:latin typeface="Monaco"/>
              </a:rPr>
              <a:t> </a:t>
            </a:r>
            <a:r>
              <a:rPr lang="en-IN" b="0" i="0" dirty="0" err="1">
                <a:effectLst/>
                <a:latin typeface="Monaco"/>
              </a:rPr>
              <a:t>br</a:t>
            </a:r>
            <a:r>
              <a:rPr lang="en-IN" b="0" i="0" dirty="0">
                <a:effectLst/>
                <a:latin typeface="Monaco"/>
              </a:rPr>
              <a:t> = new </a:t>
            </a:r>
            <a:r>
              <a:rPr lang="en-IN" b="0" i="0" dirty="0" err="1">
                <a:effectLst/>
                <a:latin typeface="Monaco"/>
              </a:rPr>
              <a:t>BufferedReader</a:t>
            </a:r>
            <a:r>
              <a:rPr lang="en-IN" b="0" i="0" dirty="0">
                <a:effectLst/>
                <a:latin typeface="Monaco"/>
              </a:rPr>
              <a:t>(new </a:t>
            </a:r>
            <a:r>
              <a:rPr lang="en-IN" b="0" i="0" dirty="0" err="1">
                <a:effectLst/>
                <a:latin typeface="Monaco"/>
              </a:rPr>
              <a:t>InputStreamReader</a:t>
            </a:r>
            <a:r>
              <a:rPr lang="en-IN" b="0" i="0" dirty="0">
                <a:effectLst/>
                <a:latin typeface="Monaco"/>
              </a:rPr>
              <a:t> (System.in));</a:t>
            </a:r>
          </a:p>
          <a:p>
            <a:pPr marL="0" indent="0" algn="l" latinLnBrk="0">
              <a:buNone/>
            </a:pP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 ("Enter input");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int </a:t>
            </a:r>
            <a:r>
              <a:rPr lang="en-IN" b="0" i="0" dirty="0" err="1">
                <a:effectLst/>
                <a:latin typeface="Monaco"/>
              </a:rPr>
              <a:t>i</a:t>
            </a:r>
            <a:r>
              <a:rPr lang="en-IN" b="0" i="0" dirty="0">
                <a:effectLst/>
                <a:latin typeface="Monaco"/>
              </a:rPr>
              <a:t>=</a:t>
            </a:r>
            <a:r>
              <a:rPr lang="en-IN" b="0" i="0" dirty="0" err="1">
                <a:effectLst/>
                <a:latin typeface="Monaco"/>
              </a:rPr>
              <a:t>br.read</a:t>
            </a:r>
            <a:r>
              <a:rPr lang="en-IN" b="0" i="0" dirty="0">
                <a:effectLst/>
                <a:latin typeface="Monaco"/>
              </a:rPr>
              <a:t>();</a:t>
            </a:r>
          </a:p>
          <a:p>
            <a:pPr marL="0" indent="0" algn="l" latinLnBrk="0">
              <a:buNone/>
            </a:pPr>
            <a:r>
              <a:rPr lang="en-IN" b="0" i="0" dirty="0" err="1">
                <a:effectLst/>
                <a:latin typeface="Monaco"/>
              </a:rPr>
              <a:t>System.out.print</a:t>
            </a:r>
            <a:r>
              <a:rPr lang="en-IN" b="0" i="0" dirty="0">
                <a:effectLst/>
                <a:latin typeface="Monaco"/>
              </a:rPr>
              <a:t>((char)</a:t>
            </a:r>
            <a:r>
              <a:rPr lang="en-IN" b="0" i="0" dirty="0" err="1">
                <a:effectLst/>
                <a:latin typeface="Monaco"/>
              </a:rPr>
              <a:t>i</a:t>
            </a:r>
            <a:r>
              <a:rPr lang="en-IN" b="0" i="0" dirty="0">
                <a:effectLst/>
                <a:latin typeface="Monaco"/>
              </a:rPr>
              <a:t>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//For reading a String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String s;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s=</a:t>
            </a:r>
            <a:r>
              <a:rPr lang="en-IN" b="0" i="0" dirty="0" err="1">
                <a:effectLst/>
                <a:latin typeface="Monaco"/>
              </a:rPr>
              <a:t>br.readLine</a:t>
            </a:r>
            <a:r>
              <a:rPr lang="en-IN" b="0" i="0" dirty="0">
                <a:effectLst/>
                <a:latin typeface="Monaco"/>
              </a:rPr>
              <a:t>();</a:t>
            </a:r>
          </a:p>
          <a:p>
            <a:pPr marL="0" indent="0" algn="l" latinLnBrk="0">
              <a:buNone/>
            </a:pPr>
            <a:r>
              <a:rPr lang="en-IN" b="0" i="0" dirty="0" err="1">
                <a:effectLst/>
                <a:latin typeface="Monaco"/>
              </a:rPr>
              <a:t>System.out.println</a:t>
            </a:r>
            <a:r>
              <a:rPr lang="en-IN" b="0" i="0" dirty="0">
                <a:effectLst/>
                <a:latin typeface="Monaco"/>
              </a:rPr>
              <a:t>(s);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  <a:p>
            <a:pPr marL="0" indent="0" algn="l" latinLnBrk="0">
              <a:buNone/>
            </a:pPr>
            <a:r>
              <a:rPr lang="en-IN" b="0" i="0" dirty="0">
                <a:effectLst/>
                <a:latin typeface="Monaco"/>
              </a:rPr>
              <a:t>}</a:t>
            </a:r>
          </a:p>
          <a:p>
            <a:pPr marL="0" indent="0" algn="l" latinLnBrk="0">
              <a:buNone/>
            </a:pPr>
            <a:endParaRPr lang="en-IN" b="0" i="0" dirty="0"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492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1943</Words>
  <Application>Microsoft Office PowerPoint</Application>
  <PresentationFormat>Widescreen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erdana</vt:lpstr>
      <vt:lpstr>inter-bold</vt:lpstr>
      <vt:lpstr>inter-regular</vt:lpstr>
      <vt:lpstr>lusitana</vt:lpstr>
      <vt:lpstr>Monaco</vt:lpstr>
      <vt:lpstr>Office Theme</vt:lpstr>
      <vt:lpstr>Java I/O </vt:lpstr>
      <vt:lpstr>Default Streams</vt:lpstr>
      <vt:lpstr>FileInputStream</vt:lpstr>
      <vt:lpstr>Example</vt:lpstr>
      <vt:lpstr>Reader</vt:lpstr>
      <vt:lpstr>Writer</vt:lpstr>
      <vt:lpstr>Reading Console Input</vt:lpstr>
      <vt:lpstr>Using the BufferedReader Class</vt:lpstr>
      <vt:lpstr>BufferedReader Class Example</vt:lpstr>
      <vt:lpstr>Using Scanner Class</vt:lpstr>
      <vt:lpstr>Scanner Class Example</vt:lpstr>
      <vt:lpstr>Using Console Class</vt:lpstr>
      <vt:lpstr>Console Class Example</vt:lpstr>
      <vt:lpstr>Writing output to console</vt:lpstr>
      <vt:lpstr>write() method Example</vt:lpstr>
      <vt:lpstr>PrintWriter class</vt:lpstr>
      <vt:lpstr>write() method Example</vt:lpstr>
      <vt:lpstr>Object Streams and Serialization</vt:lpstr>
      <vt:lpstr>Deserialization</vt:lpstr>
      <vt:lpstr>Example</vt:lpstr>
      <vt:lpstr>More about Serialization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I/O </dc:title>
  <dc:creator>manimala sethu</dc:creator>
  <cp:lastModifiedBy>manimala sethu</cp:lastModifiedBy>
  <cp:revision>159</cp:revision>
  <dcterms:created xsi:type="dcterms:W3CDTF">2022-01-18T15:33:15Z</dcterms:created>
  <dcterms:modified xsi:type="dcterms:W3CDTF">2022-02-07T08:29:37Z</dcterms:modified>
</cp:coreProperties>
</file>