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FD2-8DCB-4217-B99C-7F8FEFC43E9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3F85-8656-493A-A141-9F1142D5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Damage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 completed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 Selection and Development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Logging data for future model improvements along with predictions</a:t>
            </a:r>
          </a:p>
          <a:p>
            <a:r>
              <a:rPr lang="en-US" dirty="0" smtClean="0"/>
              <a:t>Image and containerization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508" y="1357745"/>
            <a:ext cx="4538283" cy="257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09" y="4394509"/>
            <a:ext cx="4538283" cy="2332881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Although both techniques rank the same features with high importance, i.e., cut off at first 2 features from top, but I would include 17 features for modeling as the data is overlapping for the dependent variable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03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8455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Train, Validation, Test</a:t>
            </a:r>
          </a:p>
          <a:p>
            <a:r>
              <a:rPr lang="en-US" dirty="0" smtClean="0"/>
              <a:t>Standardization</a:t>
            </a:r>
          </a:p>
          <a:p>
            <a:r>
              <a:rPr lang="en-US" dirty="0" smtClean="0"/>
              <a:t>10-Fold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1" y="2361749"/>
            <a:ext cx="5190837" cy="4227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636" y="1758341"/>
            <a:ext cx="200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79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without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Sampling (SMOTE)</a:t>
            </a:r>
          </a:p>
          <a:p>
            <a:pPr lvl="1"/>
            <a:r>
              <a:rPr lang="en-US" dirty="0" smtClean="0"/>
              <a:t>F1 Scores:</a:t>
            </a:r>
          </a:p>
          <a:p>
            <a:pPr lvl="2"/>
            <a:r>
              <a:rPr lang="en-US" dirty="0" smtClean="0"/>
              <a:t>Logistic Regression: 0.38</a:t>
            </a:r>
          </a:p>
          <a:p>
            <a:pPr lvl="2"/>
            <a:r>
              <a:rPr lang="en-US" dirty="0" smtClean="0"/>
              <a:t>Random Forest: 0.48</a:t>
            </a:r>
          </a:p>
          <a:p>
            <a:pPr lvl="2"/>
            <a:r>
              <a:rPr lang="en-US" dirty="0" smtClean="0"/>
              <a:t>Support Vector Classifier: 0.42</a:t>
            </a:r>
          </a:p>
          <a:p>
            <a:r>
              <a:rPr lang="en-US" dirty="0" smtClean="0"/>
              <a:t>Under </a:t>
            </a:r>
            <a:r>
              <a:rPr lang="en-US" dirty="0"/>
              <a:t>Sampling </a:t>
            </a:r>
            <a:r>
              <a:rPr lang="en-US" dirty="0" smtClean="0"/>
              <a:t>(</a:t>
            </a:r>
            <a:r>
              <a:rPr lang="en-US" dirty="0" err="1" smtClean="0"/>
              <a:t>Tomek</a:t>
            </a:r>
            <a:r>
              <a:rPr lang="en-US" dirty="0" smtClean="0"/>
              <a:t>-Links)</a:t>
            </a:r>
            <a:endParaRPr lang="en-US" dirty="0"/>
          </a:p>
          <a:p>
            <a:pPr lvl="1"/>
            <a:r>
              <a:rPr lang="en-US" dirty="0"/>
              <a:t>F1 Scores:</a:t>
            </a:r>
          </a:p>
          <a:p>
            <a:pPr lvl="2"/>
            <a:r>
              <a:rPr lang="en-US" dirty="0"/>
              <a:t>Logistic Regression: </a:t>
            </a:r>
            <a:r>
              <a:rPr lang="en-US" dirty="0" smtClean="0"/>
              <a:t>0.48</a:t>
            </a:r>
            <a:endParaRPr lang="en-US" dirty="0"/>
          </a:p>
          <a:p>
            <a:pPr lvl="2"/>
            <a:r>
              <a:rPr lang="en-US" dirty="0"/>
              <a:t>Random Forest: 0.48</a:t>
            </a:r>
          </a:p>
          <a:p>
            <a:pPr lvl="2"/>
            <a:r>
              <a:rPr lang="en-US" dirty="0"/>
              <a:t>Support Vector Classifier: </a:t>
            </a:r>
            <a:r>
              <a:rPr lang="en-US" dirty="0" smtClean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9065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with Up Sampling and Fine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Ranomized</a:t>
            </a:r>
            <a:r>
              <a:rPr lang="en-US" dirty="0" smtClean="0"/>
              <a:t> Search Cross Validation</a:t>
            </a:r>
          </a:p>
          <a:p>
            <a:r>
              <a:rPr lang="en-US" dirty="0" smtClean="0"/>
              <a:t>SMOTE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19871"/>
            <a:ext cx="1151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Vehicles came for inspection: </a:t>
            </a:r>
            <a:r>
              <a:rPr lang="en-US" sz="1800" dirty="0" smtClean="0"/>
              <a:t>1156</a:t>
            </a:r>
          </a:p>
          <a:p>
            <a:r>
              <a:rPr lang="en-US" sz="1800" dirty="0" smtClean="0"/>
              <a:t>False Positives: 13</a:t>
            </a:r>
          </a:p>
          <a:p>
            <a:r>
              <a:rPr lang="en-US" sz="1800" dirty="0" smtClean="0"/>
              <a:t>True Positive: 23</a:t>
            </a:r>
          </a:p>
          <a:p>
            <a:r>
              <a:rPr lang="en-US" sz="1800" dirty="0" smtClean="0"/>
              <a:t>False Negatives: 47</a:t>
            </a:r>
          </a:p>
          <a:p>
            <a:r>
              <a:rPr lang="en-US" sz="1800" dirty="0" smtClean="0"/>
              <a:t>True Negatives: 1073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Amount Saved (</a:t>
            </a:r>
            <a:r>
              <a:rPr lang="en-US" sz="1800" dirty="0" err="1" smtClean="0"/>
              <a:t>AmS</a:t>
            </a:r>
            <a:r>
              <a:rPr lang="en-US" sz="1800" dirty="0" smtClean="0"/>
              <a:t>): (1073*600) + (23*2600) = </a:t>
            </a:r>
            <a:r>
              <a:rPr lang="en-GB" sz="1800" b="1" dirty="0"/>
              <a:t>€ </a:t>
            </a:r>
            <a:r>
              <a:rPr lang="en-US" sz="1800" dirty="0" smtClean="0"/>
              <a:t>703,600</a:t>
            </a:r>
          </a:p>
          <a:p>
            <a:r>
              <a:rPr lang="en-US" sz="1800" dirty="0" smtClean="0"/>
              <a:t>Amount Wasted Technical Action (</a:t>
            </a:r>
            <a:r>
              <a:rPr lang="en-US" sz="1800" dirty="0" err="1" smtClean="0"/>
              <a:t>AmWT</a:t>
            </a:r>
            <a:r>
              <a:rPr lang="en-US" sz="1800" dirty="0" smtClean="0"/>
              <a:t>): 13*600 = </a:t>
            </a:r>
            <a:r>
              <a:rPr lang="en-GB" sz="1800" b="1" dirty="0" smtClean="0"/>
              <a:t>€ </a:t>
            </a:r>
            <a:r>
              <a:rPr lang="en-GB" sz="1800" dirty="0" smtClean="0"/>
              <a:t>7,800 </a:t>
            </a:r>
            <a:r>
              <a:rPr lang="en-GB" sz="1200" dirty="0" smtClean="0"/>
              <a:t>( I am assuming vehicle which are flagged damaged will turn out to be non-damage during technical action phase)</a:t>
            </a:r>
          </a:p>
          <a:p>
            <a:r>
              <a:rPr lang="en-GB" sz="1800" dirty="0" smtClean="0"/>
              <a:t>Amount </a:t>
            </a:r>
            <a:r>
              <a:rPr lang="en-GB" sz="1800" dirty="0"/>
              <a:t>Wasted Technical Action and Repair (</a:t>
            </a:r>
            <a:r>
              <a:rPr lang="en-GB" sz="1800" dirty="0" err="1"/>
              <a:t>AmWTR</a:t>
            </a:r>
            <a:r>
              <a:rPr lang="en-GB" sz="1800" dirty="0"/>
              <a:t>): 47*2600 = </a:t>
            </a:r>
            <a:r>
              <a:rPr lang="en-GB" sz="1800" dirty="0"/>
              <a:t>€ </a:t>
            </a:r>
            <a:r>
              <a:rPr lang="en-GB" sz="1800" dirty="0"/>
              <a:t>122,200</a:t>
            </a:r>
          </a:p>
          <a:p>
            <a:r>
              <a:rPr lang="en-GB" sz="2000" b="1" dirty="0" smtClean="0"/>
              <a:t>Total Amount Saved: </a:t>
            </a:r>
            <a:r>
              <a:rPr lang="en-GB" sz="2000" dirty="0" err="1" smtClean="0"/>
              <a:t>AmS</a:t>
            </a:r>
            <a:r>
              <a:rPr lang="en-GB" sz="2000" dirty="0" smtClean="0"/>
              <a:t> </a:t>
            </a:r>
            <a:r>
              <a:rPr lang="en-AT" sz="2000" dirty="0" smtClean="0"/>
              <a:t>–</a:t>
            </a:r>
            <a:r>
              <a:rPr lang="en-GB" sz="2000" dirty="0" smtClean="0"/>
              <a:t> (</a:t>
            </a:r>
            <a:r>
              <a:rPr lang="en-GB" sz="2000" dirty="0" err="1" smtClean="0"/>
              <a:t>AmWT</a:t>
            </a:r>
            <a:r>
              <a:rPr lang="en-GB" sz="2000" dirty="0" smtClean="0"/>
              <a:t> + </a:t>
            </a:r>
            <a:r>
              <a:rPr lang="en-GB" sz="2000" dirty="0" err="1" smtClean="0"/>
              <a:t>AmWTR</a:t>
            </a:r>
            <a:r>
              <a:rPr lang="en-GB" sz="2000" dirty="0" smtClean="0"/>
              <a:t>) = </a:t>
            </a:r>
            <a:r>
              <a:rPr lang="en-GB" sz="2000" b="1" dirty="0" smtClean="0"/>
              <a:t>€ 573,600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8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7281" y="3931768"/>
            <a:ext cx="2193637" cy="62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15" idx="1"/>
          </p:cNvCxnSpPr>
          <p:nvPr/>
        </p:nvCxnSpPr>
        <p:spPr>
          <a:xfrm flipV="1">
            <a:off x="1434100" y="2542111"/>
            <a:ext cx="1096818" cy="138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18" y="1855924"/>
            <a:ext cx="1538240" cy="1372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5" y="1912883"/>
            <a:ext cx="1258455" cy="125845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069158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7" y="2135748"/>
            <a:ext cx="2253165" cy="8127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6" idx="3"/>
            <a:endCxn id="21" idx="1"/>
          </p:cNvCxnSpPr>
          <p:nvPr/>
        </p:nvCxnSpPr>
        <p:spPr>
          <a:xfrm>
            <a:off x="6175430" y="2542111"/>
            <a:ext cx="847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10190082" y="3393534"/>
            <a:ext cx="1387764" cy="116125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1" idx="3"/>
            <a:endCxn id="44" idx="0"/>
          </p:cNvCxnSpPr>
          <p:nvPr/>
        </p:nvCxnSpPr>
        <p:spPr>
          <a:xfrm>
            <a:off x="9276412" y="2542111"/>
            <a:ext cx="1703025" cy="85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23125" y="3140364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4424216" y="3426692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12690" y="3131128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2"/>
            <a:endCxn id="12" idx="0"/>
          </p:cNvCxnSpPr>
          <p:nvPr/>
        </p:nvCxnSpPr>
        <p:spPr>
          <a:xfrm flipH="1">
            <a:off x="2630054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Analysis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4" idx="2"/>
            <a:endCxn id="16" idx="0"/>
          </p:cNvCxnSpPr>
          <p:nvPr/>
        </p:nvCxnSpPr>
        <p:spPr>
          <a:xfrm>
            <a:off x="3523671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37522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Engineering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20" idx="2"/>
            <a:endCxn id="4" idx="0"/>
          </p:cNvCxnSpPr>
          <p:nvPr/>
        </p:nvCxnSpPr>
        <p:spPr>
          <a:xfrm>
            <a:off x="2630054" y="2549237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32000" y="2032000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3537522" y="2032000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Preprocessing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3" idx="2"/>
            <a:endCxn id="4" idx="0"/>
          </p:cNvCxnSpPr>
          <p:nvPr/>
        </p:nvCxnSpPr>
        <p:spPr>
          <a:xfrm flipH="1">
            <a:off x="3523671" y="2549237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2" idx="0"/>
          </p:cNvCxnSpPr>
          <p:nvPr/>
        </p:nvCxnSpPr>
        <p:spPr>
          <a:xfrm flipH="1">
            <a:off x="5705768" y="3731492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07714" y="4322619"/>
            <a:ext cx="1196108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Training</a:t>
            </a:r>
            <a:endParaRPr lang="en-US" sz="1400" dirty="0"/>
          </a:p>
        </p:txBody>
      </p:sp>
      <p:cxnSp>
        <p:nvCxnSpPr>
          <p:cNvPr id="43" name="Straight Connector 42"/>
          <p:cNvCxnSpPr>
            <a:endCxn id="44" idx="0"/>
          </p:cNvCxnSpPr>
          <p:nvPr/>
        </p:nvCxnSpPr>
        <p:spPr>
          <a:xfrm>
            <a:off x="6599385" y="3731492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613236" y="4322619"/>
            <a:ext cx="1274623" cy="563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Hyperparams</a:t>
            </a:r>
            <a:endParaRPr lang="en-US" sz="1400" dirty="0" smtClean="0"/>
          </a:p>
          <a:p>
            <a:pPr algn="ctr"/>
            <a:r>
              <a:rPr lang="en-US" sz="1400" dirty="0" smtClean="0"/>
              <a:t>Optimization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7714" y="2022764"/>
            <a:ext cx="1196108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Comparison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613236" y="2022764"/>
            <a:ext cx="1274623" cy="5172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Selection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36935" y="2535383"/>
            <a:ext cx="893617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630552" y="2535383"/>
            <a:ext cx="651163" cy="59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 flipV="1">
            <a:off x="7513781" y="3417456"/>
            <a:ext cx="128847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02255" y="3121892"/>
            <a:ext cx="1801091" cy="59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Save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094" y="619220"/>
            <a:ext cx="1129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+mj-ea"/>
                <a:cs typeface="+mj-cs"/>
              </a:rPr>
              <a:t>Data Analysis &amp;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7586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19" y="1690688"/>
            <a:ext cx="4026517" cy="393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19" y="5624945"/>
            <a:ext cx="49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5.82% data available for damage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84" y="1403927"/>
            <a:ext cx="7330616" cy="38792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9999" y="5624945"/>
            <a:ext cx="5772728" cy="98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than 90% of the data is missing for REPAIR_DATE and TACHOMETER_IN_KM variables</a:t>
            </a:r>
          </a:p>
          <a:p>
            <a:r>
              <a:rPr lang="en-US" sz="1600" dirty="0" smtClean="0"/>
              <a:t>No duplicate records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3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Variance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439" y="1795716"/>
            <a:ext cx="3733800" cy="26746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Variance is low for various features, e.g., EngSpDist_K14, AmbTempDist_K1, etc.</a:t>
            </a:r>
          </a:p>
          <a:p>
            <a:r>
              <a:rPr lang="en-US" sz="2000" dirty="0" smtClean="0"/>
              <a:t>Cut off at AmbTempDist_K4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808"/>
            <a:ext cx="6250678" cy="2631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387"/>
            <a:ext cx="6250678" cy="25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12" y="1363807"/>
            <a:ext cx="9008288" cy="435133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70148" y="1363807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Plotting data points with </a:t>
            </a:r>
            <a:r>
              <a:rPr lang="en-US" sz="1800" dirty="0" err="1" smtClean="0"/>
              <a:t>idx</a:t>
            </a:r>
            <a:r>
              <a:rPr lang="en-US" sz="1800" dirty="0" smtClean="0"/>
              <a:t> and values to see the overall correctness of the data</a:t>
            </a:r>
          </a:p>
          <a:p>
            <a:r>
              <a:rPr lang="en-US" sz="1800" dirty="0" smtClean="0"/>
              <a:t>The data looks correct as the values are in specific range, there are outliers as the distribution are extremely +</a:t>
            </a:r>
            <a:r>
              <a:rPr lang="en-US" sz="1800" dirty="0" err="1" smtClean="0"/>
              <a:t>ve</a:t>
            </a:r>
            <a:r>
              <a:rPr lang="en-US" sz="1800" dirty="0" smtClean="0"/>
              <a:t> skewed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56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7" y="1543706"/>
            <a:ext cx="2933700" cy="32956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974" y="1510369"/>
            <a:ext cx="3904012" cy="1803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583" y="1543706"/>
            <a:ext cx="3939548" cy="1770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975" y="3440192"/>
            <a:ext cx="3904012" cy="170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83" y="3440191"/>
            <a:ext cx="3939548" cy="1778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972" y="5218544"/>
            <a:ext cx="3904013" cy="153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580" y="5228613"/>
            <a:ext cx="3939551" cy="1523169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756277" y="1197898"/>
            <a:ext cx="1999796" cy="31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Log transformation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984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094018" cy="44551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Many features are highly correlated</a:t>
            </a:r>
          </a:p>
          <a:p>
            <a:r>
              <a:rPr lang="en-US" sz="1800" dirty="0" smtClean="0"/>
              <a:t>Drop one from each with more than 95% correlation</a:t>
            </a:r>
          </a:p>
          <a:p>
            <a:r>
              <a:rPr lang="en-US" sz="1800" dirty="0" smtClean="0"/>
              <a:t>Following features are dropped based on correlation analysis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17 features left including dependent variable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0" y="1528474"/>
            <a:ext cx="5974500" cy="532952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3762" y="3526475"/>
            <a:ext cx="2413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'EngSpDist_K8', 'EngSpDist_K9', 'EngSpDist_K10', 'EngSpDist_K11', 'EngSpDist_K12', 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SlopeEngSpDist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w.r.t. Dependent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78" y="1690688"/>
            <a:ext cx="4595366" cy="280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28" y="1625600"/>
            <a:ext cx="4622271" cy="2866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" y="4848370"/>
            <a:ext cx="4640728" cy="1469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88" y="4848369"/>
            <a:ext cx="1576991" cy="1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4" y="1357745"/>
            <a:ext cx="7980587" cy="4104675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9105" y="1690688"/>
            <a:ext cx="2744108" cy="4383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Top 4 components represent the distribution w.r.t. to the dependent variable</a:t>
            </a:r>
          </a:p>
          <a:p>
            <a:r>
              <a:rPr lang="en-US" sz="1800" dirty="0" smtClean="0"/>
              <a:t>Both classes overlaps with few exception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73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428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Vehicle Damage Classification</vt:lpstr>
      <vt:lpstr>PowerPoint Presentation</vt:lpstr>
      <vt:lpstr>Data Analysis</vt:lpstr>
      <vt:lpstr>Data Variance</vt:lpstr>
      <vt:lpstr>Data Correctness</vt:lpstr>
      <vt:lpstr>Skew Analysis</vt:lpstr>
      <vt:lpstr>Correlation Analysis.</vt:lpstr>
      <vt:lpstr>Distribution w.r.t. Dependent Variable</vt:lpstr>
      <vt:lpstr>PCA Analysis</vt:lpstr>
      <vt:lpstr>Feature Importance</vt:lpstr>
      <vt:lpstr>Modeling</vt:lpstr>
      <vt:lpstr>Sampling without fine tuning</vt:lpstr>
      <vt:lpstr>Random forest with Up Sampling and Fine tuning</vt:lpstr>
      <vt:lpstr>Cost Analysis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Mukhtar</dc:creator>
  <cp:lastModifiedBy>Adil Mukhtar</cp:lastModifiedBy>
  <cp:revision>79</cp:revision>
  <dcterms:created xsi:type="dcterms:W3CDTF">2023-08-30T08:00:44Z</dcterms:created>
  <dcterms:modified xsi:type="dcterms:W3CDTF">2023-08-30T10:22:29Z</dcterms:modified>
</cp:coreProperties>
</file>