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0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4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5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9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1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5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0330"/>
          </a:xfrm>
        </p:spPr>
        <p:txBody>
          <a:bodyPr/>
          <a:lstStyle/>
          <a:p>
            <a:pPr algn="ctr"/>
            <a:r>
              <a:rPr lang="en-US" dirty="0" smtClean="0"/>
              <a:t>AVL </a:t>
            </a:r>
            <a:r>
              <a:rPr lang="en-AT" dirty="0" smtClean="0"/>
              <a:t>–</a:t>
            </a:r>
            <a:r>
              <a:rPr lang="en-US" dirty="0" smtClean="0"/>
              <a:t> Challenge</a:t>
            </a:r>
            <a:br>
              <a:rPr lang="en-US" dirty="0" smtClean="0"/>
            </a:br>
            <a:r>
              <a:rPr lang="en-US" sz="1800" dirty="0" smtClean="0"/>
              <a:t>Adil Mukhtar (adilmukhtar600@gmail.com)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031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w.r.t. Dependent Variable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178" y="1690688"/>
            <a:ext cx="4595366" cy="2805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928" y="1625600"/>
            <a:ext cx="4622271" cy="2866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78" y="4848370"/>
            <a:ext cx="4640728" cy="14692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188" y="4848369"/>
            <a:ext cx="1576991" cy="14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8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504" y="1357745"/>
            <a:ext cx="7980587" cy="4104675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629105" y="1690688"/>
            <a:ext cx="2744108" cy="438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Top 4 components represent the distribution w.r.t. to the dependent variable</a:t>
            </a:r>
          </a:p>
          <a:p>
            <a:r>
              <a:rPr lang="en-US" sz="1800" dirty="0" smtClean="0"/>
              <a:t>Both classes overlaps with few exception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6730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1508" y="1357745"/>
            <a:ext cx="4538283" cy="2574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09" y="4394509"/>
            <a:ext cx="4538283" cy="2332881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629105" y="1690688"/>
            <a:ext cx="2744108" cy="438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Although both techniques rank the same features with high importance, i.e., cut off at first 2 features from top, but I would include 17 features for modeling as the data is overlapping for the dependent variable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303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8455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Train, Validation, Test</a:t>
            </a:r>
          </a:p>
          <a:p>
            <a:r>
              <a:rPr lang="en-US" dirty="0" smtClean="0"/>
              <a:t>Standardization</a:t>
            </a:r>
          </a:p>
          <a:p>
            <a:r>
              <a:rPr lang="en-US" dirty="0" smtClean="0"/>
              <a:t>10-Fold cross 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1" y="2361749"/>
            <a:ext cx="5190837" cy="4227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27636" y="1758341"/>
            <a:ext cx="200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Baselines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4798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without fine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Sampling (SMOTE)</a:t>
            </a:r>
          </a:p>
          <a:p>
            <a:pPr lvl="1"/>
            <a:r>
              <a:rPr lang="en-US" dirty="0" smtClean="0"/>
              <a:t>F1 Scores:</a:t>
            </a:r>
          </a:p>
          <a:p>
            <a:pPr lvl="2"/>
            <a:r>
              <a:rPr lang="en-US" dirty="0" smtClean="0"/>
              <a:t>Logistic Regression: 0.38</a:t>
            </a:r>
          </a:p>
          <a:p>
            <a:pPr lvl="2"/>
            <a:r>
              <a:rPr lang="en-US" dirty="0" smtClean="0"/>
              <a:t>Random Forest: 0.49</a:t>
            </a:r>
          </a:p>
          <a:p>
            <a:pPr lvl="2"/>
            <a:r>
              <a:rPr lang="en-US" dirty="0" smtClean="0"/>
              <a:t>Support Vector Classifier: 0.42</a:t>
            </a:r>
          </a:p>
          <a:p>
            <a:r>
              <a:rPr lang="en-US" dirty="0" smtClean="0"/>
              <a:t>Under </a:t>
            </a:r>
            <a:r>
              <a:rPr lang="en-US" dirty="0"/>
              <a:t>Sampling </a:t>
            </a:r>
            <a:r>
              <a:rPr lang="en-US" dirty="0" smtClean="0"/>
              <a:t>(</a:t>
            </a:r>
            <a:r>
              <a:rPr lang="en-US" dirty="0" err="1" smtClean="0"/>
              <a:t>Tomek</a:t>
            </a:r>
            <a:r>
              <a:rPr lang="en-US" dirty="0" smtClean="0"/>
              <a:t>-Links)</a:t>
            </a:r>
            <a:endParaRPr lang="en-US" dirty="0"/>
          </a:p>
          <a:p>
            <a:pPr lvl="1"/>
            <a:r>
              <a:rPr lang="en-US" dirty="0"/>
              <a:t>F1 Scores:</a:t>
            </a:r>
          </a:p>
          <a:p>
            <a:pPr lvl="2"/>
            <a:r>
              <a:rPr lang="en-US" dirty="0"/>
              <a:t>Logistic Regression: </a:t>
            </a:r>
            <a:r>
              <a:rPr lang="en-US" dirty="0" smtClean="0"/>
              <a:t>0.48</a:t>
            </a:r>
            <a:endParaRPr lang="en-US" dirty="0"/>
          </a:p>
          <a:p>
            <a:pPr lvl="2"/>
            <a:r>
              <a:rPr lang="en-US" dirty="0"/>
              <a:t>Random Forest</a:t>
            </a:r>
            <a:r>
              <a:rPr lang="en-US"/>
              <a:t>: </a:t>
            </a:r>
            <a:r>
              <a:rPr lang="en-US" smtClean="0"/>
              <a:t>0.47</a:t>
            </a:r>
            <a:endParaRPr lang="en-US" dirty="0"/>
          </a:p>
          <a:p>
            <a:pPr lvl="2"/>
            <a:r>
              <a:rPr lang="en-US" dirty="0"/>
              <a:t>Support Vector Classifier: </a:t>
            </a:r>
            <a:r>
              <a:rPr lang="en-US" dirty="0" smtClean="0"/>
              <a:t>0.37</a:t>
            </a:r>
          </a:p>
        </p:txBody>
      </p:sp>
    </p:spTree>
    <p:extLst>
      <p:ext uri="{BB962C8B-B14F-4D97-AF65-F5344CB8AC3E}">
        <p14:creationId xmlns:p14="http://schemas.microsoft.com/office/powerpoint/2010/main" val="390654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with Up Sampling and Fine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Ranomized</a:t>
            </a:r>
            <a:r>
              <a:rPr lang="en-US" dirty="0" smtClean="0"/>
              <a:t> Search Cross Validation</a:t>
            </a:r>
          </a:p>
          <a:p>
            <a:r>
              <a:rPr lang="en-US" dirty="0" smtClean="0"/>
              <a:t>SMOTE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3119871"/>
            <a:ext cx="115157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3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Total Vehicles came for inspection: </a:t>
            </a:r>
            <a:r>
              <a:rPr lang="en-US" sz="1800" dirty="0" smtClean="0"/>
              <a:t>1156</a:t>
            </a:r>
          </a:p>
          <a:p>
            <a:r>
              <a:rPr lang="en-US" sz="1800" dirty="0" smtClean="0"/>
              <a:t>False Positives: 13</a:t>
            </a:r>
          </a:p>
          <a:p>
            <a:r>
              <a:rPr lang="en-US" sz="1800" dirty="0" smtClean="0"/>
              <a:t>True Positive: 23</a:t>
            </a:r>
          </a:p>
          <a:p>
            <a:r>
              <a:rPr lang="en-US" sz="1800" dirty="0" smtClean="0"/>
              <a:t>False Negatives: 47</a:t>
            </a:r>
          </a:p>
          <a:p>
            <a:r>
              <a:rPr lang="en-US" sz="1800" dirty="0" smtClean="0"/>
              <a:t>True Negatives: 1073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Amount Saved (</a:t>
            </a:r>
            <a:r>
              <a:rPr lang="en-US" sz="1800" dirty="0" err="1" smtClean="0"/>
              <a:t>AmS</a:t>
            </a:r>
            <a:r>
              <a:rPr lang="en-US" sz="1800" dirty="0" smtClean="0"/>
              <a:t>): (1073*600) + (23*2600) = </a:t>
            </a:r>
            <a:r>
              <a:rPr lang="en-GB" sz="1800" b="1" dirty="0"/>
              <a:t>€ </a:t>
            </a:r>
            <a:r>
              <a:rPr lang="en-US" sz="1800" smtClean="0"/>
              <a:t>703,600   </a:t>
            </a:r>
          </a:p>
          <a:p>
            <a:r>
              <a:rPr lang="en-US" sz="1800" smtClean="0"/>
              <a:t>Amount </a:t>
            </a:r>
            <a:r>
              <a:rPr lang="en-US" sz="1800" dirty="0" smtClean="0"/>
              <a:t>Wasted Technical Action (</a:t>
            </a:r>
            <a:r>
              <a:rPr lang="en-US" sz="1800" dirty="0" err="1" smtClean="0"/>
              <a:t>AmWT</a:t>
            </a:r>
            <a:r>
              <a:rPr lang="en-US" sz="1800" dirty="0" smtClean="0"/>
              <a:t>): 13*600 = </a:t>
            </a:r>
            <a:r>
              <a:rPr lang="en-GB" sz="1800" b="1" dirty="0" smtClean="0"/>
              <a:t>€ </a:t>
            </a:r>
            <a:r>
              <a:rPr lang="en-GB" sz="1800" dirty="0" smtClean="0"/>
              <a:t>7,800 </a:t>
            </a:r>
            <a:r>
              <a:rPr lang="en-GB" sz="1200" dirty="0" smtClean="0"/>
              <a:t>( I am assuming vehicle which are flagged damaged will turn out to be non-damage during technical action phase)</a:t>
            </a:r>
          </a:p>
          <a:p>
            <a:r>
              <a:rPr lang="en-GB" sz="1800" dirty="0" smtClean="0"/>
              <a:t>Amount </a:t>
            </a:r>
            <a:r>
              <a:rPr lang="en-GB" sz="1800" dirty="0"/>
              <a:t>Wasted Technical Action and Repair (</a:t>
            </a:r>
            <a:r>
              <a:rPr lang="en-GB" sz="1800" dirty="0" err="1"/>
              <a:t>AmWTR</a:t>
            </a:r>
            <a:r>
              <a:rPr lang="en-GB" sz="1800" dirty="0"/>
              <a:t>): 47*2600 = € 122,200</a:t>
            </a:r>
          </a:p>
          <a:p>
            <a:r>
              <a:rPr lang="en-GB" sz="2000" b="1" dirty="0" smtClean="0"/>
              <a:t>Total Amount Saved: </a:t>
            </a:r>
            <a:r>
              <a:rPr lang="en-GB" sz="2000" dirty="0" err="1" smtClean="0"/>
              <a:t>AmS</a:t>
            </a:r>
            <a:r>
              <a:rPr lang="en-GB" sz="2000" dirty="0" smtClean="0"/>
              <a:t> </a:t>
            </a:r>
            <a:r>
              <a:rPr lang="en-AT" sz="2000" dirty="0" smtClean="0"/>
              <a:t>–</a:t>
            </a:r>
            <a:r>
              <a:rPr lang="en-GB" sz="2000" dirty="0" smtClean="0"/>
              <a:t> (</a:t>
            </a:r>
            <a:r>
              <a:rPr lang="en-GB" sz="2000" dirty="0" err="1" smtClean="0"/>
              <a:t>AmWT</a:t>
            </a:r>
            <a:r>
              <a:rPr lang="en-GB" sz="2000" dirty="0" smtClean="0"/>
              <a:t> + </a:t>
            </a:r>
            <a:r>
              <a:rPr lang="en-GB" sz="2000" dirty="0" err="1" smtClean="0"/>
              <a:t>AmWTR</a:t>
            </a:r>
            <a:r>
              <a:rPr lang="en-GB" sz="2000" dirty="0" smtClean="0"/>
              <a:t>) = </a:t>
            </a:r>
            <a:r>
              <a:rPr lang="en-GB" sz="2000" b="1" dirty="0" smtClean="0"/>
              <a:t>€ 573,600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9817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7281" y="3931768"/>
            <a:ext cx="2193637" cy="62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Request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  <a:endCxn id="15" idx="1"/>
          </p:cNvCxnSpPr>
          <p:nvPr/>
        </p:nvCxnSpPr>
        <p:spPr>
          <a:xfrm flipV="1">
            <a:off x="1434100" y="2542111"/>
            <a:ext cx="1096818" cy="138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18" y="1855924"/>
            <a:ext cx="1538240" cy="13723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75" y="1912883"/>
            <a:ext cx="1258455" cy="1258455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4069158" y="2542111"/>
            <a:ext cx="847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247" y="2135748"/>
            <a:ext cx="2253165" cy="8127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6" idx="3"/>
            <a:endCxn id="21" idx="1"/>
          </p:cNvCxnSpPr>
          <p:nvPr/>
        </p:nvCxnSpPr>
        <p:spPr>
          <a:xfrm>
            <a:off x="6175430" y="2542111"/>
            <a:ext cx="847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Multidocument 43"/>
          <p:cNvSpPr/>
          <p:nvPr/>
        </p:nvSpPr>
        <p:spPr>
          <a:xfrm>
            <a:off x="10190082" y="3393534"/>
            <a:ext cx="1387764" cy="116125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mongodb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21" idx="3"/>
            <a:endCxn id="44" idx="0"/>
          </p:cNvCxnSpPr>
          <p:nvPr/>
        </p:nvCxnSpPr>
        <p:spPr>
          <a:xfrm>
            <a:off x="9276412" y="2542111"/>
            <a:ext cx="1703025" cy="85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Damage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Task completed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Model Selection and Development</a:t>
            </a:r>
          </a:p>
          <a:p>
            <a:r>
              <a:rPr lang="en-US" dirty="0" smtClean="0"/>
              <a:t>REST APIs</a:t>
            </a:r>
          </a:p>
          <a:p>
            <a:r>
              <a:rPr lang="en-US" dirty="0" smtClean="0"/>
              <a:t>MongoDB</a:t>
            </a:r>
          </a:p>
          <a:p>
            <a:r>
              <a:rPr lang="en-US" dirty="0" smtClean="0"/>
              <a:t>Logging data for future model improvements along with predictions</a:t>
            </a:r>
          </a:p>
          <a:p>
            <a:r>
              <a:rPr lang="en-US" dirty="0" smtClean="0"/>
              <a:t>Image and containerization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9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23125" y="3140364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 flipV="1">
            <a:off x="4424216" y="3426692"/>
            <a:ext cx="1288474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12690" y="3131128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2"/>
            <a:endCxn id="12" idx="0"/>
          </p:cNvCxnSpPr>
          <p:nvPr/>
        </p:nvCxnSpPr>
        <p:spPr>
          <a:xfrm flipH="1">
            <a:off x="2630054" y="3731492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032000" y="4322619"/>
            <a:ext cx="1196108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Analysis</a:t>
            </a:r>
            <a:endParaRPr lang="en-US" sz="1400" dirty="0"/>
          </a:p>
        </p:txBody>
      </p:sp>
      <p:cxnSp>
        <p:nvCxnSpPr>
          <p:cNvPr id="15" name="Straight Connector 14"/>
          <p:cNvCxnSpPr>
            <a:stCxn id="4" idx="2"/>
            <a:endCxn id="16" idx="0"/>
          </p:cNvCxnSpPr>
          <p:nvPr/>
        </p:nvCxnSpPr>
        <p:spPr>
          <a:xfrm>
            <a:off x="3523671" y="3731492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537522" y="4322619"/>
            <a:ext cx="1274623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Engineering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20" idx="2"/>
            <a:endCxn id="4" idx="0"/>
          </p:cNvCxnSpPr>
          <p:nvPr/>
        </p:nvCxnSpPr>
        <p:spPr>
          <a:xfrm>
            <a:off x="2630054" y="2549237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032000" y="2032000"/>
            <a:ext cx="1196108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Selection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3537522" y="2032000"/>
            <a:ext cx="1274623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Preprocessing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23" idx="2"/>
            <a:endCxn id="4" idx="0"/>
          </p:cNvCxnSpPr>
          <p:nvPr/>
        </p:nvCxnSpPr>
        <p:spPr>
          <a:xfrm flipH="1">
            <a:off x="3523671" y="2549237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2" idx="0"/>
          </p:cNvCxnSpPr>
          <p:nvPr/>
        </p:nvCxnSpPr>
        <p:spPr>
          <a:xfrm flipH="1">
            <a:off x="5705768" y="3731492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107714" y="4322619"/>
            <a:ext cx="1196108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Training</a:t>
            </a:r>
            <a:endParaRPr lang="en-US" sz="1400" dirty="0"/>
          </a:p>
        </p:txBody>
      </p:sp>
      <p:cxnSp>
        <p:nvCxnSpPr>
          <p:cNvPr id="43" name="Straight Connector 42"/>
          <p:cNvCxnSpPr>
            <a:endCxn id="44" idx="0"/>
          </p:cNvCxnSpPr>
          <p:nvPr/>
        </p:nvCxnSpPr>
        <p:spPr>
          <a:xfrm>
            <a:off x="6599385" y="3731492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613236" y="4322619"/>
            <a:ext cx="1274623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Hyperparams</a:t>
            </a:r>
            <a:endParaRPr lang="en-US" sz="1400" dirty="0" smtClean="0"/>
          </a:p>
          <a:p>
            <a:pPr algn="ctr"/>
            <a:r>
              <a:rPr lang="en-US" sz="1400" dirty="0" smtClean="0"/>
              <a:t>Optimization</a:t>
            </a:r>
            <a:endParaRPr lang="en-US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5107714" y="2022764"/>
            <a:ext cx="1196108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Comparison</a:t>
            </a:r>
            <a:endParaRPr lang="en-US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6613236" y="2022764"/>
            <a:ext cx="1274623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Selection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736935" y="2535383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30552" y="2535383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3" idx="1"/>
          </p:cNvCxnSpPr>
          <p:nvPr/>
        </p:nvCxnSpPr>
        <p:spPr>
          <a:xfrm flipV="1">
            <a:off x="7513781" y="3417456"/>
            <a:ext cx="1288474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8802255" y="3121892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Save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85094" y="619220"/>
            <a:ext cx="11296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  <a:ea typeface="+mj-ea"/>
                <a:cs typeface="+mj-cs"/>
              </a:rPr>
              <a:t>Data Analysis &amp; 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147586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819" y="1690688"/>
            <a:ext cx="4026517" cy="3934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819" y="5624945"/>
            <a:ext cx="499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Highly 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5.82% data available for damage class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384" y="1403927"/>
            <a:ext cx="7330616" cy="387927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79999" y="5624945"/>
            <a:ext cx="5772728" cy="983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More than 90% of the data is missing for REPAIR_DATE and TACHOMETER_IN_KM variables</a:t>
            </a:r>
          </a:p>
          <a:p>
            <a:r>
              <a:rPr lang="en-US" sz="1600" dirty="0" smtClean="0"/>
              <a:t>No duplicate records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380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Variance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54439" y="1795716"/>
            <a:ext cx="3733800" cy="267468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Variance is low for various features, e.g., EngSpDist_K14, AmbTempDist_K1, etc.</a:t>
            </a:r>
          </a:p>
          <a:p>
            <a:r>
              <a:rPr lang="en-US" sz="2000" dirty="0" smtClean="0"/>
              <a:t>Cut off at AmbTempDist_K4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0808"/>
            <a:ext cx="6250678" cy="2631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6387"/>
            <a:ext cx="6250678" cy="25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3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Correctness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712" y="1363807"/>
            <a:ext cx="9008288" cy="4351338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270148" y="1363807"/>
            <a:ext cx="2744108" cy="438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Plotting data points with </a:t>
            </a:r>
            <a:r>
              <a:rPr lang="en-US" sz="1800" dirty="0" err="1" smtClean="0"/>
              <a:t>idx</a:t>
            </a:r>
            <a:r>
              <a:rPr lang="en-US" sz="1800" dirty="0" smtClean="0"/>
              <a:t> and values to see the overall correctness of the data</a:t>
            </a:r>
          </a:p>
          <a:p>
            <a:r>
              <a:rPr lang="en-US" sz="1800" dirty="0" smtClean="0"/>
              <a:t>The data looks correct as the values are in specific range, there are outliers as the distribution are extremely +</a:t>
            </a:r>
            <a:r>
              <a:rPr lang="en-US" sz="1800" dirty="0" err="1" smtClean="0"/>
              <a:t>ve</a:t>
            </a:r>
            <a:r>
              <a:rPr lang="en-US" sz="1800" dirty="0" smtClean="0"/>
              <a:t> skewed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656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77" y="1543706"/>
            <a:ext cx="2933700" cy="329565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0974" y="1510369"/>
            <a:ext cx="3904012" cy="1803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583" y="1543706"/>
            <a:ext cx="3939548" cy="17701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975" y="3440192"/>
            <a:ext cx="3904012" cy="17077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5583" y="3440191"/>
            <a:ext cx="3939548" cy="17783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0972" y="5218544"/>
            <a:ext cx="3904013" cy="1533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5580" y="5228613"/>
            <a:ext cx="3939551" cy="1523169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>
          <a:xfrm>
            <a:off x="6756277" y="1197898"/>
            <a:ext cx="1999796" cy="3124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Log transformation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984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Analysis.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094018" cy="445510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Many features are highly correlated</a:t>
            </a:r>
          </a:p>
          <a:p>
            <a:r>
              <a:rPr lang="en-US" sz="1800" dirty="0" smtClean="0"/>
              <a:t>Drop one from each with more than 95% correlation</a:t>
            </a:r>
          </a:p>
          <a:p>
            <a:r>
              <a:rPr lang="en-US" sz="1800" dirty="0" smtClean="0"/>
              <a:t>Following features are dropped based on correlation analysis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17 features left including dependent variable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00" y="1528474"/>
            <a:ext cx="5974500" cy="5329526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33762" y="3526475"/>
            <a:ext cx="2413001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'EngSpDist_K8', 'EngSpDist_K9', 'EngSpDist_K10', 'EngSpDist_K11', 'EngSpDist_K12', 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SlopeEngSpDist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of change (slope)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err="1" smtClean="0"/>
              <a:t>Amb</a:t>
            </a:r>
            <a:r>
              <a:rPr lang="en-US" dirty="0" smtClean="0"/>
              <a:t> Temperature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4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442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AVL – Challenge Adil Mukhtar (adilmukhtar600@gmail.com)</vt:lpstr>
      <vt:lpstr>Vehicle Damage Classification</vt:lpstr>
      <vt:lpstr>PowerPoint Presentation</vt:lpstr>
      <vt:lpstr>Data Analysis</vt:lpstr>
      <vt:lpstr>Data Variance</vt:lpstr>
      <vt:lpstr>Data Correctness</vt:lpstr>
      <vt:lpstr>Skew Analysis</vt:lpstr>
      <vt:lpstr>Correlation Analysis.</vt:lpstr>
      <vt:lpstr>Feature Engineering</vt:lpstr>
      <vt:lpstr>Distribution w.r.t. Dependent Variable</vt:lpstr>
      <vt:lpstr>PCA Analysis</vt:lpstr>
      <vt:lpstr>Feature Importance</vt:lpstr>
      <vt:lpstr>Modeling</vt:lpstr>
      <vt:lpstr>Sampling without fine tuning</vt:lpstr>
      <vt:lpstr>Random forest with Up Sampling and Fine tuning</vt:lpstr>
      <vt:lpstr>Cost Analysis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Mukhtar</dc:creator>
  <cp:lastModifiedBy>Adil Mukhtar</cp:lastModifiedBy>
  <cp:revision>85</cp:revision>
  <dcterms:created xsi:type="dcterms:W3CDTF">2023-08-30T08:00:44Z</dcterms:created>
  <dcterms:modified xsi:type="dcterms:W3CDTF">2023-08-30T13:17:23Z</dcterms:modified>
</cp:coreProperties>
</file>