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4AD77-4A74-4C2C-94C6-47AF52CD2F6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B78AE-D140-476C-ABFC-0E0DDC7E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1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3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38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9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F76C-1782-4A5A-9B22-1942B6733BC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DF50-C549-4297-A808-D19E81EF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8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F76C-1782-4A5A-9B22-1942B6733BC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DF50-C549-4297-A808-D19E81EF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F76C-1782-4A5A-9B22-1942B6733BC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DF50-C549-4297-A808-D19E81EF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5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A174-1ADF-1E48-B6DD-36515CA54732}" type="datetime1">
              <a:rPr lang="en-US" smtClean="0"/>
              <a:pPr/>
              <a:t>4/22/2019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Oracle Internal/Restricted/Highly Restricted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317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E5E5-CA66-5940-9D1C-9F6D8D7529FE}" type="datetime1">
              <a:rPr lang="en-US" smtClean="0"/>
              <a:pPr/>
              <a:t>4/22/2019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Oracle Internal/Restricted/Highly Restricted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953" y="1373742"/>
            <a:ext cx="11128096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132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F76C-1782-4A5A-9B22-1942B6733BC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DF50-C549-4297-A808-D19E81EF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F76C-1782-4A5A-9B22-1942B6733BC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DF50-C549-4297-A808-D19E81EF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F76C-1782-4A5A-9B22-1942B6733BC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DF50-C549-4297-A808-D19E81EF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3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F76C-1782-4A5A-9B22-1942B6733BC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DF50-C549-4297-A808-D19E81EF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4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F76C-1782-4A5A-9B22-1942B6733BC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DF50-C549-4297-A808-D19E81EF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7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F76C-1782-4A5A-9B22-1942B6733BC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DF50-C549-4297-A808-D19E81EF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F76C-1782-4A5A-9B22-1942B6733BC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DF50-C549-4297-A808-D19E81EF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5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F76C-1782-4A5A-9B22-1942B6733BC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DF50-C549-4297-A808-D19E81EF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F76C-1782-4A5A-9B22-1942B6733BC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ADF50-C549-4297-A808-D19E81EF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4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OCI-C to OCI Migration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request using SEaaS</a:t>
            </a:r>
          </a:p>
        </p:txBody>
      </p:sp>
    </p:spTree>
    <p:extLst>
      <p:ext uri="{BB962C8B-B14F-4D97-AF65-F5344CB8AC3E}">
        <p14:creationId xmlns:p14="http://schemas.microsoft.com/office/powerpoint/2010/main" val="81845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“Solution Design”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5026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Enter Opportunity ID</a:t>
            </a:r>
          </a:p>
          <a:p>
            <a:r>
              <a:rPr lang="en-US" dirty="0"/>
              <a:t>Select Solution Design Service</a:t>
            </a:r>
          </a:p>
          <a:p>
            <a:r>
              <a:rPr lang="en-US" dirty="0"/>
              <a:t>Answer question 3 “NATD: Name any specific program (such as OCI-C to OCI Migrations) that this is associated with?” with OCI-C to OCI Migrations</a:t>
            </a:r>
          </a:p>
          <a:p>
            <a:r>
              <a:rPr lang="en-US" dirty="0"/>
              <a:t>The service will be routed to the delivery team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94385" y="1534618"/>
            <a:ext cx="5462026" cy="4933352"/>
            <a:chOff x="6004815" y="1086697"/>
            <a:chExt cx="5462026" cy="49333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9354" y="1086697"/>
              <a:ext cx="3117487" cy="493335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Arc 5"/>
            <p:cNvSpPr/>
            <p:nvPr/>
          </p:nvSpPr>
          <p:spPr>
            <a:xfrm rot="5696422">
              <a:off x="7058762" y="1891158"/>
              <a:ext cx="371789" cy="2479683"/>
            </a:xfrm>
            <a:prstGeom prst="arc">
              <a:avLst>
                <a:gd name="adj1" fmla="val 16716936"/>
                <a:gd name="adj2" fmla="val 4716772"/>
              </a:avLst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 bwMode="gray">
          <a:xfrm>
            <a:off x="8132018" y="3578921"/>
            <a:ext cx="2531298" cy="3336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83" y="1311755"/>
            <a:ext cx="1949297" cy="1335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432" y="1320146"/>
            <a:ext cx="8570722" cy="1981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4852" y="407187"/>
            <a:ext cx="11122302" cy="4519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SEaaS Login to SCRM and go to New Engagement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Confidential – Oracle Internal/Restricted/Highly Restricted</a:t>
            </a:r>
          </a:p>
        </p:txBody>
      </p:sp>
      <p:sp>
        <p:nvSpPr>
          <p:cNvPr id="14" name="Rounded Rectangle 13"/>
          <p:cNvSpPr/>
          <p:nvPr/>
        </p:nvSpPr>
        <p:spPr bwMode="gray">
          <a:xfrm>
            <a:off x="8141999" y="2737546"/>
            <a:ext cx="962025" cy="3673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34B96-0FAF-42CA-864F-39D6EDFC1867}"/>
              </a:ext>
            </a:extLst>
          </p:cNvPr>
          <p:cNvSpPr txBox="1"/>
          <p:nvPr/>
        </p:nvSpPr>
        <p:spPr>
          <a:xfrm>
            <a:off x="982707" y="1070030"/>
            <a:ext cx="1054648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Login to SCRM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5" y="1688668"/>
            <a:ext cx="449854" cy="428503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4422478">
            <a:off x="2619144" y="1368993"/>
            <a:ext cx="371789" cy="1485503"/>
          </a:xfrm>
          <a:prstGeom prst="arc">
            <a:avLst>
              <a:gd name="adj1" fmla="val 16716936"/>
              <a:gd name="adj2" fmla="val 4059115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228" y="3433576"/>
            <a:ext cx="5652657" cy="2547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Arc 19"/>
          <p:cNvSpPr/>
          <p:nvPr/>
        </p:nvSpPr>
        <p:spPr>
          <a:xfrm rot="11597521" flipH="1">
            <a:off x="8834482" y="2968105"/>
            <a:ext cx="187890" cy="732166"/>
          </a:xfrm>
          <a:prstGeom prst="arc">
            <a:avLst>
              <a:gd name="adj1" fmla="val 16716936"/>
              <a:gd name="adj2" fmla="val 4059115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9780" y="4130827"/>
            <a:ext cx="568183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/>
              <a:t>Select Opportunity</a:t>
            </a:r>
          </a:p>
          <a:p>
            <a:pPr marL="285750" indent="-285750" fontAlgn="base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/>
              <a:t>Solution Design Service will only show when an Opportunity is used</a:t>
            </a:r>
          </a:p>
        </p:txBody>
      </p:sp>
      <p:sp>
        <p:nvSpPr>
          <p:cNvPr id="17" name="Rounded Rectangle 16"/>
          <p:cNvSpPr/>
          <p:nvPr/>
        </p:nvSpPr>
        <p:spPr bwMode="gray">
          <a:xfrm>
            <a:off x="6998999" y="5060859"/>
            <a:ext cx="962025" cy="3673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680706" y="1123114"/>
            <a:ext cx="4104824" cy="4933352"/>
            <a:chOff x="7362017" y="1086697"/>
            <a:chExt cx="4104824" cy="493335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9354" y="1086697"/>
              <a:ext cx="3117487" cy="493335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1" name="Arc 30"/>
            <p:cNvSpPr/>
            <p:nvPr/>
          </p:nvSpPr>
          <p:spPr>
            <a:xfrm rot="2879868">
              <a:off x="7918874" y="2933115"/>
              <a:ext cx="371789" cy="1485503"/>
            </a:xfrm>
            <a:prstGeom prst="arc">
              <a:avLst>
                <a:gd name="adj1" fmla="val 16716936"/>
                <a:gd name="adj2" fmla="val 4059115"/>
              </a:avLst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4852" y="407187"/>
            <a:ext cx="11122302" cy="4519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SEaaS Select ‘Solution Design’ Service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Confidential – Oracle Internal/Restricted/Highly Restricted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285" y="2002454"/>
            <a:ext cx="2866667" cy="38284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406284" y="1694001"/>
            <a:ext cx="2866667" cy="3227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24" name="Arc 23"/>
          <p:cNvSpPr/>
          <p:nvPr/>
        </p:nvSpPr>
        <p:spPr>
          <a:xfrm rot="4422478">
            <a:off x="1551475" y="1165213"/>
            <a:ext cx="371789" cy="1485503"/>
          </a:xfrm>
          <a:prstGeom prst="arc">
            <a:avLst>
              <a:gd name="adj1" fmla="val 16716936"/>
              <a:gd name="adj2" fmla="val 4059115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23420" y="4087365"/>
            <a:ext cx="2628296" cy="1243801"/>
          </a:xfrm>
          <a:prstGeom prst="foldedCorner">
            <a:avLst/>
          </a:prstGeom>
          <a:solidFill>
            <a:srgbClr val="FFFFCC"/>
          </a:solidFill>
          <a:ln w="57150">
            <a:solidFill>
              <a:schemeClr val="accent2"/>
            </a:solidFill>
          </a:ln>
        </p:spPr>
        <p:txBody>
          <a:bodyPr wrap="square" lIns="76180" tIns="76180" rIns="76180" bIns="76180" rtlCol="0" anchor="ctr" anchorCtr="0">
            <a:noAutofit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buAutoNum type="arabicPeriod"/>
            </a:lvl1pPr>
          </a:lstStyle>
          <a:p>
            <a:pPr marL="0" indent="0">
              <a:buNone/>
            </a:pPr>
            <a:r>
              <a:rPr lang="en-US" dirty="0"/>
              <a:t>Enter Opportunity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Part of Account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Service</a:t>
            </a:r>
          </a:p>
        </p:txBody>
      </p:sp>
      <p:sp>
        <p:nvSpPr>
          <p:cNvPr id="26" name="Arc 25"/>
          <p:cNvSpPr/>
          <p:nvPr/>
        </p:nvSpPr>
        <p:spPr>
          <a:xfrm rot="6101356">
            <a:off x="5381645" y="3320169"/>
            <a:ext cx="371789" cy="1485503"/>
          </a:xfrm>
          <a:prstGeom prst="arc">
            <a:avLst>
              <a:gd name="adj1" fmla="val 16716936"/>
              <a:gd name="adj2" fmla="val 4059115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 bwMode="gray">
          <a:xfrm>
            <a:off x="8903999" y="3222395"/>
            <a:ext cx="2531298" cy="3336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9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ular Callout 100"/>
          <p:cNvSpPr/>
          <p:nvPr/>
        </p:nvSpPr>
        <p:spPr bwMode="gray">
          <a:xfrm>
            <a:off x="708170" y="1730163"/>
            <a:ext cx="8293725" cy="4560886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751" y="5533219"/>
            <a:ext cx="3400425" cy="9566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Oracle Internal/Restricted/Highly Restricted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533400" y="975547"/>
            <a:ext cx="11125198" cy="343299"/>
          </a:xfrm>
        </p:spPr>
        <p:txBody>
          <a:bodyPr/>
          <a:lstStyle/>
          <a:p>
            <a:r>
              <a:rPr lang="en-US" dirty="0"/>
              <a:t>Answer Service Questions, Enter ‘OCI-C to OCI Migration’ for Question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06401"/>
            <a:ext cx="11125200" cy="5538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SEaaS Answer </a:t>
            </a:r>
            <a:r>
              <a:rPr lang="en-US" b="1"/>
              <a:t>Service Specific questions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03" y="6019106"/>
            <a:ext cx="618003" cy="61800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9147208" y="1775894"/>
            <a:ext cx="2594100" cy="1243801"/>
          </a:xfrm>
          <a:prstGeom prst="foldedCorner">
            <a:avLst/>
          </a:prstGeom>
          <a:solidFill>
            <a:srgbClr val="FFFFCC"/>
          </a:solidFill>
          <a:ln w="57150">
            <a:solidFill>
              <a:schemeClr val="accent2"/>
            </a:solidFill>
          </a:ln>
        </p:spPr>
        <p:txBody>
          <a:bodyPr wrap="square" lIns="76180" tIns="76180" rIns="76180" bIns="76180" rtlCol="0" anchor="ctr" anchorCtr="0">
            <a:noAutofit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buAutoNum type="arabicPeriod"/>
            </a:lvl1pPr>
          </a:lstStyle>
          <a:p>
            <a:pPr marL="0" indent="0">
              <a:buNone/>
            </a:pPr>
            <a:r>
              <a:rPr lang="en-US" dirty="0"/>
              <a:t>Answer all questions as normal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47208" y="3158089"/>
            <a:ext cx="2594101" cy="658238"/>
          </a:xfrm>
          <a:prstGeom prst="foldedCorner">
            <a:avLst/>
          </a:prstGeom>
          <a:solidFill>
            <a:srgbClr val="FFFFCC"/>
          </a:solidFill>
          <a:ln w="57150">
            <a:solidFill>
              <a:schemeClr val="accent2"/>
            </a:solidFill>
          </a:ln>
        </p:spPr>
        <p:txBody>
          <a:bodyPr wrap="square" lIns="76180" tIns="76180" rIns="76180" bIns="76180" rtlCol="0" anchor="ctr" anchorCtr="0">
            <a:noAutofit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buAutoNum type="arabicPeriod"/>
            </a:lvl1pPr>
          </a:lstStyle>
          <a:p>
            <a:pPr marL="0" indent="0">
              <a:buNone/>
            </a:pPr>
            <a:r>
              <a:rPr lang="en-US" dirty="0"/>
              <a:t>Enter OCI-C to OCI on Q3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7207" y="3947338"/>
            <a:ext cx="2594101" cy="658238"/>
          </a:xfrm>
          <a:prstGeom prst="foldedCorner">
            <a:avLst/>
          </a:prstGeom>
          <a:solidFill>
            <a:srgbClr val="FFFFCC"/>
          </a:solidFill>
          <a:ln w="57150">
            <a:solidFill>
              <a:schemeClr val="accent2"/>
            </a:solidFill>
          </a:ln>
        </p:spPr>
        <p:txBody>
          <a:bodyPr wrap="square" lIns="76180" tIns="76180" rIns="76180" bIns="76180" rtlCol="0" anchor="ctr" anchorCtr="0">
            <a:noAutofit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buAutoNum type="arabicPeriod"/>
            </a:lvl1pPr>
          </a:lstStyle>
          <a:p>
            <a:pPr marL="0" indent="0">
              <a:buNone/>
            </a:pPr>
            <a:r>
              <a:rPr lang="en-US" dirty="0"/>
              <a:t>Complete Engagement Header if required</a:t>
            </a:r>
          </a:p>
        </p:txBody>
      </p:sp>
      <p:sp>
        <p:nvSpPr>
          <p:cNvPr id="50" name="Arc 49"/>
          <p:cNvSpPr/>
          <p:nvPr/>
        </p:nvSpPr>
        <p:spPr>
          <a:xfrm rot="2968337">
            <a:off x="4669546" y="1526245"/>
            <a:ext cx="371789" cy="1263178"/>
          </a:xfrm>
          <a:prstGeom prst="arc">
            <a:avLst>
              <a:gd name="adj1" fmla="val 16716936"/>
              <a:gd name="adj2" fmla="val 4059115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10048508" flipH="1">
            <a:off x="10647363" y="4462448"/>
            <a:ext cx="226395" cy="1127349"/>
          </a:xfrm>
          <a:prstGeom prst="arc">
            <a:avLst>
              <a:gd name="adj1" fmla="val 16716936"/>
              <a:gd name="adj2" fmla="val 4059115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481" y="2928140"/>
            <a:ext cx="7648575" cy="50917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82" y="1775894"/>
            <a:ext cx="8096269" cy="11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117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171</Words>
  <Application>Microsoft Office PowerPoint</Application>
  <PresentationFormat>Widescreen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OCI-C to OCI Migration</vt:lpstr>
      <vt:lpstr>Using “Solution Design” Service</vt:lpstr>
      <vt:lpstr>SEaaS Login to SCRM and go to New Engagement</vt:lpstr>
      <vt:lpstr>SEaaS Select ‘Solution Design’ Service</vt:lpstr>
      <vt:lpstr>SEaaS Answer Service Specific questions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OCI-C to OCI Migration</dc:title>
  <dc:creator>Shaun Faulkner</dc:creator>
  <cp:lastModifiedBy>jychettr</cp:lastModifiedBy>
  <cp:revision>2</cp:revision>
  <dcterms:created xsi:type="dcterms:W3CDTF">2018-12-12T21:08:29Z</dcterms:created>
  <dcterms:modified xsi:type="dcterms:W3CDTF">2019-04-22T16:46:52Z</dcterms:modified>
</cp:coreProperties>
</file>