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3506B-0135-4CCA-8823-916794F18F5E}" type="datetimeFigureOut">
              <a:rPr lang="fr-FR" smtClean="0"/>
              <a:t>25/06/2021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7654D-851C-4A1C-ACA1-B92262252F17}" type="slidenum">
              <a:rPr lang="fr-FR" smtClean="0"/>
              <a:t>‹#›</a:t>
            </a:fld>
            <a:endParaRPr lang="fr-FR"/>
          </a:p>
        </p:txBody>
      </p:sp>
    </p:spTree>
    <p:extLst>
      <p:ext uri="{BB962C8B-B14F-4D97-AF65-F5344CB8AC3E}">
        <p14:creationId xmlns:p14="http://schemas.microsoft.com/office/powerpoint/2010/main" val="241431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F7C4-3FC7-4A27-AC00-5394CB8D8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78C46AEF-2DCF-4B86-8ACC-FE1420D05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D48EA58-5AA3-4152-8F02-2FD22C775188}"/>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53424424-A33E-4BFF-817B-D67400D50C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2CC6231-2743-4D3C-9B5D-51D7A2A6FB97}"/>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234674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6D21-3656-464C-B807-ED80128A80A4}"/>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50DE261-374C-4860-B96C-9C514D2E6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7DC4DE9-44D2-42A3-A25C-EAF42CF76516}"/>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6EAC5968-6D76-441E-95BE-8AB66625334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275C542-CA7D-4689-AE94-9AB9578A9127}"/>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160536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61208-BA3D-43E0-950F-8396585563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5076F77-4205-450F-8F10-11A57EBF5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589C08D-8FA8-4D03-99D1-E1FEA7D5FBE5}"/>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DDAB6556-36C6-4C74-A76D-83BCA63D900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7E2DF35-8C5E-4544-ADFE-DA82A376D78F}"/>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379099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2464-9B9E-4EDD-B8AC-A37ADFDED84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6E2A5D0-3AA1-42C9-A93C-2D4AB4F70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87C94D9-161E-479D-B200-7A163D7A914E}"/>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2D357E9B-AD9E-4C29-9BF9-CAEE5BDD0CF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DC77016-3445-47C1-9626-74C74BC6E4C3}"/>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192389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75A-76FC-45D9-8854-7E9A97525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0D5DD857-DCC7-46AB-A4FA-0C83C3982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421B5-30E5-4873-9547-85762276A077}"/>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5DDF203A-6FF8-4A6A-A55E-3D8E8264ECA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7089580-E69B-4DF9-94C8-E886B5CA3772}"/>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229736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4B7F-B1DF-428A-9E7C-E280A1A4526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3E43EF0-5BB8-4D1C-A981-836B81AAC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886260B-25FB-457B-A3C0-AC62C3F34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89D4AB3-E90D-478B-A278-6BDDC29AE521}"/>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6" name="Footer Placeholder 5">
            <a:extLst>
              <a:ext uri="{FF2B5EF4-FFF2-40B4-BE49-F238E27FC236}">
                <a16:creationId xmlns:a16="http://schemas.microsoft.com/office/drawing/2014/main" id="{24721299-2687-4380-A20D-F0E174E9939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538F716-F52B-461B-86AB-06762FF5E22A}"/>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10436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70E0-55AB-4CE6-8152-68EB5FF945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8A374C9-EA61-4B4E-B0E1-147D7059E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3FE8E-5115-4FCA-88D8-D56E8A270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94C714A9-374B-4A27-9BB6-C58FBDCFB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AE65-1287-4714-BF21-5EA2594EA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0652195E-5EAE-47D3-8F51-B827FBEB4646}"/>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8" name="Footer Placeholder 7">
            <a:extLst>
              <a:ext uri="{FF2B5EF4-FFF2-40B4-BE49-F238E27FC236}">
                <a16:creationId xmlns:a16="http://schemas.microsoft.com/office/drawing/2014/main" id="{B97598E7-8297-48BA-AC0E-A841EB258E6B}"/>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28421F18-B131-446A-97C7-5F99E59CE4E2}"/>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305925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50C-096E-4AD2-A931-B7CC8D61E7FA}"/>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A8199E5F-D35D-468B-9E40-8C9E08DFBAC2}"/>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4" name="Footer Placeholder 3">
            <a:extLst>
              <a:ext uri="{FF2B5EF4-FFF2-40B4-BE49-F238E27FC236}">
                <a16:creationId xmlns:a16="http://schemas.microsoft.com/office/drawing/2014/main" id="{56851236-B7BB-4841-9024-8E0F64F3275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82D8DBA2-3359-4222-AAEC-586F2FE08F11}"/>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263933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83642-0A50-4E85-8C83-715E57D33B81}"/>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3" name="Footer Placeholder 2">
            <a:extLst>
              <a:ext uri="{FF2B5EF4-FFF2-40B4-BE49-F238E27FC236}">
                <a16:creationId xmlns:a16="http://schemas.microsoft.com/office/drawing/2014/main" id="{F8362A22-E439-4FFA-89C8-8FE68D220F93}"/>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E1BFDFED-F44D-4225-980E-3414AE4B50BF}"/>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129564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6E9-C65A-4ACA-A11A-688B83AEC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42A7C1DF-CE59-423E-B4FD-46B4FFB82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C8C27E12-FF5E-427C-AF5F-E3996FE61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E808D-12A4-49F0-92AE-DC8BE88F3773}"/>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6" name="Footer Placeholder 5">
            <a:extLst>
              <a:ext uri="{FF2B5EF4-FFF2-40B4-BE49-F238E27FC236}">
                <a16:creationId xmlns:a16="http://schemas.microsoft.com/office/drawing/2014/main" id="{63BD0361-0E35-47D3-821A-48CBF9CC828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A614EFA-717B-4223-9E5D-9EED9A309FB1}"/>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253634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C308-30E4-4FFD-9F38-0362F814D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A6252A0-4D9F-449E-BD55-67B91CDCA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AA79E11-2BEF-4A28-BDB8-18FC52839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12179-E730-422F-BE0D-642E9DADD5ED}"/>
              </a:ext>
            </a:extLst>
          </p:cNvPr>
          <p:cNvSpPr>
            <a:spLocks noGrp="1"/>
          </p:cNvSpPr>
          <p:nvPr>
            <p:ph type="dt" sz="half" idx="10"/>
          </p:nvPr>
        </p:nvSpPr>
        <p:spPr/>
        <p:txBody>
          <a:bodyPr/>
          <a:lstStyle/>
          <a:p>
            <a:fld id="{0A36EC08-7097-4EC4-A60C-FEB77FCF1A0F}" type="datetimeFigureOut">
              <a:rPr lang="fr-FR" smtClean="0"/>
              <a:t>25/06/2021</a:t>
            </a:fld>
            <a:endParaRPr lang="fr-FR"/>
          </a:p>
        </p:txBody>
      </p:sp>
      <p:sp>
        <p:nvSpPr>
          <p:cNvPr id="6" name="Footer Placeholder 5">
            <a:extLst>
              <a:ext uri="{FF2B5EF4-FFF2-40B4-BE49-F238E27FC236}">
                <a16:creationId xmlns:a16="http://schemas.microsoft.com/office/drawing/2014/main" id="{7DE8ADC3-722B-40CF-B326-469E81A21FA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1E4EF06-F4BC-43C9-80F6-0509B6B6AFB2}"/>
              </a:ext>
            </a:extLst>
          </p:cNvPr>
          <p:cNvSpPr>
            <a:spLocks noGrp="1"/>
          </p:cNvSpPr>
          <p:nvPr>
            <p:ph type="sldNum" sz="quarter" idx="12"/>
          </p:nvPr>
        </p:nvSpPr>
        <p:spPr/>
        <p:txBody>
          <a:bodyPr/>
          <a:lstStyle/>
          <a:p>
            <a:fld id="{13762E51-3E6D-458F-B932-2CAA99678693}" type="slidenum">
              <a:rPr lang="fr-FR" smtClean="0"/>
              <a:t>‹#›</a:t>
            </a:fld>
            <a:endParaRPr lang="fr-FR"/>
          </a:p>
        </p:txBody>
      </p:sp>
    </p:spTree>
    <p:extLst>
      <p:ext uri="{BB962C8B-B14F-4D97-AF65-F5344CB8AC3E}">
        <p14:creationId xmlns:p14="http://schemas.microsoft.com/office/powerpoint/2010/main" val="358160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BAD43-1806-4ED2-939F-4F4134F81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20CC770-493A-4613-914C-9D47A4BCD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6635F5B-3CE4-4156-8A98-D4536A38A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6EC08-7097-4EC4-A60C-FEB77FCF1A0F}" type="datetimeFigureOut">
              <a:rPr lang="fr-FR" smtClean="0"/>
              <a:t>25/06/2021</a:t>
            </a:fld>
            <a:endParaRPr lang="fr-FR"/>
          </a:p>
        </p:txBody>
      </p:sp>
      <p:sp>
        <p:nvSpPr>
          <p:cNvPr id="5" name="Footer Placeholder 4">
            <a:extLst>
              <a:ext uri="{FF2B5EF4-FFF2-40B4-BE49-F238E27FC236}">
                <a16:creationId xmlns:a16="http://schemas.microsoft.com/office/drawing/2014/main" id="{2C042360-26D4-4DCD-BC5F-E59EED533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692F0813-DE30-4D96-95EE-5EE0E00BB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62E51-3E6D-458F-B932-2CAA99678693}" type="slidenum">
              <a:rPr lang="fr-FR" smtClean="0"/>
              <a:t>‹#›</a:t>
            </a:fld>
            <a:endParaRPr lang="fr-FR"/>
          </a:p>
        </p:txBody>
      </p:sp>
    </p:spTree>
    <p:extLst>
      <p:ext uri="{BB962C8B-B14F-4D97-AF65-F5344CB8AC3E}">
        <p14:creationId xmlns:p14="http://schemas.microsoft.com/office/powerpoint/2010/main" val="312665416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untitled4.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9">
            <a:extLst>
              <a:ext uri="{FF2B5EF4-FFF2-40B4-BE49-F238E27FC236}">
                <a16:creationId xmlns:a16="http://schemas.microsoft.com/office/drawing/2014/main" id="{11F1EC3D-E4B8-4A40-959A-53F6AA2767C3}"/>
              </a:ext>
            </a:extLst>
          </p:cNvPr>
          <p:cNvSpPr>
            <a:spLocks noGrp="1" noChangeAspect="1" noChangeArrowheads="1"/>
          </p:cNvSpPr>
          <p:nvPr>
            <p:ph type="ctrTitle"/>
          </p:nvPr>
        </p:nvSpPr>
        <p:spPr bwMode="auto">
          <a:xfrm>
            <a:off x="0" y="1343202"/>
            <a:ext cx="12177485" cy="5814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t" anchorCtr="0" compatLnSpc="1">
            <a:prstTxWarp prst="textNoShape">
              <a:avLst/>
            </a:prstTxWarp>
            <a:noAutofit/>
          </a:bodyPr>
          <a:lstStyle/>
          <a:p>
            <a:r>
              <a:rPr lang="fr-FR" sz="4000" dirty="0">
                <a:effectLst>
                  <a:outerShdw blurRad="38100" dist="38100" dir="2700000" algn="tl">
                    <a:srgbClr val="000000">
                      <a:alpha val="43137"/>
                    </a:srgbClr>
                  </a:outerShdw>
                </a:effectLst>
                <a:latin typeface="Algerian" panose="04020705040A02060702" pitchFamily="82" charset="0"/>
              </a:rPr>
              <a:t>La </a:t>
            </a:r>
            <a:r>
              <a:rPr lang="fr-FR" sz="4000" dirty="0" err="1">
                <a:effectLst>
                  <a:outerShdw blurRad="38100" dist="38100" dir="2700000" algn="tl">
                    <a:srgbClr val="000000">
                      <a:alpha val="43137"/>
                    </a:srgbClr>
                  </a:outerShdw>
                </a:effectLst>
                <a:latin typeface="Algerian" panose="04020705040A02060702" pitchFamily="82" charset="0"/>
              </a:rPr>
              <a:t>resolution</a:t>
            </a:r>
            <a:r>
              <a:rPr lang="fr-FR" sz="4000" dirty="0">
                <a:effectLst>
                  <a:outerShdw blurRad="38100" dist="38100" dir="2700000" algn="tl">
                    <a:srgbClr val="000000">
                      <a:alpha val="43137"/>
                    </a:srgbClr>
                  </a:outerShdw>
                </a:effectLst>
                <a:latin typeface="Algerian" panose="04020705040A02060702" pitchFamily="82" charset="0"/>
              </a:rPr>
              <a:t> du System </a:t>
            </a:r>
            <a:r>
              <a:rPr lang="fr-FR" sz="4000" dirty="0" err="1">
                <a:effectLst>
                  <a:outerShdw blurRad="38100" dist="38100" dir="2700000" algn="tl">
                    <a:srgbClr val="000000">
                      <a:alpha val="43137"/>
                    </a:srgbClr>
                  </a:outerShdw>
                </a:effectLst>
                <a:latin typeface="Algerian" panose="04020705040A02060702" pitchFamily="82" charset="0"/>
              </a:rPr>
              <a:t>linear</a:t>
            </a:r>
            <a:endParaRPr lang="fr-FR" sz="4000"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5DD1DE74-F551-45C8-AF99-BED79D9C45E0}"/>
              </a:ext>
            </a:extLst>
          </p:cNvPr>
          <p:cNvSpPr>
            <a:spLocks noGrp="1"/>
          </p:cNvSpPr>
          <p:nvPr>
            <p:ph type="subTitle" idx="1"/>
          </p:nvPr>
        </p:nvSpPr>
        <p:spPr>
          <a:xfrm>
            <a:off x="0" y="6284685"/>
            <a:ext cx="12177485" cy="471537"/>
          </a:xfrm>
          <a:ln/>
        </p:spPr>
        <p:style>
          <a:lnRef idx="1">
            <a:schemeClr val="accent5"/>
          </a:lnRef>
          <a:fillRef idx="3">
            <a:schemeClr val="accent5"/>
          </a:fillRef>
          <a:effectRef idx="2">
            <a:schemeClr val="accent5"/>
          </a:effectRef>
          <a:fontRef idx="minor">
            <a:schemeClr val="lt1"/>
          </a:fontRef>
        </p:style>
        <p:txBody>
          <a:bodyPr>
            <a:normAutofit fontScale="92500"/>
          </a:bodyPr>
          <a:lstStyle/>
          <a:p>
            <a:r>
              <a:rPr lang="fr-FR" dirty="0">
                <a:solidFill>
                  <a:schemeClr val="bg1"/>
                </a:solidFill>
                <a:latin typeface="Baskerville Old Face" panose="02020602080505020303" pitchFamily="18" charset="0"/>
              </a:rPr>
              <a:t>Réalisé par : Adil </a:t>
            </a:r>
            <a:r>
              <a:rPr lang="fr-FR" dirty="0" err="1">
                <a:solidFill>
                  <a:schemeClr val="bg1"/>
                </a:solidFill>
                <a:latin typeface="Baskerville Old Face" panose="02020602080505020303" pitchFamily="18" charset="0"/>
              </a:rPr>
              <a:t>Erraad</a:t>
            </a:r>
            <a:r>
              <a:rPr lang="fr-FR" dirty="0">
                <a:solidFill>
                  <a:schemeClr val="bg1"/>
                </a:solidFill>
                <a:latin typeface="Baskerville Old Face" panose="02020602080505020303" pitchFamily="18" charset="0"/>
              </a:rPr>
              <a:t>                                                                          Encadre par : Meryem el-</a:t>
            </a:r>
            <a:r>
              <a:rPr lang="fr-FR" dirty="0" err="1">
                <a:solidFill>
                  <a:schemeClr val="bg1"/>
                </a:solidFill>
                <a:latin typeface="Baskerville Old Face" panose="02020602080505020303" pitchFamily="18" charset="0"/>
              </a:rPr>
              <a:t>mouhtadi</a:t>
            </a:r>
            <a:endParaRPr lang="fr-FR" dirty="0">
              <a:solidFill>
                <a:schemeClr val="bg1"/>
              </a:solidFill>
              <a:latin typeface="Baskerville Old Face" panose="02020602080505020303" pitchFamily="18" charset="0"/>
            </a:endParaRPr>
          </a:p>
        </p:txBody>
      </p:sp>
      <p:pic>
        <p:nvPicPr>
          <p:cNvPr id="2051" name="image1.jpeg">
            <a:extLst>
              <a:ext uri="{FF2B5EF4-FFF2-40B4-BE49-F238E27FC236}">
                <a16:creationId xmlns:a16="http://schemas.microsoft.com/office/drawing/2014/main" id="{48DC086C-C66E-4ACD-9BB5-261F3553E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23" y="269257"/>
            <a:ext cx="1581151" cy="7338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83C26E87-B2EB-48EC-BE9F-AA2C5D628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8182" y="405727"/>
            <a:ext cx="1277693" cy="597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
            <a:extLst>
              <a:ext uri="{FF2B5EF4-FFF2-40B4-BE49-F238E27FC236}">
                <a16:creationId xmlns:a16="http://schemas.microsoft.com/office/drawing/2014/main" id="{093FCFF9-04DF-4213-8F08-F1D6450374A6}"/>
              </a:ext>
            </a:extLst>
          </p:cNvPr>
          <p:cNvSpPr txBox="1">
            <a:spLocks noChangeArrowheads="1"/>
          </p:cNvSpPr>
          <p:nvPr/>
        </p:nvSpPr>
        <p:spPr bwMode="auto">
          <a:xfrm>
            <a:off x="2674534" y="409674"/>
            <a:ext cx="7047914" cy="8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1" i="1" u="none" strike="noStrike" cap="none" normalizeH="0" baseline="0" dirty="0">
                <a:ln>
                  <a:noFill/>
                </a:ln>
                <a:solidFill>
                  <a:schemeClr val="tx1"/>
                </a:solidFill>
                <a:effectLst/>
                <a:latin typeface="Batang" panose="02030600000101010101" pitchFamily="18" charset="-127"/>
                <a:ea typeface="Batang" panose="02030600000101010101" pitchFamily="18" charset="-127"/>
              </a:rPr>
              <a:t>Université EUROMED de Fès</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1" i="1" u="none" strike="noStrike" cap="none" normalizeH="0" baseline="0" dirty="0">
                <a:ln>
                  <a:noFill/>
                </a:ln>
                <a:solidFill>
                  <a:schemeClr val="tx1"/>
                </a:solidFill>
                <a:effectLst/>
                <a:latin typeface="Batang" panose="02030600000101010101" pitchFamily="18" charset="-127"/>
                <a:ea typeface="Batang" panose="02030600000101010101" pitchFamily="18" charset="-127"/>
              </a:rPr>
              <a:t>Ecole d’Ingénierie Digitale et d’Intelligence Artificielle </a:t>
            </a:r>
          </a:p>
        </p:txBody>
      </p:sp>
      <p:sp>
        <p:nvSpPr>
          <p:cNvPr id="5" name="Rectangle 4">
            <a:extLst>
              <a:ext uri="{FF2B5EF4-FFF2-40B4-BE49-F238E27FC236}">
                <a16:creationId xmlns:a16="http://schemas.microsoft.com/office/drawing/2014/main" id="{4C325067-3D22-4DD3-A83C-77D04E99D4E5}"/>
              </a:ext>
            </a:extLst>
          </p:cNvPr>
          <p:cNvSpPr>
            <a:spLocks noChangeArrowheads="1"/>
          </p:cNvSpPr>
          <p:nvPr/>
        </p:nvSpPr>
        <p:spPr bwMode="auto">
          <a:xfrm>
            <a:off x="0" y="9397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a:extLst>
              <a:ext uri="{FF2B5EF4-FFF2-40B4-BE49-F238E27FC236}">
                <a16:creationId xmlns:a16="http://schemas.microsoft.com/office/drawing/2014/main" id="{757444DB-00ED-4BE9-8370-B8B3B2560352}"/>
              </a:ext>
            </a:extLst>
          </p:cNvPr>
          <p:cNvSpPr>
            <a:spLocks noChangeArrowheads="1"/>
          </p:cNvSpPr>
          <p:nvPr/>
        </p:nvSpPr>
        <p:spPr bwMode="auto">
          <a:xfrm>
            <a:off x="0" y="1396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 name="Picture 9">
            <a:extLst>
              <a:ext uri="{FF2B5EF4-FFF2-40B4-BE49-F238E27FC236}">
                <a16:creationId xmlns:a16="http://schemas.microsoft.com/office/drawing/2014/main" id="{038A557E-D47C-4F59-8C50-1DC9C11E7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907" y="2157214"/>
            <a:ext cx="4337082" cy="38949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6E13837C-77CF-4323-B756-B8E51418C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759" y="2545523"/>
            <a:ext cx="6622699" cy="32114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6668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28B7-4942-4E63-9D7D-723E2192E878}"/>
              </a:ext>
            </a:extLst>
          </p:cNvPr>
          <p:cNvSpPr>
            <a:spLocks noGrp="1"/>
          </p:cNvSpPr>
          <p:nvPr>
            <p:ph type="title"/>
          </p:nvPr>
        </p:nvSpPr>
        <p:spPr/>
        <p:txBody>
          <a:bodyPr>
            <a:normAutofit/>
          </a:bodyPr>
          <a:lstStyle/>
          <a:p>
            <a:r>
              <a:rPr lang="fr-FR" sz="5400" b="1" i="1" dirty="0">
                <a:solidFill>
                  <a:schemeClr val="accent6">
                    <a:lumMod val="75000"/>
                  </a:schemeClr>
                </a:solidFill>
                <a:effectLst>
                  <a:outerShdw blurRad="38100" dist="38100" dir="2700000" algn="tl">
                    <a:srgbClr val="000000">
                      <a:alpha val="43137"/>
                    </a:srgbClr>
                  </a:outerShdw>
                </a:effectLst>
                <a:latin typeface="Bauhaus 93" panose="04030905020B02020C02" pitchFamily="82" charset="0"/>
              </a:rPr>
              <a:t>tables de matières</a:t>
            </a:r>
          </a:p>
        </p:txBody>
      </p:sp>
      <p:sp>
        <p:nvSpPr>
          <p:cNvPr id="3" name="Content Placeholder 2">
            <a:extLst>
              <a:ext uri="{FF2B5EF4-FFF2-40B4-BE49-F238E27FC236}">
                <a16:creationId xmlns:a16="http://schemas.microsoft.com/office/drawing/2014/main" id="{AFAB4498-79E0-4461-BF08-8C98EBF9E293}"/>
              </a:ext>
            </a:extLst>
          </p:cNvPr>
          <p:cNvSpPr>
            <a:spLocks noGrp="1"/>
          </p:cNvSpPr>
          <p:nvPr>
            <p:ph idx="1"/>
          </p:nvPr>
        </p:nvSpPr>
        <p:spPr/>
        <p:txBody>
          <a:bodyPr>
            <a:normAutofit/>
          </a:bodyPr>
          <a:lstStyle/>
          <a:p>
            <a:pPr marL="571500" indent="-571500">
              <a:buFont typeface="+mj-lt"/>
              <a:buAutoNum type="romanUcPeriod"/>
            </a:pPr>
            <a:r>
              <a:rPr lang="fr-FR" sz="3200" b="1" i="1" dirty="0">
                <a:solidFill>
                  <a:schemeClr val="accent1">
                    <a:lumMod val="75000"/>
                  </a:schemeClr>
                </a:solidFill>
                <a:effectLst>
                  <a:outerShdw blurRad="38100" dist="38100" dir="2700000" algn="tl">
                    <a:srgbClr val="000000">
                      <a:alpha val="43137"/>
                    </a:srgbClr>
                  </a:outerShdw>
                </a:effectLst>
              </a:rPr>
              <a:t>Présentation du projet </a:t>
            </a:r>
          </a:p>
          <a:p>
            <a:pPr marL="571500" indent="-571500">
              <a:buFont typeface="+mj-lt"/>
              <a:buAutoNum type="romanUcPeriod"/>
            </a:pPr>
            <a:endParaRPr lang="fr-FR" sz="3200" b="1" i="1" dirty="0">
              <a:solidFill>
                <a:schemeClr val="accent1">
                  <a:lumMod val="75000"/>
                </a:schemeClr>
              </a:solidFill>
              <a:effectLst>
                <a:outerShdw blurRad="38100" dist="38100" dir="2700000" algn="tl">
                  <a:srgbClr val="000000">
                    <a:alpha val="43137"/>
                  </a:srgbClr>
                </a:outerShdw>
              </a:effectLst>
            </a:endParaRPr>
          </a:p>
          <a:p>
            <a:pPr marL="571500" indent="-571500">
              <a:buFont typeface="+mj-lt"/>
              <a:buAutoNum type="romanUcPeriod"/>
            </a:pPr>
            <a:r>
              <a:rPr lang="fr-FR" sz="3200" b="1" i="1" dirty="0">
                <a:solidFill>
                  <a:schemeClr val="accent1">
                    <a:lumMod val="75000"/>
                  </a:schemeClr>
                </a:solidFill>
                <a:effectLst>
                  <a:outerShdw blurRad="38100" dist="38100" dir="2700000" algn="tl">
                    <a:srgbClr val="000000">
                      <a:alpha val="43137"/>
                    </a:srgbClr>
                  </a:outerShdw>
                </a:effectLst>
              </a:rPr>
              <a:t>Objectif du projet </a:t>
            </a:r>
          </a:p>
          <a:p>
            <a:pPr marL="571500" indent="-571500">
              <a:buFont typeface="+mj-lt"/>
              <a:buAutoNum type="romanUcPeriod"/>
            </a:pPr>
            <a:endParaRPr lang="fr-FR" sz="3200" b="1" i="1" dirty="0">
              <a:solidFill>
                <a:schemeClr val="accent1">
                  <a:lumMod val="75000"/>
                </a:schemeClr>
              </a:solidFill>
              <a:effectLst>
                <a:outerShdw blurRad="38100" dist="38100" dir="2700000" algn="tl">
                  <a:srgbClr val="000000">
                    <a:alpha val="43137"/>
                  </a:srgbClr>
                </a:outerShdw>
              </a:effectLst>
            </a:endParaRPr>
          </a:p>
          <a:p>
            <a:pPr marL="571500" indent="-571500">
              <a:buFont typeface="+mj-lt"/>
              <a:buAutoNum type="romanUcPeriod"/>
            </a:pPr>
            <a:r>
              <a:rPr lang="fr-FR" sz="3200" b="1" i="1" dirty="0">
                <a:solidFill>
                  <a:schemeClr val="accent1">
                    <a:lumMod val="75000"/>
                  </a:schemeClr>
                </a:solidFill>
                <a:effectLst>
                  <a:outerShdw blurRad="38100" dist="38100" dir="2700000" algn="tl">
                    <a:srgbClr val="000000">
                      <a:alpha val="43137"/>
                    </a:srgbClr>
                  </a:outerShdw>
                </a:effectLst>
              </a:rPr>
              <a:t>Simulation </a:t>
            </a:r>
          </a:p>
          <a:p>
            <a:pPr marL="571500" indent="-571500">
              <a:buFont typeface="+mj-lt"/>
              <a:buAutoNum type="romanUcPeriod"/>
            </a:pPr>
            <a:endParaRPr lang="fr-FR" sz="3200" b="1" i="1" dirty="0">
              <a:solidFill>
                <a:schemeClr val="accent1">
                  <a:lumMod val="75000"/>
                </a:schemeClr>
              </a:solidFill>
              <a:effectLst>
                <a:outerShdw blurRad="38100" dist="38100" dir="2700000" algn="tl">
                  <a:srgbClr val="000000">
                    <a:alpha val="43137"/>
                  </a:srgbClr>
                </a:outerShdw>
              </a:effectLst>
            </a:endParaRPr>
          </a:p>
          <a:p>
            <a:pPr marL="571500" indent="-571500">
              <a:buFont typeface="+mj-lt"/>
              <a:buAutoNum type="romanUcPeriod"/>
            </a:pPr>
            <a:r>
              <a:rPr lang="fr-FR" sz="3200" b="1" i="1" dirty="0">
                <a:solidFill>
                  <a:schemeClr val="accent1">
                    <a:lumMod val="75000"/>
                  </a:schemeClr>
                </a:solidFill>
                <a:effectLst>
                  <a:outerShdw blurRad="38100" dist="38100" dir="2700000" algn="tl">
                    <a:srgbClr val="000000">
                      <a:alpha val="43137"/>
                    </a:srgbClr>
                  </a:outerShdw>
                </a:effectLst>
              </a:rPr>
              <a:t>Une conclusion </a:t>
            </a:r>
          </a:p>
        </p:txBody>
      </p:sp>
    </p:spTree>
    <p:extLst>
      <p:ext uri="{BB962C8B-B14F-4D97-AF65-F5344CB8AC3E}">
        <p14:creationId xmlns:p14="http://schemas.microsoft.com/office/powerpoint/2010/main" val="324713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41FB-48FB-41F7-8D0B-546D58DAB198}"/>
              </a:ext>
            </a:extLst>
          </p:cNvPr>
          <p:cNvSpPr>
            <a:spLocks noGrp="1"/>
          </p:cNvSpPr>
          <p:nvPr>
            <p:ph type="title"/>
          </p:nvPr>
        </p:nvSpPr>
        <p:spPr/>
        <p:txBody>
          <a:bodyPr>
            <a:noAutofit/>
          </a:bodyPr>
          <a:lstStyle/>
          <a:p>
            <a:pPr marL="914400" indent="-914400">
              <a:buFont typeface="+mj-lt"/>
              <a:buAutoNum type="arabicPeriod"/>
            </a:pPr>
            <a:r>
              <a:rPr lang="fr-FR" sz="5400" b="1" i="1" dirty="0">
                <a:solidFill>
                  <a:schemeClr val="accent1">
                    <a:lumMod val="75000"/>
                  </a:schemeClr>
                </a:solidFill>
                <a:effectLst>
                  <a:outerShdw blurRad="38100" dist="38100" dir="2700000" algn="tl">
                    <a:srgbClr val="000000">
                      <a:alpha val="43137"/>
                    </a:srgbClr>
                  </a:outerShdw>
                </a:effectLst>
                <a:latin typeface="Bauhaus 93" panose="04030905020B02020C02" pitchFamily="82" charset="0"/>
              </a:rPr>
              <a:t>Présentation du projet </a:t>
            </a:r>
          </a:p>
        </p:txBody>
      </p:sp>
      <p:sp>
        <p:nvSpPr>
          <p:cNvPr id="3" name="Content Placeholder 2">
            <a:extLst>
              <a:ext uri="{FF2B5EF4-FFF2-40B4-BE49-F238E27FC236}">
                <a16:creationId xmlns:a16="http://schemas.microsoft.com/office/drawing/2014/main" id="{E011673E-71EB-44F0-8624-78AE7119DF88}"/>
              </a:ext>
            </a:extLst>
          </p:cNvPr>
          <p:cNvSpPr>
            <a:spLocks noGrp="1"/>
          </p:cNvSpPr>
          <p:nvPr>
            <p:ph idx="1"/>
          </p:nvPr>
        </p:nvSpPr>
        <p:spPr/>
        <p:txBody>
          <a:bodyPr/>
          <a:lstStyle/>
          <a:p>
            <a:pPr marL="0" indent="0" algn="ctr">
              <a:buNone/>
            </a:pPr>
            <a:endParaRPr lang="fr-FR" dirty="0"/>
          </a:p>
          <a:p>
            <a:pPr marL="0" indent="0" algn="ctr">
              <a:buNone/>
            </a:pPr>
            <a:r>
              <a:rPr lang="fr-FR" sz="3200" i="1" dirty="0">
                <a:solidFill>
                  <a:srgbClr val="92D050"/>
                </a:solidFill>
                <a:latin typeface="Agency FB" panose="020B0503020202020204" pitchFamily="34" charset="0"/>
              </a:rPr>
              <a:t>Je suis Adil </a:t>
            </a:r>
            <a:r>
              <a:rPr lang="fr-FR" sz="3200" i="1" dirty="0" err="1">
                <a:solidFill>
                  <a:srgbClr val="92D050"/>
                </a:solidFill>
                <a:latin typeface="Agency FB" panose="020B0503020202020204" pitchFamily="34" charset="0"/>
              </a:rPr>
              <a:t>Erraad</a:t>
            </a:r>
            <a:r>
              <a:rPr lang="fr-FR" sz="3200" i="1" dirty="0">
                <a:solidFill>
                  <a:srgbClr val="92D050"/>
                </a:solidFill>
                <a:latin typeface="Agency FB" panose="020B0503020202020204" pitchFamily="34" charset="0"/>
              </a:rPr>
              <a:t>, mon projet est de résoudre du System linéaire à l'aide de l'application GUI du programme Matlab en mettant les informations requises et le programme vous donnera la solution directe, qu'elle soit numérique ou graphique</a:t>
            </a:r>
          </a:p>
        </p:txBody>
      </p:sp>
    </p:spTree>
    <p:extLst>
      <p:ext uri="{BB962C8B-B14F-4D97-AF65-F5344CB8AC3E}">
        <p14:creationId xmlns:p14="http://schemas.microsoft.com/office/powerpoint/2010/main" val="10665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E8A9-BB32-49B7-BF9B-13F837EA0203}"/>
              </a:ext>
            </a:extLst>
          </p:cNvPr>
          <p:cNvSpPr>
            <a:spLocks noGrp="1"/>
          </p:cNvSpPr>
          <p:nvPr>
            <p:ph type="title"/>
          </p:nvPr>
        </p:nvSpPr>
        <p:spPr/>
        <p:txBody>
          <a:bodyPr>
            <a:normAutofit/>
          </a:bodyPr>
          <a:lstStyle/>
          <a:p>
            <a:pPr marL="1028700" indent="-1028700">
              <a:buFont typeface="+mj-lt"/>
              <a:buAutoNum type="romanUcPeriod" startAt="2"/>
            </a:pPr>
            <a:r>
              <a:rPr lang="fr-FR" sz="5400" b="1" i="1" dirty="0">
                <a:solidFill>
                  <a:schemeClr val="accent1">
                    <a:lumMod val="75000"/>
                  </a:schemeClr>
                </a:solidFill>
                <a:effectLst>
                  <a:outerShdw blurRad="38100" dist="38100" dir="2700000" algn="tl">
                    <a:srgbClr val="000000">
                      <a:alpha val="43137"/>
                    </a:srgbClr>
                  </a:outerShdw>
                </a:effectLst>
                <a:latin typeface="Bauhaus 93" panose="04030905020B02020C02" pitchFamily="82" charset="0"/>
              </a:rPr>
              <a:t>Objectif du projet </a:t>
            </a:r>
          </a:p>
        </p:txBody>
      </p:sp>
      <p:sp>
        <p:nvSpPr>
          <p:cNvPr id="3" name="Content Placeholder 2">
            <a:extLst>
              <a:ext uri="{FF2B5EF4-FFF2-40B4-BE49-F238E27FC236}">
                <a16:creationId xmlns:a16="http://schemas.microsoft.com/office/drawing/2014/main" id="{A92C82DC-2EA5-4767-8948-FD11C3F3C720}"/>
              </a:ext>
            </a:extLst>
          </p:cNvPr>
          <p:cNvSpPr>
            <a:spLocks noGrp="1"/>
          </p:cNvSpPr>
          <p:nvPr>
            <p:ph idx="1"/>
          </p:nvPr>
        </p:nvSpPr>
        <p:spPr/>
        <p:txBody>
          <a:bodyPr>
            <a:noAutofit/>
          </a:bodyPr>
          <a:lstStyle/>
          <a:p>
            <a:pPr marL="0" indent="0" algn="ctr">
              <a:buNone/>
            </a:pPr>
            <a:endParaRPr lang="fr-FR" sz="3200" dirty="0">
              <a:solidFill>
                <a:srgbClr val="92D050"/>
              </a:solidFill>
              <a:latin typeface="Agency FB" panose="020B0503020202020204" pitchFamily="34" charset="0"/>
            </a:endParaRPr>
          </a:p>
          <a:p>
            <a:pPr marL="0" indent="0" algn="ctr">
              <a:buNone/>
            </a:pPr>
            <a:r>
              <a:rPr lang="fr-FR" sz="3200" dirty="0">
                <a:solidFill>
                  <a:srgbClr val="92D050"/>
                </a:solidFill>
                <a:latin typeface="Agency FB" panose="020B0503020202020204" pitchFamily="34" charset="0"/>
              </a:rPr>
              <a:t>Le but de mon projet clair est de résoudre des problèmes linéaires à travers un ensemble d'algorithmes complexes afin qu'il résolve les problèmes en demandant à l'utilisateur d'inclure les informations nécessaires puis en choisissant le type de méthode à utiliser grâce à la disponibilité du projet sur un ensemble des méthodes de solutions, et le type de solution souhaité peut également être choisi Soit numérique ou graphique, et il y a un groupe de boutons latéraux qui effectuent un ensemble d'opérations pour les entrées</a:t>
            </a:r>
          </a:p>
        </p:txBody>
      </p:sp>
    </p:spTree>
    <p:extLst>
      <p:ext uri="{BB962C8B-B14F-4D97-AF65-F5344CB8AC3E}">
        <p14:creationId xmlns:p14="http://schemas.microsoft.com/office/powerpoint/2010/main" val="58668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981C-817F-46A5-8DD2-86696E7E44BC}"/>
              </a:ext>
            </a:extLst>
          </p:cNvPr>
          <p:cNvSpPr>
            <a:spLocks noGrp="1"/>
          </p:cNvSpPr>
          <p:nvPr>
            <p:ph type="title"/>
          </p:nvPr>
        </p:nvSpPr>
        <p:spPr/>
        <p:txBody>
          <a:bodyPr>
            <a:normAutofit/>
          </a:bodyPr>
          <a:lstStyle/>
          <a:p>
            <a:pPr marL="1028700" indent="-1028700">
              <a:buFont typeface="+mj-lt"/>
              <a:buAutoNum type="romanUcPeriod" startAt="3"/>
            </a:pPr>
            <a:r>
              <a:rPr lang="fr-FR" sz="5400" b="1" i="1" dirty="0">
                <a:solidFill>
                  <a:schemeClr val="accent1">
                    <a:lumMod val="75000"/>
                  </a:schemeClr>
                </a:solidFill>
                <a:effectLst>
                  <a:outerShdw blurRad="38100" dist="38100" dir="2700000" algn="tl">
                    <a:srgbClr val="000000">
                      <a:alpha val="43137"/>
                    </a:srgbClr>
                  </a:outerShdw>
                </a:effectLst>
                <a:latin typeface="Bauhaus 93" panose="04030905020B02020C02" pitchFamily="82" charset="0"/>
              </a:rPr>
              <a:t>Simulation</a:t>
            </a:r>
          </a:p>
        </p:txBody>
      </p:sp>
      <p:pic>
        <p:nvPicPr>
          <p:cNvPr id="5" name="Content Placeholder 4">
            <a:hlinkClick r:id="rId2" action="ppaction://hlinkfile"/>
            <a:extLst>
              <a:ext uri="{FF2B5EF4-FFF2-40B4-BE49-F238E27FC236}">
                <a16:creationId xmlns:a16="http://schemas.microsoft.com/office/drawing/2014/main" id="{DA33109F-1080-4CC7-869D-36A956D52B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9368" y="1825625"/>
            <a:ext cx="8973263" cy="4351338"/>
          </a:xfrm>
        </p:spPr>
      </p:pic>
    </p:spTree>
    <p:extLst>
      <p:ext uri="{BB962C8B-B14F-4D97-AF65-F5344CB8AC3E}">
        <p14:creationId xmlns:p14="http://schemas.microsoft.com/office/powerpoint/2010/main" val="169984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0CBA-2903-4E8B-8ED8-5C8885C8AB7C}"/>
              </a:ext>
            </a:extLst>
          </p:cNvPr>
          <p:cNvSpPr>
            <a:spLocks noGrp="1"/>
          </p:cNvSpPr>
          <p:nvPr>
            <p:ph type="title"/>
          </p:nvPr>
        </p:nvSpPr>
        <p:spPr/>
        <p:txBody>
          <a:bodyPr>
            <a:normAutofit/>
          </a:bodyPr>
          <a:lstStyle/>
          <a:p>
            <a:pPr marL="1028700" indent="-1028700">
              <a:buFont typeface="+mj-lt"/>
              <a:buAutoNum type="romanUcPeriod" startAt="4"/>
            </a:pPr>
            <a:r>
              <a:rPr lang="fr-FR" sz="5400" b="1" i="1" dirty="0">
                <a:solidFill>
                  <a:schemeClr val="accent1">
                    <a:lumMod val="75000"/>
                  </a:schemeClr>
                </a:solidFill>
                <a:effectLst>
                  <a:outerShdw blurRad="38100" dist="38100" dir="2700000" algn="tl">
                    <a:srgbClr val="000000">
                      <a:alpha val="43137"/>
                    </a:srgbClr>
                  </a:outerShdw>
                </a:effectLst>
                <a:latin typeface="Bauhaus 93" panose="04030905020B02020C02" pitchFamily="82" charset="0"/>
              </a:rPr>
              <a:t>Conclusion</a:t>
            </a:r>
          </a:p>
        </p:txBody>
      </p:sp>
      <p:sp>
        <p:nvSpPr>
          <p:cNvPr id="3" name="Content Placeholder 2">
            <a:extLst>
              <a:ext uri="{FF2B5EF4-FFF2-40B4-BE49-F238E27FC236}">
                <a16:creationId xmlns:a16="http://schemas.microsoft.com/office/drawing/2014/main" id="{96C10B79-B5C5-4690-8EC4-5EB93ABD8A18}"/>
              </a:ext>
            </a:extLst>
          </p:cNvPr>
          <p:cNvSpPr>
            <a:spLocks noGrp="1"/>
          </p:cNvSpPr>
          <p:nvPr>
            <p:ph idx="1"/>
          </p:nvPr>
        </p:nvSpPr>
        <p:spPr/>
        <p:txBody>
          <a:bodyPr>
            <a:normAutofit/>
          </a:bodyPr>
          <a:lstStyle/>
          <a:p>
            <a:pPr marL="228600">
              <a:lnSpc>
                <a:spcPct val="107000"/>
              </a:lnSpc>
              <a:spcAft>
                <a:spcPts val="800"/>
              </a:spcAft>
            </a:pPr>
            <a:endParaRPr lang="fr-FR" sz="3200" i="1" dirty="0">
              <a:solidFill>
                <a:srgbClr val="92D050"/>
              </a:solidFill>
              <a:effectLst/>
              <a:latin typeface="Agency FB" panose="020B0503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3200" i="1" dirty="0">
                <a:solidFill>
                  <a:srgbClr val="92D050"/>
                </a:solidFill>
                <a:effectLst/>
                <a:latin typeface="Agency FB" panose="020B0503020202020204" pitchFamily="34" charset="0"/>
                <a:ea typeface="Calibri" panose="020F0502020204030204" pitchFamily="34" charset="0"/>
                <a:cs typeface="Arial" panose="020B0604020202020204" pitchFamily="34" charset="0"/>
              </a:rPr>
              <a:t>En conclusion, ce projet a été apprécié par notre partenaire car j'ai rencontré des choses que je ne connaissais pas encore, appliqué aussi des choses plus réelles que j'ai vues en mathématiques, nous permettant de nous éloigner de la théorie pour nous concentrer davantage sur la pratique.</a:t>
            </a:r>
            <a:endParaRPr lang="fr-FR" sz="3200" dirty="0">
              <a:solidFill>
                <a:srgbClr val="92D050"/>
              </a:solidFill>
              <a:effectLst/>
              <a:latin typeface="Agency FB" panose="020B0503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3200" i="1" dirty="0">
                <a:solidFill>
                  <a:srgbClr val="92D050"/>
                </a:solidFill>
                <a:effectLst/>
                <a:latin typeface="Agency FB" panose="020B0503020202020204" pitchFamily="34" charset="0"/>
                <a:ea typeface="Calibri" panose="020F0502020204030204" pitchFamily="34" charset="0"/>
                <a:cs typeface="Arial" panose="020B0604020202020204" pitchFamily="34" charset="0"/>
              </a:rPr>
              <a:t>Au final j'espère que le projet vous satisfera.</a:t>
            </a:r>
            <a:endParaRPr lang="fr-FR" sz="3200" dirty="0">
              <a:solidFill>
                <a:srgbClr val="92D050"/>
              </a:solidFill>
              <a:effectLst/>
              <a:latin typeface="Agency FB" panose="020B0503020202020204" pitchFamily="34" charset="0"/>
              <a:ea typeface="Calibri" panose="020F0502020204030204" pitchFamily="34" charset="0"/>
              <a:cs typeface="Arial" panose="020B0604020202020204" pitchFamily="34" charset="0"/>
            </a:endParaRPr>
          </a:p>
          <a:p>
            <a:endParaRPr lang="fr-FR" sz="3200" dirty="0">
              <a:solidFill>
                <a:srgbClr val="92D050"/>
              </a:solidFill>
              <a:latin typeface="Agency FB" panose="020B0503020202020204" pitchFamily="34" charset="0"/>
            </a:endParaRPr>
          </a:p>
        </p:txBody>
      </p:sp>
    </p:spTree>
    <p:extLst>
      <p:ext uri="{BB962C8B-B14F-4D97-AF65-F5344CB8AC3E}">
        <p14:creationId xmlns:p14="http://schemas.microsoft.com/office/powerpoint/2010/main" val="159331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231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Batang</vt:lpstr>
      <vt:lpstr>Agency FB</vt:lpstr>
      <vt:lpstr>Algerian</vt:lpstr>
      <vt:lpstr>Arial</vt:lpstr>
      <vt:lpstr>Baskerville Old Face</vt:lpstr>
      <vt:lpstr>Bauhaus 93</vt:lpstr>
      <vt:lpstr>Calibri</vt:lpstr>
      <vt:lpstr>Calibri Light</vt:lpstr>
      <vt:lpstr>Office Theme</vt:lpstr>
      <vt:lpstr>La resolution du System linear</vt:lpstr>
      <vt:lpstr>tables de matières</vt:lpstr>
      <vt:lpstr>Présentation du projet </vt:lpstr>
      <vt:lpstr>Objectif du projet </vt:lpstr>
      <vt:lpstr>Simulation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ADILRAAD</dc:creator>
  <cp:lastModifiedBy>Adil ERAAD</cp:lastModifiedBy>
  <cp:revision>9</cp:revision>
  <dcterms:created xsi:type="dcterms:W3CDTF">2021-06-25T08:51:33Z</dcterms:created>
  <dcterms:modified xsi:type="dcterms:W3CDTF">2021-06-25T19:19:58Z</dcterms:modified>
</cp:coreProperties>
</file>