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95" r:id="rId4"/>
    <p:sldId id="296" r:id="rId5"/>
    <p:sldId id="297" r:id="rId6"/>
    <p:sldId id="259" r:id="rId7"/>
    <p:sldId id="260" r:id="rId8"/>
    <p:sldId id="262" r:id="rId9"/>
    <p:sldId id="264" r:id="rId10"/>
    <p:sldId id="265" r:id="rId11"/>
    <p:sldId id="267" r:id="rId12"/>
    <p:sldId id="268" r:id="rId13"/>
    <p:sldId id="291" r:id="rId14"/>
    <p:sldId id="269" r:id="rId15"/>
    <p:sldId id="270" r:id="rId16"/>
    <p:sldId id="277" r:id="rId17"/>
    <p:sldId id="294" r:id="rId18"/>
    <p:sldId id="292" r:id="rId19"/>
    <p:sldId id="293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 autoAdjust="0"/>
    <p:restoredTop sz="94407" autoAdjust="0"/>
  </p:normalViewPr>
  <p:slideViewPr>
    <p:cSldViewPr snapToGrid="0">
      <p:cViewPr varScale="1">
        <p:scale>
          <a:sx n="120" d="100"/>
          <a:sy n="120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32B0-2D7C-4E93-A6D5-4026EFE46CCD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937C7-6DBE-47E6-8128-1F9FE02D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67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FFD70-54FC-4A80-8612-13D37EFBFCE7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2F682-4914-47CD-AB50-E899C03D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23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2F682-4914-47CD-AB50-E899C03DB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70BE-EA25-4E70-8F04-05768D555854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8C-31BE-4870-87C3-30F79A8576B0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FCF9-F606-4431-BF85-0959184E1FD2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DD0B-0417-4C76-B90B-8C496A325386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E9B9-5C4B-4766-969F-80AE358B0454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2560-205B-4D63-9740-C17C02D7D4BF}" type="datetime1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693C-2DE0-4099-B3B6-4B0BC9030680}" type="datetime1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454-24CE-4FB3-9E58-249D702B5BAB}" type="datetime1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4E618-6E51-4B55-991A-31D8DAFA021B}" type="datetime1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1179-E8DA-43EC-B6C3-6F4220C56501}" type="datetime1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3E301F-2CD6-4BB5-9AA0-A5C9E2E7F8BF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7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kaggle.com/fournierp/captcha-version-2-imag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</a:t>
            </a:fld>
            <a:endParaRPr lang="en-US" sz="36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340180" y="663891"/>
            <a:ext cx="2846231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Heaven’s Light is Our Guide</a:t>
            </a:r>
            <a:endParaRPr lang="en-US" sz="18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514px-RUET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5640" y="1106164"/>
            <a:ext cx="1143248" cy="1334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6553" y="2555187"/>
            <a:ext cx="77534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Department of Computer Science and Engineering</a:t>
            </a:r>
          </a:p>
          <a:p>
            <a:pPr algn="ctr"/>
            <a:r>
              <a:rPr lang="en-US" sz="2400" b="1" dirty="0" smtClean="0"/>
              <a:t>Rajshahi University of Engineering and Technology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dirty="0" smtClean="0"/>
              <a:t>CAPTCHA Security Breaking System By Complex Character Recognition Using Deep Convolutional Neural Network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7155" y="4798229"/>
            <a:ext cx="314908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</a:t>
            </a:r>
          </a:p>
          <a:p>
            <a:r>
              <a:rPr lang="en-US" sz="2000" b="1" dirty="0" smtClean="0"/>
              <a:t>Md. </a:t>
            </a:r>
            <a:r>
              <a:rPr lang="en-US" sz="2000" b="1" dirty="0" err="1" smtClean="0"/>
              <a:t>Adil</a:t>
            </a:r>
            <a:r>
              <a:rPr lang="en-US" sz="2000" b="1" dirty="0" smtClean="0"/>
              <a:t> Ali</a:t>
            </a:r>
          </a:p>
          <a:p>
            <a:r>
              <a:rPr lang="en-US" sz="2000" b="1" dirty="0" smtClean="0"/>
              <a:t>Roll No: 143043</a:t>
            </a:r>
          </a:p>
          <a:p>
            <a:r>
              <a:rPr lang="en-US" sz="2000" b="1" dirty="0" smtClean="0"/>
              <a:t>Dept. Of CSE, RUET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57912" y="4798229"/>
            <a:ext cx="314908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Supervised By</a:t>
            </a:r>
          </a:p>
          <a:p>
            <a:r>
              <a:rPr lang="en-US" sz="2000" b="1" dirty="0" smtClean="0"/>
              <a:t>Julia Rahman</a:t>
            </a:r>
          </a:p>
          <a:p>
            <a:r>
              <a:rPr lang="en-US" sz="2000" b="1" dirty="0" smtClean="0"/>
              <a:t>Assistant Professor</a:t>
            </a:r>
          </a:p>
          <a:p>
            <a:r>
              <a:rPr lang="en-US" sz="2000" b="1" dirty="0" smtClean="0"/>
              <a:t>Dept. Of CSE, RUET</a:t>
            </a:r>
            <a:endParaRPr lang="en-US" sz="2000" b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52C-CD5F-4E2A-B4AC-0322178A9800}" type="datetime1">
              <a:rPr lang="en-US" smtClean="0"/>
              <a:t>3/3/19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10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Dataset Pre Processing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1007530" y="1680007"/>
            <a:ext cx="7840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Images are converted to as gray scale image with one color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Scaled and Reshaped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are OneHotEncoded .  Ex: 2 is [0,1,0,0…..0]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Extracted Total Number of Symbols from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Total Number of Symbols are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Extracted total number of character per images.</a:t>
            </a:r>
          </a:p>
        </p:txBody>
      </p:sp>
    </p:spTree>
    <p:extLst>
      <p:ext uri="{BB962C8B-B14F-4D97-AF65-F5344CB8AC3E}">
        <p14:creationId xmlns:p14="http://schemas.microsoft.com/office/powerpoint/2010/main" val="1533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36935" y="6437360"/>
            <a:ext cx="1312025" cy="365125"/>
          </a:xfrm>
        </p:spPr>
        <p:txBody>
          <a:bodyPr/>
          <a:lstStyle/>
          <a:p>
            <a:fld id="{FA282DA6-DB8E-4C4C-8740-B3A49DA0C69D}" type="slidenum">
              <a:rPr lang="en-US" sz="3600" smtClean="0"/>
              <a:t>11</a:t>
            </a:fld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Proposed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37" y="1538593"/>
            <a:ext cx="9718030" cy="31466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85460" y="5097341"/>
            <a:ext cx="4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Fig.3. Proposed Architecture Model of CNN 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12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Deep Convolutional Neural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635" y="1223682"/>
            <a:ext cx="99239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Architecture of this model is inspired by the architecture of previous researchers models [12]. But proposed model is different than inspired models and some changes are made for reducing training time.  The proposed architecture is briefly described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 convolutional  layers  with 3 layers 2×2 </a:t>
            </a:r>
            <a:r>
              <a:rPr lang="en-US" sz="2400" dirty="0" err="1" smtClean="0"/>
              <a:t>maxpooling</a:t>
            </a:r>
            <a:r>
              <a:rPr lang="en-US" sz="2400" dirty="0" smtClean="0"/>
              <a:t> layer and </a:t>
            </a:r>
            <a:r>
              <a:rPr lang="en-US" sz="2400" dirty="0"/>
              <a:t>2 fully connected dense </a:t>
            </a:r>
            <a:r>
              <a:rPr lang="en-US" sz="2400" dirty="0" smtClean="0"/>
              <a:t>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irst layer has 16 </a:t>
            </a:r>
            <a:r>
              <a:rPr lang="en-US" sz="2400" dirty="0"/>
              <a:t>filters and each filter size is </a:t>
            </a:r>
            <a:r>
              <a:rPr lang="en-US" sz="2400" dirty="0" smtClean="0"/>
              <a:t>5×5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last two </a:t>
            </a:r>
            <a:r>
              <a:rPr lang="en-US" sz="2400" dirty="0" smtClean="0"/>
              <a:t> layers </a:t>
            </a:r>
            <a:r>
              <a:rPr lang="en-US" sz="2400" dirty="0"/>
              <a:t>have </a:t>
            </a:r>
            <a:r>
              <a:rPr lang="en-US" sz="2400" dirty="0" smtClean="0"/>
              <a:t>32 </a:t>
            </a:r>
            <a:r>
              <a:rPr lang="en-US" sz="2400" dirty="0"/>
              <a:t>filters and each filter size is </a:t>
            </a:r>
            <a:r>
              <a:rPr lang="en-US" sz="2400" dirty="0" smtClean="0"/>
              <a:t>3×3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RELU (max(0,1)) </a:t>
            </a:r>
            <a:r>
              <a:rPr lang="en-US" sz="2400" dirty="0" smtClean="0"/>
              <a:t>is </a:t>
            </a:r>
            <a:r>
              <a:rPr lang="en-US" sz="2400" dirty="0"/>
              <a:t>used as an activation </a:t>
            </a:r>
            <a:r>
              <a:rPr lang="en-US" sz="2400" dirty="0" smtClean="0"/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pool size of </a:t>
            </a:r>
            <a:r>
              <a:rPr lang="en-US" sz="2400" dirty="0" err="1"/>
              <a:t>maxpooling</a:t>
            </a:r>
            <a:r>
              <a:rPr lang="en-US" sz="2400" dirty="0"/>
              <a:t> </a:t>
            </a:r>
            <a:r>
              <a:rPr lang="en-US" sz="2400" dirty="0" smtClean="0"/>
              <a:t>layer </a:t>
            </a:r>
            <a:r>
              <a:rPr lang="en-US" sz="2400" dirty="0"/>
              <a:t>is </a:t>
            </a:r>
            <a:r>
              <a:rPr lang="en-US" sz="2400" dirty="0" smtClean="0"/>
              <a:t>2×2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Dropout (0.2) is used to reduce the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13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950259" y="1598395"/>
            <a:ext cx="96998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Among the two fully connected layers,  the first one has 64 filters and the last one has 36 filters for the 36 character.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Flattened vector has 5 branches from it. Each branch will predict one letter.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Sofmax</a:t>
            </a:r>
            <a:r>
              <a:rPr lang="en-US" sz="2400" dirty="0"/>
              <a:t> function is used for the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Adam optimizer is used for updating the weights.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Deep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252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14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228" y="1402140"/>
            <a:ext cx="105998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Experimental </a:t>
            </a:r>
            <a:r>
              <a:rPr lang="en-US" sz="2400" b="1" dirty="0" smtClean="0">
                <a:solidFill>
                  <a:srgbClr val="000000"/>
                </a:solidFill>
              </a:rPr>
              <a:t>Environment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</a:rPr>
              <a:t>The experimental environment is configured </a:t>
            </a:r>
            <a:r>
              <a:rPr lang="en-US" sz="2400" dirty="0" smtClean="0">
                <a:solidFill>
                  <a:srgbClr val="000000"/>
                </a:solidFill>
              </a:rPr>
              <a:t>with Intel </a:t>
            </a:r>
            <a:r>
              <a:rPr lang="en-US" sz="2400" dirty="0">
                <a:solidFill>
                  <a:srgbClr val="000000"/>
                </a:solidFill>
              </a:rPr>
              <a:t>Core i7 processor, Tesla k80 GPU and 16 GB </a:t>
            </a:r>
            <a:r>
              <a:rPr lang="en-US" sz="2400" dirty="0" smtClean="0">
                <a:solidFill>
                  <a:srgbClr val="000000"/>
                </a:solidFill>
              </a:rPr>
              <a:t>of RAM</a:t>
            </a:r>
            <a:r>
              <a:rPr lang="en-US" sz="2400" dirty="0">
                <a:solidFill>
                  <a:srgbClr val="000000"/>
                </a:solidFill>
              </a:rPr>
              <a:t>. This environment has reduced our </a:t>
            </a:r>
            <a:r>
              <a:rPr lang="en-US" sz="2400" dirty="0" smtClean="0">
                <a:solidFill>
                  <a:srgbClr val="000000"/>
                </a:solidFill>
              </a:rPr>
              <a:t>training time </a:t>
            </a:r>
            <a:r>
              <a:rPr lang="en-US" sz="2400" dirty="0">
                <a:solidFill>
                  <a:srgbClr val="000000"/>
                </a:solidFill>
              </a:rPr>
              <a:t>by keeping better performance of our model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Training</a:t>
            </a:r>
            <a:r>
              <a:rPr lang="en-US" sz="2400" b="1" dirty="0">
                <a:solidFill>
                  <a:srgbClr val="000000"/>
                </a:solidFill>
              </a:rPr>
              <a:t>, Validation and Testing</a:t>
            </a:r>
            <a:r>
              <a:rPr lang="en-US" sz="2400" i="1" dirty="0">
                <a:solidFill>
                  <a:srgbClr val="000000"/>
                </a:solidFill>
              </a:rPr>
              <a:t/>
            </a:r>
            <a:br>
              <a:rPr lang="en-US" sz="2400" i="1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smtClean="0">
                <a:solidFill>
                  <a:srgbClr val="000000"/>
                </a:solidFill>
              </a:rPr>
              <a:t>CAPTCHA dataset </a:t>
            </a:r>
            <a:r>
              <a:rPr lang="en-US" sz="2400" dirty="0">
                <a:solidFill>
                  <a:srgbClr val="000000"/>
                </a:solidFill>
              </a:rPr>
              <a:t>contains total of </a:t>
            </a:r>
            <a:r>
              <a:rPr lang="en-US" sz="2400" dirty="0" smtClean="0">
                <a:solidFill>
                  <a:srgbClr val="000000"/>
                </a:solidFill>
              </a:rPr>
              <a:t>1070 </a:t>
            </a:r>
            <a:r>
              <a:rPr lang="en-US" sz="2400" dirty="0">
                <a:solidFill>
                  <a:srgbClr val="000000"/>
                </a:solidFill>
              </a:rPr>
              <a:t>images. </a:t>
            </a:r>
            <a:r>
              <a:rPr lang="en-US" sz="2400" dirty="0" smtClean="0">
                <a:solidFill>
                  <a:srgbClr val="000000"/>
                </a:solidFill>
              </a:rPr>
              <a:t>The dataset is divided into </a:t>
            </a:r>
            <a:r>
              <a:rPr lang="en-US" sz="2400" dirty="0">
                <a:solidFill>
                  <a:srgbClr val="000000"/>
                </a:solidFill>
              </a:rPr>
              <a:t>training, </a:t>
            </a:r>
            <a:r>
              <a:rPr lang="en-US" sz="2400" dirty="0" smtClean="0">
                <a:solidFill>
                  <a:srgbClr val="000000"/>
                </a:solidFill>
              </a:rPr>
              <a:t>Validation and testing </a:t>
            </a:r>
            <a:r>
              <a:rPr lang="en-US" sz="2400" dirty="0">
                <a:solidFill>
                  <a:srgbClr val="000000"/>
                </a:solidFill>
              </a:rPr>
              <a:t>dataset keeping </a:t>
            </a:r>
            <a:r>
              <a:rPr lang="en-US" sz="2400" dirty="0" smtClean="0">
                <a:solidFill>
                  <a:srgbClr val="000000"/>
                </a:solidFill>
              </a:rPr>
              <a:t>776 (80%) images </a:t>
            </a:r>
            <a:r>
              <a:rPr lang="en-US" sz="2400" dirty="0">
                <a:solidFill>
                  <a:srgbClr val="000000"/>
                </a:solidFill>
              </a:rPr>
              <a:t>for training and </a:t>
            </a:r>
            <a:r>
              <a:rPr lang="en-US" sz="2400" dirty="0" smtClean="0">
                <a:solidFill>
                  <a:srgbClr val="000000"/>
                </a:solidFill>
              </a:rPr>
              <a:t>194 (20%) for validation. Rest of 100 images are for testing.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15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Experimental </a:t>
            </a:r>
            <a:r>
              <a:rPr lang="en-US" sz="3200" dirty="0" smtClean="0">
                <a:solidFill>
                  <a:schemeClr val="bg1"/>
                </a:solidFill>
              </a:rPr>
              <a:t>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229" y="1123780"/>
            <a:ext cx="10183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Training Model Parameters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The training model of our architecture is dependent on </a:t>
            </a:r>
            <a:r>
              <a:rPr lang="en-US" sz="2400" dirty="0" smtClean="0">
                <a:latin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</a:rPr>
              <a:t>parameters. The parameters of the training model are </a:t>
            </a:r>
            <a:r>
              <a:rPr lang="en-US" sz="2400" dirty="0" smtClean="0">
                <a:latin typeface="Times New Roman" panose="02020603050405020304" pitchFamily="18" charset="0"/>
              </a:rPr>
              <a:t> given </a:t>
            </a:r>
            <a:r>
              <a:rPr lang="en-US" sz="2400" dirty="0">
                <a:latin typeface="Times New Roman" panose="02020603050405020304" pitchFamily="18" charset="0"/>
              </a:rPr>
              <a:t>in Table </a:t>
            </a:r>
            <a:r>
              <a:rPr lang="en-US" sz="2400" dirty="0" smtClean="0">
                <a:latin typeface="Times New Roman" panose="02020603050405020304" pitchFamily="18" charset="0"/>
              </a:rPr>
              <a:t>I.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63664"/>
              </p:ext>
            </p:extLst>
          </p:nvPr>
        </p:nvGraphicFramePr>
        <p:xfrm>
          <a:off x="2785035" y="2878106"/>
          <a:ext cx="5723954" cy="2270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977"/>
                <a:gridCol w="2861977"/>
              </a:tblGrid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3741" y="5499847"/>
            <a:ext cx="26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Model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16</a:t>
            </a:fld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232" y="1021976"/>
            <a:ext cx="956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 Analysis</a:t>
            </a:r>
          </a:p>
          <a:p>
            <a:r>
              <a:rPr lang="en-US" sz="2400" dirty="0" smtClean="0"/>
              <a:t>As the CAPTCHA is based on 5 characters, so in every label there are 5 sub label. By averaging the final result is shown below.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39891"/>
              </p:ext>
            </p:extLst>
          </p:nvPr>
        </p:nvGraphicFramePr>
        <p:xfrm>
          <a:off x="1772458" y="2549434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95.88%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92.00%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94.33%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85.18%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90.05%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97.42%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86.07%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96.26%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92.18%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90.32%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83741" y="5499847"/>
            <a:ext cx="26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2: 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17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264023"/>
            <a:ext cx="90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 shows the comparison of proposed method’s result with previous researcher’s result. 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99872"/>
              </p:ext>
            </p:extLst>
          </p:nvPr>
        </p:nvGraphicFramePr>
        <p:xfrm>
          <a:off x="1831878" y="2588803"/>
          <a:ext cx="8334098" cy="141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049"/>
                <a:gridCol w="4167049"/>
              </a:tblGrid>
              <a:tr h="709210">
                <a:tc>
                  <a:txBody>
                    <a:bodyPr/>
                    <a:lstStyle/>
                    <a:p>
                      <a:r>
                        <a:rPr lang="en-US" dirty="0" smtClean="0"/>
                        <a:t>   Proposed</a:t>
                      </a:r>
                      <a:r>
                        <a:rPr lang="en-US" baseline="0" dirty="0" smtClean="0"/>
                        <a:t> Method (Deep Learning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Method (Machine Learning) [10]</a:t>
                      </a:r>
                      <a:endParaRPr lang="en-US" dirty="0"/>
                    </a:p>
                  </a:txBody>
                  <a:tcPr/>
                </a:tc>
              </a:tr>
              <a:tr h="7092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90.32%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67.42%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29571" y="4276165"/>
            <a:ext cx="621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3: Testing Accuracy Comparison with Previous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18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1425389"/>
            <a:ext cx="8624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Small Number of Samples (1070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Same type of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Same type of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CAPTCHA is based on 5 Characters.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0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19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425389"/>
            <a:ext cx="8624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with Large number of 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Multiple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type of CAPTCHA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Extends of character per CAPTCHA.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Comparison with other researchers result.</a:t>
            </a:r>
          </a:p>
        </p:txBody>
      </p:sp>
    </p:spTree>
    <p:extLst>
      <p:ext uri="{BB962C8B-B14F-4D97-AF65-F5344CB8AC3E}">
        <p14:creationId xmlns:p14="http://schemas.microsoft.com/office/powerpoint/2010/main" val="36658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2</a:t>
            </a:fld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BDC-77D5-4EDB-8739-CDEDC8F1CFDB}" type="datetime1">
              <a:rPr lang="en-US" smtClean="0"/>
              <a:t>3/3/19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9551" y="6492875"/>
            <a:ext cx="4822804" cy="365125"/>
          </a:xfrm>
        </p:spPr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769349"/>
            <a:ext cx="8006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Objectives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Related Works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Dataset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Dataset Pre-Processing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Proposed </a:t>
            </a:r>
            <a:r>
              <a:rPr lang="en-US" sz="2400" dirty="0" smtClean="0">
                <a:latin typeface="Calibri" panose="020F0502020204030204" pitchFamily="34" charset="0"/>
              </a:rPr>
              <a:t>Method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Recognition By Deep Convolutional Neural Network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Experimental Analysis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Limitations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Future work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226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20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6038" y="201234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652" y="1009934"/>
            <a:ext cx="831212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[1]</a:t>
            </a:r>
            <a:r>
              <a:rPr lang="en-US" sz="1600" dirty="0"/>
              <a:t> L. Von </a:t>
            </a:r>
            <a:r>
              <a:rPr lang="en-US" sz="1600" dirty="0" err="1"/>
              <a:t>Ahn</a:t>
            </a:r>
            <a:r>
              <a:rPr lang="en-US" sz="1600" dirty="0"/>
              <a:t>, M. Blum, N. J. Hopper and J Langford, “CAPTCHA: </a:t>
            </a:r>
            <a:r>
              <a:rPr lang="en-US" sz="1600" dirty="0" smtClean="0"/>
              <a:t>Using hard </a:t>
            </a:r>
            <a:r>
              <a:rPr lang="en-US" sz="1600" dirty="0"/>
              <a:t>AI problems for security,” </a:t>
            </a:r>
            <a:r>
              <a:rPr lang="en-US" sz="1600" i="1" dirty="0"/>
              <a:t>International Conference on the </a:t>
            </a:r>
            <a:r>
              <a:rPr lang="en-US" sz="1600" i="1" dirty="0" smtClean="0"/>
              <a:t>Theory and </a:t>
            </a:r>
            <a:r>
              <a:rPr lang="en-US" sz="1600" i="1" dirty="0"/>
              <a:t>Applications of Cryptographic Techniques</a:t>
            </a:r>
            <a:r>
              <a:rPr lang="en-US" sz="1600" dirty="0"/>
              <a:t>, Springer, </a:t>
            </a:r>
            <a:r>
              <a:rPr lang="en-US" sz="1600" dirty="0" smtClean="0"/>
              <a:t>Berlin, Heidelberg</a:t>
            </a:r>
            <a:r>
              <a:rPr lang="en-US" sz="1600" dirty="0"/>
              <a:t>, 2003, pp. 294-311.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[2]</a:t>
            </a:r>
            <a:r>
              <a:rPr lang="en-US" sz="1600" dirty="0"/>
              <a:t> K. </a:t>
            </a:r>
            <a:r>
              <a:rPr lang="en-US" sz="1600" dirty="0" err="1"/>
              <a:t>Chellapilla</a:t>
            </a:r>
            <a:r>
              <a:rPr lang="en-US" sz="1600" dirty="0"/>
              <a:t> and P. Y. Simard, "Using machine learning to break </a:t>
            </a:r>
            <a:r>
              <a:rPr lang="en-US" sz="1600" dirty="0" smtClean="0"/>
              <a:t>visual human </a:t>
            </a:r>
            <a:r>
              <a:rPr lang="en-US" sz="1600" dirty="0"/>
              <a:t>interaction proofs," </a:t>
            </a:r>
            <a:r>
              <a:rPr lang="en-US" sz="1600" i="1" dirty="0"/>
              <a:t>Advances in neural information </a:t>
            </a:r>
            <a:r>
              <a:rPr lang="en-US" sz="1600" i="1" dirty="0" smtClean="0"/>
              <a:t>processing systems</a:t>
            </a:r>
            <a:r>
              <a:rPr lang="en-US" sz="1600" dirty="0"/>
              <a:t>, 2005, pp. 265-272.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[3] </a:t>
            </a:r>
            <a:r>
              <a:rPr lang="en-US" sz="1600" dirty="0"/>
              <a:t>T. Converse, “CAPTCHA Generation as a Web Service.” </a:t>
            </a:r>
            <a:r>
              <a:rPr lang="en-US" sz="1600" i="1" dirty="0"/>
              <a:t>Proc</a:t>
            </a:r>
            <a:r>
              <a:rPr lang="en-US" sz="1600" dirty="0"/>
              <a:t>. </a:t>
            </a:r>
            <a:r>
              <a:rPr lang="en-US" sz="1600" i="1" dirty="0" smtClean="0"/>
              <a:t>Human Interactive </a:t>
            </a:r>
            <a:r>
              <a:rPr lang="en-US" sz="1600" i="1" dirty="0"/>
              <a:t>Proofs</a:t>
            </a:r>
            <a:r>
              <a:rPr lang="en-US" sz="1600" dirty="0"/>
              <a:t>, Springer, Berlin, Heidelberg, 2005, pp. 82-96.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[4]</a:t>
            </a:r>
            <a:r>
              <a:rPr lang="en-US" sz="1600" dirty="0"/>
              <a:t> I. J. </a:t>
            </a:r>
            <a:r>
              <a:rPr lang="en-US" sz="1600" dirty="0" err="1"/>
              <a:t>Goodfellow</a:t>
            </a:r>
            <a:r>
              <a:rPr lang="en-US" sz="1600" dirty="0"/>
              <a:t>, Y. </a:t>
            </a:r>
            <a:r>
              <a:rPr lang="en-US" sz="1600" dirty="0" err="1"/>
              <a:t>Bulatov</a:t>
            </a:r>
            <a:r>
              <a:rPr lang="en-US" sz="1600" dirty="0"/>
              <a:t>, J. </a:t>
            </a:r>
            <a:r>
              <a:rPr lang="en-US" sz="1600" dirty="0" err="1"/>
              <a:t>Ibarz</a:t>
            </a:r>
            <a:r>
              <a:rPr lang="en-US" sz="1600" dirty="0"/>
              <a:t>, S. </a:t>
            </a:r>
            <a:r>
              <a:rPr lang="en-US" sz="1600" dirty="0" err="1"/>
              <a:t>Arnoud</a:t>
            </a:r>
            <a:r>
              <a:rPr lang="en-US" sz="1600" dirty="0"/>
              <a:t> and V. </a:t>
            </a:r>
            <a:r>
              <a:rPr lang="en-US" sz="1600" dirty="0" err="1"/>
              <a:t>Shet</a:t>
            </a:r>
            <a:r>
              <a:rPr lang="en-US" sz="1600" dirty="0"/>
              <a:t>, “</a:t>
            </a:r>
            <a:r>
              <a:rPr lang="en-US" sz="1600" dirty="0" smtClean="0"/>
              <a:t>Multi-digit Number </a:t>
            </a:r>
            <a:r>
              <a:rPr lang="en-US" sz="1600" dirty="0"/>
              <a:t>Recognition from Street View Imagery using </a:t>
            </a:r>
            <a:r>
              <a:rPr lang="en-US" sz="1600" dirty="0" smtClean="0"/>
              <a:t>Deep Convolutional </a:t>
            </a:r>
            <a:r>
              <a:rPr lang="en-US" sz="1600" dirty="0"/>
              <a:t>Neural Networks,” </a:t>
            </a:r>
            <a:r>
              <a:rPr lang="en-US" sz="1600" i="1" dirty="0"/>
              <a:t>Computer Science</a:t>
            </a:r>
            <a:r>
              <a:rPr lang="en-US" sz="1600" dirty="0"/>
              <a:t>, 2013.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[5] </a:t>
            </a:r>
            <a:r>
              <a:rPr lang="en-US" sz="1600" dirty="0"/>
              <a:t>M. </a:t>
            </a:r>
            <a:r>
              <a:rPr lang="en-US" sz="1600" dirty="0" err="1"/>
              <a:t>Jaderberg</a:t>
            </a:r>
            <a:r>
              <a:rPr lang="en-US" sz="1600" dirty="0"/>
              <a:t>, A. </a:t>
            </a:r>
            <a:r>
              <a:rPr lang="en-US" sz="1600" dirty="0" err="1"/>
              <a:t>Vedaldi</a:t>
            </a:r>
            <a:r>
              <a:rPr lang="en-US" sz="1600" dirty="0"/>
              <a:t>, and A. Zisserman, “Deep features for </a:t>
            </a:r>
            <a:r>
              <a:rPr lang="en-US" sz="1600" dirty="0" smtClean="0"/>
              <a:t>text spotting</a:t>
            </a:r>
            <a:r>
              <a:rPr lang="en-US" sz="1600" dirty="0"/>
              <a:t>,” </a:t>
            </a:r>
            <a:r>
              <a:rPr lang="en-US" sz="1600" i="1" dirty="0"/>
              <a:t>European conference on computer vision</a:t>
            </a:r>
            <a:r>
              <a:rPr lang="en-US" sz="1600" dirty="0"/>
              <a:t>, Springer, </a:t>
            </a:r>
            <a:r>
              <a:rPr lang="en-US" sz="1600" dirty="0" smtClean="0"/>
              <a:t>Cham, 2014</a:t>
            </a:r>
            <a:r>
              <a:rPr lang="en-US" sz="1600" dirty="0"/>
              <a:t>, pp. 512-528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[6] Y</a:t>
            </a:r>
            <a:r>
              <a:rPr lang="en-US" sz="1600" dirty="0"/>
              <a:t>. Wang, Y. Q. Xu, Y. B. Peng, “KNN-based Verification Code</a:t>
            </a:r>
            <a:br>
              <a:rPr lang="en-US" sz="1600" dirty="0"/>
            </a:br>
            <a:r>
              <a:rPr lang="en-US" sz="1600" dirty="0" smtClean="0"/>
              <a:t>Recognition Technology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526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21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6038" y="201234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082" y="870638"/>
            <a:ext cx="105760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smtClean="0"/>
              <a:t>[7] </a:t>
            </a:r>
            <a:r>
              <a:rPr lang="en-US" sz="1600" dirty="0"/>
              <a:t>P. Y. </a:t>
            </a:r>
            <a:r>
              <a:rPr lang="en-US" sz="1600" dirty="0" err="1"/>
              <a:t>Simard</a:t>
            </a:r>
            <a:r>
              <a:rPr lang="en-US" sz="1600" dirty="0"/>
              <a:t>, D. Steinkraus and J. C. Platt, “Best practices </a:t>
            </a:r>
            <a:r>
              <a:rPr lang="en-US" sz="1600" dirty="0" smtClean="0"/>
              <a:t>for convolutional </a:t>
            </a:r>
            <a:r>
              <a:rPr lang="en-US" sz="1600" dirty="0"/>
              <a:t>neural networks applied to visual document analysis</a:t>
            </a:r>
            <a:r>
              <a:rPr lang="en-US" sz="1600" dirty="0" smtClean="0"/>
              <a:t>,” </a:t>
            </a:r>
            <a:r>
              <a:rPr lang="en-US" sz="1600" i="1" dirty="0" smtClean="0"/>
              <a:t>International </a:t>
            </a:r>
            <a:r>
              <a:rPr lang="en-US" sz="1600" i="1" dirty="0"/>
              <a:t>Conference on Document Analysis and Recognition IEEE</a:t>
            </a:r>
            <a:br>
              <a:rPr lang="en-US" sz="1600" i="1" dirty="0"/>
            </a:br>
            <a:r>
              <a:rPr lang="en-US" sz="1600" i="1" dirty="0"/>
              <a:t>Computer Society</a:t>
            </a:r>
            <a:r>
              <a:rPr lang="en-US" sz="1600" dirty="0"/>
              <a:t>, Vol. 3, 2003, pp. 958-962. 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[8] </a:t>
            </a:r>
            <a:r>
              <a:rPr lang="en-US" sz="1600" dirty="0"/>
              <a:t>J. Yan, A. S. E. Ahmad, “A low-cost attack on a Microsoft captcha,” </a:t>
            </a:r>
            <a:r>
              <a:rPr lang="en-US" sz="1600" i="1" dirty="0" smtClean="0"/>
              <a:t>ACM Conference </a:t>
            </a:r>
            <a:r>
              <a:rPr lang="en-US" sz="1600" i="1" dirty="0"/>
              <a:t>on Computer and Communications Security</a:t>
            </a:r>
            <a:r>
              <a:rPr lang="en-US" sz="1600" dirty="0"/>
              <a:t>, CCS 2008</a:t>
            </a:r>
            <a:r>
              <a:rPr lang="en-US" sz="1600" dirty="0" smtClean="0"/>
              <a:t>,</a:t>
            </a:r>
          </a:p>
          <a:p>
            <a:pPr lvl="1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[9] </a:t>
            </a:r>
            <a:r>
              <a:rPr lang="en-US" sz="1600" dirty="0"/>
              <a:t>G. Mori and J. Malik, “Recognizing objects in adversarial </a:t>
            </a:r>
            <a:r>
              <a:rPr lang="en-US" sz="1600" dirty="0" smtClean="0"/>
              <a:t>clutter: Breaking </a:t>
            </a:r>
            <a:r>
              <a:rPr lang="en-US" sz="1600" dirty="0"/>
              <a:t>a visual CAPTCHA,” </a:t>
            </a:r>
            <a:r>
              <a:rPr lang="en-US" sz="1600" i="1" dirty="0"/>
              <a:t>Computer Vision and Pattern </a:t>
            </a:r>
            <a:r>
              <a:rPr lang="en-US" sz="1600" i="1" dirty="0" smtClean="0"/>
              <a:t>Recognition</a:t>
            </a:r>
            <a:r>
              <a:rPr lang="en-US" sz="1600" dirty="0" smtClean="0"/>
              <a:t>, 2003</a:t>
            </a:r>
            <a:r>
              <a:rPr lang="en-US" sz="1600" dirty="0"/>
              <a:t>. </a:t>
            </a:r>
            <a:r>
              <a:rPr lang="en-US" sz="1600" i="1" dirty="0"/>
              <a:t>Proc</a:t>
            </a:r>
            <a:r>
              <a:rPr lang="en-US" sz="1600" dirty="0"/>
              <a:t>. </a:t>
            </a:r>
            <a:r>
              <a:rPr lang="en-US" sz="1600" i="1" dirty="0"/>
              <a:t>IEEE Computer Society Conference</a:t>
            </a:r>
            <a:r>
              <a:rPr lang="en-US" sz="1600" dirty="0"/>
              <a:t>, Vol. 1, IEEE, 2003, pp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[</a:t>
            </a:r>
            <a:r>
              <a:rPr lang="en-US" sz="1600" dirty="0"/>
              <a:t>10] </a:t>
            </a:r>
            <a:r>
              <a:rPr lang="en-US" sz="1600" dirty="0" err="1"/>
              <a:t>Wilhelmy</a:t>
            </a:r>
            <a:r>
              <a:rPr lang="en-US" sz="1600" dirty="0"/>
              <a:t>, Rodrigo &amp; Rosas, </a:t>
            </a:r>
            <a:r>
              <a:rPr lang="en-US" sz="1600" dirty="0" err="1"/>
              <a:t>Horacio</a:t>
            </a:r>
            <a:r>
              <a:rPr lang="en-US" sz="1600" dirty="0"/>
              <a:t>. (2012). A Comparison of Supervised Learning Algorithms to Solve CAPTCHAs. 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[11] CAPTCHA Dataset  [Last </a:t>
            </a:r>
            <a:r>
              <a:rPr lang="en-US" sz="1600" dirty="0" err="1" smtClean="0"/>
              <a:t>Accessed:February</a:t>
            </a:r>
            <a:r>
              <a:rPr lang="en-US" sz="1600" dirty="0" smtClean="0"/>
              <a:t> 2019] </a:t>
            </a:r>
            <a:r>
              <a:rPr lang="en-US" sz="1600" dirty="0" smtClean="0">
                <a:hlinkClick r:id="rId2"/>
              </a:rPr>
              <a:t>https://www.kaggle.com/fournierp/captcha-version-2-images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[12] </a:t>
            </a:r>
            <a:r>
              <a:rPr lang="en-US" sz="1600" dirty="0"/>
              <a:t>A. </a:t>
            </a:r>
            <a:r>
              <a:rPr lang="en-US" sz="1600" dirty="0" err="1"/>
              <a:t>Shawon</a:t>
            </a:r>
            <a:r>
              <a:rPr lang="en-US" sz="1600" dirty="0"/>
              <a:t>, M. Jamil-Ur Rahman, F. Mahmud and M. M. </a:t>
            </a:r>
            <a:r>
              <a:rPr lang="en-US" sz="1600" dirty="0" err="1"/>
              <a:t>Arefin</a:t>
            </a:r>
            <a:r>
              <a:rPr lang="en-US" sz="1600" dirty="0"/>
              <a:t> </a:t>
            </a:r>
            <a:r>
              <a:rPr lang="en-US" sz="1600" dirty="0" err="1"/>
              <a:t>Zaman</a:t>
            </a:r>
            <a:r>
              <a:rPr lang="en-US" sz="1600" dirty="0"/>
              <a:t>, "Bangla Handwritten Digit Recognition Using Deep CNN for Large and Unbiased Dataset," </a:t>
            </a:r>
            <a:r>
              <a:rPr lang="en-US" sz="1600" i="1" dirty="0"/>
              <a:t>2018 International Conference on Bangla Speech and Language Processing (ICBSLP)</a:t>
            </a:r>
            <a:r>
              <a:rPr lang="en-US" sz="1600" dirty="0"/>
              <a:t>, Sylhet, 2018, pp. 1-6.</a:t>
            </a:r>
            <a:br>
              <a:rPr lang="en-US" sz="1600" dirty="0"/>
            </a:br>
            <a:r>
              <a:rPr lang="en-US" sz="1600" dirty="0" err="1"/>
              <a:t>doi</a:t>
            </a:r>
            <a:r>
              <a:rPr lang="en-US" sz="1600" dirty="0"/>
              <a:t>: </a:t>
            </a:r>
            <a:r>
              <a:rPr lang="en-US" sz="1600" dirty="0" smtClean="0"/>
              <a:t>10.1109/ICBSLP.2018.8554900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[13] https://</a:t>
            </a:r>
            <a:r>
              <a:rPr lang="en-US" sz="1600" dirty="0" err="1"/>
              <a:t>www.helpnetsecurity.com</a:t>
            </a:r>
            <a:r>
              <a:rPr lang="en-US" sz="1600" dirty="0"/>
              <a:t>/2011/11/01/how-to-create-effective-captchas/</a:t>
            </a:r>
          </a:p>
        </p:txBody>
      </p:sp>
    </p:spTree>
    <p:extLst>
      <p:ext uri="{BB962C8B-B14F-4D97-AF65-F5344CB8AC3E}">
        <p14:creationId xmlns:p14="http://schemas.microsoft.com/office/powerpoint/2010/main" val="23655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200" smtClean="0"/>
              <a:t>22</a:t>
            </a:fld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974338" y="2066583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7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60967" y="439388"/>
            <a:ext cx="9851515" cy="7006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Overview of CAPTCHA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1942" y="1531917"/>
            <a:ext cx="935230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CAPTCHA stands for “</a:t>
            </a:r>
            <a:r>
              <a:rPr lang="en-US" sz="2000" i="1" dirty="0" smtClean="0"/>
              <a:t>completely </a:t>
            </a:r>
            <a:r>
              <a:rPr lang="en-US" sz="2000" i="1" dirty="0"/>
              <a:t>automated public Turing test to tell computers and humans apart</a:t>
            </a:r>
            <a:r>
              <a:rPr lang="en-US" sz="2000" i="1" dirty="0" smtClean="0"/>
              <a:t>.”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 CAPTCHA is a program that protects websites against </a:t>
            </a:r>
            <a:r>
              <a:rPr lang="en-US" sz="2000" dirty="0" smtClean="0"/>
              <a:t>web robots </a:t>
            </a:r>
            <a:r>
              <a:rPr lang="en-US" sz="2000" dirty="0"/>
              <a:t>by generating and grading tests that humans can pass but current computer programs </a:t>
            </a:r>
            <a:r>
              <a:rPr lang="en-US" sz="2000" dirty="0" smtClean="0"/>
              <a:t>can’t.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CAPTCHA can be different types like image, text, audio, video and puzzle.</a:t>
            </a:r>
          </a:p>
          <a:p>
            <a:pPr marL="285750" indent="-285750">
              <a:buFont typeface="Arial" charset="0"/>
              <a:buChar char="•"/>
            </a:pP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985495" y="3493408"/>
            <a:ext cx="316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 of CAPTCHA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51206" y="4083703"/>
            <a:ext cx="7019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Protecting Website Registration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Online Polls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Preventing Dictionary Attacks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Protecting Email Addresses from Scrapers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0431" y="314249"/>
            <a:ext cx="8439205" cy="651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Different types of CAPCHA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26" y="1194914"/>
            <a:ext cx="8724604" cy="4067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9767" y="5491940"/>
            <a:ext cx="438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0. captcha of fifteen popular website [13]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4465" y="616687"/>
            <a:ext cx="6145619" cy="6273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Motivation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20726" y="2243470"/>
            <a:ext cx="828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 If you want to protect </a:t>
            </a:r>
            <a:r>
              <a:rPr lang="en-US" i="1" dirty="0" smtClean="0"/>
              <a:t>a system </a:t>
            </a:r>
            <a:r>
              <a:rPr lang="en-US" i="1" dirty="0" smtClean="0"/>
              <a:t>from intruder or bots at first you have to break like this system. Then you can take necessary steps to protect your system. ”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410893" y="2966484"/>
            <a:ext cx="2052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i="1" dirty="0" smtClean="0"/>
              <a:t>…</a:t>
            </a:r>
            <a:r>
              <a:rPr lang="en-US" sz="1200" i="1" dirty="0" smtClean="0"/>
              <a:t>. Khan </a:t>
            </a:r>
            <a:r>
              <a:rPr lang="en-US" sz="1200" i="1" dirty="0" err="1" smtClean="0"/>
              <a:t>md.</a:t>
            </a:r>
            <a:r>
              <a:rPr lang="en-US" sz="1200" i="1" dirty="0" smtClean="0"/>
              <a:t> Jahir </a:t>
            </a:r>
            <a:r>
              <a:rPr lang="en-US" sz="1200" i="1" dirty="0" err="1" smtClean="0"/>
              <a:t>raihan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12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9551" y="6459784"/>
            <a:ext cx="4822804" cy="365125"/>
          </a:xfrm>
        </p:spPr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6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3415" y="1690046"/>
            <a:ext cx="6703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CAPTCHA Security Breaking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Complex Character Recognition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Finding Weakness of Current CAPTCHA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Making Stronger CAPTCHA System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7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My 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37" y="1608323"/>
            <a:ext cx="7581900" cy="3076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8893" y="499574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1: Demo Of CAPTCHA Security Breaking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8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Related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733" y="1828799"/>
            <a:ext cx="103030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CAPTCHA: </a:t>
            </a:r>
            <a:r>
              <a:rPr lang="en-US" sz="2400" dirty="0" smtClean="0"/>
              <a:t>Using hard </a:t>
            </a:r>
            <a:r>
              <a:rPr lang="en-US" sz="2400" dirty="0"/>
              <a:t>AI problems for security[1</a:t>
            </a:r>
            <a:r>
              <a:rPr lang="en-US" sz="2400" dirty="0" smtClean="0"/>
              <a:t>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Machine Learning System for breaking CAPTCHA[2]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CAPTCHA as a web service [3]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Multi-digit Number Recognition[4-5]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KNN based CAPTCHA breaking [6]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low cost attack on Microsoft CAPTCHA [8]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CAPTCHA security breaking [10]</a:t>
            </a:r>
          </a:p>
          <a:p>
            <a:pPr algn="just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8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9</a:t>
            </a:fld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696620" y="4253147"/>
            <a:ext cx="557406" cy="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733" y="1321203"/>
            <a:ext cx="1030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CAPTCHA Images Dataset [11] is used here for training and testing purpose. There are total 1070 images.  There are total 36 symbols (26 English Letters+ 10 Digit)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9" y="3247732"/>
            <a:ext cx="1905000" cy="428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42" y="4043461"/>
            <a:ext cx="1905000" cy="428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42" y="4914863"/>
            <a:ext cx="1905000" cy="428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79" y="4914863"/>
            <a:ext cx="1905000" cy="428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24" y="4973890"/>
            <a:ext cx="1905000" cy="4280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20" y="4951418"/>
            <a:ext cx="1905000" cy="4280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26" y="4109398"/>
            <a:ext cx="1905000" cy="4280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24" y="4109399"/>
            <a:ext cx="1905000" cy="428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79" y="4017721"/>
            <a:ext cx="1905000" cy="4280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72" y="3253317"/>
            <a:ext cx="1905000" cy="4280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79" y="3231356"/>
            <a:ext cx="1905000" cy="4280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26" y="3231357"/>
            <a:ext cx="1905000" cy="4280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80552" y="5838381"/>
            <a:ext cx="51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2. Sample Images of CAPTCHA Images Dataset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9" y="2557717"/>
            <a:ext cx="1905000" cy="476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72" y="2509136"/>
            <a:ext cx="1905000" cy="4762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2488759"/>
            <a:ext cx="1905000" cy="476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70" y="2476545"/>
            <a:ext cx="1905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4044</TotalTime>
  <Words>1418</Words>
  <Application>Microsoft Macintosh PowerPoint</Application>
  <PresentationFormat>Widescreen</PresentationFormat>
  <Paragraphs>242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Mangal</vt:lpstr>
      <vt:lpstr>Times New Roman</vt:lpstr>
      <vt:lpstr>Arial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Ashadullah Shawon</dc:creator>
  <cp:lastModifiedBy>ADIL REZA</cp:lastModifiedBy>
  <cp:revision>285</cp:revision>
  <dcterms:created xsi:type="dcterms:W3CDTF">2018-03-22T17:52:31Z</dcterms:created>
  <dcterms:modified xsi:type="dcterms:W3CDTF">2019-03-03T17:36:33Z</dcterms:modified>
</cp:coreProperties>
</file>