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diagrams/colors2.xml" ContentType="application/vnd.openxmlformats-officedocument.drawingml.diagramColors+xml"/>
  <Default Extension="bin" ContentType="application/vnd.openxmlformats-officedocument.presentationml.printerSettings"/>
  <Override PartName="/ppt/notesSlides/notesSlide30.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Default Extension="wmf" ContentType="image/x-wmf"/>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diagrams/colors6.xml" ContentType="application/vnd.openxmlformats-officedocument.drawingml.diagramColors+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theme/theme1.xml" ContentType="application/vnd.openxmlformats-officedocument.theme+xml"/>
  <Override PartName="/ppt/slideLayouts/slideLayout24.xml" ContentType="application/vnd.openxmlformats-officedocument.presentationml.slideLayout+xml"/>
  <Override PartName="/ppt/diagrams/drawing3.xml" ContentType="application/vnd.ms-office.drawingml.diagramDrawing+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Default Extension="gif" ContentType="image/gif"/>
  <Override PartName="/ppt/slides/slide27.xml" ContentType="application/vnd.openxmlformats-officedocument.presentationml.slide+xml"/>
  <Override PartName="/ppt/slides/slide11.xml" ContentType="application/vnd.openxmlformats-officedocument.presentationml.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quickStyle5.xml" ContentType="application/vnd.openxmlformats-officedocument.drawingml.diagramStyl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diagrams/colors3.xml" ContentType="application/vnd.openxmlformats-officedocument.drawingml.diagramColors+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theme/theme2.xml" ContentType="application/vnd.openxmlformats-officedocument.theme+xml"/>
  <Override PartName="/ppt/slideLayouts/slideLayout25.xml" ContentType="application/vnd.openxmlformats-officedocument.presentationml.slideLayout+xml"/>
  <Override PartName="/ppt/diagrams/drawing4.xml" ContentType="application/vnd.ms-office.drawingml.diagramDrawing+xml"/>
  <Override PartName="/ppt/slideLayouts/slideLayout11.xml" ContentType="application/vnd.openxmlformats-officedocument.presentationml.slideLayout+xml"/>
  <Override PartName="/ppt/diagrams/layout2.xml" ContentType="application/vnd.openxmlformats-officedocument.drawingml.diagram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data3.xml" ContentType="application/vnd.openxmlformats-officedocument.drawingml.diagramData+xml"/>
  <Override PartName="/ppt/diagrams/quickStyle2.xml" ContentType="application/vnd.openxmlformats-officedocument.drawingml.diagramStyl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diagrams/layout6.xml" ContentType="application/vnd.openxmlformats-officedocument.drawingml.diagramLayout+xml"/>
  <Override PartName="/ppt/notesSlides/notesSlide11.xml" ContentType="application/vnd.openxmlformats-officedocument.presentationml.notesSlide+xml"/>
  <Override PartName="/ppt/diagrams/quickStyle6.xml" ContentType="application/vnd.openxmlformats-officedocument.drawingml.diagramStyle+xml"/>
  <Override PartName="/ppt/notesSlides/notesSlide27.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diagrams/colors4.xml" ContentType="application/vnd.openxmlformats-officedocument.drawingml.diagramColors+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theme/theme3.xml" ContentType="application/vnd.openxmlformats-officedocument.theme+xml"/>
  <Override PartName="/ppt/diagrams/drawing5.xml" ContentType="application/vnd.ms-office.drawingml.diagramDrawing+xml"/>
  <Override PartName="/ppt/slideLayouts/slideLayout12.xml" ContentType="application/vnd.openxmlformats-officedocument.presentationml.slideLayout+xml"/>
  <Override PartName="/ppt/diagrams/layout3.xml" ContentType="application/vnd.openxmlformats-officedocument.drawingml.diagram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diagrams/data4.xml" ContentType="application/vnd.openxmlformats-officedocument.drawingml.diagramData+xml"/>
  <Override PartName="/ppt/diagrams/quickStyle3.xml" ContentType="application/vnd.openxmlformats-officedocument.drawingml.diagramStyl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diagrams/colors5.xml" ContentType="application/vnd.openxmlformats-officedocument.drawingml.diagramColors+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Layouts/slideLayout23.xml" ContentType="application/vnd.openxmlformats-officedocument.presentationml.slideLayout+xml"/>
  <Override PartName="/ppt/diagrams/drawing2.xml" ContentType="application/vnd.ms-office.drawingml.diagramDrawing+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10.xml" ContentType="application/vnd.openxmlformats-officedocument.presentationml.slide+xml"/>
  <Override PartName="/ppt/diagrams/drawing6.xml" ContentType="application/vnd.ms-office.drawingml.diagramDrawing+xml"/>
  <Override PartName="/ppt/slideLayouts/slideLayout13.xml" ContentType="application/vnd.openxmlformats-officedocument.presentationml.slideLayout+xml"/>
  <Override PartName="/ppt/diagrams/layout4.xml" ContentType="application/vnd.openxmlformats-officedocument.drawingml.diagramLayout+xml"/>
  <Default Extension="pdf" ContentType="application/pdf"/>
  <Override PartName="/ppt/diagrams/data5.xml" ContentType="application/vnd.openxmlformats-officedocument.drawingml.diagramData+xml"/>
  <Override PartName="/ppt/diagrams/quickStyle4.xml" ContentType="application/vnd.openxmlformats-officedocument.drawingml.diagramStyl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721" r:id="rId2"/>
  </p:sldMasterIdLst>
  <p:notesMasterIdLst>
    <p:notesMasterId r:id="rId41"/>
  </p:notesMasterIdLst>
  <p:sldIdLst>
    <p:sldId id="353" r:id="rId3"/>
    <p:sldId id="354" r:id="rId4"/>
    <p:sldId id="356" r:id="rId5"/>
    <p:sldId id="357" r:id="rId6"/>
    <p:sldId id="276" r:id="rId7"/>
    <p:sldId id="277" r:id="rId8"/>
    <p:sldId id="278" r:id="rId9"/>
    <p:sldId id="279" r:id="rId10"/>
    <p:sldId id="313" r:id="rId11"/>
    <p:sldId id="358" r:id="rId12"/>
    <p:sldId id="282" r:id="rId13"/>
    <p:sldId id="315" r:id="rId14"/>
    <p:sldId id="316" r:id="rId15"/>
    <p:sldId id="359" r:id="rId16"/>
    <p:sldId id="317" r:id="rId17"/>
    <p:sldId id="318" r:id="rId18"/>
    <p:sldId id="319" r:id="rId19"/>
    <p:sldId id="320" r:id="rId20"/>
    <p:sldId id="321" r:id="rId21"/>
    <p:sldId id="324" r:id="rId22"/>
    <p:sldId id="360" r:id="rId23"/>
    <p:sldId id="361" r:id="rId24"/>
    <p:sldId id="331" r:id="rId25"/>
    <p:sldId id="332" r:id="rId26"/>
    <p:sldId id="362" r:id="rId27"/>
    <p:sldId id="333" r:id="rId28"/>
    <p:sldId id="363" r:id="rId29"/>
    <p:sldId id="334" r:id="rId30"/>
    <p:sldId id="335" r:id="rId31"/>
    <p:sldId id="336" r:id="rId32"/>
    <p:sldId id="339" r:id="rId33"/>
    <p:sldId id="341" r:id="rId34"/>
    <p:sldId id="342" r:id="rId35"/>
    <p:sldId id="345" r:id="rId36"/>
    <p:sldId id="347" r:id="rId37"/>
    <p:sldId id="350" r:id="rId38"/>
    <p:sldId id="352" r:id="rId39"/>
    <p:sldId id="364"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0075" autoAdjust="0"/>
  </p:normalViewPr>
  <p:slideViewPr>
    <p:cSldViewPr>
      <p:cViewPr>
        <p:scale>
          <a:sx n="100" d="100"/>
          <a:sy n="100" d="100"/>
        </p:scale>
        <p:origin x="-2696" y="-7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ED214-2245-9A46-90FD-86223C2349C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A206282-92E7-8342-AFF6-E75182D05617}">
      <dgm:prSet custT="1"/>
      <dgm:spPr>
        <a:ln>
          <a:solidFill>
            <a:schemeClr val="bg2"/>
          </a:solidFill>
        </a:ln>
        <a:effectLst/>
      </dgm:spPr>
      <dgm:t>
        <a:bodyPr/>
        <a:lstStyle/>
        <a:p>
          <a:pPr rtl="0"/>
          <a:r>
            <a:rPr lang="en-US" sz="2600" dirty="0" smtClean="0"/>
            <a:t>Cryptographic systems are generically classified along three independent dimensions:</a:t>
          </a:r>
          <a:endParaRPr lang="en-US" sz="2600" dirty="0"/>
        </a:p>
      </dgm:t>
    </dgm:pt>
    <dgm:pt modelId="{D88A5BB3-58B0-D441-8B36-2D6E14FD614C}" type="parTrans" cxnId="{BEEEAADE-EB90-BE45-A72D-E2B7CDDE1F0E}">
      <dgm:prSet/>
      <dgm:spPr/>
      <dgm:t>
        <a:bodyPr/>
        <a:lstStyle/>
        <a:p>
          <a:endParaRPr lang="en-US"/>
        </a:p>
      </dgm:t>
    </dgm:pt>
    <dgm:pt modelId="{730F8711-1A56-7240-B669-E457A071B362}" type="sibTrans" cxnId="{BEEEAADE-EB90-BE45-A72D-E2B7CDDE1F0E}">
      <dgm:prSet/>
      <dgm:spPr/>
      <dgm:t>
        <a:bodyPr/>
        <a:lstStyle/>
        <a:p>
          <a:endParaRPr lang="en-US"/>
        </a:p>
      </dgm:t>
    </dgm:pt>
    <dgm:pt modelId="{86EE2B06-F133-FD4F-9EEB-1350F8B6B9D6}">
      <dgm:prSet custT="1"/>
      <dgm:spPr>
        <a:solidFill>
          <a:schemeClr val="tx1"/>
        </a:solidFill>
        <a:ln>
          <a:solidFill>
            <a:schemeClr val="bg2"/>
          </a:solidFill>
        </a:ln>
        <a:effectLst/>
      </dgm:spPr>
      <dgm:t>
        <a:bodyPr/>
        <a:lstStyle/>
        <a:p>
          <a:pPr rtl="0"/>
          <a:r>
            <a:rPr lang="en-US" sz="1500" b="1" dirty="0" smtClean="0">
              <a:solidFill>
                <a:schemeClr val="tx2">
                  <a:lumMod val="10000"/>
                </a:schemeClr>
              </a:solidFill>
            </a:rPr>
            <a:t>The type of operations used for transforming plaintext to ciphertext</a:t>
          </a:r>
          <a:endParaRPr lang="en-US" sz="1500" b="1" dirty="0">
            <a:solidFill>
              <a:schemeClr val="tx2">
                <a:lumMod val="10000"/>
              </a:schemeClr>
            </a:solidFill>
          </a:endParaRPr>
        </a:p>
      </dgm:t>
    </dgm:pt>
    <dgm:pt modelId="{EF3CD432-843C-6143-ACB2-03DA910500F0}" type="parTrans" cxnId="{3A37B9EA-0EF1-D843-911D-CF0BBEA50C85}">
      <dgm:prSet/>
      <dgm:spPr/>
      <dgm:t>
        <a:bodyPr/>
        <a:lstStyle/>
        <a:p>
          <a:endParaRPr lang="en-US"/>
        </a:p>
      </dgm:t>
    </dgm:pt>
    <dgm:pt modelId="{C2120984-82C7-F043-B180-D13509D49427}" type="sibTrans" cxnId="{3A37B9EA-0EF1-D843-911D-CF0BBEA50C85}">
      <dgm:prSet/>
      <dgm:spPr/>
      <dgm:t>
        <a:bodyPr/>
        <a:lstStyle/>
        <a:p>
          <a:endParaRPr lang="en-US"/>
        </a:p>
      </dgm:t>
    </dgm:pt>
    <dgm:pt modelId="{C4E87E63-BD55-A440-A0FE-ED556E2DAA09}">
      <dgm:prSet custT="1"/>
      <dgm:spPr>
        <a:solidFill>
          <a:schemeClr val="tx1"/>
        </a:solidFill>
        <a:ln>
          <a:solidFill>
            <a:schemeClr val="bg2"/>
          </a:solidFill>
        </a:ln>
        <a:effectLst/>
      </dgm:spPr>
      <dgm:t>
        <a:bodyPr/>
        <a:lstStyle/>
        <a:p>
          <a:pPr rtl="0"/>
          <a:r>
            <a:rPr lang="en-US" sz="1500" dirty="0" smtClean="0"/>
            <a:t>Substitution</a:t>
          </a:r>
          <a:endParaRPr lang="en-US" sz="1500" dirty="0"/>
        </a:p>
      </dgm:t>
    </dgm:pt>
    <dgm:pt modelId="{36BFD0D4-7D50-1043-B2BB-0A7ED4DAA876}" type="parTrans" cxnId="{741B4A64-0D10-7148-BD44-0D74DB06F8BD}">
      <dgm:prSet/>
      <dgm:spPr/>
      <dgm:t>
        <a:bodyPr/>
        <a:lstStyle/>
        <a:p>
          <a:endParaRPr lang="en-US"/>
        </a:p>
      </dgm:t>
    </dgm:pt>
    <dgm:pt modelId="{8164CD1A-3480-7D4D-8504-B708FE322ABA}" type="sibTrans" cxnId="{741B4A64-0D10-7148-BD44-0D74DB06F8BD}">
      <dgm:prSet/>
      <dgm:spPr/>
      <dgm:t>
        <a:bodyPr/>
        <a:lstStyle/>
        <a:p>
          <a:endParaRPr lang="en-US"/>
        </a:p>
      </dgm:t>
    </dgm:pt>
    <dgm:pt modelId="{3D9FFC66-6B25-594B-B9FA-1755928E816F}">
      <dgm:prSet custT="1"/>
      <dgm:spPr>
        <a:solidFill>
          <a:schemeClr val="tx1"/>
        </a:solidFill>
        <a:ln>
          <a:solidFill>
            <a:schemeClr val="bg2"/>
          </a:solidFill>
        </a:ln>
        <a:effectLst/>
      </dgm:spPr>
      <dgm:t>
        <a:bodyPr/>
        <a:lstStyle/>
        <a:p>
          <a:pPr rtl="0"/>
          <a:r>
            <a:rPr lang="en-US" sz="1500" dirty="0" smtClean="0"/>
            <a:t>Each element in the plaintext is mapped into another element</a:t>
          </a:r>
          <a:endParaRPr lang="en-US" sz="1500" dirty="0"/>
        </a:p>
      </dgm:t>
    </dgm:pt>
    <dgm:pt modelId="{A562CBDE-BA8B-054E-B3CE-E43F0A63E6F5}" type="parTrans" cxnId="{7C6383A9-BE5A-4F4D-B68F-1D4804E620C3}">
      <dgm:prSet/>
      <dgm:spPr/>
      <dgm:t>
        <a:bodyPr/>
        <a:lstStyle/>
        <a:p>
          <a:endParaRPr lang="en-US"/>
        </a:p>
      </dgm:t>
    </dgm:pt>
    <dgm:pt modelId="{1D09AF55-542C-684C-A94B-F567454E36FA}" type="sibTrans" cxnId="{7C6383A9-BE5A-4F4D-B68F-1D4804E620C3}">
      <dgm:prSet/>
      <dgm:spPr/>
      <dgm:t>
        <a:bodyPr/>
        <a:lstStyle/>
        <a:p>
          <a:endParaRPr lang="en-US"/>
        </a:p>
      </dgm:t>
    </dgm:pt>
    <dgm:pt modelId="{089141E7-0D6B-A040-9337-CA26BCFAE617}">
      <dgm:prSet custT="1"/>
      <dgm:spPr>
        <a:solidFill>
          <a:schemeClr val="tx1"/>
        </a:solidFill>
        <a:ln>
          <a:solidFill>
            <a:schemeClr val="bg2"/>
          </a:solidFill>
        </a:ln>
        <a:effectLst/>
      </dgm:spPr>
      <dgm:t>
        <a:bodyPr/>
        <a:lstStyle/>
        <a:p>
          <a:pPr rtl="0"/>
          <a:r>
            <a:rPr lang="en-US" sz="1500" dirty="0" smtClean="0"/>
            <a:t>Transposition</a:t>
          </a:r>
          <a:endParaRPr lang="en-US" sz="1500" dirty="0"/>
        </a:p>
      </dgm:t>
    </dgm:pt>
    <dgm:pt modelId="{FEC64697-8D58-B94A-A641-D04942C17A06}" type="parTrans" cxnId="{2CD43038-C574-4C42-9CD4-B7E055A74FD9}">
      <dgm:prSet/>
      <dgm:spPr/>
      <dgm:t>
        <a:bodyPr/>
        <a:lstStyle/>
        <a:p>
          <a:endParaRPr lang="en-US"/>
        </a:p>
      </dgm:t>
    </dgm:pt>
    <dgm:pt modelId="{19300913-7667-4946-A61B-2A15897F9062}" type="sibTrans" cxnId="{2CD43038-C574-4C42-9CD4-B7E055A74FD9}">
      <dgm:prSet/>
      <dgm:spPr/>
      <dgm:t>
        <a:bodyPr/>
        <a:lstStyle/>
        <a:p>
          <a:endParaRPr lang="en-US"/>
        </a:p>
      </dgm:t>
    </dgm:pt>
    <dgm:pt modelId="{FD08E06E-E6C8-844F-8572-449897E6B384}">
      <dgm:prSet custT="1"/>
      <dgm:spPr>
        <a:solidFill>
          <a:schemeClr val="tx1"/>
        </a:solidFill>
        <a:ln>
          <a:solidFill>
            <a:schemeClr val="bg2"/>
          </a:solidFill>
        </a:ln>
        <a:effectLst/>
      </dgm:spPr>
      <dgm:t>
        <a:bodyPr/>
        <a:lstStyle/>
        <a:p>
          <a:pPr rtl="0"/>
          <a:r>
            <a:rPr lang="en-US" sz="1500" dirty="0" smtClean="0"/>
            <a:t>Elements in the plaintext are rearranged</a:t>
          </a:r>
          <a:endParaRPr lang="en-US" sz="1500" dirty="0"/>
        </a:p>
      </dgm:t>
    </dgm:pt>
    <dgm:pt modelId="{DE452F15-0EB8-AA4E-BFE2-C7F7F1E5BC58}" type="parTrans" cxnId="{0B5592BA-1853-1B4F-9E75-1D52EDE5A984}">
      <dgm:prSet/>
      <dgm:spPr/>
      <dgm:t>
        <a:bodyPr/>
        <a:lstStyle/>
        <a:p>
          <a:endParaRPr lang="en-US"/>
        </a:p>
      </dgm:t>
    </dgm:pt>
    <dgm:pt modelId="{ECF00B45-3B90-9F40-94CF-A28ACE188CDC}" type="sibTrans" cxnId="{0B5592BA-1853-1B4F-9E75-1D52EDE5A984}">
      <dgm:prSet/>
      <dgm:spPr/>
      <dgm:t>
        <a:bodyPr/>
        <a:lstStyle/>
        <a:p>
          <a:endParaRPr lang="en-US"/>
        </a:p>
      </dgm:t>
    </dgm:pt>
    <dgm:pt modelId="{D5C66710-7678-0548-BBCD-1B3C45ACA470}">
      <dgm:prSet custT="1"/>
      <dgm:spPr>
        <a:solidFill>
          <a:schemeClr val="tx1"/>
        </a:solidFill>
        <a:ln>
          <a:solidFill>
            <a:schemeClr val="bg2"/>
          </a:solidFill>
        </a:ln>
        <a:effectLst/>
      </dgm:spPr>
      <dgm:t>
        <a:bodyPr/>
        <a:lstStyle/>
        <a:p>
          <a:pPr rtl="0"/>
          <a:r>
            <a:rPr lang="en-US" sz="1500" dirty="0" smtClean="0"/>
            <a:t>Fundamental requirement is that no information be lost</a:t>
          </a:r>
          <a:endParaRPr lang="en-US" sz="1500" dirty="0"/>
        </a:p>
      </dgm:t>
    </dgm:pt>
    <dgm:pt modelId="{29A7C540-438A-7244-97F3-21D9C204DCA7}" type="parTrans" cxnId="{13FC6B39-17D3-8C46-8C63-5F96469F6A1C}">
      <dgm:prSet/>
      <dgm:spPr/>
      <dgm:t>
        <a:bodyPr/>
        <a:lstStyle/>
        <a:p>
          <a:endParaRPr lang="en-US"/>
        </a:p>
      </dgm:t>
    </dgm:pt>
    <dgm:pt modelId="{ACA26D8B-38A9-4443-887C-135B076D1062}" type="sibTrans" cxnId="{13FC6B39-17D3-8C46-8C63-5F96469F6A1C}">
      <dgm:prSet/>
      <dgm:spPr/>
      <dgm:t>
        <a:bodyPr/>
        <a:lstStyle/>
        <a:p>
          <a:endParaRPr lang="en-US"/>
        </a:p>
      </dgm:t>
    </dgm:pt>
    <dgm:pt modelId="{79D6E2DF-412C-7541-881B-A515A33FA6F3}">
      <dgm:prSet custT="1"/>
      <dgm:spPr>
        <a:solidFill>
          <a:schemeClr val="tx1"/>
        </a:solidFill>
        <a:ln>
          <a:solidFill>
            <a:schemeClr val="bg2"/>
          </a:solidFill>
        </a:ln>
        <a:effectLst/>
      </dgm:spPr>
      <dgm:t>
        <a:bodyPr/>
        <a:lstStyle/>
        <a:p>
          <a:pPr rtl="0"/>
          <a:r>
            <a:rPr lang="en-US" sz="1500" dirty="0" smtClean="0"/>
            <a:t>Product systems</a:t>
          </a:r>
          <a:endParaRPr lang="en-US" sz="1500" dirty="0"/>
        </a:p>
      </dgm:t>
    </dgm:pt>
    <dgm:pt modelId="{5B6645C2-7EF6-0B47-815A-90A82772CE9F}" type="parTrans" cxnId="{964DF95F-736B-F843-B36E-1848E15DCCD0}">
      <dgm:prSet/>
      <dgm:spPr/>
      <dgm:t>
        <a:bodyPr/>
        <a:lstStyle/>
        <a:p>
          <a:endParaRPr lang="en-US"/>
        </a:p>
      </dgm:t>
    </dgm:pt>
    <dgm:pt modelId="{2859483C-A9B9-2F4A-8094-E020CA1D329E}" type="sibTrans" cxnId="{964DF95F-736B-F843-B36E-1848E15DCCD0}">
      <dgm:prSet/>
      <dgm:spPr/>
      <dgm:t>
        <a:bodyPr/>
        <a:lstStyle/>
        <a:p>
          <a:endParaRPr lang="en-US"/>
        </a:p>
      </dgm:t>
    </dgm:pt>
    <dgm:pt modelId="{F98A7EBE-A00B-784A-B5CB-A8FEDA7CBC15}">
      <dgm:prSet custT="1"/>
      <dgm:spPr>
        <a:solidFill>
          <a:schemeClr val="tx1"/>
        </a:solidFill>
        <a:ln>
          <a:solidFill>
            <a:schemeClr val="bg2"/>
          </a:solidFill>
        </a:ln>
        <a:effectLst/>
      </dgm:spPr>
      <dgm:t>
        <a:bodyPr/>
        <a:lstStyle/>
        <a:p>
          <a:pPr rtl="0"/>
          <a:r>
            <a:rPr lang="en-US" sz="1500" dirty="0" smtClean="0"/>
            <a:t>Involve multiple stages of substitutions and transpositions</a:t>
          </a:r>
          <a:endParaRPr lang="en-US" sz="1500" dirty="0"/>
        </a:p>
      </dgm:t>
    </dgm:pt>
    <dgm:pt modelId="{5DFA8C56-5B46-2F44-BC08-7951A8A429C7}" type="parTrans" cxnId="{96C9E143-72E3-A44E-9778-B66CF5529964}">
      <dgm:prSet/>
      <dgm:spPr/>
      <dgm:t>
        <a:bodyPr/>
        <a:lstStyle/>
        <a:p>
          <a:endParaRPr lang="en-US"/>
        </a:p>
      </dgm:t>
    </dgm:pt>
    <dgm:pt modelId="{33AFAAD7-B034-B347-A463-22FD0F13DF4A}" type="sibTrans" cxnId="{96C9E143-72E3-A44E-9778-B66CF5529964}">
      <dgm:prSet/>
      <dgm:spPr/>
      <dgm:t>
        <a:bodyPr/>
        <a:lstStyle/>
        <a:p>
          <a:endParaRPr lang="en-US"/>
        </a:p>
      </dgm:t>
    </dgm:pt>
    <dgm:pt modelId="{9535F223-AD85-E940-A596-3796831A0BAD}">
      <dgm:prSet custT="1"/>
      <dgm:spPr>
        <a:solidFill>
          <a:schemeClr val="tx1"/>
        </a:solidFill>
        <a:ln>
          <a:solidFill>
            <a:schemeClr val="bg2"/>
          </a:solidFill>
        </a:ln>
        <a:effectLst/>
      </dgm:spPr>
      <dgm:t>
        <a:bodyPr/>
        <a:lstStyle/>
        <a:p>
          <a:pPr rtl="0"/>
          <a:r>
            <a:rPr lang="en-US" sz="1500" b="1" dirty="0" smtClean="0">
              <a:solidFill>
                <a:schemeClr val="tx2">
                  <a:lumMod val="10000"/>
                </a:schemeClr>
              </a:solidFill>
            </a:rPr>
            <a:t>The number of keys used</a:t>
          </a:r>
          <a:endParaRPr lang="en-US" sz="1500" b="1" dirty="0">
            <a:solidFill>
              <a:schemeClr val="tx2">
                <a:lumMod val="10000"/>
              </a:schemeClr>
            </a:solidFill>
          </a:endParaRPr>
        </a:p>
      </dgm:t>
    </dgm:pt>
    <dgm:pt modelId="{62F29568-084E-B54F-8F45-3F44E9FD831E}" type="parTrans" cxnId="{B9E62912-2813-5242-BA00-AB5217BDC430}">
      <dgm:prSet/>
      <dgm:spPr/>
      <dgm:t>
        <a:bodyPr/>
        <a:lstStyle/>
        <a:p>
          <a:endParaRPr lang="en-US"/>
        </a:p>
      </dgm:t>
    </dgm:pt>
    <dgm:pt modelId="{A9BD7902-EA27-9F42-BFEA-A95402E1816B}" type="sibTrans" cxnId="{B9E62912-2813-5242-BA00-AB5217BDC430}">
      <dgm:prSet/>
      <dgm:spPr/>
      <dgm:t>
        <a:bodyPr/>
        <a:lstStyle/>
        <a:p>
          <a:endParaRPr lang="en-US"/>
        </a:p>
      </dgm:t>
    </dgm:pt>
    <dgm:pt modelId="{0B06011E-5B09-9848-8AB2-6AF4CF87AF34}">
      <dgm:prSet custT="1"/>
      <dgm:spPr>
        <a:solidFill>
          <a:schemeClr val="tx1"/>
        </a:solidFill>
        <a:ln>
          <a:solidFill>
            <a:schemeClr val="bg2"/>
          </a:solidFill>
        </a:ln>
        <a:effectLst/>
      </dgm:spPr>
      <dgm:t>
        <a:bodyPr/>
        <a:lstStyle/>
        <a:p>
          <a:pPr rtl="0"/>
          <a:r>
            <a:rPr lang="en-US" sz="1500" dirty="0" smtClean="0"/>
            <a:t>Referred to as symmetric, single-key, secret-key, or conventional encryption if both sender and receiver use the same key</a:t>
          </a:r>
          <a:endParaRPr lang="en-US" sz="1500" dirty="0"/>
        </a:p>
      </dgm:t>
    </dgm:pt>
    <dgm:pt modelId="{9A80534F-A4B8-3E43-B18E-7373F9BDA4EA}" type="parTrans" cxnId="{4595F1E3-2C6E-7947-A9A6-FEBB425CA8BA}">
      <dgm:prSet/>
      <dgm:spPr/>
      <dgm:t>
        <a:bodyPr/>
        <a:lstStyle/>
        <a:p>
          <a:endParaRPr lang="en-US"/>
        </a:p>
      </dgm:t>
    </dgm:pt>
    <dgm:pt modelId="{F05B5D8E-15BC-BF46-B944-EECA670DBCAE}" type="sibTrans" cxnId="{4595F1E3-2C6E-7947-A9A6-FEBB425CA8BA}">
      <dgm:prSet/>
      <dgm:spPr/>
      <dgm:t>
        <a:bodyPr/>
        <a:lstStyle/>
        <a:p>
          <a:endParaRPr lang="en-US"/>
        </a:p>
      </dgm:t>
    </dgm:pt>
    <dgm:pt modelId="{5D898EB6-3E76-1242-81D7-AD9C84D66755}">
      <dgm:prSet custT="1"/>
      <dgm:spPr>
        <a:solidFill>
          <a:schemeClr val="tx1"/>
        </a:solidFill>
        <a:ln>
          <a:solidFill>
            <a:schemeClr val="bg2"/>
          </a:solidFill>
        </a:ln>
        <a:effectLst/>
      </dgm:spPr>
      <dgm:t>
        <a:bodyPr/>
        <a:lstStyle/>
        <a:p>
          <a:pPr rtl="0"/>
          <a:r>
            <a:rPr lang="en-US" sz="1500" dirty="0" smtClean="0"/>
            <a:t>Referred to as asymmetric, two-key, or public-key encryption if the sender and receiver each use a different key</a:t>
          </a:r>
          <a:endParaRPr lang="en-US" sz="1500" dirty="0"/>
        </a:p>
      </dgm:t>
    </dgm:pt>
    <dgm:pt modelId="{FA55D433-8EAE-5849-87C1-D7551D5CBA80}" type="parTrans" cxnId="{D00C8188-324A-D64E-9C8C-1B1E38A14F90}">
      <dgm:prSet/>
      <dgm:spPr/>
      <dgm:t>
        <a:bodyPr/>
        <a:lstStyle/>
        <a:p>
          <a:endParaRPr lang="en-US"/>
        </a:p>
      </dgm:t>
    </dgm:pt>
    <dgm:pt modelId="{59FECBA0-4C2B-EC48-AA55-BEA1C0DF2CBD}" type="sibTrans" cxnId="{D00C8188-324A-D64E-9C8C-1B1E38A14F90}">
      <dgm:prSet/>
      <dgm:spPr/>
      <dgm:t>
        <a:bodyPr/>
        <a:lstStyle/>
        <a:p>
          <a:endParaRPr lang="en-US"/>
        </a:p>
      </dgm:t>
    </dgm:pt>
    <dgm:pt modelId="{38D2D91D-DAF4-DB4B-95A3-7322330CB699}">
      <dgm:prSet custT="1"/>
      <dgm:spPr>
        <a:solidFill>
          <a:schemeClr val="tx1"/>
        </a:solidFill>
        <a:ln>
          <a:solidFill>
            <a:schemeClr val="bg2"/>
          </a:solidFill>
        </a:ln>
        <a:effectLst/>
      </dgm:spPr>
      <dgm:t>
        <a:bodyPr/>
        <a:lstStyle/>
        <a:p>
          <a:pPr rtl="0"/>
          <a:r>
            <a:rPr lang="en-US" sz="1500" b="1" dirty="0" smtClean="0">
              <a:solidFill>
                <a:schemeClr val="tx2">
                  <a:lumMod val="10000"/>
                </a:schemeClr>
              </a:solidFill>
            </a:rPr>
            <a:t>The way in which the plaintext is processed</a:t>
          </a:r>
          <a:endParaRPr lang="en-US" sz="1500" b="1" dirty="0">
            <a:solidFill>
              <a:schemeClr val="tx2">
                <a:lumMod val="10000"/>
              </a:schemeClr>
            </a:solidFill>
          </a:endParaRPr>
        </a:p>
      </dgm:t>
    </dgm:pt>
    <dgm:pt modelId="{71E86FFE-56CF-D348-BF41-74979C62A036}" type="parTrans" cxnId="{A6BE17FC-C727-3445-A68B-4BE587ED4820}">
      <dgm:prSet/>
      <dgm:spPr/>
      <dgm:t>
        <a:bodyPr/>
        <a:lstStyle/>
        <a:p>
          <a:endParaRPr lang="en-US"/>
        </a:p>
      </dgm:t>
    </dgm:pt>
    <dgm:pt modelId="{12E61AA5-45F7-3640-A32D-6A40077C5F29}" type="sibTrans" cxnId="{A6BE17FC-C727-3445-A68B-4BE587ED4820}">
      <dgm:prSet/>
      <dgm:spPr/>
      <dgm:t>
        <a:bodyPr/>
        <a:lstStyle/>
        <a:p>
          <a:endParaRPr lang="en-US"/>
        </a:p>
      </dgm:t>
    </dgm:pt>
    <dgm:pt modelId="{D5495F8B-EDFB-5140-9465-1CFF616C459C}">
      <dgm:prSet custT="1"/>
      <dgm:spPr>
        <a:solidFill>
          <a:schemeClr val="tx1"/>
        </a:solidFill>
        <a:ln>
          <a:solidFill>
            <a:schemeClr val="bg2"/>
          </a:solidFill>
        </a:ln>
        <a:effectLst/>
      </dgm:spPr>
      <dgm:t>
        <a:bodyPr/>
        <a:lstStyle/>
        <a:p>
          <a:pPr rtl="0"/>
          <a:r>
            <a:rPr lang="en-US" sz="1500" dirty="0" smtClean="0"/>
            <a:t>Block cipher processes the input one block of elements at a time, producing an output block for each input block</a:t>
          </a:r>
          <a:endParaRPr lang="en-US" sz="1500" dirty="0"/>
        </a:p>
      </dgm:t>
    </dgm:pt>
    <dgm:pt modelId="{C33F4845-F589-BD4B-85FE-E5EF9D130889}" type="parTrans" cxnId="{B15D1C95-48FB-944B-87A2-698B2826FCC3}">
      <dgm:prSet/>
      <dgm:spPr/>
      <dgm:t>
        <a:bodyPr/>
        <a:lstStyle/>
        <a:p>
          <a:endParaRPr lang="en-US"/>
        </a:p>
      </dgm:t>
    </dgm:pt>
    <dgm:pt modelId="{E80507CE-200D-D94B-8B0A-23B2D3F944E2}" type="sibTrans" cxnId="{B15D1C95-48FB-944B-87A2-698B2826FCC3}">
      <dgm:prSet/>
      <dgm:spPr/>
      <dgm:t>
        <a:bodyPr/>
        <a:lstStyle/>
        <a:p>
          <a:endParaRPr lang="en-US"/>
        </a:p>
      </dgm:t>
    </dgm:pt>
    <dgm:pt modelId="{A2199EA0-C9E1-114F-B25D-AD23F071B99F}">
      <dgm:prSet custT="1"/>
      <dgm:spPr>
        <a:solidFill>
          <a:schemeClr val="tx1"/>
        </a:solidFill>
        <a:ln>
          <a:solidFill>
            <a:schemeClr val="bg2"/>
          </a:solidFill>
        </a:ln>
        <a:effectLst/>
      </dgm:spPr>
      <dgm:t>
        <a:bodyPr/>
        <a:lstStyle/>
        <a:p>
          <a:pPr rtl="0"/>
          <a:r>
            <a:rPr lang="en-US" sz="1500" dirty="0" smtClean="0"/>
            <a:t>Stream cipher processes the input elements continuously, producing output one element at a time, as it goes along</a:t>
          </a:r>
          <a:endParaRPr lang="en-AU" sz="1500" dirty="0"/>
        </a:p>
      </dgm:t>
    </dgm:pt>
    <dgm:pt modelId="{BF84E94B-95B4-6145-8056-6A4764328E55}" type="parTrans" cxnId="{3DA22110-A7ED-2C43-98CD-8A9A2972D7D1}">
      <dgm:prSet/>
      <dgm:spPr/>
      <dgm:t>
        <a:bodyPr/>
        <a:lstStyle/>
        <a:p>
          <a:endParaRPr lang="en-US"/>
        </a:p>
      </dgm:t>
    </dgm:pt>
    <dgm:pt modelId="{77FBCB6B-E2C0-0A49-9DEE-FCDBA9BD6C8A}" type="sibTrans" cxnId="{3DA22110-A7ED-2C43-98CD-8A9A2972D7D1}">
      <dgm:prSet/>
      <dgm:spPr/>
      <dgm:t>
        <a:bodyPr/>
        <a:lstStyle/>
        <a:p>
          <a:endParaRPr lang="en-US"/>
        </a:p>
      </dgm:t>
    </dgm:pt>
    <dgm:pt modelId="{EFC30412-E8D5-F741-8F1C-2E5C4C7106B5}" type="pres">
      <dgm:prSet presAssocID="{15FED214-2245-9A46-90FD-86223C2349C1}" presName="Name0" presStyleCnt="0">
        <dgm:presLayoutVars>
          <dgm:dir/>
          <dgm:animLvl val="lvl"/>
          <dgm:resizeHandles val="exact"/>
        </dgm:presLayoutVars>
      </dgm:prSet>
      <dgm:spPr/>
      <dgm:t>
        <a:bodyPr/>
        <a:lstStyle/>
        <a:p>
          <a:endParaRPr lang="en-US"/>
        </a:p>
      </dgm:t>
    </dgm:pt>
    <dgm:pt modelId="{992B2769-D43B-CC4C-B8AE-E4619E569008}" type="pres">
      <dgm:prSet presAssocID="{EA206282-92E7-8342-AFF6-E75182D05617}" presName="linNode" presStyleCnt="0"/>
      <dgm:spPr/>
    </dgm:pt>
    <dgm:pt modelId="{FE2324E1-7119-1445-B8AB-53A9F838CF6A}" type="pres">
      <dgm:prSet presAssocID="{EA206282-92E7-8342-AFF6-E75182D05617}" presName="parentText" presStyleLbl="node1" presStyleIdx="0" presStyleCnt="1" custScaleX="79346" custScaleY="100098" custLinFactNeighborX="-5708" custLinFactNeighborY="-2996">
        <dgm:presLayoutVars>
          <dgm:chMax val="1"/>
          <dgm:bulletEnabled val="1"/>
        </dgm:presLayoutVars>
      </dgm:prSet>
      <dgm:spPr/>
      <dgm:t>
        <a:bodyPr/>
        <a:lstStyle/>
        <a:p>
          <a:endParaRPr lang="en-US"/>
        </a:p>
      </dgm:t>
    </dgm:pt>
    <dgm:pt modelId="{6624A370-2C29-214E-8DEE-1BE1C25FD472}" type="pres">
      <dgm:prSet presAssocID="{EA206282-92E7-8342-AFF6-E75182D05617}" presName="descendantText" presStyleLbl="alignAccFollowNode1" presStyleIdx="0" presStyleCnt="1" custScaleX="113618" custScaleY="125122" custLinFactNeighborX="-3627" custLinFactNeighborY="61">
        <dgm:presLayoutVars>
          <dgm:bulletEnabled val="1"/>
        </dgm:presLayoutVars>
      </dgm:prSet>
      <dgm:spPr/>
      <dgm:t>
        <a:bodyPr/>
        <a:lstStyle/>
        <a:p>
          <a:endParaRPr lang="en-US"/>
        </a:p>
      </dgm:t>
    </dgm:pt>
  </dgm:ptLst>
  <dgm:cxnLst>
    <dgm:cxn modelId="{632A2484-9313-214D-A5AD-F4F9131D7AD3}" type="presOf" srcId="{D5C66710-7678-0548-BBCD-1B3C45ACA470}" destId="{6624A370-2C29-214E-8DEE-1BE1C25FD472}" srcOrd="0" destOrd="5" presId="urn:microsoft.com/office/officeart/2005/8/layout/vList5"/>
    <dgm:cxn modelId="{DF5A1B27-4AC9-CC47-97A5-4FBE7BFEB392}" type="presOf" srcId="{FD08E06E-E6C8-844F-8572-449897E6B384}" destId="{6624A370-2C29-214E-8DEE-1BE1C25FD472}" srcOrd="0" destOrd="4" presId="urn:microsoft.com/office/officeart/2005/8/layout/vList5"/>
    <dgm:cxn modelId="{305E574E-7022-C74B-9511-D27EFC3DC1E0}" type="presOf" srcId="{5D898EB6-3E76-1242-81D7-AD9C84D66755}" destId="{6624A370-2C29-214E-8DEE-1BE1C25FD472}" srcOrd="0" destOrd="10" presId="urn:microsoft.com/office/officeart/2005/8/layout/vList5"/>
    <dgm:cxn modelId="{6AC74B30-8221-3043-BA11-B3F1F406C748}" type="presOf" srcId="{15FED214-2245-9A46-90FD-86223C2349C1}" destId="{EFC30412-E8D5-F741-8F1C-2E5C4C7106B5}" srcOrd="0" destOrd="0" presId="urn:microsoft.com/office/officeart/2005/8/layout/vList5"/>
    <dgm:cxn modelId="{D00C8188-324A-D64E-9C8C-1B1E38A14F90}" srcId="{9535F223-AD85-E940-A596-3796831A0BAD}" destId="{5D898EB6-3E76-1242-81D7-AD9C84D66755}" srcOrd="1" destOrd="0" parTransId="{FA55D433-8EAE-5849-87C1-D7551D5CBA80}" sibTransId="{59FECBA0-4C2B-EC48-AA55-BEA1C0DF2CBD}"/>
    <dgm:cxn modelId="{E6FE9B07-1424-2D4E-8BF7-5A19FB4FCB82}" type="presOf" srcId="{A2199EA0-C9E1-114F-B25D-AD23F071B99F}" destId="{6624A370-2C29-214E-8DEE-1BE1C25FD472}" srcOrd="0" destOrd="13" presId="urn:microsoft.com/office/officeart/2005/8/layout/vList5"/>
    <dgm:cxn modelId="{96C9E143-72E3-A44E-9778-B66CF5529964}" srcId="{79D6E2DF-412C-7541-881B-A515A33FA6F3}" destId="{F98A7EBE-A00B-784A-B5CB-A8FEDA7CBC15}" srcOrd="0" destOrd="0" parTransId="{5DFA8C56-5B46-2F44-BC08-7951A8A429C7}" sibTransId="{33AFAAD7-B034-B347-A463-22FD0F13DF4A}"/>
    <dgm:cxn modelId="{2CD43038-C574-4C42-9CD4-B7E055A74FD9}" srcId="{86EE2B06-F133-FD4F-9EEB-1350F8B6B9D6}" destId="{089141E7-0D6B-A040-9337-CA26BCFAE617}" srcOrd="1" destOrd="0" parTransId="{FEC64697-8D58-B94A-A641-D04942C17A06}" sibTransId="{19300913-7667-4946-A61B-2A15897F9062}"/>
    <dgm:cxn modelId="{93542BBD-D191-934C-B197-7D9E9D7BA457}" type="presOf" srcId="{79D6E2DF-412C-7541-881B-A515A33FA6F3}" destId="{6624A370-2C29-214E-8DEE-1BE1C25FD472}" srcOrd="0" destOrd="6" presId="urn:microsoft.com/office/officeart/2005/8/layout/vList5"/>
    <dgm:cxn modelId="{3DA22110-A7ED-2C43-98CD-8A9A2972D7D1}" srcId="{38D2D91D-DAF4-DB4B-95A3-7322330CB699}" destId="{A2199EA0-C9E1-114F-B25D-AD23F071B99F}" srcOrd="1" destOrd="0" parTransId="{BF84E94B-95B4-6145-8056-6A4764328E55}" sibTransId="{77FBCB6B-E2C0-0A49-9DEE-FCDBA9BD6C8A}"/>
    <dgm:cxn modelId="{B15D1C95-48FB-944B-87A2-698B2826FCC3}" srcId="{38D2D91D-DAF4-DB4B-95A3-7322330CB699}" destId="{D5495F8B-EDFB-5140-9465-1CFF616C459C}" srcOrd="0" destOrd="0" parTransId="{C33F4845-F589-BD4B-85FE-E5EF9D130889}" sibTransId="{E80507CE-200D-D94B-8B0A-23B2D3F944E2}"/>
    <dgm:cxn modelId="{964DF95F-736B-F843-B36E-1848E15DCCD0}" srcId="{86EE2B06-F133-FD4F-9EEB-1350F8B6B9D6}" destId="{79D6E2DF-412C-7541-881B-A515A33FA6F3}" srcOrd="2" destOrd="0" parTransId="{5B6645C2-7EF6-0B47-815A-90A82772CE9F}" sibTransId="{2859483C-A9B9-2F4A-8094-E020CA1D329E}"/>
    <dgm:cxn modelId="{AAC16B5C-F54A-CF44-9911-8CB18344ACB3}" type="presOf" srcId="{F98A7EBE-A00B-784A-B5CB-A8FEDA7CBC15}" destId="{6624A370-2C29-214E-8DEE-1BE1C25FD472}" srcOrd="0" destOrd="7" presId="urn:microsoft.com/office/officeart/2005/8/layout/vList5"/>
    <dgm:cxn modelId="{BEEEAADE-EB90-BE45-A72D-E2B7CDDE1F0E}" srcId="{15FED214-2245-9A46-90FD-86223C2349C1}" destId="{EA206282-92E7-8342-AFF6-E75182D05617}" srcOrd="0" destOrd="0" parTransId="{D88A5BB3-58B0-D441-8B36-2D6E14FD614C}" sibTransId="{730F8711-1A56-7240-B669-E457A071B362}"/>
    <dgm:cxn modelId="{13FC6B39-17D3-8C46-8C63-5F96469F6A1C}" srcId="{089141E7-0D6B-A040-9337-CA26BCFAE617}" destId="{D5C66710-7678-0548-BBCD-1B3C45ACA470}" srcOrd="1" destOrd="0" parTransId="{29A7C540-438A-7244-97F3-21D9C204DCA7}" sibTransId="{ACA26D8B-38A9-4443-887C-135B076D1062}"/>
    <dgm:cxn modelId="{B9E62912-2813-5242-BA00-AB5217BDC430}" srcId="{EA206282-92E7-8342-AFF6-E75182D05617}" destId="{9535F223-AD85-E940-A596-3796831A0BAD}" srcOrd="1" destOrd="0" parTransId="{62F29568-084E-B54F-8F45-3F44E9FD831E}" sibTransId="{A9BD7902-EA27-9F42-BFEA-A95402E1816B}"/>
    <dgm:cxn modelId="{3A37B9EA-0EF1-D843-911D-CF0BBEA50C85}" srcId="{EA206282-92E7-8342-AFF6-E75182D05617}" destId="{86EE2B06-F133-FD4F-9EEB-1350F8B6B9D6}" srcOrd="0" destOrd="0" parTransId="{EF3CD432-843C-6143-ACB2-03DA910500F0}" sibTransId="{C2120984-82C7-F043-B180-D13509D49427}"/>
    <dgm:cxn modelId="{741B4A64-0D10-7148-BD44-0D74DB06F8BD}" srcId="{86EE2B06-F133-FD4F-9EEB-1350F8B6B9D6}" destId="{C4E87E63-BD55-A440-A0FE-ED556E2DAA09}" srcOrd="0" destOrd="0" parTransId="{36BFD0D4-7D50-1043-B2BB-0A7ED4DAA876}" sibTransId="{8164CD1A-3480-7D4D-8504-B708FE322ABA}"/>
    <dgm:cxn modelId="{C2403831-BDE1-9544-BDCF-DAA332EF361D}" type="presOf" srcId="{C4E87E63-BD55-A440-A0FE-ED556E2DAA09}" destId="{6624A370-2C29-214E-8DEE-1BE1C25FD472}" srcOrd="0" destOrd="1" presId="urn:microsoft.com/office/officeart/2005/8/layout/vList5"/>
    <dgm:cxn modelId="{4595F1E3-2C6E-7947-A9A6-FEBB425CA8BA}" srcId="{9535F223-AD85-E940-A596-3796831A0BAD}" destId="{0B06011E-5B09-9848-8AB2-6AF4CF87AF34}" srcOrd="0" destOrd="0" parTransId="{9A80534F-A4B8-3E43-B18E-7373F9BDA4EA}" sibTransId="{F05B5D8E-15BC-BF46-B944-EECA670DBCAE}"/>
    <dgm:cxn modelId="{022695C7-33C4-E648-A8FF-F21776C13F0F}" type="presOf" srcId="{EA206282-92E7-8342-AFF6-E75182D05617}" destId="{FE2324E1-7119-1445-B8AB-53A9F838CF6A}" srcOrd="0" destOrd="0" presId="urn:microsoft.com/office/officeart/2005/8/layout/vList5"/>
    <dgm:cxn modelId="{8228BDB1-94B4-104B-BE46-37CA7BC87372}" type="presOf" srcId="{D5495F8B-EDFB-5140-9465-1CFF616C459C}" destId="{6624A370-2C29-214E-8DEE-1BE1C25FD472}" srcOrd="0" destOrd="12" presId="urn:microsoft.com/office/officeart/2005/8/layout/vList5"/>
    <dgm:cxn modelId="{7C48DC7D-B67B-5D42-A9EE-059D524A70C8}" type="presOf" srcId="{089141E7-0D6B-A040-9337-CA26BCFAE617}" destId="{6624A370-2C29-214E-8DEE-1BE1C25FD472}" srcOrd="0" destOrd="3" presId="urn:microsoft.com/office/officeart/2005/8/layout/vList5"/>
    <dgm:cxn modelId="{0B5592BA-1853-1B4F-9E75-1D52EDE5A984}" srcId="{089141E7-0D6B-A040-9337-CA26BCFAE617}" destId="{FD08E06E-E6C8-844F-8572-449897E6B384}" srcOrd="0" destOrd="0" parTransId="{DE452F15-0EB8-AA4E-BFE2-C7F7F1E5BC58}" sibTransId="{ECF00B45-3B90-9F40-94CF-A28ACE188CDC}"/>
    <dgm:cxn modelId="{769B4EC0-57B0-6D47-8350-E10797B5025E}" type="presOf" srcId="{86EE2B06-F133-FD4F-9EEB-1350F8B6B9D6}" destId="{6624A370-2C29-214E-8DEE-1BE1C25FD472}" srcOrd="0" destOrd="0" presId="urn:microsoft.com/office/officeart/2005/8/layout/vList5"/>
    <dgm:cxn modelId="{D724DEF7-0C4A-534C-B7EE-5B050EB7757B}" type="presOf" srcId="{38D2D91D-DAF4-DB4B-95A3-7322330CB699}" destId="{6624A370-2C29-214E-8DEE-1BE1C25FD472}" srcOrd="0" destOrd="11" presId="urn:microsoft.com/office/officeart/2005/8/layout/vList5"/>
    <dgm:cxn modelId="{7C6383A9-BE5A-4F4D-B68F-1D4804E620C3}" srcId="{C4E87E63-BD55-A440-A0FE-ED556E2DAA09}" destId="{3D9FFC66-6B25-594B-B9FA-1755928E816F}" srcOrd="0" destOrd="0" parTransId="{A562CBDE-BA8B-054E-B3CE-E43F0A63E6F5}" sibTransId="{1D09AF55-542C-684C-A94B-F567454E36FA}"/>
    <dgm:cxn modelId="{A6BE17FC-C727-3445-A68B-4BE587ED4820}" srcId="{EA206282-92E7-8342-AFF6-E75182D05617}" destId="{38D2D91D-DAF4-DB4B-95A3-7322330CB699}" srcOrd="2" destOrd="0" parTransId="{71E86FFE-56CF-D348-BF41-74979C62A036}" sibTransId="{12E61AA5-45F7-3640-A32D-6A40077C5F29}"/>
    <dgm:cxn modelId="{CE14382E-48DB-7343-8004-284D085EFB1B}" type="presOf" srcId="{3D9FFC66-6B25-594B-B9FA-1755928E816F}" destId="{6624A370-2C29-214E-8DEE-1BE1C25FD472}" srcOrd="0" destOrd="2" presId="urn:microsoft.com/office/officeart/2005/8/layout/vList5"/>
    <dgm:cxn modelId="{B528EE99-5272-D242-9B32-E4C7CCB6D4AC}" type="presOf" srcId="{9535F223-AD85-E940-A596-3796831A0BAD}" destId="{6624A370-2C29-214E-8DEE-1BE1C25FD472}" srcOrd="0" destOrd="8" presId="urn:microsoft.com/office/officeart/2005/8/layout/vList5"/>
    <dgm:cxn modelId="{8FF630E0-89E4-2D48-86B4-B056A0A378C6}" type="presOf" srcId="{0B06011E-5B09-9848-8AB2-6AF4CF87AF34}" destId="{6624A370-2C29-214E-8DEE-1BE1C25FD472}" srcOrd="0" destOrd="9" presId="urn:microsoft.com/office/officeart/2005/8/layout/vList5"/>
    <dgm:cxn modelId="{B34D8931-DD39-F440-A202-DBF58647E5E2}" type="presParOf" srcId="{EFC30412-E8D5-F741-8F1C-2E5C4C7106B5}" destId="{992B2769-D43B-CC4C-B8AE-E4619E569008}" srcOrd="0" destOrd="0" presId="urn:microsoft.com/office/officeart/2005/8/layout/vList5"/>
    <dgm:cxn modelId="{B169BDC5-75CF-8243-885C-4B833FCD3D9B}" type="presParOf" srcId="{992B2769-D43B-CC4C-B8AE-E4619E569008}" destId="{FE2324E1-7119-1445-B8AB-53A9F838CF6A}" srcOrd="0" destOrd="0" presId="urn:microsoft.com/office/officeart/2005/8/layout/vList5"/>
    <dgm:cxn modelId="{F82936E1-42B5-C743-B3E4-3007E96588A3}" type="presParOf" srcId="{992B2769-D43B-CC4C-B8AE-E4619E569008}" destId="{6624A370-2C29-214E-8DEE-1BE1C25FD472}"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C5346-CB91-C648-A408-7ACE17E24BB2}"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67ACD8A-B47A-5247-87D4-74269A1E2482}">
      <dgm:prSet custT="1"/>
      <dgm:spPr/>
      <dgm:t>
        <a:bodyPr/>
        <a:lstStyle/>
        <a:p>
          <a:pPr rtl="0"/>
          <a:r>
            <a:rPr lang="en-US" sz="1400" b="1" dirty="0" smtClean="0"/>
            <a:t>Block size</a:t>
          </a:r>
          <a:endParaRPr lang="en-US" sz="1400" b="1" dirty="0"/>
        </a:p>
      </dgm:t>
    </dgm:pt>
    <dgm:pt modelId="{948F0B18-86FE-F546-98A3-AAC1899B48C1}" type="parTrans" cxnId="{1F5492B2-B99F-7745-B92F-2B29F04CE03E}">
      <dgm:prSet/>
      <dgm:spPr/>
      <dgm:t>
        <a:bodyPr/>
        <a:lstStyle/>
        <a:p>
          <a:endParaRPr lang="en-US"/>
        </a:p>
      </dgm:t>
    </dgm:pt>
    <dgm:pt modelId="{3A5B408B-CF1C-A34D-BD3E-4901D32AE9F2}" type="sibTrans" cxnId="{1F5492B2-B99F-7745-B92F-2B29F04CE03E}">
      <dgm:prSet/>
      <dgm:spPr/>
      <dgm:t>
        <a:bodyPr/>
        <a:lstStyle/>
        <a:p>
          <a:endParaRPr lang="en-US"/>
        </a:p>
      </dgm:t>
    </dgm:pt>
    <dgm:pt modelId="{00237C3C-63F1-AE4F-A75F-A0E755688FF6}">
      <dgm:prSet custT="1"/>
      <dgm:spPr/>
      <dgm:t>
        <a:bodyPr/>
        <a:lstStyle/>
        <a:p>
          <a:pPr rtl="0"/>
          <a:r>
            <a:rPr lang="en-US" sz="1400" dirty="0" smtClean="0"/>
            <a:t>Larger block sizes mean greater security but reduced encryption/decryption speed </a:t>
          </a:r>
          <a:endParaRPr lang="en-US" sz="1400" dirty="0"/>
        </a:p>
      </dgm:t>
    </dgm:pt>
    <dgm:pt modelId="{C5123F1F-36B6-E642-8931-D2E50E1D22C1}" type="parTrans" cxnId="{B3CF0C9B-0749-FE47-A7F7-87F1EBB629C6}">
      <dgm:prSet/>
      <dgm:spPr/>
      <dgm:t>
        <a:bodyPr/>
        <a:lstStyle/>
        <a:p>
          <a:endParaRPr lang="en-US"/>
        </a:p>
      </dgm:t>
    </dgm:pt>
    <dgm:pt modelId="{5E406C7B-3AA1-B443-9D52-AAF62BA4AE32}" type="sibTrans" cxnId="{B3CF0C9B-0749-FE47-A7F7-87F1EBB629C6}">
      <dgm:prSet/>
      <dgm:spPr/>
      <dgm:t>
        <a:bodyPr/>
        <a:lstStyle/>
        <a:p>
          <a:endParaRPr lang="en-US"/>
        </a:p>
      </dgm:t>
    </dgm:pt>
    <dgm:pt modelId="{8D0476D0-D51B-CA45-A57E-9799C85AAA55}">
      <dgm:prSet custT="1"/>
      <dgm:spPr/>
      <dgm:t>
        <a:bodyPr/>
        <a:lstStyle/>
        <a:p>
          <a:pPr rtl="0"/>
          <a:r>
            <a:rPr lang="en-US" sz="1400" b="1" dirty="0" smtClean="0"/>
            <a:t>Key size</a:t>
          </a:r>
          <a:endParaRPr lang="en-US" sz="1400" b="1" dirty="0"/>
        </a:p>
      </dgm:t>
    </dgm:pt>
    <dgm:pt modelId="{3E8D3FF1-5267-F544-94B1-9CB7C51E0B63}" type="parTrans" cxnId="{3D42A603-8A07-B84E-A42C-23B7640215AC}">
      <dgm:prSet/>
      <dgm:spPr/>
      <dgm:t>
        <a:bodyPr/>
        <a:lstStyle/>
        <a:p>
          <a:endParaRPr lang="en-US"/>
        </a:p>
      </dgm:t>
    </dgm:pt>
    <dgm:pt modelId="{FE285203-DF4F-A846-95E1-2EE67A5F606B}" type="sibTrans" cxnId="{3D42A603-8A07-B84E-A42C-23B7640215AC}">
      <dgm:prSet/>
      <dgm:spPr/>
      <dgm:t>
        <a:bodyPr/>
        <a:lstStyle/>
        <a:p>
          <a:endParaRPr lang="en-US"/>
        </a:p>
      </dgm:t>
    </dgm:pt>
    <dgm:pt modelId="{60393D47-079A-C245-A59A-DB30BBD782AC}">
      <dgm:prSet custT="1"/>
      <dgm:spPr/>
      <dgm:t>
        <a:bodyPr/>
        <a:lstStyle/>
        <a:p>
          <a:pPr rtl="0"/>
          <a:r>
            <a:rPr lang="en-US" sz="1400" dirty="0" smtClean="0"/>
            <a:t>Larger key size means greater security but may decrease encryption/decryption speed </a:t>
          </a:r>
          <a:endParaRPr lang="en-US" sz="1400" dirty="0"/>
        </a:p>
      </dgm:t>
    </dgm:pt>
    <dgm:pt modelId="{0FA8D29F-1167-AC4C-B178-AA5AD7B14A61}" type="parTrans" cxnId="{E9685849-03A5-1E4B-B4D6-762D7A4DC967}">
      <dgm:prSet/>
      <dgm:spPr/>
      <dgm:t>
        <a:bodyPr/>
        <a:lstStyle/>
        <a:p>
          <a:endParaRPr lang="en-US"/>
        </a:p>
      </dgm:t>
    </dgm:pt>
    <dgm:pt modelId="{71F0DBF8-45C2-B44C-BEF0-D513FD223B35}" type="sibTrans" cxnId="{E9685849-03A5-1E4B-B4D6-762D7A4DC967}">
      <dgm:prSet/>
      <dgm:spPr/>
      <dgm:t>
        <a:bodyPr/>
        <a:lstStyle/>
        <a:p>
          <a:endParaRPr lang="en-US"/>
        </a:p>
      </dgm:t>
    </dgm:pt>
    <dgm:pt modelId="{37806467-B954-D441-9ECB-CB75580B4690}">
      <dgm:prSet custT="1"/>
      <dgm:spPr/>
      <dgm:t>
        <a:bodyPr/>
        <a:lstStyle/>
        <a:p>
          <a:pPr rtl="0"/>
          <a:r>
            <a:rPr lang="en-US" sz="1400" b="1" dirty="0" smtClean="0"/>
            <a:t>Number of rounds </a:t>
          </a:r>
          <a:endParaRPr lang="en-US" sz="1400" b="1" dirty="0"/>
        </a:p>
      </dgm:t>
    </dgm:pt>
    <dgm:pt modelId="{626DB983-517F-6646-AEC5-8E961867763C}" type="parTrans" cxnId="{101B6164-F569-F84D-A0A9-06B97BFD55AD}">
      <dgm:prSet/>
      <dgm:spPr/>
      <dgm:t>
        <a:bodyPr/>
        <a:lstStyle/>
        <a:p>
          <a:endParaRPr lang="en-US"/>
        </a:p>
      </dgm:t>
    </dgm:pt>
    <dgm:pt modelId="{FAF1D814-798C-F04A-A5A8-FD3A909F416C}" type="sibTrans" cxnId="{101B6164-F569-F84D-A0A9-06B97BFD55AD}">
      <dgm:prSet/>
      <dgm:spPr/>
      <dgm:t>
        <a:bodyPr/>
        <a:lstStyle/>
        <a:p>
          <a:endParaRPr lang="en-US"/>
        </a:p>
      </dgm:t>
    </dgm:pt>
    <dgm:pt modelId="{40BDDB56-0816-6748-A0E4-F29A6A786EB4}">
      <dgm:prSet custT="1"/>
      <dgm:spPr/>
      <dgm:t>
        <a:bodyPr/>
        <a:lstStyle/>
        <a:p>
          <a:pPr rtl="0"/>
          <a:r>
            <a:rPr lang="en-US" sz="1400" dirty="0" smtClean="0"/>
            <a:t>The essence of a symmetric block cipher is that a single round offers inadequate security but that multiple rounds offer increasing security</a:t>
          </a:r>
          <a:endParaRPr lang="en-US" sz="1400" dirty="0"/>
        </a:p>
      </dgm:t>
    </dgm:pt>
    <dgm:pt modelId="{0E42F53F-C917-8942-9386-39D2EAB6CCC2}" type="parTrans" cxnId="{3CEF35DA-E7AF-B149-8655-08C318569686}">
      <dgm:prSet/>
      <dgm:spPr/>
      <dgm:t>
        <a:bodyPr/>
        <a:lstStyle/>
        <a:p>
          <a:endParaRPr lang="en-US"/>
        </a:p>
      </dgm:t>
    </dgm:pt>
    <dgm:pt modelId="{86C17106-85F7-8941-BD33-C120D6D9E768}" type="sibTrans" cxnId="{3CEF35DA-E7AF-B149-8655-08C318569686}">
      <dgm:prSet/>
      <dgm:spPr/>
      <dgm:t>
        <a:bodyPr/>
        <a:lstStyle/>
        <a:p>
          <a:endParaRPr lang="en-US"/>
        </a:p>
      </dgm:t>
    </dgm:pt>
    <dgm:pt modelId="{1BA9ACF1-4BA7-F440-ABBF-9C03B6D010DB}">
      <dgm:prSet custT="1"/>
      <dgm:spPr/>
      <dgm:t>
        <a:bodyPr/>
        <a:lstStyle/>
        <a:p>
          <a:pPr rtl="0"/>
          <a:r>
            <a:rPr lang="en-US" sz="1400" b="1" dirty="0" smtClean="0"/>
            <a:t>Subkey generation algorithm</a:t>
          </a:r>
        </a:p>
      </dgm:t>
    </dgm:pt>
    <dgm:pt modelId="{D0A8AFB4-1C58-4349-AF8C-CE009189B43A}" type="parTrans" cxnId="{98F33CC4-DAA3-CC4E-8C53-ADC4D4C6260C}">
      <dgm:prSet/>
      <dgm:spPr/>
      <dgm:t>
        <a:bodyPr/>
        <a:lstStyle/>
        <a:p>
          <a:endParaRPr lang="en-US"/>
        </a:p>
      </dgm:t>
    </dgm:pt>
    <dgm:pt modelId="{2675EF4D-0E97-AC45-A525-5EA1D3556BCC}" type="sibTrans" cxnId="{98F33CC4-DAA3-CC4E-8C53-ADC4D4C6260C}">
      <dgm:prSet/>
      <dgm:spPr/>
      <dgm:t>
        <a:bodyPr/>
        <a:lstStyle/>
        <a:p>
          <a:endParaRPr lang="en-US"/>
        </a:p>
      </dgm:t>
    </dgm:pt>
    <dgm:pt modelId="{0919E70F-EBB6-1F4B-A769-DCAB582F421C}">
      <dgm:prSet custT="1"/>
      <dgm:spPr/>
      <dgm:t>
        <a:bodyPr/>
        <a:lstStyle/>
        <a:p>
          <a:pPr rtl="0"/>
          <a:r>
            <a:rPr lang="en-US" sz="1400" dirty="0" smtClean="0"/>
            <a:t>Greater complexity in this algorithm should lead to greater difficulty of cryptanalysis</a:t>
          </a:r>
          <a:endParaRPr lang="en-US" sz="1400" dirty="0"/>
        </a:p>
      </dgm:t>
    </dgm:pt>
    <dgm:pt modelId="{ECD94FE9-4FF4-BF49-8373-D10A9B75E2A3}" type="parTrans" cxnId="{E361961B-9A00-F64D-B4B2-98DA301E2995}">
      <dgm:prSet/>
      <dgm:spPr/>
      <dgm:t>
        <a:bodyPr/>
        <a:lstStyle/>
        <a:p>
          <a:endParaRPr lang="en-US"/>
        </a:p>
      </dgm:t>
    </dgm:pt>
    <dgm:pt modelId="{E598F415-6EA3-8244-A62B-60AA4867AECB}" type="sibTrans" cxnId="{E361961B-9A00-F64D-B4B2-98DA301E2995}">
      <dgm:prSet/>
      <dgm:spPr/>
      <dgm:t>
        <a:bodyPr/>
        <a:lstStyle/>
        <a:p>
          <a:endParaRPr lang="en-US"/>
        </a:p>
      </dgm:t>
    </dgm:pt>
    <dgm:pt modelId="{94ECC478-4BD8-CD4C-99CF-FA49A8918BAF}" type="pres">
      <dgm:prSet presAssocID="{A57C5346-CB91-C648-A408-7ACE17E24BB2}" presName="Name0" presStyleCnt="0">
        <dgm:presLayoutVars>
          <dgm:dir/>
          <dgm:animLvl val="lvl"/>
          <dgm:resizeHandles val="exact"/>
        </dgm:presLayoutVars>
      </dgm:prSet>
      <dgm:spPr/>
      <dgm:t>
        <a:bodyPr/>
        <a:lstStyle/>
        <a:p>
          <a:endParaRPr lang="en-US"/>
        </a:p>
      </dgm:t>
    </dgm:pt>
    <dgm:pt modelId="{5B060E9C-0267-3449-8741-38CDFB89D0CA}" type="pres">
      <dgm:prSet presAssocID="{A57C5346-CB91-C648-A408-7ACE17E24BB2}" presName="tSp" presStyleCnt="0"/>
      <dgm:spPr/>
    </dgm:pt>
    <dgm:pt modelId="{B6DA9E55-0127-424D-8BB4-EAF30283BCFC}" type="pres">
      <dgm:prSet presAssocID="{A57C5346-CB91-C648-A408-7ACE17E24BB2}" presName="bSp" presStyleCnt="0"/>
      <dgm:spPr/>
    </dgm:pt>
    <dgm:pt modelId="{E9E53C5C-60B6-AB42-AF19-61F92C4FFC35}" type="pres">
      <dgm:prSet presAssocID="{A57C5346-CB91-C648-A408-7ACE17E24BB2}" presName="process" presStyleCnt="0"/>
      <dgm:spPr/>
    </dgm:pt>
    <dgm:pt modelId="{55A7CEA5-598D-4841-9D39-77B65E524BB3}" type="pres">
      <dgm:prSet presAssocID="{A67ACD8A-B47A-5247-87D4-74269A1E2482}" presName="composite1" presStyleCnt="0"/>
      <dgm:spPr/>
    </dgm:pt>
    <dgm:pt modelId="{5A9D7C12-C5BF-E140-B25D-C8606DCA0D6A}" type="pres">
      <dgm:prSet presAssocID="{A67ACD8A-B47A-5247-87D4-74269A1E2482}" presName="dummyNode1" presStyleLbl="node1" presStyleIdx="0" presStyleCnt="4"/>
      <dgm:spPr/>
    </dgm:pt>
    <dgm:pt modelId="{053CC02C-288A-DA42-8A5A-AD24899E8C5B}" type="pres">
      <dgm:prSet presAssocID="{A67ACD8A-B47A-5247-87D4-74269A1E2482}" presName="childNode1" presStyleLbl="bgAcc1" presStyleIdx="0" presStyleCnt="4">
        <dgm:presLayoutVars>
          <dgm:bulletEnabled val="1"/>
        </dgm:presLayoutVars>
      </dgm:prSet>
      <dgm:spPr/>
      <dgm:t>
        <a:bodyPr/>
        <a:lstStyle/>
        <a:p>
          <a:endParaRPr lang="en-US"/>
        </a:p>
      </dgm:t>
    </dgm:pt>
    <dgm:pt modelId="{B766E901-026E-3341-8FB1-054F059BECC3}" type="pres">
      <dgm:prSet presAssocID="{A67ACD8A-B47A-5247-87D4-74269A1E2482}" presName="childNode1tx" presStyleLbl="bgAcc1" presStyleIdx="0" presStyleCnt="4">
        <dgm:presLayoutVars>
          <dgm:bulletEnabled val="1"/>
        </dgm:presLayoutVars>
      </dgm:prSet>
      <dgm:spPr/>
      <dgm:t>
        <a:bodyPr/>
        <a:lstStyle/>
        <a:p>
          <a:endParaRPr lang="en-US"/>
        </a:p>
      </dgm:t>
    </dgm:pt>
    <dgm:pt modelId="{BCF578A3-0060-FC4C-BFDD-3FD5D2848F40}" type="pres">
      <dgm:prSet presAssocID="{A67ACD8A-B47A-5247-87D4-74269A1E2482}" presName="parentNode1" presStyleLbl="node1" presStyleIdx="0" presStyleCnt="4" custLinFactNeighborX="18952" custLinFactNeighborY="44156">
        <dgm:presLayoutVars>
          <dgm:chMax val="1"/>
          <dgm:bulletEnabled val="1"/>
        </dgm:presLayoutVars>
      </dgm:prSet>
      <dgm:spPr/>
      <dgm:t>
        <a:bodyPr/>
        <a:lstStyle/>
        <a:p>
          <a:endParaRPr lang="en-US"/>
        </a:p>
      </dgm:t>
    </dgm:pt>
    <dgm:pt modelId="{087F043E-CD07-AC40-96F4-C89372E2063B}" type="pres">
      <dgm:prSet presAssocID="{A67ACD8A-B47A-5247-87D4-74269A1E2482}" presName="connSite1" presStyleCnt="0"/>
      <dgm:spPr/>
    </dgm:pt>
    <dgm:pt modelId="{37F07004-B4E2-274B-97BA-EFD208E09297}" type="pres">
      <dgm:prSet presAssocID="{3A5B408B-CF1C-A34D-BD3E-4901D32AE9F2}" presName="Name9" presStyleLbl="sibTrans2D1" presStyleIdx="0" presStyleCnt="3" custLinFactNeighborX="36604" custLinFactNeighborY="-17772"/>
      <dgm:spPr/>
      <dgm:t>
        <a:bodyPr/>
        <a:lstStyle/>
        <a:p>
          <a:endParaRPr lang="en-US"/>
        </a:p>
      </dgm:t>
    </dgm:pt>
    <dgm:pt modelId="{39A00E83-4A56-6F48-8DAB-C8FF17D69C94}" type="pres">
      <dgm:prSet presAssocID="{8D0476D0-D51B-CA45-A57E-9799C85AAA55}" presName="composite2" presStyleCnt="0"/>
      <dgm:spPr/>
    </dgm:pt>
    <dgm:pt modelId="{D69035BB-470A-7940-8256-D069DD33E54F}" type="pres">
      <dgm:prSet presAssocID="{8D0476D0-D51B-CA45-A57E-9799C85AAA55}" presName="dummyNode2" presStyleLbl="node1" presStyleIdx="0" presStyleCnt="4"/>
      <dgm:spPr/>
    </dgm:pt>
    <dgm:pt modelId="{93254B04-6912-8A47-A0E6-9130E48447AC}" type="pres">
      <dgm:prSet presAssocID="{8D0476D0-D51B-CA45-A57E-9799C85AAA55}" presName="childNode2" presStyleLbl="bgAcc1" presStyleIdx="1" presStyleCnt="4" custScaleX="113197" custScaleY="119897" custLinFactNeighborX="11849" custLinFactNeighborY="12995">
        <dgm:presLayoutVars>
          <dgm:bulletEnabled val="1"/>
        </dgm:presLayoutVars>
      </dgm:prSet>
      <dgm:spPr/>
      <dgm:t>
        <a:bodyPr/>
        <a:lstStyle/>
        <a:p>
          <a:endParaRPr lang="en-US"/>
        </a:p>
      </dgm:t>
    </dgm:pt>
    <dgm:pt modelId="{432C22C1-EC88-2C45-A5C3-FDFE7242F737}" type="pres">
      <dgm:prSet presAssocID="{8D0476D0-D51B-CA45-A57E-9799C85AAA55}" presName="childNode2tx" presStyleLbl="bgAcc1" presStyleIdx="1" presStyleCnt="4">
        <dgm:presLayoutVars>
          <dgm:bulletEnabled val="1"/>
        </dgm:presLayoutVars>
      </dgm:prSet>
      <dgm:spPr/>
      <dgm:t>
        <a:bodyPr/>
        <a:lstStyle/>
        <a:p>
          <a:endParaRPr lang="en-US"/>
        </a:p>
      </dgm:t>
    </dgm:pt>
    <dgm:pt modelId="{971BE99B-D76C-824F-B2BA-90D2592A2AB9}" type="pres">
      <dgm:prSet presAssocID="{8D0476D0-D51B-CA45-A57E-9799C85AAA55}" presName="parentNode2" presStyleLbl="node1" presStyleIdx="1" presStyleCnt="4" custLinFactNeighborX="12036" custLinFactNeighborY="43696">
        <dgm:presLayoutVars>
          <dgm:chMax val="0"/>
          <dgm:bulletEnabled val="1"/>
        </dgm:presLayoutVars>
      </dgm:prSet>
      <dgm:spPr/>
      <dgm:t>
        <a:bodyPr/>
        <a:lstStyle/>
        <a:p>
          <a:endParaRPr lang="en-US"/>
        </a:p>
      </dgm:t>
    </dgm:pt>
    <dgm:pt modelId="{66CDEE80-AEC9-714C-9109-B45F4190C999}" type="pres">
      <dgm:prSet presAssocID="{8D0476D0-D51B-CA45-A57E-9799C85AAA55}" presName="connSite2" presStyleCnt="0"/>
      <dgm:spPr/>
    </dgm:pt>
    <dgm:pt modelId="{2FE4269D-A769-5240-9262-FA4E8E07F719}" type="pres">
      <dgm:prSet presAssocID="{FE285203-DF4F-A846-95E1-2EE67A5F606B}" presName="Name18" presStyleLbl="sibTrans2D1" presStyleIdx="1" presStyleCnt="3" custLinFactNeighborX="14813" custLinFactNeighborY="19765"/>
      <dgm:spPr/>
      <dgm:t>
        <a:bodyPr/>
        <a:lstStyle/>
        <a:p>
          <a:endParaRPr lang="en-US"/>
        </a:p>
      </dgm:t>
    </dgm:pt>
    <dgm:pt modelId="{8D300F62-8C64-7B48-B764-A4B4DE27A9C6}" type="pres">
      <dgm:prSet presAssocID="{37806467-B954-D441-9ECB-CB75580B4690}" presName="composite1" presStyleCnt="0"/>
      <dgm:spPr/>
    </dgm:pt>
    <dgm:pt modelId="{7F8A2493-A501-E444-9A44-89A886BDF654}" type="pres">
      <dgm:prSet presAssocID="{37806467-B954-D441-9ECB-CB75580B4690}" presName="dummyNode1" presStyleLbl="node1" presStyleIdx="1" presStyleCnt="4"/>
      <dgm:spPr/>
    </dgm:pt>
    <dgm:pt modelId="{30950607-4463-D449-BB02-829252873B29}" type="pres">
      <dgm:prSet presAssocID="{37806467-B954-D441-9ECB-CB75580B4690}" presName="childNode1" presStyleLbl="bgAcc1" presStyleIdx="2" presStyleCnt="4" custScaleX="110611" custScaleY="125400" custLinFactNeighborX="15961" custLinFactNeighborY="-718">
        <dgm:presLayoutVars>
          <dgm:bulletEnabled val="1"/>
        </dgm:presLayoutVars>
      </dgm:prSet>
      <dgm:spPr/>
      <dgm:t>
        <a:bodyPr/>
        <a:lstStyle/>
        <a:p>
          <a:endParaRPr lang="en-US"/>
        </a:p>
      </dgm:t>
    </dgm:pt>
    <dgm:pt modelId="{3FB709D2-3235-E045-9ED4-C7F9CC450A22}" type="pres">
      <dgm:prSet presAssocID="{37806467-B954-D441-9ECB-CB75580B4690}" presName="childNode1tx" presStyleLbl="bgAcc1" presStyleIdx="2" presStyleCnt="4">
        <dgm:presLayoutVars>
          <dgm:bulletEnabled val="1"/>
        </dgm:presLayoutVars>
      </dgm:prSet>
      <dgm:spPr/>
      <dgm:t>
        <a:bodyPr/>
        <a:lstStyle/>
        <a:p>
          <a:endParaRPr lang="en-US"/>
        </a:p>
      </dgm:t>
    </dgm:pt>
    <dgm:pt modelId="{42CDA08E-3BB2-4943-914E-906AB3BA3C25}" type="pres">
      <dgm:prSet presAssocID="{37806467-B954-D441-9ECB-CB75580B4690}" presName="parentNode1" presStyleLbl="node1" presStyleIdx="2" presStyleCnt="4" custScaleY="99999" custLinFactNeighborX="16367" custLinFactNeighborY="68571">
        <dgm:presLayoutVars>
          <dgm:chMax val="1"/>
          <dgm:bulletEnabled val="1"/>
        </dgm:presLayoutVars>
      </dgm:prSet>
      <dgm:spPr/>
      <dgm:t>
        <a:bodyPr/>
        <a:lstStyle/>
        <a:p>
          <a:endParaRPr lang="en-US"/>
        </a:p>
      </dgm:t>
    </dgm:pt>
    <dgm:pt modelId="{D694AFBE-D516-DA4E-9FB9-05FF7563772A}" type="pres">
      <dgm:prSet presAssocID="{37806467-B954-D441-9ECB-CB75580B4690}" presName="connSite1" presStyleCnt="0"/>
      <dgm:spPr/>
    </dgm:pt>
    <dgm:pt modelId="{AB056B91-D6DE-BD4E-9F11-533A89E7A64D}" type="pres">
      <dgm:prSet presAssocID="{FAF1D814-798C-F04A-A5A8-FD3A909F416C}" presName="Name9" presStyleLbl="sibTrans2D1" presStyleIdx="2" presStyleCnt="3" custLinFactNeighborX="36241" custLinFactNeighborY="-12220"/>
      <dgm:spPr/>
      <dgm:t>
        <a:bodyPr/>
        <a:lstStyle/>
        <a:p>
          <a:endParaRPr lang="en-US"/>
        </a:p>
      </dgm:t>
    </dgm:pt>
    <dgm:pt modelId="{455C0900-EEB3-4B4C-B8CA-05A2D872FDB8}" type="pres">
      <dgm:prSet presAssocID="{1BA9ACF1-4BA7-F440-ABBF-9C03B6D010DB}" presName="composite2" presStyleCnt="0"/>
      <dgm:spPr/>
    </dgm:pt>
    <dgm:pt modelId="{10D7584B-66C4-CD44-AB0E-AD77931D2237}" type="pres">
      <dgm:prSet presAssocID="{1BA9ACF1-4BA7-F440-ABBF-9C03B6D010DB}" presName="dummyNode2" presStyleLbl="node1" presStyleIdx="2" presStyleCnt="4"/>
      <dgm:spPr/>
    </dgm:pt>
    <dgm:pt modelId="{1097FD51-F910-7646-9AFE-55C4AB333411}" type="pres">
      <dgm:prSet presAssocID="{1BA9ACF1-4BA7-F440-ABBF-9C03B6D010DB}" presName="childNode2" presStyleLbl="bgAcc1" presStyleIdx="3" presStyleCnt="4" custScaleY="126654">
        <dgm:presLayoutVars>
          <dgm:bulletEnabled val="1"/>
        </dgm:presLayoutVars>
      </dgm:prSet>
      <dgm:spPr/>
      <dgm:t>
        <a:bodyPr/>
        <a:lstStyle/>
        <a:p>
          <a:endParaRPr lang="en-US"/>
        </a:p>
      </dgm:t>
    </dgm:pt>
    <dgm:pt modelId="{BD517917-B6B9-3542-AE11-8503A5E03DB7}" type="pres">
      <dgm:prSet presAssocID="{1BA9ACF1-4BA7-F440-ABBF-9C03B6D010DB}" presName="childNode2tx" presStyleLbl="bgAcc1" presStyleIdx="3" presStyleCnt="4">
        <dgm:presLayoutVars>
          <dgm:bulletEnabled val="1"/>
        </dgm:presLayoutVars>
      </dgm:prSet>
      <dgm:spPr/>
      <dgm:t>
        <a:bodyPr/>
        <a:lstStyle/>
        <a:p>
          <a:endParaRPr lang="en-US"/>
        </a:p>
      </dgm:t>
    </dgm:pt>
    <dgm:pt modelId="{FE1928A0-969F-644A-8013-B1DB918045BF}" type="pres">
      <dgm:prSet presAssocID="{1BA9ACF1-4BA7-F440-ABBF-9C03B6D010DB}" presName="parentNode2" presStyleLbl="node1" presStyleIdx="3" presStyleCnt="4">
        <dgm:presLayoutVars>
          <dgm:chMax val="0"/>
          <dgm:bulletEnabled val="1"/>
        </dgm:presLayoutVars>
      </dgm:prSet>
      <dgm:spPr/>
      <dgm:t>
        <a:bodyPr/>
        <a:lstStyle/>
        <a:p>
          <a:endParaRPr lang="en-US"/>
        </a:p>
      </dgm:t>
    </dgm:pt>
    <dgm:pt modelId="{BDD7D11E-B484-2C4B-B773-75E001730B59}" type="pres">
      <dgm:prSet presAssocID="{1BA9ACF1-4BA7-F440-ABBF-9C03B6D010DB}" presName="connSite2" presStyleCnt="0"/>
      <dgm:spPr/>
    </dgm:pt>
  </dgm:ptLst>
  <dgm:cxnLst>
    <dgm:cxn modelId="{7FFBECEA-DACA-044C-A712-097FD694E2D6}" type="presOf" srcId="{1BA9ACF1-4BA7-F440-ABBF-9C03B6D010DB}" destId="{FE1928A0-969F-644A-8013-B1DB918045BF}" srcOrd="0" destOrd="0" presId="urn:microsoft.com/office/officeart/2005/8/layout/hProcess4"/>
    <dgm:cxn modelId="{3CD7E6AA-0C43-BB41-84DF-CE28519765A3}" type="presOf" srcId="{8D0476D0-D51B-CA45-A57E-9799C85AAA55}" destId="{971BE99B-D76C-824F-B2BA-90D2592A2AB9}" srcOrd="0" destOrd="0" presId="urn:microsoft.com/office/officeart/2005/8/layout/hProcess4"/>
    <dgm:cxn modelId="{11840679-DFFB-AD43-A726-FFC3D97E96F2}" type="presOf" srcId="{FAF1D814-798C-F04A-A5A8-FD3A909F416C}" destId="{AB056B91-D6DE-BD4E-9F11-533A89E7A64D}" srcOrd="0" destOrd="0" presId="urn:microsoft.com/office/officeart/2005/8/layout/hProcess4"/>
    <dgm:cxn modelId="{101B6164-F569-F84D-A0A9-06B97BFD55AD}" srcId="{A57C5346-CB91-C648-A408-7ACE17E24BB2}" destId="{37806467-B954-D441-9ECB-CB75580B4690}" srcOrd="2" destOrd="0" parTransId="{626DB983-517F-6646-AEC5-8E961867763C}" sibTransId="{FAF1D814-798C-F04A-A5A8-FD3A909F416C}"/>
    <dgm:cxn modelId="{2023A699-6FB3-7547-B316-8F4F677EF93A}" type="presOf" srcId="{0919E70F-EBB6-1F4B-A769-DCAB582F421C}" destId="{BD517917-B6B9-3542-AE11-8503A5E03DB7}" srcOrd="1" destOrd="0" presId="urn:microsoft.com/office/officeart/2005/8/layout/hProcess4"/>
    <dgm:cxn modelId="{B3CF0C9B-0749-FE47-A7F7-87F1EBB629C6}" srcId="{A67ACD8A-B47A-5247-87D4-74269A1E2482}" destId="{00237C3C-63F1-AE4F-A75F-A0E755688FF6}" srcOrd="0" destOrd="0" parTransId="{C5123F1F-36B6-E642-8931-D2E50E1D22C1}" sibTransId="{5E406C7B-3AA1-B443-9D52-AAF62BA4AE32}"/>
    <dgm:cxn modelId="{98F33CC4-DAA3-CC4E-8C53-ADC4D4C6260C}" srcId="{A57C5346-CB91-C648-A408-7ACE17E24BB2}" destId="{1BA9ACF1-4BA7-F440-ABBF-9C03B6D010DB}" srcOrd="3" destOrd="0" parTransId="{D0A8AFB4-1C58-4349-AF8C-CE009189B43A}" sibTransId="{2675EF4D-0E97-AC45-A525-5EA1D3556BCC}"/>
    <dgm:cxn modelId="{406AA055-7657-1A49-9F8F-FF55B3755E5A}" type="presOf" srcId="{00237C3C-63F1-AE4F-A75F-A0E755688FF6}" destId="{053CC02C-288A-DA42-8A5A-AD24899E8C5B}" srcOrd="0" destOrd="0" presId="urn:microsoft.com/office/officeart/2005/8/layout/hProcess4"/>
    <dgm:cxn modelId="{D1D8C756-81A2-724D-B846-BA112600EE17}" type="presOf" srcId="{40BDDB56-0816-6748-A0E4-F29A6A786EB4}" destId="{30950607-4463-D449-BB02-829252873B29}" srcOrd="0" destOrd="0" presId="urn:microsoft.com/office/officeart/2005/8/layout/hProcess4"/>
    <dgm:cxn modelId="{E9685849-03A5-1E4B-B4D6-762D7A4DC967}" srcId="{8D0476D0-D51B-CA45-A57E-9799C85AAA55}" destId="{60393D47-079A-C245-A59A-DB30BBD782AC}" srcOrd="0" destOrd="0" parTransId="{0FA8D29F-1167-AC4C-B178-AA5AD7B14A61}" sibTransId="{71F0DBF8-45C2-B44C-BEF0-D513FD223B35}"/>
    <dgm:cxn modelId="{02522951-CEE7-6A45-BF37-56EF64BEBEF2}" type="presOf" srcId="{00237C3C-63F1-AE4F-A75F-A0E755688FF6}" destId="{B766E901-026E-3341-8FB1-054F059BECC3}" srcOrd="1" destOrd="0" presId="urn:microsoft.com/office/officeart/2005/8/layout/hProcess4"/>
    <dgm:cxn modelId="{1F5492B2-B99F-7745-B92F-2B29F04CE03E}" srcId="{A57C5346-CB91-C648-A408-7ACE17E24BB2}" destId="{A67ACD8A-B47A-5247-87D4-74269A1E2482}" srcOrd="0" destOrd="0" parTransId="{948F0B18-86FE-F546-98A3-AAC1899B48C1}" sibTransId="{3A5B408B-CF1C-A34D-BD3E-4901D32AE9F2}"/>
    <dgm:cxn modelId="{2E2A1D97-AB56-6B4C-A81B-EDEF44C1FD01}" type="presOf" srcId="{A67ACD8A-B47A-5247-87D4-74269A1E2482}" destId="{BCF578A3-0060-FC4C-BFDD-3FD5D2848F40}" srcOrd="0" destOrd="0" presId="urn:microsoft.com/office/officeart/2005/8/layout/hProcess4"/>
    <dgm:cxn modelId="{E361961B-9A00-F64D-B4B2-98DA301E2995}" srcId="{1BA9ACF1-4BA7-F440-ABBF-9C03B6D010DB}" destId="{0919E70F-EBB6-1F4B-A769-DCAB582F421C}" srcOrd="0" destOrd="0" parTransId="{ECD94FE9-4FF4-BF49-8373-D10A9B75E2A3}" sibTransId="{E598F415-6EA3-8244-A62B-60AA4867AECB}"/>
    <dgm:cxn modelId="{3CEF35DA-E7AF-B149-8655-08C318569686}" srcId="{37806467-B954-D441-9ECB-CB75580B4690}" destId="{40BDDB56-0816-6748-A0E4-F29A6A786EB4}" srcOrd="0" destOrd="0" parTransId="{0E42F53F-C917-8942-9386-39D2EAB6CCC2}" sibTransId="{86C17106-85F7-8941-BD33-C120D6D9E768}"/>
    <dgm:cxn modelId="{345EDA23-0F3F-E040-9270-94A87D23CCA7}" type="presOf" srcId="{3A5B408B-CF1C-A34D-BD3E-4901D32AE9F2}" destId="{37F07004-B4E2-274B-97BA-EFD208E09297}" srcOrd="0" destOrd="0" presId="urn:microsoft.com/office/officeart/2005/8/layout/hProcess4"/>
    <dgm:cxn modelId="{DD6C8671-0B3B-E74C-AB4B-799151754D77}" type="presOf" srcId="{60393D47-079A-C245-A59A-DB30BBD782AC}" destId="{93254B04-6912-8A47-A0E6-9130E48447AC}" srcOrd="0" destOrd="0" presId="urn:microsoft.com/office/officeart/2005/8/layout/hProcess4"/>
    <dgm:cxn modelId="{5FA4ACB9-FB06-244A-8641-F15F14685D72}" type="presOf" srcId="{0919E70F-EBB6-1F4B-A769-DCAB582F421C}" destId="{1097FD51-F910-7646-9AFE-55C4AB333411}" srcOrd="0" destOrd="0" presId="urn:microsoft.com/office/officeart/2005/8/layout/hProcess4"/>
    <dgm:cxn modelId="{46B2B7CA-C9FC-6646-973D-3095E0BB44FA}" type="presOf" srcId="{FE285203-DF4F-A846-95E1-2EE67A5F606B}" destId="{2FE4269D-A769-5240-9262-FA4E8E07F719}" srcOrd="0" destOrd="0" presId="urn:microsoft.com/office/officeart/2005/8/layout/hProcess4"/>
    <dgm:cxn modelId="{5D645180-5B2C-574F-A9A2-95A6A8DE5E2A}" type="presOf" srcId="{60393D47-079A-C245-A59A-DB30BBD782AC}" destId="{432C22C1-EC88-2C45-A5C3-FDFE7242F737}" srcOrd="1" destOrd="0" presId="urn:microsoft.com/office/officeart/2005/8/layout/hProcess4"/>
    <dgm:cxn modelId="{0DF83405-8241-014A-ABB4-4D7B25BD1361}" type="presOf" srcId="{40BDDB56-0816-6748-A0E4-F29A6A786EB4}" destId="{3FB709D2-3235-E045-9ED4-C7F9CC450A22}" srcOrd="1" destOrd="0" presId="urn:microsoft.com/office/officeart/2005/8/layout/hProcess4"/>
    <dgm:cxn modelId="{6A78606F-1A09-9342-B642-FC980CDAD8A8}" type="presOf" srcId="{A57C5346-CB91-C648-A408-7ACE17E24BB2}" destId="{94ECC478-4BD8-CD4C-99CF-FA49A8918BAF}" srcOrd="0" destOrd="0" presId="urn:microsoft.com/office/officeart/2005/8/layout/hProcess4"/>
    <dgm:cxn modelId="{3D42A603-8A07-B84E-A42C-23B7640215AC}" srcId="{A57C5346-CB91-C648-A408-7ACE17E24BB2}" destId="{8D0476D0-D51B-CA45-A57E-9799C85AAA55}" srcOrd="1" destOrd="0" parTransId="{3E8D3FF1-5267-F544-94B1-9CB7C51E0B63}" sibTransId="{FE285203-DF4F-A846-95E1-2EE67A5F606B}"/>
    <dgm:cxn modelId="{C624CCC3-7544-AD44-B366-BD9E316988B4}" type="presOf" srcId="{37806467-B954-D441-9ECB-CB75580B4690}" destId="{42CDA08E-3BB2-4943-914E-906AB3BA3C25}" srcOrd="0" destOrd="0" presId="urn:microsoft.com/office/officeart/2005/8/layout/hProcess4"/>
    <dgm:cxn modelId="{268785A7-F57E-2449-8A93-D385A85C3D8F}" type="presParOf" srcId="{94ECC478-4BD8-CD4C-99CF-FA49A8918BAF}" destId="{5B060E9C-0267-3449-8741-38CDFB89D0CA}" srcOrd="0" destOrd="0" presId="urn:microsoft.com/office/officeart/2005/8/layout/hProcess4"/>
    <dgm:cxn modelId="{751FF829-FC41-6B49-B5EA-311CE9B65424}" type="presParOf" srcId="{94ECC478-4BD8-CD4C-99CF-FA49A8918BAF}" destId="{B6DA9E55-0127-424D-8BB4-EAF30283BCFC}" srcOrd="1" destOrd="0" presId="urn:microsoft.com/office/officeart/2005/8/layout/hProcess4"/>
    <dgm:cxn modelId="{840C5083-25FF-7F43-94A4-F1F24BEE1DD3}" type="presParOf" srcId="{94ECC478-4BD8-CD4C-99CF-FA49A8918BAF}" destId="{E9E53C5C-60B6-AB42-AF19-61F92C4FFC35}" srcOrd="2" destOrd="0" presId="urn:microsoft.com/office/officeart/2005/8/layout/hProcess4"/>
    <dgm:cxn modelId="{1F25C361-3CFD-D94F-9B29-26CEA31D32A5}" type="presParOf" srcId="{E9E53C5C-60B6-AB42-AF19-61F92C4FFC35}" destId="{55A7CEA5-598D-4841-9D39-77B65E524BB3}" srcOrd="0" destOrd="0" presId="urn:microsoft.com/office/officeart/2005/8/layout/hProcess4"/>
    <dgm:cxn modelId="{2A93B3EA-64B8-3B42-89BA-6E1C011951B8}" type="presParOf" srcId="{55A7CEA5-598D-4841-9D39-77B65E524BB3}" destId="{5A9D7C12-C5BF-E140-B25D-C8606DCA0D6A}" srcOrd="0" destOrd="0" presId="urn:microsoft.com/office/officeart/2005/8/layout/hProcess4"/>
    <dgm:cxn modelId="{B3B23CBB-E71C-F64D-ABFE-1EF9FA498978}" type="presParOf" srcId="{55A7CEA5-598D-4841-9D39-77B65E524BB3}" destId="{053CC02C-288A-DA42-8A5A-AD24899E8C5B}" srcOrd="1" destOrd="0" presId="urn:microsoft.com/office/officeart/2005/8/layout/hProcess4"/>
    <dgm:cxn modelId="{512153C3-4BA4-3644-ACA9-931608C22EEC}" type="presParOf" srcId="{55A7CEA5-598D-4841-9D39-77B65E524BB3}" destId="{B766E901-026E-3341-8FB1-054F059BECC3}" srcOrd="2" destOrd="0" presId="urn:microsoft.com/office/officeart/2005/8/layout/hProcess4"/>
    <dgm:cxn modelId="{FC60E565-E239-F646-8009-747D0B8A1290}" type="presParOf" srcId="{55A7CEA5-598D-4841-9D39-77B65E524BB3}" destId="{BCF578A3-0060-FC4C-BFDD-3FD5D2848F40}" srcOrd="3" destOrd="0" presId="urn:microsoft.com/office/officeart/2005/8/layout/hProcess4"/>
    <dgm:cxn modelId="{5881A30E-7223-834F-9A85-9F6221660FFB}" type="presParOf" srcId="{55A7CEA5-598D-4841-9D39-77B65E524BB3}" destId="{087F043E-CD07-AC40-96F4-C89372E2063B}" srcOrd="4" destOrd="0" presId="urn:microsoft.com/office/officeart/2005/8/layout/hProcess4"/>
    <dgm:cxn modelId="{0975918D-07B5-DF45-8946-3C3030E54C3B}" type="presParOf" srcId="{E9E53C5C-60B6-AB42-AF19-61F92C4FFC35}" destId="{37F07004-B4E2-274B-97BA-EFD208E09297}" srcOrd="1" destOrd="0" presId="urn:microsoft.com/office/officeart/2005/8/layout/hProcess4"/>
    <dgm:cxn modelId="{CF4A8FD4-6830-B64B-8C18-957A1D2DB542}" type="presParOf" srcId="{E9E53C5C-60B6-AB42-AF19-61F92C4FFC35}" destId="{39A00E83-4A56-6F48-8DAB-C8FF17D69C94}" srcOrd="2" destOrd="0" presId="urn:microsoft.com/office/officeart/2005/8/layout/hProcess4"/>
    <dgm:cxn modelId="{0F99F4F3-331B-EC44-8C92-FF85E4AB3AE9}" type="presParOf" srcId="{39A00E83-4A56-6F48-8DAB-C8FF17D69C94}" destId="{D69035BB-470A-7940-8256-D069DD33E54F}" srcOrd="0" destOrd="0" presId="urn:microsoft.com/office/officeart/2005/8/layout/hProcess4"/>
    <dgm:cxn modelId="{96B0A9FD-CE3C-F945-9643-A25FB7B48EDC}" type="presParOf" srcId="{39A00E83-4A56-6F48-8DAB-C8FF17D69C94}" destId="{93254B04-6912-8A47-A0E6-9130E48447AC}" srcOrd="1" destOrd="0" presId="urn:microsoft.com/office/officeart/2005/8/layout/hProcess4"/>
    <dgm:cxn modelId="{A0E4DC56-5C7E-F248-B86C-8C002992D88C}" type="presParOf" srcId="{39A00E83-4A56-6F48-8DAB-C8FF17D69C94}" destId="{432C22C1-EC88-2C45-A5C3-FDFE7242F737}" srcOrd="2" destOrd="0" presId="urn:microsoft.com/office/officeart/2005/8/layout/hProcess4"/>
    <dgm:cxn modelId="{54CFF0B0-84D6-E042-BF41-DE6E3C58445F}" type="presParOf" srcId="{39A00E83-4A56-6F48-8DAB-C8FF17D69C94}" destId="{971BE99B-D76C-824F-B2BA-90D2592A2AB9}" srcOrd="3" destOrd="0" presId="urn:microsoft.com/office/officeart/2005/8/layout/hProcess4"/>
    <dgm:cxn modelId="{557C4849-9CEA-5049-B000-6A62298A5B8F}" type="presParOf" srcId="{39A00E83-4A56-6F48-8DAB-C8FF17D69C94}" destId="{66CDEE80-AEC9-714C-9109-B45F4190C999}" srcOrd="4" destOrd="0" presId="urn:microsoft.com/office/officeart/2005/8/layout/hProcess4"/>
    <dgm:cxn modelId="{04D1A015-60C6-D147-9D11-34736EDF5C9F}" type="presParOf" srcId="{E9E53C5C-60B6-AB42-AF19-61F92C4FFC35}" destId="{2FE4269D-A769-5240-9262-FA4E8E07F719}" srcOrd="3" destOrd="0" presId="urn:microsoft.com/office/officeart/2005/8/layout/hProcess4"/>
    <dgm:cxn modelId="{61BC0F69-A8AF-8E49-B3B1-E16E8910EE88}" type="presParOf" srcId="{E9E53C5C-60B6-AB42-AF19-61F92C4FFC35}" destId="{8D300F62-8C64-7B48-B764-A4B4DE27A9C6}" srcOrd="4" destOrd="0" presId="urn:microsoft.com/office/officeart/2005/8/layout/hProcess4"/>
    <dgm:cxn modelId="{F8F47BEA-3C4C-8D4B-A295-C2CA59E8E0B1}" type="presParOf" srcId="{8D300F62-8C64-7B48-B764-A4B4DE27A9C6}" destId="{7F8A2493-A501-E444-9A44-89A886BDF654}" srcOrd="0" destOrd="0" presId="urn:microsoft.com/office/officeart/2005/8/layout/hProcess4"/>
    <dgm:cxn modelId="{C3AFD90A-6A9E-D841-9937-4B6341BF1002}" type="presParOf" srcId="{8D300F62-8C64-7B48-B764-A4B4DE27A9C6}" destId="{30950607-4463-D449-BB02-829252873B29}" srcOrd="1" destOrd="0" presId="urn:microsoft.com/office/officeart/2005/8/layout/hProcess4"/>
    <dgm:cxn modelId="{F4FA2A73-91CD-9F4F-9BF0-F8D9D652C232}" type="presParOf" srcId="{8D300F62-8C64-7B48-B764-A4B4DE27A9C6}" destId="{3FB709D2-3235-E045-9ED4-C7F9CC450A22}" srcOrd="2" destOrd="0" presId="urn:microsoft.com/office/officeart/2005/8/layout/hProcess4"/>
    <dgm:cxn modelId="{DF9D8D48-EE7A-C842-8E14-B3884679CD1B}" type="presParOf" srcId="{8D300F62-8C64-7B48-B764-A4B4DE27A9C6}" destId="{42CDA08E-3BB2-4943-914E-906AB3BA3C25}" srcOrd="3" destOrd="0" presId="urn:microsoft.com/office/officeart/2005/8/layout/hProcess4"/>
    <dgm:cxn modelId="{A9EB849F-CE9C-5F49-8686-E734D174E60D}" type="presParOf" srcId="{8D300F62-8C64-7B48-B764-A4B4DE27A9C6}" destId="{D694AFBE-D516-DA4E-9FB9-05FF7563772A}" srcOrd="4" destOrd="0" presId="urn:microsoft.com/office/officeart/2005/8/layout/hProcess4"/>
    <dgm:cxn modelId="{92481DA8-79E3-5147-A6B5-02E2499CEA06}" type="presParOf" srcId="{E9E53C5C-60B6-AB42-AF19-61F92C4FFC35}" destId="{AB056B91-D6DE-BD4E-9F11-533A89E7A64D}" srcOrd="5" destOrd="0" presId="urn:microsoft.com/office/officeart/2005/8/layout/hProcess4"/>
    <dgm:cxn modelId="{3443306F-716C-1E40-8096-3D443EEFC64D}" type="presParOf" srcId="{E9E53C5C-60B6-AB42-AF19-61F92C4FFC35}" destId="{455C0900-EEB3-4B4C-B8CA-05A2D872FDB8}" srcOrd="6" destOrd="0" presId="urn:microsoft.com/office/officeart/2005/8/layout/hProcess4"/>
    <dgm:cxn modelId="{6F72E6D0-1775-794C-A799-B6F673D15305}" type="presParOf" srcId="{455C0900-EEB3-4B4C-B8CA-05A2D872FDB8}" destId="{10D7584B-66C4-CD44-AB0E-AD77931D2237}" srcOrd="0" destOrd="0" presId="urn:microsoft.com/office/officeart/2005/8/layout/hProcess4"/>
    <dgm:cxn modelId="{10CD61CD-E775-A449-84DF-8CDD189A963A}" type="presParOf" srcId="{455C0900-EEB3-4B4C-B8CA-05A2D872FDB8}" destId="{1097FD51-F910-7646-9AFE-55C4AB333411}" srcOrd="1" destOrd="0" presId="urn:microsoft.com/office/officeart/2005/8/layout/hProcess4"/>
    <dgm:cxn modelId="{77E5BCC1-5187-3C4D-BA2A-99BA215CDCC2}" type="presParOf" srcId="{455C0900-EEB3-4B4C-B8CA-05A2D872FDB8}" destId="{BD517917-B6B9-3542-AE11-8503A5E03DB7}" srcOrd="2" destOrd="0" presId="urn:microsoft.com/office/officeart/2005/8/layout/hProcess4"/>
    <dgm:cxn modelId="{43924DDD-5BF8-644C-AEDE-4801B5010B2F}" type="presParOf" srcId="{455C0900-EEB3-4B4C-B8CA-05A2D872FDB8}" destId="{FE1928A0-969F-644A-8013-B1DB918045BF}" srcOrd="3" destOrd="0" presId="urn:microsoft.com/office/officeart/2005/8/layout/hProcess4"/>
    <dgm:cxn modelId="{D3A9649C-BFEA-EC46-96DA-348CDB121CE6}" type="presParOf" srcId="{455C0900-EEB3-4B4C-B8CA-05A2D872FDB8}" destId="{BDD7D11E-B484-2C4B-B773-75E001730B59}"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A9029E-ABA9-0D44-A59C-2B914CBA1A1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40C29509-9EC2-444A-A8F7-6CA4E335A2D3}">
      <dgm:prSet custT="1"/>
      <dgm:spPr/>
      <dgm:t>
        <a:bodyPr/>
        <a:lstStyle/>
        <a:p>
          <a:pPr rtl="0"/>
          <a:r>
            <a:rPr lang="en-US" sz="1400" b="1" dirty="0" smtClean="0"/>
            <a:t>Round function </a:t>
          </a:r>
          <a:endParaRPr lang="en-US" sz="1400" dirty="0"/>
        </a:p>
      </dgm:t>
    </dgm:pt>
    <dgm:pt modelId="{06EABB60-1613-974C-8230-972A457C8DEA}" type="parTrans" cxnId="{98AD4955-0FF8-1E4E-A861-66F3B68A8017}">
      <dgm:prSet/>
      <dgm:spPr/>
      <dgm:t>
        <a:bodyPr/>
        <a:lstStyle/>
        <a:p>
          <a:endParaRPr lang="en-US"/>
        </a:p>
      </dgm:t>
    </dgm:pt>
    <dgm:pt modelId="{75A86D77-2B08-1741-85B3-ECFF556489F3}" type="sibTrans" cxnId="{98AD4955-0FF8-1E4E-A861-66F3B68A8017}">
      <dgm:prSet/>
      <dgm:spPr/>
      <dgm:t>
        <a:bodyPr/>
        <a:lstStyle/>
        <a:p>
          <a:endParaRPr lang="en-US"/>
        </a:p>
      </dgm:t>
    </dgm:pt>
    <dgm:pt modelId="{4A630EE4-8134-CF4C-9B67-86E0B4C27F91}">
      <dgm:prSet custT="1"/>
      <dgm:spPr/>
      <dgm:t>
        <a:bodyPr/>
        <a:lstStyle/>
        <a:p>
          <a:pPr rtl="0"/>
          <a:r>
            <a:rPr lang="en-US" sz="1400" dirty="0" smtClean="0"/>
            <a:t>Greater complexity generally means greater resistance to cryptanalysis</a:t>
          </a:r>
          <a:endParaRPr lang="en-US" sz="1400" dirty="0"/>
        </a:p>
      </dgm:t>
    </dgm:pt>
    <dgm:pt modelId="{12C84825-B199-184C-AB6C-7FEA4044262F}" type="parTrans" cxnId="{05A6D0F8-9BDF-9846-8E36-4D4D6E022475}">
      <dgm:prSet/>
      <dgm:spPr/>
      <dgm:t>
        <a:bodyPr/>
        <a:lstStyle/>
        <a:p>
          <a:endParaRPr lang="en-US"/>
        </a:p>
      </dgm:t>
    </dgm:pt>
    <dgm:pt modelId="{BFCB3BFD-D474-AE45-977B-FD764ED82492}" type="sibTrans" cxnId="{05A6D0F8-9BDF-9846-8E36-4D4D6E022475}">
      <dgm:prSet/>
      <dgm:spPr/>
      <dgm:t>
        <a:bodyPr/>
        <a:lstStyle/>
        <a:p>
          <a:endParaRPr lang="en-US"/>
        </a:p>
      </dgm:t>
    </dgm:pt>
    <dgm:pt modelId="{F64D8EF6-A818-954A-AD01-F6300D3B5E8F}">
      <dgm:prSet custT="1"/>
      <dgm:spPr/>
      <dgm:t>
        <a:bodyPr/>
        <a:lstStyle/>
        <a:p>
          <a:pPr rtl="0"/>
          <a:r>
            <a:rPr lang="en-US" sz="1400" b="1" dirty="0" smtClean="0"/>
            <a:t>Fast software encryption/decryption</a:t>
          </a:r>
        </a:p>
      </dgm:t>
    </dgm:pt>
    <dgm:pt modelId="{431A352A-442D-7240-92C2-639AA43B1649}" type="parTrans" cxnId="{266174FC-1353-404D-9AC3-E09144398D09}">
      <dgm:prSet/>
      <dgm:spPr/>
      <dgm:t>
        <a:bodyPr/>
        <a:lstStyle/>
        <a:p>
          <a:endParaRPr lang="en-US"/>
        </a:p>
      </dgm:t>
    </dgm:pt>
    <dgm:pt modelId="{68ECD84D-3B20-F74C-B964-A8CB36A3F5C9}" type="sibTrans" cxnId="{266174FC-1353-404D-9AC3-E09144398D09}">
      <dgm:prSet/>
      <dgm:spPr/>
      <dgm:t>
        <a:bodyPr/>
        <a:lstStyle/>
        <a:p>
          <a:endParaRPr lang="en-US"/>
        </a:p>
      </dgm:t>
    </dgm:pt>
    <dgm:pt modelId="{A27766FB-32F2-3544-888D-D5404A6BD413}">
      <dgm:prSet custT="1"/>
      <dgm:spPr/>
      <dgm:t>
        <a:bodyPr/>
        <a:lstStyle/>
        <a:p>
          <a:pPr rtl="0"/>
          <a:r>
            <a:rPr lang="en-US" sz="1400" dirty="0" smtClean="0"/>
            <a:t>In many cases, encryption is embedded in applications or utility functions in such a way as to preclude a hardware implementation; accordingly, the seed of execution of the algorithm becomes a concern</a:t>
          </a:r>
          <a:endParaRPr lang="en-US" sz="1400" dirty="0"/>
        </a:p>
      </dgm:t>
    </dgm:pt>
    <dgm:pt modelId="{C98B38CB-113B-7447-90C9-7B61B23808C0}" type="parTrans" cxnId="{5B034B3F-CB92-AB47-85FB-186A5AF8FE8E}">
      <dgm:prSet/>
      <dgm:spPr/>
      <dgm:t>
        <a:bodyPr/>
        <a:lstStyle/>
        <a:p>
          <a:endParaRPr lang="en-US"/>
        </a:p>
      </dgm:t>
    </dgm:pt>
    <dgm:pt modelId="{FA6D648C-3602-2A4F-8F62-7E9B39A33848}" type="sibTrans" cxnId="{5B034B3F-CB92-AB47-85FB-186A5AF8FE8E}">
      <dgm:prSet/>
      <dgm:spPr/>
      <dgm:t>
        <a:bodyPr/>
        <a:lstStyle/>
        <a:p>
          <a:endParaRPr lang="en-US"/>
        </a:p>
      </dgm:t>
    </dgm:pt>
    <dgm:pt modelId="{38D5F9D0-E1CA-AC47-A35F-21EB2A877651}">
      <dgm:prSet custT="1"/>
      <dgm:spPr/>
      <dgm:t>
        <a:bodyPr/>
        <a:lstStyle/>
        <a:p>
          <a:pPr rtl="0"/>
          <a:r>
            <a:rPr lang="en-US" sz="1400" b="1" dirty="0" smtClean="0"/>
            <a:t>Ease of analysis</a:t>
          </a:r>
        </a:p>
      </dgm:t>
    </dgm:pt>
    <dgm:pt modelId="{DF06C94C-6488-444D-9B8C-09A46F242D2D}" type="parTrans" cxnId="{4541C59B-0BD9-6740-AF40-5DDDD9214969}">
      <dgm:prSet/>
      <dgm:spPr/>
      <dgm:t>
        <a:bodyPr/>
        <a:lstStyle/>
        <a:p>
          <a:endParaRPr lang="en-US"/>
        </a:p>
      </dgm:t>
    </dgm:pt>
    <dgm:pt modelId="{A53F820E-2D4D-FE40-A941-93EAF51E114C}" type="sibTrans" cxnId="{4541C59B-0BD9-6740-AF40-5DDDD9214969}">
      <dgm:prSet/>
      <dgm:spPr/>
      <dgm:t>
        <a:bodyPr/>
        <a:lstStyle/>
        <a:p>
          <a:endParaRPr lang="en-US"/>
        </a:p>
      </dgm:t>
    </dgm:pt>
    <dgm:pt modelId="{9CF350AA-7BA1-BD42-88B8-E63AB51C142B}">
      <dgm:prSet custT="1"/>
      <dgm:spPr/>
      <dgm:t>
        <a:bodyPr/>
        <a:lstStyle/>
        <a:p>
          <a:pPr rtl="0"/>
          <a:r>
            <a:rPr lang="en-US" sz="1400" dirty="0" smtClean="0"/>
            <a:t>If the algorithm can be concisely and clearly explained, it is easier to analyze that algorithm for cryptanalytic vulnerabilities and therefore develop a higher level of assurance as to its strength</a:t>
          </a:r>
          <a:endParaRPr lang="en-US" sz="1400" dirty="0"/>
        </a:p>
      </dgm:t>
    </dgm:pt>
    <dgm:pt modelId="{7DB51D1F-0306-2149-843E-54B0BCA1C218}" type="parTrans" cxnId="{7EF0233E-8E99-D443-9F73-BBFF71CDED29}">
      <dgm:prSet/>
      <dgm:spPr/>
      <dgm:t>
        <a:bodyPr/>
        <a:lstStyle/>
        <a:p>
          <a:endParaRPr lang="en-US"/>
        </a:p>
      </dgm:t>
    </dgm:pt>
    <dgm:pt modelId="{02FC714F-075D-6545-9960-B137D0731A90}" type="sibTrans" cxnId="{7EF0233E-8E99-D443-9F73-BBFF71CDED29}">
      <dgm:prSet/>
      <dgm:spPr/>
      <dgm:t>
        <a:bodyPr/>
        <a:lstStyle/>
        <a:p>
          <a:endParaRPr lang="en-US"/>
        </a:p>
      </dgm:t>
    </dgm:pt>
    <dgm:pt modelId="{61C2FC02-FFFF-8844-86A1-057402F5ED7B}" type="pres">
      <dgm:prSet presAssocID="{8BA9029E-ABA9-0D44-A59C-2B914CBA1A1F}" presName="Name0" presStyleCnt="0">
        <dgm:presLayoutVars>
          <dgm:dir/>
          <dgm:animLvl val="lvl"/>
          <dgm:resizeHandles val="exact"/>
        </dgm:presLayoutVars>
      </dgm:prSet>
      <dgm:spPr/>
      <dgm:t>
        <a:bodyPr/>
        <a:lstStyle/>
        <a:p>
          <a:endParaRPr lang="en-US"/>
        </a:p>
      </dgm:t>
    </dgm:pt>
    <dgm:pt modelId="{3319E45C-651F-3A44-9C0B-0166FC276250}" type="pres">
      <dgm:prSet presAssocID="{8BA9029E-ABA9-0D44-A59C-2B914CBA1A1F}" presName="tSp" presStyleCnt="0"/>
      <dgm:spPr/>
    </dgm:pt>
    <dgm:pt modelId="{665ADC1E-EC47-C24B-84A8-9110E8C18CA8}" type="pres">
      <dgm:prSet presAssocID="{8BA9029E-ABA9-0D44-A59C-2B914CBA1A1F}" presName="bSp" presStyleCnt="0"/>
      <dgm:spPr/>
    </dgm:pt>
    <dgm:pt modelId="{E41EF0AB-D30F-EC40-81B8-71E6CA6E2C28}" type="pres">
      <dgm:prSet presAssocID="{8BA9029E-ABA9-0D44-A59C-2B914CBA1A1F}" presName="process" presStyleCnt="0"/>
      <dgm:spPr/>
    </dgm:pt>
    <dgm:pt modelId="{58B737AC-5363-5F4F-B355-FC476F8DD191}" type="pres">
      <dgm:prSet presAssocID="{40C29509-9EC2-444A-A8F7-6CA4E335A2D3}" presName="composite1" presStyleCnt="0"/>
      <dgm:spPr/>
    </dgm:pt>
    <dgm:pt modelId="{65CD3094-1FA9-DB40-AB87-BD43F72C0ACA}" type="pres">
      <dgm:prSet presAssocID="{40C29509-9EC2-444A-A8F7-6CA4E335A2D3}" presName="dummyNode1" presStyleLbl="node1" presStyleIdx="0" presStyleCnt="3"/>
      <dgm:spPr/>
    </dgm:pt>
    <dgm:pt modelId="{8A27A603-D583-8C47-92BC-417E29609453}" type="pres">
      <dgm:prSet presAssocID="{40C29509-9EC2-444A-A8F7-6CA4E335A2D3}" presName="childNode1" presStyleLbl="bgAcc1" presStyleIdx="0" presStyleCnt="3" custLinFactNeighborX="-24623" custLinFactNeighborY="-20910">
        <dgm:presLayoutVars>
          <dgm:bulletEnabled val="1"/>
        </dgm:presLayoutVars>
      </dgm:prSet>
      <dgm:spPr/>
      <dgm:t>
        <a:bodyPr/>
        <a:lstStyle/>
        <a:p>
          <a:endParaRPr lang="en-US"/>
        </a:p>
      </dgm:t>
    </dgm:pt>
    <dgm:pt modelId="{71B18C8A-496F-544A-BB4F-226DFF294B29}" type="pres">
      <dgm:prSet presAssocID="{40C29509-9EC2-444A-A8F7-6CA4E335A2D3}" presName="childNode1tx" presStyleLbl="bgAcc1" presStyleIdx="0" presStyleCnt="3">
        <dgm:presLayoutVars>
          <dgm:bulletEnabled val="1"/>
        </dgm:presLayoutVars>
      </dgm:prSet>
      <dgm:spPr/>
      <dgm:t>
        <a:bodyPr/>
        <a:lstStyle/>
        <a:p>
          <a:endParaRPr lang="en-US"/>
        </a:p>
      </dgm:t>
    </dgm:pt>
    <dgm:pt modelId="{125E6896-E60A-8947-8704-669265B3724E}" type="pres">
      <dgm:prSet presAssocID="{40C29509-9EC2-444A-A8F7-6CA4E335A2D3}" presName="parentNode1" presStyleLbl="node1" presStyleIdx="0" presStyleCnt="3" custLinFactNeighborX="-4557" custLinFactNeighborY="-38418">
        <dgm:presLayoutVars>
          <dgm:chMax val="1"/>
          <dgm:bulletEnabled val="1"/>
        </dgm:presLayoutVars>
      </dgm:prSet>
      <dgm:spPr/>
      <dgm:t>
        <a:bodyPr/>
        <a:lstStyle/>
        <a:p>
          <a:endParaRPr lang="en-US"/>
        </a:p>
      </dgm:t>
    </dgm:pt>
    <dgm:pt modelId="{F01F77CD-E421-9E44-9263-8EB43FECDE32}" type="pres">
      <dgm:prSet presAssocID="{40C29509-9EC2-444A-A8F7-6CA4E335A2D3}" presName="connSite1" presStyleCnt="0"/>
      <dgm:spPr/>
    </dgm:pt>
    <dgm:pt modelId="{4DD0FEE9-989F-9542-83DD-6CFE86587014}" type="pres">
      <dgm:prSet presAssocID="{75A86D77-2B08-1741-85B3-ECFF556489F3}" presName="Name9" presStyleLbl="sibTrans2D1" presStyleIdx="0" presStyleCnt="2" custLinFactNeighborX="14599" custLinFactNeighborY="-7178"/>
      <dgm:spPr/>
      <dgm:t>
        <a:bodyPr/>
        <a:lstStyle/>
        <a:p>
          <a:endParaRPr lang="en-US"/>
        </a:p>
      </dgm:t>
    </dgm:pt>
    <dgm:pt modelId="{EC9B83BE-37A4-C041-9656-3C357DF6D9D2}" type="pres">
      <dgm:prSet presAssocID="{F64D8EF6-A818-954A-AD01-F6300D3B5E8F}" presName="composite2" presStyleCnt="0"/>
      <dgm:spPr/>
    </dgm:pt>
    <dgm:pt modelId="{E8D69655-0946-DB43-BEAF-113C45EF47C3}" type="pres">
      <dgm:prSet presAssocID="{F64D8EF6-A818-954A-AD01-F6300D3B5E8F}" presName="dummyNode2" presStyleLbl="node1" presStyleIdx="0" presStyleCnt="3"/>
      <dgm:spPr/>
    </dgm:pt>
    <dgm:pt modelId="{C89988BB-0666-E04E-A18A-63A9B65B5068}" type="pres">
      <dgm:prSet presAssocID="{F64D8EF6-A818-954A-AD01-F6300D3B5E8F}" presName="childNode2" presStyleLbl="bgAcc1" presStyleIdx="1" presStyleCnt="3" custScaleX="159665" custScaleY="149382" custLinFactNeighborX="-12700" custLinFactNeighborY="8824">
        <dgm:presLayoutVars>
          <dgm:bulletEnabled val="1"/>
        </dgm:presLayoutVars>
      </dgm:prSet>
      <dgm:spPr/>
      <dgm:t>
        <a:bodyPr/>
        <a:lstStyle/>
        <a:p>
          <a:endParaRPr lang="en-US"/>
        </a:p>
      </dgm:t>
    </dgm:pt>
    <dgm:pt modelId="{F92BA92A-A523-284F-AB5D-724A848BF540}" type="pres">
      <dgm:prSet presAssocID="{F64D8EF6-A818-954A-AD01-F6300D3B5E8F}" presName="childNode2tx" presStyleLbl="bgAcc1" presStyleIdx="1" presStyleCnt="3">
        <dgm:presLayoutVars>
          <dgm:bulletEnabled val="1"/>
        </dgm:presLayoutVars>
      </dgm:prSet>
      <dgm:spPr/>
      <dgm:t>
        <a:bodyPr/>
        <a:lstStyle/>
        <a:p>
          <a:endParaRPr lang="en-US"/>
        </a:p>
      </dgm:t>
    </dgm:pt>
    <dgm:pt modelId="{4C126584-AA51-964E-89E5-36CE00B1B962}" type="pres">
      <dgm:prSet presAssocID="{F64D8EF6-A818-954A-AD01-F6300D3B5E8F}" presName="parentNode2" presStyleLbl="node1" presStyleIdx="1" presStyleCnt="3" custScaleY="118772" custLinFactNeighborX="3591" custLinFactNeighborY="562">
        <dgm:presLayoutVars>
          <dgm:chMax val="0"/>
          <dgm:bulletEnabled val="1"/>
        </dgm:presLayoutVars>
      </dgm:prSet>
      <dgm:spPr/>
      <dgm:t>
        <a:bodyPr/>
        <a:lstStyle/>
        <a:p>
          <a:endParaRPr lang="en-US"/>
        </a:p>
      </dgm:t>
    </dgm:pt>
    <dgm:pt modelId="{FD1CC5EF-8DB5-984B-BDC5-F9D7EF1017B6}" type="pres">
      <dgm:prSet presAssocID="{F64D8EF6-A818-954A-AD01-F6300D3B5E8F}" presName="connSite2" presStyleCnt="0"/>
      <dgm:spPr/>
    </dgm:pt>
    <dgm:pt modelId="{EDD22A6E-0474-C64C-965A-E0FCE4A5825D}" type="pres">
      <dgm:prSet presAssocID="{68ECD84D-3B20-F74C-B964-A8CB36A3F5C9}" presName="Name18" presStyleLbl="sibTrans2D1" presStyleIdx="1" presStyleCnt="2" custLinFactNeighborX="16892" custLinFactNeighborY="19434"/>
      <dgm:spPr/>
      <dgm:t>
        <a:bodyPr/>
        <a:lstStyle/>
        <a:p>
          <a:endParaRPr lang="en-US"/>
        </a:p>
      </dgm:t>
    </dgm:pt>
    <dgm:pt modelId="{5F650FFD-D15D-C145-BC28-D3EB73C31653}" type="pres">
      <dgm:prSet presAssocID="{38D5F9D0-E1CA-AC47-A35F-21EB2A877651}" presName="composite1" presStyleCnt="0"/>
      <dgm:spPr/>
    </dgm:pt>
    <dgm:pt modelId="{0E528D9C-C8BA-D047-B114-BD3CD3CCA233}" type="pres">
      <dgm:prSet presAssocID="{38D5F9D0-E1CA-AC47-A35F-21EB2A877651}" presName="dummyNode1" presStyleLbl="node1" presStyleIdx="1" presStyleCnt="3"/>
      <dgm:spPr/>
    </dgm:pt>
    <dgm:pt modelId="{0745205E-E8A9-F64D-A6B7-E92863EB3370}" type="pres">
      <dgm:prSet presAssocID="{38D5F9D0-E1CA-AC47-A35F-21EB2A877651}" presName="childNode1" presStyleLbl="bgAcc1" presStyleIdx="2" presStyleCnt="3" custScaleX="134976" custScaleY="148826">
        <dgm:presLayoutVars>
          <dgm:bulletEnabled val="1"/>
        </dgm:presLayoutVars>
      </dgm:prSet>
      <dgm:spPr/>
      <dgm:t>
        <a:bodyPr/>
        <a:lstStyle/>
        <a:p>
          <a:endParaRPr lang="en-US"/>
        </a:p>
      </dgm:t>
    </dgm:pt>
    <dgm:pt modelId="{2679FA21-B74E-4B44-89C9-077E45D1C8C0}" type="pres">
      <dgm:prSet presAssocID="{38D5F9D0-E1CA-AC47-A35F-21EB2A877651}" presName="childNode1tx" presStyleLbl="bgAcc1" presStyleIdx="2" presStyleCnt="3">
        <dgm:presLayoutVars>
          <dgm:bulletEnabled val="1"/>
        </dgm:presLayoutVars>
      </dgm:prSet>
      <dgm:spPr/>
      <dgm:t>
        <a:bodyPr/>
        <a:lstStyle/>
        <a:p>
          <a:endParaRPr lang="en-US"/>
        </a:p>
      </dgm:t>
    </dgm:pt>
    <dgm:pt modelId="{278A1380-6017-A54D-A2D3-86438E6CC903}" type="pres">
      <dgm:prSet presAssocID="{38D5F9D0-E1CA-AC47-A35F-21EB2A877651}" presName="parentNode1" presStyleLbl="node1" presStyleIdx="2" presStyleCnt="3" custLinFactNeighborX="10720" custLinFactNeighborY="70541">
        <dgm:presLayoutVars>
          <dgm:chMax val="1"/>
          <dgm:bulletEnabled val="1"/>
        </dgm:presLayoutVars>
      </dgm:prSet>
      <dgm:spPr/>
      <dgm:t>
        <a:bodyPr/>
        <a:lstStyle/>
        <a:p>
          <a:endParaRPr lang="en-US"/>
        </a:p>
      </dgm:t>
    </dgm:pt>
    <dgm:pt modelId="{B3FC9111-50CD-6140-889B-63EF2699B32F}" type="pres">
      <dgm:prSet presAssocID="{38D5F9D0-E1CA-AC47-A35F-21EB2A877651}" presName="connSite1" presStyleCnt="0"/>
      <dgm:spPr/>
    </dgm:pt>
  </dgm:ptLst>
  <dgm:cxnLst>
    <dgm:cxn modelId="{75A83A3B-7CBD-E44F-B739-F60A74C6DF22}" type="presOf" srcId="{F64D8EF6-A818-954A-AD01-F6300D3B5E8F}" destId="{4C126584-AA51-964E-89E5-36CE00B1B962}" srcOrd="0" destOrd="0" presId="urn:microsoft.com/office/officeart/2005/8/layout/hProcess4"/>
    <dgm:cxn modelId="{BD231CFA-F480-7B46-9FCA-2ECAF34103F4}" type="presOf" srcId="{9CF350AA-7BA1-BD42-88B8-E63AB51C142B}" destId="{0745205E-E8A9-F64D-A6B7-E92863EB3370}" srcOrd="0" destOrd="0" presId="urn:microsoft.com/office/officeart/2005/8/layout/hProcess4"/>
    <dgm:cxn modelId="{98AD4955-0FF8-1E4E-A861-66F3B68A8017}" srcId="{8BA9029E-ABA9-0D44-A59C-2B914CBA1A1F}" destId="{40C29509-9EC2-444A-A8F7-6CA4E335A2D3}" srcOrd="0" destOrd="0" parTransId="{06EABB60-1613-974C-8230-972A457C8DEA}" sibTransId="{75A86D77-2B08-1741-85B3-ECFF556489F3}"/>
    <dgm:cxn modelId="{F502DF5D-95CB-0E49-9A80-9E19B878D600}" type="presOf" srcId="{A27766FB-32F2-3544-888D-D5404A6BD413}" destId="{F92BA92A-A523-284F-AB5D-724A848BF540}" srcOrd="1" destOrd="0" presId="urn:microsoft.com/office/officeart/2005/8/layout/hProcess4"/>
    <dgm:cxn modelId="{92161565-5611-3B44-923F-F2716FDBAE06}" type="presOf" srcId="{9CF350AA-7BA1-BD42-88B8-E63AB51C142B}" destId="{2679FA21-B74E-4B44-89C9-077E45D1C8C0}" srcOrd="1" destOrd="0" presId="urn:microsoft.com/office/officeart/2005/8/layout/hProcess4"/>
    <dgm:cxn modelId="{2203DA67-0FEC-304D-8421-B4F743ACB4F4}" type="presOf" srcId="{8BA9029E-ABA9-0D44-A59C-2B914CBA1A1F}" destId="{61C2FC02-FFFF-8844-86A1-057402F5ED7B}" srcOrd="0" destOrd="0" presId="urn:microsoft.com/office/officeart/2005/8/layout/hProcess4"/>
    <dgm:cxn modelId="{4541C59B-0BD9-6740-AF40-5DDDD9214969}" srcId="{8BA9029E-ABA9-0D44-A59C-2B914CBA1A1F}" destId="{38D5F9D0-E1CA-AC47-A35F-21EB2A877651}" srcOrd="2" destOrd="0" parTransId="{DF06C94C-6488-444D-9B8C-09A46F242D2D}" sibTransId="{A53F820E-2D4D-FE40-A941-93EAF51E114C}"/>
    <dgm:cxn modelId="{ACDDC180-E1C6-F844-8B35-71B5F491AD9F}" type="presOf" srcId="{38D5F9D0-E1CA-AC47-A35F-21EB2A877651}" destId="{278A1380-6017-A54D-A2D3-86438E6CC903}" srcOrd="0" destOrd="0" presId="urn:microsoft.com/office/officeart/2005/8/layout/hProcess4"/>
    <dgm:cxn modelId="{C9458D5B-5C0F-0042-84A8-587C0DF1127A}" type="presOf" srcId="{75A86D77-2B08-1741-85B3-ECFF556489F3}" destId="{4DD0FEE9-989F-9542-83DD-6CFE86587014}" srcOrd="0" destOrd="0" presId="urn:microsoft.com/office/officeart/2005/8/layout/hProcess4"/>
    <dgm:cxn modelId="{53F84DB2-E8C5-CC4D-9230-8AB2AE6C11F8}" type="presOf" srcId="{68ECD84D-3B20-F74C-B964-A8CB36A3F5C9}" destId="{EDD22A6E-0474-C64C-965A-E0FCE4A5825D}" srcOrd="0" destOrd="0" presId="urn:microsoft.com/office/officeart/2005/8/layout/hProcess4"/>
    <dgm:cxn modelId="{7EF0233E-8E99-D443-9F73-BBFF71CDED29}" srcId="{38D5F9D0-E1CA-AC47-A35F-21EB2A877651}" destId="{9CF350AA-7BA1-BD42-88B8-E63AB51C142B}" srcOrd="0" destOrd="0" parTransId="{7DB51D1F-0306-2149-843E-54B0BCA1C218}" sibTransId="{02FC714F-075D-6545-9960-B137D0731A90}"/>
    <dgm:cxn modelId="{05A6D0F8-9BDF-9846-8E36-4D4D6E022475}" srcId="{40C29509-9EC2-444A-A8F7-6CA4E335A2D3}" destId="{4A630EE4-8134-CF4C-9B67-86E0B4C27F91}" srcOrd="0" destOrd="0" parTransId="{12C84825-B199-184C-AB6C-7FEA4044262F}" sibTransId="{BFCB3BFD-D474-AE45-977B-FD764ED82492}"/>
    <dgm:cxn modelId="{5B034B3F-CB92-AB47-85FB-186A5AF8FE8E}" srcId="{F64D8EF6-A818-954A-AD01-F6300D3B5E8F}" destId="{A27766FB-32F2-3544-888D-D5404A6BD413}" srcOrd="0" destOrd="0" parTransId="{C98B38CB-113B-7447-90C9-7B61B23808C0}" sibTransId="{FA6D648C-3602-2A4F-8F62-7E9B39A33848}"/>
    <dgm:cxn modelId="{9CA851B0-5EEE-7C40-9C1A-0B4D70B3EAD2}" type="presOf" srcId="{4A630EE4-8134-CF4C-9B67-86E0B4C27F91}" destId="{71B18C8A-496F-544A-BB4F-226DFF294B29}" srcOrd="1" destOrd="0" presId="urn:microsoft.com/office/officeart/2005/8/layout/hProcess4"/>
    <dgm:cxn modelId="{88CE1C0E-C78B-A64D-9048-C5E6199C05FB}" type="presOf" srcId="{40C29509-9EC2-444A-A8F7-6CA4E335A2D3}" destId="{125E6896-E60A-8947-8704-669265B3724E}" srcOrd="0" destOrd="0" presId="urn:microsoft.com/office/officeart/2005/8/layout/hProcess4"/>
    <dgm:cxn modelId="{266174FC-1353-404D-9AC3-E09144398D09}" srcId="{8BA9029E-ABA9-0D44-A59C-2B914CBA1A1F}" destId="{F64D8EF6-A818-954A-AD01-F6300D3B5E8F}" srcOrd="1" destOrd="0" parTransId="{431A352A-442D-7240-92C2-639AA43B1649}" sibTransId="{68ECD84D-3B20-F74C-B964-A8CB36A3F5C9}"/>
    <dgm:cxn modelId="{3C3525AB-BC68-F849-88ED-7CD3748D9E41}" type="presOf" srcId="{A27766FB-32F2-3544-888D-D5404A6BD413}" destId="{C89988BB-0666-E04E-A18A-63A9B65B5068}" srcOrd="0" destOrd="0" presId="urn:microsoft.com/office/officeart/2005/8/layout/hProcess4"/>
    <dgm:cxn modelId="{E50836C9-B878-A84D-BB77-D4B3A75126C6}" type="presOf" srcId="{4A630EE4-8134-CF4C-9B67-86E0B4C27F91}" destId="{8A27A603-D583-8C47-92BC-417E29609453}" srcOrd="0" destOrd="0" presId="urn:microsoft.com/office/officeart/2005/8/layout/hProcess4"/>
    <dgm:cxn modelId="{648446D8-902E-A04C-9542-F38A57255A07}" type="presParOf" srcId="{61C2FC02-FFFF-8844-86A1-057402F5ED7B}" destId="{3319E45C-651F-3A44-9C0B-0166FC276250}" srcOrd="0" destOrd="0" presId="urn:microsoft.com/office/officeart/2005/8/layout/hProcess4"/>
    <dgm:cxn modelId="{24A2B996-CAE2-204D-BBF1-46402E019CB1}" type="presParOf" srcId="{61C2FC02-FFFF-8844-86A1-057402F5ED7B}" destId="{665ADC1E-EC47-C24B-84A8-9110E8C18CA8}" srcOrd="1" destOrd="0" presId="urn:microsoft.com/office/officeart/2005/8/layout/hProcess4"/>
    <dgm:cxn modelId="{9BCD4110-52BE-CD4D-B4E8-41A132AE586D}" type="presParOf" srcId="{61C2FC02-FFFF-8844-86A1-057402F5ED7B}" destId="{E41EF0AB-D30F-EC40-81B8-71E6CA6E2C28}" srcOrd="2" destOrd="0" presId="urn:microsoft.com/office/officeart/2005/8/layout/hProcess4"/>
    <dgm:cxn modelId="{1596B1C1-9718-2C4A-AD16-47FC595B5E6C}" type="presParOf" srcId="{E41EF0AB-D30F-EC40-81B8-71E6CA6E2C28}" destId="{58B737AC-5363-5F4F-B355-FC476F8DD191}" srcOrd="0" destOrd="0" presId="urn:microsoft.com/office/officeart/2005/8/layout/hProcess4"/>
    <dgm:cxn modelId="{369637FA-F7FA-CC48-A7D0-78D593C40360}" type="presParOf" srcId="{58B737AC-5363-5F4F-B355-FC476F8DD191}" destId="{65CD3094-1FA9-DB40-AB87-BD43F72C0ACA}" srcOrd="0" destOrd="0" presId="urn:microsoft.com/office/officeart/2005/8/layout/hProcess4"/>
    <dgm:cxn modelId="{031854F6-C329-DF42-966D-1C89A6328CF6}" type="presParOf" srcId="{58B737AC-5363-5F4F-B355-FC476F8DD191}" destId="{8A27A603-D583-8C47-92BC-417E29609453}" srcOrd="1" destOrd="0" presId="urn:microsoft.com/office/officeart/2005/8/layout/hProcess4"/>
    <dgm:cxn modelId="{71F643F4-782C-0444-9021-930C4D19A36D}" type="presParOf" srcId="{58B737AC-5363-5F4F-B355-FC476F8DD191}" destId="{71B18C8A-496F-544A-BB4F-226DFF294B29}" srcOrd="2" destOrd="0" presId="urn:microsoft.com/office/officeart/2005/8/layout/hProcess4"/>
    <dgm:cxn modelId="{A4BE3A69-D056-5044-8404-1946080F4199}" type="presParOf" srcId="{58B737AC-5363-5F4F-B355-FC476F8DD191}" destId="{125E6896-E60A-8947-8704-669265B3724E}" srcOrd="3" destOrd="0" presId="urn:microsoft.com/office/officeart/2005/8/layout/hProcess4"/>
    <dgm:cxn modelId="{02C3D57D-F482-7A43-89BD-6C75F4A51272}" type="presParOf" srcId="{58B737AC-5363-5F4F-B355-FC476F8DD191}" destId="{F01F77CD-E421-9E44-9263-8EB43FECDE32}" srcOrd="4" destOrd="0" presId="urn:microsoft.com/office/officeart/2005/8/layout/hProcess4"/>
    <dgm:cxn modelId="{E2978993-DBFB-324B-8BFF-72A0E4A32E45}" type="presParOf" srcId="{E41EF0AB-D30F-EC40-81B8-71E6CA6E2C28}" destId="{4DD0FEE9-989F-9542-83DD-6CFE86587014}" srcOrd="1" destOrd="0" presId="urn:microsoft.com/office/officeart/2005/8/layout/hProcess4"/>
    <dgm:cxn modelId="{4071BBE9-80D3-3343-A5A0-A92F98CECD2D}" type="presParOf" srcId="{E41EF0AB-D30F-EC40-81B8-71E6CA6E2C28}" destId="{EC9B83BE-37A4-C041-9656-3C357DF6D9D2}" srcOrd="2" destOrd="0" presId="urn:microsoft.com/office/officeart/2005/8/layout/hProcess4"/>
    <dgm:cxn modelId="{E814A794-A546-F04D-BC81-E013006668B0}" type="presParOf" srcId="{EC9B83BE-37A4-C041-9656-3C357DF6D9D2}" destId="{E8D69655-0946-DB43-BEAF-113C45EF47C3}" srcOrd="0" destOrd="0" presId="urn:microsoft.com/office/officeart/2005/8/layout/hProcess4"/>
    <dgm:cxn modelId="{271955F7-E94B-DA49-9789-7CD6A3A6FE52}" type="presParOf" srcId="{EC9B83BE-37A4-C041-9656-3C357DF6D9D2}" destId="{C89988BB-0666-E04E-A18A-63A9B65B5068}" srcOrd="1" destOrd="0" presId="urn:microsoft.com/office/officeart/2005/8/layout/hProcess4"/>
    <dgm:cxn modelId="{F23E5D4E-8CA9-0E46-B915-261BE30C0E11}" type="presParOf" srcId="{EC9B83BE-37A4-C041-9656-3C357DF6D9D2}" destId="{F92BA92A-A523-284F-AB5D-724A848BF540}" srcOrd="2" destOrd="0" presId="urn:microsoft.com/office/officeart/2005/8/layout/hProcess4"/>
    <dgm:cxn modelId="{ECA79FAE-83E8-2044-A1A8-9BA80D0EF4E6}" type="presParOf" srcId="{EC9B83BE-37A4-C041-9656-3C357DF6D9D2}" destId="{4C126584-AA51-964E-89E5-36CE00B1B962}" srcOrd="3" destOrd="0" presId="urn:microsoft.com/office/officeart/2005/8/layout/hProcess4"/>
    <dgm:cxn modelId="{E62D2EFA-270D-7A43-8770-26FE2712021C}" type="presParOf" srcId="{EC9B83BE-37A4-C041-9656-3C357DF6D9D2}" destId="{FD1CC5EF-8DB5-984B-BDC5-F9D7EF1017B6}" srcOrd="4" destOrd="0" presId="urn:microsoft.com/office/officeart/2005/8/layout/hProcess4"/>
    <dgm:cxn modelId="{4E5DD89C-4E06-494C-9F7F-0AB5BE0EE7B7}" type="presParOf" srcId="{E41EF0AB-D30F-EC40-81B8-71E6CA6E2C28}" destId="{EDD22A6E-0474-C64C-965A-E0FCE4A5825D}" srcOrd="3" destOrd="0" presId="urn:microsoft.com/office/officeart/2005/8/layout/hProcess4"/>
    <dgm:cxn modelId="{8935F6C1-4F23-7C48-A678-30FB78ABF4F0}" type="presParOf" srcId="{E41EF0AB-D30F-EC40-81B8-71E6CA6E2C28}" destId="{5F650FFD-D15D-C145-BC28-D3EB73C31653}" srcOrd="4" destOrd="0" presId="urn:microsoft.com/office/officeart/2005/8/layout/hProcess4"/>
    <dgm:cxn modelId="{97DD1F60-EEDD-AF4F-B489-27E55488544F}" type="presParOf" srcId="{5F650FFD-D15D-C145-BC28-D3EB73C31653}" destId="{0E528D9C-C8BA-D047-B114-BD3CD3CCA233}" srcOrd="0" destOrd="0" presId="urn:microsoft.com/office/officeart/2005/8/layout/hProcess4"/>
    <dgm:cxn modelId="{D302991A-5D97-FA41-8814-EE102FE66514}" type="presParOf" srcId="{5F650FFD-D15D-C145-BC28-D3EB73C31653}" destId="{0745205E-E8A9-F64D-A6B7-E92863EB3370}" srcOrd="1" destOrd="0" presId="urn:microsoft.com/office/officeart/2005/8/layout/hProcess4"/>
    <dgm:cxn modelId="{899803E1-09E8-994A-B568-7A243F988540}" type="presParOf" srcId="{5F650FFD-D15D-C145-BC28-D3EB73C31653}" destId="{2679FA21-B74E-4B44-89C9-077E45D1C8C0}" srcOrd="2" destOrd="0" presId="urn:microsoft.com/office/officeart/2005/8/layout/hProcess4"/>
    <dgm:cxn modelId="{68C7F285-DA06-224E-B076-A1D05FEA334B}" type="presParOf" srcId="{5F650FFD-D15D-C145-BC28-D3EB73C31653}" destId="{278A1380-6017-A54D-A2D3-86438E6CC903}" srcOrd="3" destOrd="0" presId="urn:microsoft.com/office/officeart/2005/8/layout/hProcess4"/>
    <dgm:cxn modelId="{2F8E07EE-15F0-6144-B4F6-3A6C026F2DFB}" type="presParOf" srcId="{5F650FFD-D15D-C145-BC28-D3EB73C31653}" destId="{B3FC9111-50CD-6140-889B-63EF2699B32F}" srcOrd="4" destOrd="0" presId="urn:microsoft.com/office/officeart/2005/8/layout/hProcess4"/>
  </dgm:cxnLst>
  <dgm:bg/>
  <dgm:whole>
    <a:ln>
      <a:noFill/>
    </a:ln>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B0DA0-4B8E-7F4F-8798-7F71A7155553}"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401CBFA6-F4C0-BF45-BE3C-CA35AAA82C5E}">
      <dgm:prSet phldrT="[Text]" custT="1"/>
      <dgm:spPr>
        <a:ln>
          <a:solidFill>
            <a:schemeClr val="tx1"/>
          </a:solidFill>
        </a:ln>
      </dgm:spPr>
      <dgm:t>
        <a:bodyPr/>
        <a:lstStyle/>
        <a:p>
          <a:r>
            <a:rPr lang="en-US" sz="2400" dirty="0" smtClean="0">
              <a:solidFill>
                <a:schemeClr val="tx1"/>
              </a:solidFill>
            </a:rPr>
            <a:t>The three most important symmetric block ciphers</a:t>
          </a:r>
          <a:endParaRPr lang="en-US" sz="2400" dirty="0">
            <a:solidFill>
              <a:schemeClr val="tx1"/>
            </a:solidFill>
          </a:endParaRPr>
        </a:p>
      </dgm:t>
    </dgm:pt>
    <dgm:pt modelId="{E29F207C-4345-574F-BA93-2C538A85966C}" type="parTrans" cxnId="{F61051F6-3542-DD4F-95EE-240429D358B1}">
      <dgm:prSet/>
      <dgm:spPr/>
      <dgm:t>
        <a:bodyPr/>
        <a:lstStyle/>
        <a:p>
          <a:endParaRPr lang="en-US"/>
        </a:p>
      </dgm:t>
    </dgm:pt>
    <dgm:pt modelId="{FAFC1D15-C4CD-144C-8797-516CC4ED0D62}" type="sibTrans" cxnId="{F61051F6-3542-DD4F-95EE-240429D358B1}">
      <dgm:prSet/>
      <dgm:spPr/>
      <dgm:t>
        <a:bodyPr/>
        <a:lstStyle/>
        <a:p>
          <a:endParaRPr lang="en-US"/>
        </a:p>
      </dgm:t>
    </dgm:pt>
    <dgm:pt modelId="{ED17C4CD-FCD6-7F42-B01C-6A8C9A2C5D2B}">
      <dgm:prSet/>
      <dgm:spPr>
        <a:solidFill>
          <a:schemeClr val="tx1"/>
        </a:solidFill>
        <a:ln>
          <a:solidFill>
            <a:srgbClr val="000000"/>
          </a:solidFill>
        </a:ln>
      </dgm:spPr>
      <dgm:t>
        <a:bodyPr/>
        <a:lstStyle/>
        <a:p>
          <a:r>
            <a:rPr lang="en-US" dirty="0" smtClean="0">
              <a:solidFill>
                <a:schemeClr val="tx2">
                  <a:lumMod val="10000"/>
                </a:schemeClr>
              </a:solidFill>
            </a:rPr>
            <a:t>Data Encryption Standard (DES)</a:t>
          </a:r>
        </a:p>
      </dgm:t>
    </dgm:pt>
    <dgm:pt modelId="{6BE4540A-45D2-194B-A949-AE0379031EC1}" type="parTrans" cxnId="{73F227EF-9A98-E241-9DD5-FEF8A96AD246}">
      <dgm:prSet/>
      <dgm:spPr/>
      <dgm:t>
        <a:bodyPr/>
        <a:lstStyle/>
        <a:p>
          <a:endParaRPr lang="en-US"/>
        </a:p>
      </dgm:t>
    </dgm:pt>
    <dgm:pt modelId="{534664AD-4329-6346-BF24-B1AC6B61C9B7}" type="sibTrans" cxnId="{73F227EF-9A98-E241-9DD5-FEF8A96AD246}">
      <dgm:prSet/>
      <dgm:spPr/>
      <dgm:t>
        <a:bodyPr/>
        <a:lstStyle/>
        <a:p>
          <a:endParaRPr lang="en-US"/>
        </a:p>
      </dgm:t>
    </dgm:pt>
    <dgm:pt modelId="{19311FF5-F75C-A64D-9859-A38A3985E7B2}">
      <dgm:prSet/>
      <dgm:spPr>
        <a:solidFill>
          <a:schemeClr val="tx1"/>
        </a:solidFill>
        <a:ln>
          <a:solidFill>
            <a:srgbClr val="000000"/>
          </a:solidFill>
        </a:ln>
      </dgm:spPr>
      <dgm:t>
        <a:bodyPr/>
        <a:lstStyle/>
        <a:p>
          <a:r>
            <a:rPr lang="en-US" dirty="0" smtClean="0">
              <a:solidFill>
                <a:schemeClr val="tx2">
                  <a:lumMod val="10000"/>
                </a:schemeClr>
              </a:solidFill>
            </a:rPr>
            <a:t>Triple DES (3DES)</a:t>
          </a:r>
        </a:p>
      </dgm:t>
    </dgm:pt>
    <dgm:pt modelId="{8EFB9B99-220C-2840-9DE7-4D5C40FBB966}" type="parTrans" cxnId="{41D957A0-E0AD-E64F-8AD6-EBBFF4D7399C}">
      <dgm:prSet/>
      <dgm:spPr/>
      <dgm:t>
        <a:bodyPr/>
        <a:lstStyle/>
        <a:p>
          <a:endParaRPr lang="en-US"/>
        </a:p>
      </dgm:t>
    </dgm:pt>
    <dgm:pt modelId="{58856058-092F-7844-A135-DD677D9A4A1B}" type="sibTrans" cxnId="{41D957A0-E0AD-E64F-8AD6-EBBFF4D7399C}">
      <dgm:prSet/>
      <dgm:spPr/>
      <dgm:t>
        <a:bodyPr/>
        <a:lstStyle/>
        <a:p>
          <a:endParaRPr lang="en-US"/>
        </a:p>
      </dgm:t>
    </dgm:pt>
    <dgm:pt modelId="{42DF9D47-1DB2-FA48-96D6-31D858E3557B}">
      <dgm:prSet/>
      <dgm:spPr>
        <a:solidFill>
          <a:schemeClr val="tx1"/>
        </a:solidFill>
        <a:ln>
          <a:solidFill>
            <a:srgbClr val="000000"/>
          </a:solidFill>
        </a:ln>
      </dgm:spPr>
      <dgm:t>
        <a:bodyPr/>
        <a:lstStyle/>
        <a:p>
          <a:r>
            <a:rPr lang="en-US" dirty="0" smtClean="0">
              <a:solidFill>
                <a:schemeClr val="tx2">
                  <a:lumMod val="10000"/>
                </a:schemeClr>
              </a:solidFill>
            </a:rPr>
            <a:t>Advanced Encryption Standard (AES)</a:t>
          </a:r>
          <a:endParaRPr lang="en-US" dirty="0">
            <a:solidFill>
              <a:schemeClr val="tx2">
                <a:lumMod val="10000"/>
              </a:schemeClr>
            </a:solidFill>
          </a:endParaRPr>
        </a:p>
      </dgm:t>
    </dgm:pt>
    <dgm:pt modelId="{35D3D0F8-B553-7443-A5C0-27713AE33DCF}" type="parTrans" cxnId="{D535D6A3-14AE-5848-9E85-78EFF2BA733C}">
      <dgm:prSet/>
      <dgm:spPr/>
      <dgm:t>
        <a:bodyPr/>
        <a:lstStyle/>
        <a:p>
          <a:endParaRPr lang="en-US"/>
        </a:p>
      </dgm:t>
    </dgm:pt>
    <dgm:pt modelId="{5C890AFF-E01F-E344-8806-C00550FBC10E}" type="sibTrans" cxnId="{D535D6A3-14AE-5848-9E85-78EFF2BA733C}">
      <dgm:prSet/>
      <dgm:spPr/>
      <dgm:t>
        <a:bodyPr/>
        <a:lstStyle/>
        <a:p>
          <a:endParaRPr lang="en-US"/>
        </a:p>
      </dgm:t>
    </dgm:pt>
    <dgm:pt modelId="{042B89F1-E4A3-7044-A596-8744ED302F82}" type="pres">
      <dgm:prSet presAssocID="{7BFB0DA0-4B8E-7F4F-8798-7F71A7155553}" presName="composite" presStyleCnt="0">
        <dgm:presLayoutVars>
          <dgm:chMax val="1"/>
          <dgm:dir/>
          <dgm:resizeHandles val="exact"/>
        </dgm:presLayoutVars>
      </dgm:prSet>
      <dgm:spPr/>
      <dgm:t>
        <a:bodyPr/>
        <a:lstStyle/>
        <a:p>
          <a:endParaRPr lang="en-US"/>
        </a:p>
      </dgm:t>
    </dgm:pt>
    <dgm:pt modelId="{17198835-CA5B-AD41-B98C-183C4575D783}" type="pres">
      <dgm:prSet presAssocID="{7BFB0DA0-4B8E-7F4F-8798-7F71A7155553}" presName="radial" presStyleCnt="0">
        <dgm:presLayoutVars>
          <dgm:animLvl val="ctr"/>
        </dgm:presLayoutVars>
      </dgm:prSet>
      <dgm:spPr/>
    </dgm:pt>
    <dgm:pt modelId="{4999C4DB-1737-6D46-B1B4-84B728DD8CF4}" type="pres">
      <dgm:prSet presAssocID="{401CBFA6-F4C0-BF45-BE3C-CA35AAA82C5E}" presName="centerShape" presStyleLbl="vennNode1" presStyleIdx="0" presStyleCnt="4"/>
      <dgm:spPr/>
      <dgm:t>
        <a:bodyPr/>
        <a:lstStyle/>
        <a:p>
          <a:endParaRPr lang="en-US"/>
        </a:p>
      </dgm:t>
    </dgm:pt>
    <dgm:pt modelId="{59B8FDB9-F74B-D845-8B50-38667D4728A5}" type="pres">
      <dgm:prSet presAssocID="{ED17C4CD-FCD6-7F42-B01C-6A8C9A2C5D2B}" presName="node" presStyleLbl="vennNode1" presStyleIdx="1" presStyleCnt="4" custRadScaleRad="79424" custRadScaleInc="-1162">
        <dgm:presLayoutVars>
          <dgm:bulletEnabled val="1"/>
        </dgm:presLayoutVars>
      </dgm:prSet>
      <dgm:spPr/>
      <dgm:t>
        <a:bodyPr/>
        <a:lstStyle/>
        <a:p>
          <a:endParaRPr lang="en-US"/>
        </a:p>
      </dgm:t>
    </dgm:pt>
    <dgm:pt modelId="{1CB0E79D-0620-A94B-98C7-6F1C0D17ED7B}" type="pres">
      <dgm:prSet presAssocID="{19311FF5-F75C-A64D-9859-A38A3985E7B2}" presName="node" presStyleLbl="vennNode1" presStyleIdx="2" presStyleCnt="4">
        <dgm:presLayoutVars>
          <dgm:bulletEnabled val="1"/>
        </dgm:presLayoutVars>
      </dgm:prSet>
      <dgm:spPr/>
      <dgm:t>
        <a:bodyPr/>
        <a:lstStyle/>
        <a:p>
          <a:endParaRPr lang="en-US"/>
        </a:p>
      </dgm:t>
    </dgm:pt>
    <dgm:pt modelId="{6D2DFC04-5D8A-D94D-9494-8C250C5C903E}" type="pres">
      <dgm:prSet presAssocID="{42DF9D47-1DB2-FA48-96D6-31D858E3557B}" presName="node" presStyleLbl="vennNode1" presStyleIdx="3" presStyleCnt="4">
        <dgm:presLayoutVars>
          <dgm:bulletEnabled val="1"/>
        </dgm:presLayoutVars>
      </dgm:prSet>
      <dgm:spPr/>
      <dgm:t>
        <a:bodyPr/>
        <a:lstStyle/>
        <a:p>
          <a:endParaRPr lang="en-US"/>
        </a:p>
      </dgm:t>
    </dgm:pt>
  </dgm:ptLst>
  <dgm:cxnLst>
    <dgm:cxn modelId="{14AF5B79-1BEF-9F42-803E-92227C3324D7}" type="presOf" srcId="{7BFB0DA0-4B8E-7F4F-8798-7F71A7155553}" destId="{042B89F1-E4A3-7044-A596-8744ED302F82}" srcOrd="0" destOrd="0" presId="urn:microsoft.com/office/officeart/2005/8/layout/radial3"/>
    <dgm:cxn modelId="{24D3F30E-6B6B-8440-9A38-98A9E1403DF1}" type="presOf" srcId="{42DF9D47-1DB2-FA48-96D6-31D858E3557B}" destId="{6D2DFC04-5D8A-D94D-9494-8C250C5C903E}" srcOrd="0" destOrd="0" presId="urn:microsoft.com/office/officeart/2005/8/layout/radial3"/>
    <dgm:cxn modelId="{73F227EF-9A98-E241-9DD5-FEF8A96AD246}" srcId="{401CBFA6-F4C0-BF45-BE3C-CA35AAA82C5E}" destId="{ED17C4CD-FCD6-7F42-B01C-6A8C9A2C5D2B}" srcOrd="0" destOrd="0" parTransId="{6BE4540A-45D2-194B-A949-AE0379031EC1}" sibTransId="{534664AD-4329-6346-BF24-B1AC6B61C9B7}"/>
    <dgm:cxn modelId="{F61051F6-3542-DD4F-95EE-240429D358B1}" srcId="{7BFB0DA0-4B8E-7F4F-8798-7F71A7155553}" destId="{401CBFA6-F4C0-BF45-BE3C-CA35AAA82C5E}" srcOrd="0" destOrd="0" parTransId="{E29F207C-4345-574F-BA93-2C538A85966C}" sibTransId="{FAFC1D15-C4CD-144C-8797-516CC4ED0D62}"/>
    <dgm:cxn modelId="{195FC55E-0110-5E40-9608-4E3185E6FE20}" type="presOf" srcId="{19311FF5-F75C-A64D-9859-A38A3985E7B2}" destId="{1CB0E79D-0620-A94B-98C7-6F1C0D17ED7B}" srcOrd="0" destOrd="0" presId="urn:microsoft.com/office/officeart/2005/8/layout/radial3"/>
    <dgm:cxn modelId="{E2AC5C41-9B5B-974F-A3D6-B5FB590CF87E}" type="presOf" srcId="{ED17C4CD-FCD6-7F42-B01C-6A8C9A2C5D2B}" destId="{59B8FDB9-F74B-D845-8B50-38667D4728A5}" srcOrd="0" destOrd="0" presId="urn:microsoft.com/office/officeart/2005/8/layout/radial3"/>
    <dgm:cxn modelId="{D5A52C1A-B5B4-8E44-8CAA-3F7079AF94DC}" type="presOf" srcId="{401CBFA6-F4C0-BF45-BE3C-CA35AAA82C5E}" destId="{4999C4DB-1737-6D46-B1B4-84B728DD8CF4}" srcOrd="0" destOrd="0" presId="urn:microsoft.com/office/officeart/2005/8/layout/radial3"/>
    <dgm:cxn modelId="{41D957A0-E0AD-E64F-8AD6-EBBFF4D7399C}" srcId="{401CBFA6-F4C0-BF45-BE3C-CA35AAA82C5E}" destId="{19311FF5-F75C-A64D-9859-A38A3985E7B2}" srcOrd="1" destOrd="0" parTransId="{8EFB9B99-220C-2840-9DE7-4D5C40FBB966}" sibTransId="{58856058-092F-7844-A135-DD677D9A4A1B}"/>
    <dgm:cxn modelId="{D535D6A3-14AE-5848-9E85-78EFF2BA733C}" srcId="{401CBFA6-F4C0-BF45-BE3C-CA35AAA82C5E}" destId="{42DF9D47-1DB2-FA48-96D6-31D858E3557B}" srcOrd="2" destOrd="0" parTransId="{35D3D0F8-B553-7443-A5C0-27713AE33DCF}" sibTransId="{5C890AFF-E01F-E344-8806-C00550FBC10E}"/>
    <dgm:cxn modelId="{0BEA0910-B8D9-4A40-BB80-CD8CF309D8E9}" type="presParOf" srcId="{042B89F1-E4A3-7044-A596-8744ED302F82}" destId="{17198835-CA5B-AD41-B98C-183C4575D783}" srcOrd="0" destOrd="0" presId="urn:microsoft.com/office/officeart/2005/8/layout/radial3"/>
    <dgm:cxn modelId="{29451D73-8C03-534F-BF51-36D5C8C001F9}" type="presParOf" srcId="{17198835-CA5B-AD41-B98C-183C4575D783}" destId="{4999C4DB-1737-6D46-B1B4-84B728DD8CF4}" srcOrd="0" destOrd="0" presId="urn:microsoft.com/office/officeart/2005/8/layout/radial3"/>
    <dgm:cxn modelId="{C3AFB239-7B15-E849-A079-1BCB51393AD8}" type="presParOf" srcId="{17198835-CA5B-AD41-B98C-183C4575D783}" destId="{59B8FDB9-F74B-D845-8B50-38667D4728A5}" srcOrd="1" destOrd="0" presId="urn:microsoft.com/office/officeart/2005/8/layout/radial3"/>
    <dgm:cxn modelId="{7CF18BCD-4D46-174E-A21E-497409CB5E2D}" type="presParOf" srcId="{17198835-CA5B-AD41-B98C-183C4575D783}" destId="{1CB0E79D-0620-A94B-98C7-6F1C0D17ED7B}" srcOrd="2" destOrd="0" presId="urn:microsoft.com/office/officeart/2005/8/layout/radial3"/>
    <dgm:cxn modelId="{257B9CFD-0477-E942-B441-0A9EF2887BC3}" type="presParOf" srcId="{17198835-CA5B-AD41-B98C-183C4575D783}" destId="{6D2DFC04-5D8A-D94D-9494-8C250C5C903E}" srcOrd="3"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F70DB5-AAB6-3242-9CDC-C17074F8643C}"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42BC1A99-BA2C-B944-9F3E-4F68B8E0B9A2}">
      <dgm:prSet phldrT="[Text]"/>
      <dgm:spPr>
        <a:effectLst/>
      </dgm:spPr>
      <dgm:t>
        <a:bodyPr/>
        <a:lstStyle/>
        <a:p>
          <a:r>
            <a:rPr lang="en-US" b="1" i="0" dirty="0" smtClean="0">
              <a:solidFill>
                <a:schemeClr val="tx1"/>
              </a:solidFill>
            </a:rPr>
            <a:t>Uniform distribution</a:t>
          </a:r>
          <a:endParaRPr lang="en-US" b="1" i="0" dirty="0">
            <a:solidFill>
              <a:schemeClr val="tx1"/>
            </a:solidFill>
          </a:endParaRPr>
        </a:p>
      </dgm:t>
    </dgm:pt>
    <dgm:pt modelId="{080661EE-8563-6242-906E-D376BE47DD65}" type="parTrans" cxnId="{DF1A1AF9-CF27-0043-A18C-B47D6F2DF0A1}">
      <dgm:prSet/>
      <dgm:spPr/>
      <dgm:t>
        <a:bodyPr/>
        <a:lstStyle/>
        <a:p>
          <a:endParaRPr lang="en-US"/>
        </a:p>
      </dgm:t>
    </dgm:pt>
    <dgm:pt modelId="{D6CC3316-0DEC-3147-B907-A47B1FFCC647}" type="sibTrans" cxnId="{DF1A1AF9-CF27-0043-A18C-B47D6F2DF0A1}">
      <dgm:prSet/>
      <dgm:spPr/>
      <dgm:t>
        <a:bodyPr/>
        <a:lstStyle/>
        <a:p>
          <a:endParaRPr lang="en-US"/>
        </a:p>
      </dgm:t>
    </dgm:pt>
    <dgm:pt modelId="{2F812641-C412-554A-B057-F06E721BB07A}">
      <dgm:prSet custT="1"/>
      <dgm:spPr>
        <a:ln>
          <a:solidFill>
            <a:schemeClr val="bg1"/>
          </a:solidFill>
        </a:ln>
      </dgm:spPr>
      <dgm:t>
        <a:bodyPr/>
        <a:lstStyle/>
        <a:p>
          <a:r>
            <a:rPr lang="en-US" sz="1600" dirty="0" smtClean="0">
              <a:solidFill>
                <a:schemeClr val="tx2">
                  <a:lumMod val="10000"/>
                </a:schemeClr>
              </a:solidFill>
            </a:rPr>
            <a:t>The distribution of bits in the sequence should be uniform</a:t>
          </a:r>
        </a:p>
      </dgm:t>
    </dgm:pt>
    <dgm:pt modelId="{BA81A904-059A-8544-8951-5329545B7B31}" type="parTrans" cxnId="{95B8B2C8-A428-164A-B26B-659A460085D1}">
      <dgm:prSet/>
      <dgm:spPr/>
      <dgm:t>
        <a:bodyPr/>
        <a:lstStyle/>
        <a:p>
          <a:endParaRPr lang="en-US"/>
        </a:p>
      </dgm:t>
    </dgm:pt>
    <dgm:pt modelId="{3B5F6199-C2E7-F74C-9721-1E0F09F2CCDF}" type="sibTrans" cxnId="{95B8B2C8-A428-164A-B26B-659A460085D1}">
      <dgm:prSet/>
      <dgm:spPr/>
      <dgm:t>
        <a:bodyPr/>
        <a:lstStyle/>
        <a:p>
          <a:endParaRPr lang="en-US"/>
        </a:p>
      </dgm:t>
    </dgm:pt>
    <dgm:pt modelId="{BE1C4DA7-4E50-0748-8BE8-D41903C58390}">
      <dgm:prSet custT="1"/>
      <dgm:spPr>
        <a:ln>
          <a:solidFill>
            <a:schemeClr val="bg1"/>
          </a:solidFill>
        </a:ln>
      </dgm:spPr>
      <dgm:t>
        <a:bodyPr/>
        <a:lstStyle/>
        <a:p>
          <a:r>
            <a:rPr lang="en-US" sz="1600" dirty="0" smtClean="0">
              <a:solidFill>
                <a:schemeClr val="tx2">
                  <a:lumMod val="10000"/>
                </a:schemeClr>
              </a:solidFill>
            </a:rPr>
            <a:t>Frequency of occurrence of ones and zeros should be approximately the same</a:t>
          </a:r>
        </a:p>
      </dgm:t>
    </dgm:pt>
    <dgm:pt modelId="{C2AD1C44-2620-D040-A662-A175AF1496FD}" type="parTrans" cxnId="{79B34445-D2BF-184D-96DC-4A8A8BE9AA44}">
      <dgm:prSet/>
      <dgm:spPr/>
      <dgm:t>
        <a:bodyPr/>
        <a:lstStyle/>
        <a:p>
          <a:endParaRPr lang="en-US"/>
        </a:p>
      </dgm:t>
    </dgm:pt>
    <dgm:pt modelId="{E4A094DB-B5ED-BE41-9273-AFF4F8264DD7}" type="sibTrans" cxnId="{79B34445-D2BF-184D-96DC-4A8A8BE9AA44}">
      <dgm:prSet/>
      <dgm:spPr/>
      <dgm:t>
        <a:bodyPr/>
        <a:lstStyle/>
        <a:p>
          <a:endParaRPr lang="en-US"/>
        </a:p>
      </dgm:t>
    </dgm:pt>
    <dgm:pt modelId="{30B7EAB3-7F3E-704E-9BBC-D5DF52D88DC5}">
      <dgm:prSet/>
      <dgm:spPr>
        <a:effectLst/>
      </dgm:spPr>
      <dgm:t>
        <a:bodyPr/>
        <a:lstStyle/>
        <a:p>
          <a:r>
            <a:rPr lang="en-US" b="1" dirty="0" smtClean="0">
              <a:solidFill>
                <a:schemeClr val="tx1"/>
              </a:solidFill>
            </a:rPr>
            <a:t>Independence</a:t>
          </a:r>
        </a:p>
      </dgm:t>
    </dgm:pt>
    <dgm:pt modelId="{93A984FD-97DC-4B4D-9894-B81537B80F15}" type="parTrans" cxnId="{16F3FA5F-7C16-674B-A800-C85FC9CC59D2}">
      <dgm:prSet/>
      <dgm:spPr/>
      <dgm:t>
        <a:bodyPr/>
        <a:lstStyle/>
        <a:p>
          <a:endParaRPr lang="en-US"/>
        </a:p>
      </dgm:t>
    </dgm:pt>
    <dgm:pt modelId="{700E7E75-3BF0-C14D-8F6B-75670987F1FC}" type="sibTrans" cxnId="{16F3FA5F-7C16-674B-A800-C85FC9CC59D2}">
      <dgm:prSet/>
      <dgm:spPr/>
      <dgm:t>
        <a:bodyPr/>
        <a:lstStyle/>
        <a:p>
          <a:endParaRPr lang="en-US"/>
        </a:p>
      </dgm:t>
    </dgm:pt>
    <dgm:pt modelId="{C253D445-15D6-0F4A-914B-F2D08C1CEA4D}">
      <dgm:prSet custT="1"/>
      <dgm:spPr>
        <a:ln>
          <a:solidFill>
            <a:schemeClr val="bg1"/>
          </a:solidFill>
        </a:ln>
      </dgm:spPr>
      <dgm:t>
        <a:bodyPr/>
        <a:lstStyle/>
        <a:p>
          <a:r>
            <a:rPr lang="en-US" sz="1400" dirty="0" smtClean="0">
              <a:solidFill>
                <a:schemeClr val="tx2">
                  <a:lumMod val="10000"/>
                </a:schemeClr>
              </a:solidFill>
            </a:rPr>
            <a:t>No one subsequence in the sequence can be inferred from the others</a:t>
          </a:r>
        </a:p>
      </dgm:t>
    </dgm:pt>
    <dgm:pt modelId="{D6D960D7-7C45-2B4E-87E3-68B2008A0103}" type="parTrans" cxnId="{16A42212-347C-AB47-B8BB-EEA7BB94240C}">
      <dgm:prSet/>
      <dgm:spPr/>
      <dgm:t>
        <a:bodyPr/>
        <a:lstStyle/>
        <a:p>
          <a:endParaRPr lang="en-US"/>
        </a:p>
      </dgm:t>
    </dgm:pt>
    <dgm:pt modelId="{ED0F76C5-8D91-8943-9875-FFC071A938F6}" type="sibTrans" cxnId="{16A42212-347C-AB47-B8BB-EEA7BB94240C}">
      <dgm:prSet/>
      <dgm:spPr/>
      <dgm:t>
        <a:bodyPr/>
        <a:lstStyle/>
        <a:p>
          <a:endParaRPr lang="en-US"/>
        </a:p>
      </dgm:t>
    </dgm:pt>
    <dgm:pt modelId="{54FB5D36-A796-5741-A9E8-8059590AD5F6}">
      <dgm:prSet custT="1"/>
      <dgm:spPr>
        <a:ln>
          <a:solidFill>
            <a:schemeClr val="bg1"/>
          </a:solidFill>
        </a:ln>
      </dgm:spPr>
      <dgm:t>
        <a:bodyPr/>
        <a:lstStyle/>
        <a:p>
          <a:r>
            <a:rPr lang="en-US" sz="1400" dirty="0" smtClean="0">
              <a:solidFill>
                <a:schemeClr val="tx2">
                  <a:lumMod val="10000"/>
                </a:schemeClr>
              </a:solidFill>
            </a:rPr>
            <a:t>There is no test to “prove” independence</a:t>
          </a:r>
        </a:p>
      </dgm:t>
    </dgm:pt>
    <dgm:pt modelId="{8AB50EE7-8EFB-5C42-8AC8-BA155FD54DC5}" type="parTrans" cxnId="{A236775B-5D50-F442-994B-753F22AE46C0}">
      <dgm:prSet/>
      <dgm:spPr/>
      <dgm:t>
        <a:bodyPr/>
        <a:lstStyle/>
        <a:p>
          <a:endParaRPr lang="en-US"/>
        </a:p>
      </dgm:t>
    </dgm:pt>
    <dgm:pt modelId="{7659EEBB-4EEF-A146-AF34-8BEF3FAF7BF0}" type="sibTrans" cxnId="{A236775B-5D50-F442-994B-753F22AE46C0}">
      <dgm:prSet/>
      <dgm:spPr/>
      <dgm:t>
        <a:bodyPr/>
        <a:lstStyle/>
        <a:p>
          <a:endParaRPr lang="en-US"/>
        </a:p>
      </dgm:t>
    </dgm:pt>
    <dgm:pt modelId="{D5272B76-59CD-8F44-9634-59763E0C1166}">
      <dgm:prSet custT="1"/>
      <dgm:spPr>
        <a:ln>
          <a:solidFill>
            <a:schemeClr val="bg1"/>
          </a:solidFill>
        </a:ln>
      </dgm:spPr>
      <dgm:t>
        <a:bodyPr/>
        <a:lstStyle/>
        <a:p>
          <a:r>
            <a:rPr lang="en-US" sz="1400" dirty="0" smtClean="0">
              <a:solidFill>
                <a:schemeClr val="tx2">
                  <a:lumMod val="10000"/>
                </a:schemeClr>
              </a:solidFill>
            </a:rPr>
            <a:t>The general strategy is to apply a number of tests until the confidence that independence exists is sufficiently strong</a:t>
          </a:r>
        </a:p>
      </dgm:t>
    </dgm:pt>
    <dgm:pt modelId="{859A03ED-4FB9-204E-87DD-4FA922F04969}" type="parTrans" cxnId="{4563BB7F-BC08-B34B-BC6E-389E7DE312DA}">
      <dgm:prSet/>
      <dgm:spPr/>
      <dgm:t>
        <a:bodyPr/>
        <a:lstStyle/>
        <a:p>
          <a:endParaRPr lang="en-US"/>
        </a:p>
      </dgm:t>
    </dgm:pt>
    <dgm:pt modelId="{324F7917-EC1C-3D4A-8532-B74BB348CD2C}" type="sibTrans" cxnId="{4563BB7F-BC08-B34B-BC6E-389E7DE312DA}">
      <dgm:prSet/>
      <dgm:spPr/>
      <dgm:t>
        <a:bodyPr/>
        <a:lstStyle/>
        <a:p>
          <a:endParaRPr lang="en-US"/>
        </a:p>
      </dgm:t>
    </dgm:pt>
    <dgm:pt modelId="{988EB7A0-F621-4640-9D20-2B71BC42BE70}" type="pres">
      <dgm:prSet presAssocID="{43F70DB5-AAB6-3242-9CDC-C17074F8643C}" presName="Name0" presStyleCnt="0">
        <dgm:presLayoutVars>
          <dgm:dir/>
          <dgm:animLvl val="lvl"/>
          <dgm:resizeHandles/>
        </dgm:presLayoutVars>
      </dgm:prSet>
      <dgm:spPr/>
      <dgm:t>
        <a:bodyPr/>
        <a:lstStyle/>
        <a:p>
          <a:endParaRPr lang="en-US"/>
        </a:p>
      </dgm:t>
    </dgm:pt>
    <dgm:pt modelId="{FE867140-52C1-524B-AEC4-866565E3A0A7}" type="pres">
      <dgm:prSet presAssocID="{42BC1A99-BA2C-B944-9F3E-4F68B8E0B9A2}" presName="linNode" presStyleCnt="0"/>
      <dgm:spPr/>
    </dgm:pt>
    <dgm:pt modelId="{C3BCA257-D996-654D-AF2F-A3C2462A37B1}" type="pres">
      <dgm:prSet presAssocID="{42BC1A99-BA2C-B944-9F3E-4F68B8E0B9A2}" presName="parentShp" presStyleLbl="node1" presStyleIdx="0" presStyleCnt="2" custScaleX="84210" custScaleY="79327" custLinFactNeighborX="-3509" custLinFactNeighborY="1875">
        <dgm:presLayoutVars>
          <dgm:bulletEnabled val="1"/>
        </dgm:presLayoutVars>
      </dgm:prSet>
      <dgm:spPr/>
      <dgm:t>
        <a:bodyPr/>
        <a:lstStyle/>
        <a:p>
          <a:endParaRPr lang="en-US"/>
        </a:p>
      </dgm:t>
    </dgm:pt>
    <dgm:pt modelId="{B9944A16-FB27-0646-9734-817A42977298}" type="pres">
      <dgm:prSet presAssocID="{42BC1A99-BA2C-B944-9F3E-4F68B8E0B9A2}" presName="childShp" presStyleLbl="bgAccFollowNode1" presStyleIdx="0" presStyleCnt="2" custLinFactNeighborX="-5263" custLinFactNeighborY="-18">
        <dgm:presLayoutVars>
          <dgm:bulletEnabled val="1"/>
        </dgm:presLayoutVars>
      </dgm:prSet>
      <dgm:spPr/>
      <dgm:t>
        <a:bodyPr/>
        <a:lstStyle/>
        <a:p>
          <a:endParaRPr lang="en-US"/>
        </a:p>
      </dgm:t>
    </dgm:pt>
    <dgm:pt modelId="{CE3F838A-7CEF-4C45-9D76-9D15497EB2E6}" type="pres">
      <dgm:prSet presAssocID="{D6CC3316-0DEC-3147-B907-A47B1FFCC647}" presName="spacing" presStyleCnt="0"/>
      <dgm:spPr/>
    </dgm:pt>
    <dgm:pt modelId="{35FE2796-4ACC-274D-81A6-A7452E6A7293}" type="pres">
      <dgm:prSet presAssocID="{30B7EAB3-7F3E-704E-9BBC-D5DF52D88DC5}" presName="linNode" presStyleCnt="0"/>
      <dgm:spPr/>
    </dgm:pt>
    <dgm:pt modelId="{D190538A-078A-544B-855B-D009CBED4A62}" type="pres">
      <dgm:prSet presAssocID="{30B7EAB3-7F3E-704E-9BBC-D5DF52D88DC5}" presName="parentShp" presStyleLbl="node1" presStyleIdx="1" presStyleCnt="2" custScaleX="89707" custScaleY="80234" custLinFactNeighborX="-3610" custLinFactNeighborY="0">
        <dgm:presLayoutVars>
          <dgm:bulletEnabled val="1"/>
        </dgm:presLayoutVars>
      </dgm:prSet>
      <dgm:spPr/>
      <dgm:t>
        <a:bodyPr/>
        <a:lstStyle/>
        <a:p>
          <a:endParaRPr lang="en-US"/>
        </a:p>
      </dgm:t>
    </dgm:pt>
    <dgm:pt modelId="{365406C8-FB8C-0C4F-AC15-5DEAC578EE37}" type="pres">
      <dgm:prSet presAssocID="{30B7EAB3-7F3E-704E-9BBC-D5DF52D88DC5}" presName="childShp" presStyleLbl="bgAccFollowNode1" presStyleIdx="1" presStyleCnt="2" custScaleY="107374" custLinFactNeighborX="-5293" custLinFactNeighborY="46">
        <dgm:presLayoutVars>
          <dgm:bulletEnabled val="1"/>
        </dgm:presLayoutVars>
      </dgm:prSet>
      <dgm:spPr/>
      <dgm:t>
        <a:bodyPr/>
        <a:lstStyle/>
        <a:p>
          <a:endParaRPr lang="en-US"/>
        </a:p>
      </dgm:t>
    </dgm:pt>
  </dgm:ptLst>
  <dgm:cxnLst>
    <dgm:cxn modelId="{538611B9-0D18-6644-9583-C4DCFEDAF149}" type="presOf" srcId="{42BC1A99-BA2C-B944-9F3E-4F68B8E0B9A2}" destId="{C3BCA257-D996-654D-AF2F-A3C2462A37B1}" srcOrd="0" destOrd="0" presId="urn:microsoft.com/office/officeart/2005/8/layout/vList6"/>
    <dgm:cxn modelId="{355006B4-7CE6-0F44-9D27-F3F44AA08EFC}" type="presOf" srcId="{2F812641-C412-554A-B057-F06E721BB07A}" destId="{B9944A16-FB27-0646-9734-817A42977298}" srcOrd="0" destOrd="0" presId="urn:microsoft.com/office/officeart/2005/8/layout/vList6"/>
    <dgm:cxn modelId="{DF1A1AF9-CF27-0043-A18C-B47D6F2DF0A1}" srcId="{43F70DB5-AAB6-3242-9CDC-C17074F8643C}" destId="{42BC1A99-BA2C-B944-9F3E-4F68B8E0B9A2}" srcOrd="0" destOrd="0" parTransId="{080661EE-8563-6242-906E-D376BE47DD65}" sibTransId="{D6CC3316-0DEC-3147-B907-A47B1FFCC647}"/>
    <dgm:cxn modelId="{16A42212-347C-AB47-B8BB-EEA7BB94240C}" srcId="{30B7EAB3-7F3E-704E-9BBC-D5DF52D88DC5}" destId="{C253D445-15D6-0F4A-914B-F2D08C1CEA4D}" srcOrd="0" destOrd="0" parTransId="{D6D960D7-7C45-2B4E-87E3-68B2008A0103}" sibTransId="{ED0F76C5-8D91-8943-9875-FFC071A938F6}"/>
    <dgm:cxn modelId="{3961E56D-58C1-AB4E-A89B-697522354308}" type="presOf" srcId="{30B7EAB3-7F3E-704E-9BBC-D5DF52D88DC5}" destId="{D190538A-078A-544B-855B-D009CBED4A62}" srcOrd="0" destOrd="0" presId="urn:microsoft.com/office/officeart/2005/8/layout/vList6"/>
    <dgm:cxn modelId="{22483EC1-24F5-9142-8ECD-F5CEE28A2A29}" type="presOf" srcId="{C253D445-15D6-0F4A-914B-F2D08C1CEA4D}" destId="{365406C8-FB8C-0C4F-AC15-5DEAC578EE37}" srcOrd="0" destOrd="0" presId="urn:microsoft.com/office/officeart/2005/8/layout/vList6"/>
    <dgm:cxn modelId="{31F873FE-9330-F64F-BA48-B35DF507A67C}" type="presOf" srcId="{43F70DB5-AAB6-3242-9CDC-C17074F8643C}" destId="{988EB7A0-F621-4640-9D20-2B71BC42BE70}" srcOrd="0" destOrd="0" presId="urn:microsoft.com/office/officeart/2005/8/layout/vList6"/>
    <dgm:cxn modelId="{4563BB7F-BC08-B34B-BC6E-389E7DE312DA}" srcId="{30B7EAB3-7F3E-704E-9BBC-D5DF52D88DC5}" destId="{D5272B76-59CD-8F44-9634-59763E0C1166}" srcOrd="2" destOrd="0" parTransId="{859A03ED-4FB9-204E-87DD-4FA922F04969}" sibTransId="{324F7917-EC1C-3D4A-8532-B74BB348CD2C}"/>
    <dgm:cxn modelId="{16F3FA5F-7C16-674B-A800-C85FC9CC59D2}" srcId="{43F70DB5-AAB6-3242-9CDC-C17074F8643C}" destId="{30B7EAB3-7F3E-704E-9BBC-D5DF52D88DC5}" srcOrd="1" destOrd="0" parTransId="{93A984FD-97DC-4B4D-9894-B81537B80F15}" sibTransId="{700E7E75-3BF0-C14D-8F6B-75670987F1FC}"/>
    <dgm:cxn modelId="{503C92ED-967A-9946-8696-7057251C26CA}" type="presOf" srcId="{D5272B76-59CD-8F44-9634-59763E0C1166}" destId="{365406C8-FB8C-0C4F-AC15-5DEAC578EE37}" srcOrd="0" destOrd="2" presId="urn:microsoft.com/office/officeart/2005/8/layout/vList6"/>
    <dgm:cxn modelId="{A236775B-5D50-F442-994B-753F22AE46C0}" srcId="{30B7EAB3-7F3E-704E-9BBC-D5DF52D88DC5}" destId="{54FB5D36-A796-5741-A9E8-8059590AD5F6}" srcOrd="1" destOrd="0" parTransId="{8AB50EE7-8EFB-5C42-8AC8-BA155FD54DC5}" sibTransId="{7659EEBB-4EEF-A146-AF34-8BEF3FAF7BF0}"/>
    <dgm:cxn modelId="{ED27FA28-EBEA-284F-A5FA-C9327DAC3441}" type="presOf" srcId="{54FB5D36-A796-5741-A9E8-8059590AD5F6}" destId="{365406C8-FB8C-0C4F-AC15-5DEAC578EE37}" srcOrd="0" destOrd="1" presId="urn:microsoft.com/office/officeart/2005/8/layout/vList6"/>
    <dgm:cxn modelId="{95B8B2C8-A428-164A-B26B-659A460085D1}" srcId="{42BC1A99-BA2C-B944-9F3E-4F68B8E0B9A2}" destId="{2F812641-C412-554A-B057-F06E721BB07A}" srcOrd="0" destOrd="0" parTransId="{BA81A904-059A-8544-8951-5329545B7B31}" sibTransId="{3B5F6199-C2E7-F74C-9721-1E0F09F2CCDF}"/>
    <dgm:cxn modelId="{BDF71C10-F281-114C-9F1D-9D4F3F874809}" type="presOf" srcId="{BE1C4DA7-4E50-0748-8BE8-D41903C58390}" destId="{B9944A16-FB27-0646-9734-817A42977298}" srcOrd="0" destOrd="1" presId="urn:microsoft.com/office/officeart/2005/8/layout/vList6"/>
    <dgm:cxn modelId="{79B34445-D2BF-184D-96DC-4A8A8BE9AA44}" srcId="{42BC1A99-BA2C-B944-9F3E-4F68B8E0B9A2}" destId="{BE1C4DA7-4E50-0748-8BE8-D41903C58390}" srcOrd="1" destOrd="0" parTransId="{C2AD1C44-2620-D040-A662-A175AF1496FD}" sibTransId="{E4A094DB-B5ED-BE41-9273-AFF4F8264DD7}"/>
    <dgm:cxn modelId="{DDA53162-185B-044A-AD60-9CF4BDFE2293}" type="presParOf" srcId="{988EB7A0-F621-4640-9D20-2B71BC42BE70}" destId="{FE867140-52C1-524B-AEC4-866565E3A0A7}" srcOrd="0" destOrd="0" presId="urn:microsoft.com/office/officeart/2005/8/layout/vList6"/>
    <dgm:cxn modelId="{54D0CA01-2011-FE44-B107-26C505978090}" type="presParOf" srcId="{FE867140-52C1-524B-AEC4-866565E3A0A7}" destId="{C3BCA257-D996-654D-AF2F-A3C2462A37B1}" srcOrd="0" destOrd="0" presId="urn:microsoft.com/office/officeart/2005/8/layout/vList6"/>
    <dgm:cxn modelId="{DB2E5241-D59E-5A47-9289-67A2B07EE114}" type="presParOf" srcId="{FE867140-52C1-524B-AEC4-866565E3A0A7}" destId="{B9944A16-FB27-0646-9734-817A42977298}" srcOrd="1" destOrd="0" presId="urn:microsoft.com/office/officeart/2005/8/layout/vList6"/>
    <dgm:cxn modelId="{C42C6E76-C31D-894B-A054-4A7912CDB3F7}" type="presParOf" srcId="{988EB7A0-F621-4640-9D20-2B71BC42BE70}" destId="{CE3F838A-7CEF-4C45-9D76-9D15497EB2E6}" srcOrd="1" destOrd="0" presId="urn:microsoft.com/office/officeart/2005/8/layout/vList6"/>
    <dgm:cxn modelId="{659D8C82-F12B-F845-810C-48201FB65CD9}" type="presParOf" srcId="{988EB7A0-F621-4640-9D20-2B71BC42BE70}" destId="{35FE2796-4ACC-274D-81A6-A7452E6A7293}" srcOrd="2" destOrd="0" presId="urn:microsoft.com/office/officeart/2005/8/layout/vList6"/>
    <dgm:cxn modelId="{3A9AFFF7-F535-B94E-BED5-9ED8B50AAD8A}" type="presParOf" srcId="{35FE2796-4ACC-274D-81A6-A7452E6A7293}" destId="{D190538A-078A-544B-855B-D009CBED4A62}" srcOrd="0" destOrd="0" presId="urn:microsoft.com/office/officeart/2005/8/layout/vList6"/>
    <dgm:cxn modelId="{78A8BE06-A123-ED49-85FA-A3F6838EA5D6}" type="presParOf" srcId="{35FE2796-4ACC-274D-81A6-A7452E6A7293}" destId="{365406C8-FB8C-0C4F-AC15-5DEAC578EE37}"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1C17BD-0F72-9142-8158-18A80B797C1E}"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24CC3E79-E088-D44D-B017-954CD81C7247}">
      <dgm:prSet/>
      <dgm:spPr/>
      <dgm:t>
        <a:bodyPr/>
        <a:lstStyle/>
        <a:p>
          <a:pPr rtl="0"/>
          <a:r>
            <a:rPr lang="en-US" dirty="0" smtClean="0"/>
            <a:t>Purpose-built algorithms</a:t>
          </a:r>
          <a:endParaRPr lang="en-US" dirty="0"/>
        </a:p>
      </dgm:t>
    </dgm:pt>
    <dgm:pt modelId="{296E642D-1AEF-4A46-A5A4-8C43F2F13E66}" type="parTrans" cxnId="{FA847BC6-8CF6-0048-A069-2A8445E71098}">
      <dgm:prSet/>
      <dgm:spPr/>
      <dgm:t>
        <a:bodyPr/>
        <a:lstStyle/>
        <a:p>
          <a:endParaRPr lang="en-US"/>
        </a:p>
      </dgm:t>
    </dgm:pt>
    <dgm:pt modelId="{68409112-9461-AF4E-A688-A2AF5A121F79}" type="sibTrans" cxnId="{FA847BC6-8CF6-0048-A069-2A8445E71098}">
      <dgm:prSet/>
      <dgm:spPr/>
      <dgm:t>
        <a:bodyPr/>
        <a:lstStyle/>
        <a:p>
          <a:endParaRPr lang="en-US"/>
        </a:p>
      </dgm:t>
    </dgm:pt>
    <dgm:pt modelId="{AAD98DB4-6817-CB40-B76D-4F86AD7493EB}">
      <dgm:prSet/>
      <dgm:spPr/>
      <dgm:t>
        <a:bodyPr/>
        <a:lstStyle/>
        <a:p>
          <a:pPr rtl="0"/>
          <a:r>
            <a:rPr lang="en-US" dirty="0" smtClean="0"/>
            <a:t>Designed specifically and solely for the purpose of generating pseudorandom bit streams</a:t>
          </a:r>
          <a:endParaRPr lang="en-US" dirty="0"/>
        </a:p>
      </dgm:t>
    </dgm:pt>
    <dgm:pt modelId="{A3E4D108-B645-7C4E-B4B9-37438E7D158B}" type="parTrans" cxnId="{B188C164-C8B7-364A-81F8-5D63DBF20E1D}">
      <dgm:prSet/>
      <dgm:spPr/>
      <dgm:t>
        <a:bodyPr/>
        <a:lstStyle/>
        <a:p>
          <a:endParaRPr lang="en-US"/>
        </a:p>
      </dgm:t>
    </dgm:pt>
    <dgm:pt modelId="{66FA2A19-355D-9F4A-911A-1857B94AF106}" type="sibTrans" cxnId="{B188C164-C8B7-364A-81F8-5D63DBF20E1D}">
      <dgm:prSet/>
      <dgm:spPr/>
      <dgm:t>
        <a:bodyPr/>
        <a:lstStyle/>
        <a:p>
          <a:endParaRPr lang="en-US"/>
        </a:p>
      </dgm:t>
    </dgm:pt>
    <dgm:pt modelId="{ED4A87B3-0B3A-954F-8803-BB6321418C70}">
      <dgm:prSet/>
      <dgm:spPr/>
      <dgm:t>
        <a:bodyPr/>
        <a:lstStyle/>
        <a:p>
          <a:pPr rtl="0"/>
          <a:r>
            <a:rPr lang="en-US" dirty="0" smtClean="0"/>
            <a:t>Algorithms based on existing cryptographic algorithms</a:t>
          </a:r>
          <a:endParaRPr lang="en-US" dirty="0"/>
        </a:p>
      </dgm:t>
    </dgm:pt>
    <dgm:pt modelId="{3FB1ADA6-0F9E-9A47-8547-069F0F950B44}" type="parTrans" cxnId="{DF17C4D4-35FD-5441-AF8D-6AF16768F287}">
      <dgm:prSet/>
      <dgm:spPr/>
      <dgm:t>
        <a:bodyPr/>
        <a:lstStyle/>
        <a:p>
          <a:endParaRPr lang="en-US"/>
        </a:p>
      </dgm:t>
    </dgm:pt>
    <dgm:pt modelId="{D74CA62F-5937-864B-8915-46ED34F919CC}" type="sibTrans" cxnId="{DF17C4D4-35FD-5441-AF8D-6AF16768F287}">
      <dgm:prSet/>
      <dgm:spPr/>
      <dgm:t>
        <a:bodyPr/>
        <a:lstStyle/>
        <a:p>
          <a:endParaRPr lang="en-US"/>
        </a:p>
      </dgm:t>
    </dgm:pt>
    <dgm:pt modelId="{B520B3FE-6D8A-7A4F-A1DD-C445551351A9}">
      <dgm:prSet/>
      <dgm:spPr/>
      <dgm:t>
        <a:bodyPr/>
        <a:lstStyle/>
        <a:p>
          <a:pPr rtl="0"/>
          <a:r>
            <a:rPr lang="en-US" dirty="0" smtClean="0"/>
            <a:t>Cryptographic algorithms have the effect of randomizing input</a:t>
          </a:r>
          <a:endParaRPr lang="en-US" dirty="0"/>
        </a:p>
      </dgm:t>
    </dgm:pt>
    <dgm:pt modelId="{70D8D907-C2D2-EB48-B6C9-31851D1E3D4B}" type="parTrans" cxnId="{8330B7F7-B38E-2848-91DA-E1909C4E722D}">
      <dgm:prSet/>
      <dgm:spPr/>
      <dgm:t>
        <a:bodyPr/>
        <a:lstStyle/>
        <a:p>
          <a:endParaRPr lang="en-US"/>
        </a:p>
      </dgm:t>
    </dgm:pt>
    <dgm:pt modelId="{AEFE5BDA-040A-2F4D-BA49-610D81BAF8FF}" type="sibTrans" cxnId="{8330B7F7-B38E-2848-91DA-E1909C4E722D}">
      <dgm:prSet/>
      <dgm:spPr/>
      <dgm:t>
        <a:bodyPr/>
        <a:lstStyle/>
        <a:p>
          <a:endParaRPr lang="en-US"/>
        </a:p>
      </dgm:t>
    </dgm:pt>
    <dgm:pt modelId="{83032155-4C62-1E48-B57F-A98868899AA9}">
      <dgm:prSet/>
      <dgm:spPr/>
      <dgm:t>
        <a:bodyPr/>
        <a:lstStyle/>
        <a:p>
          <a:pPr rtl="0"/>
          <a:r>
            <a:rPr lang="en-US" dirty="0" smtClean="0"/>
            <a:t>Can serve as the core of PRNGs</a:t>
          </a:r>
          <a:endParaRPr lang="en-US" dirty="0"/>
        </a:p>
      </dgm:t>
    </dgm:pt>
    <dgm:pt modelId="{8BE1031F-CEC1-EB44-AEB4-F4512C6942A2}" type="parTrans" cxnId="{13A266D4-FFA1-6A41-9C94-2FDE03A3BB6A}">
      <dgm:prSet/>
      <dgm:spPr/>
      <dgm:t>
        <a:bodyPr/>
        <a:lstStyle/>
        <a:p>
          <a:endParaRPr lang="en-US"/>
        </a:p>
      </dgm:t>
    </dgm:pt>
    <dgm:pt modelId="{6325D38E-2097-2548-B9D5-395B99063128}" type="sibTrans" cxnId="{13A266D4-FFA1-6A41-9C94-2FDE03A3BB6A}">
      <dgm:prSet/>
      <dgm:spPr/>
      <dgm:t>
        <a:bodyPr/>
        <a:lstStyle/>
        <a:p>
          <a:endParaRPr lang="en-US"/>
        </a:p>
      </dgm:t>
    </dgm:pt>
    <dgm:pt modelId="{885049F6-12CE-974A-8A28-E63008046E0F}">
      <dgm:prSet/>
      <dgm:spPr/>
      <dgm:t>
        <a:bodyPr/>
        <a:lstStyle/>
        <a:p>
          <a:pPr rtl="0"/>
          <a:r>
            <a:rPr lang="en-US" dirty="0" smtClean="0"/>
            <a:t>Three broad categories of cryptographic algorithms are commonly used to create PRNGs:</a:t>
          </a:r>
          <a:endParaRPr lang="en-US" dirty="0"/>
        </a:p>
      </dgm:t>
    </dgm:pt>
    <dgm:pt modelId="{C8953D4F-CBF4-2D40-96D9-78A1A003327F}" type="parTrans" cxnId="{4557FE2A-CF84-5E47-AB54-8117765671B1}">
      <dgm:prSet/>
      <dgm:spPr/>
      <dgm:t>
        <a:bodyPr/>
        <a:lstStyle/>
        <a:p>
          <a:endParaRPr lang="en-US"/>
        </a:p>
      </dgm:t>
    </dgm:pt>
    <dgm:pt modelId="{945204A7-32F1-474D-986F-F914A48B3478}" type="sibTrans" cxnId="{4557FE2A-CF84-5E47-AB54-8117765671B1}">
      <dgm:prSet/>
      <dgm:spPr/>
      <dgm:t>
        <a:bodyPr/>
        <a:lstStyle/>
        <a:p>
          <a:endParaRPr lang="en-US"/>
        </a:p>
      </dgm:t>
    </dgm:pt>
    <dgm:pt modelId="{3002EF2B-0EBB-5245-8320-89B09A9BEB12}">
      <dgm:prSet/>
      <dgm:spPr/>
      <dgm:t>
        <a:bodyPr/>
        <a:lstStyle/>
        <a:p>
          <a:pPr rtl="0"/>
          <a:r>
            <a:rPr lang="en-US" dirty="0" smtClean="0"/>
            <a:t>Symmetric block ciphers</a:t>
          </a:r>
          <a:endParaRPr lang="en-US" dirty="0"/>
        </a:p>
      </dgm:t>
    </dgm:pt>
    <dgm:pt modelId="{B7FE78B3-3C35-C341-91AE-1B2EAF930BF0}" type="parTrans" cxnId="{FAECB181-1755-5248-A1C0-FD77E369FE6E}">
      <dgm:prSet/>
      <dgm:spPr/>
      <dgm:t>
        <a:bodyPr/>
        <a:lstStyle/>
        <a:p>
          <a:endParaRPr lang="en-US"/>
        </a:p>
      </dgm:t>
    </dgm:pt>
    <dgm:pt modelId="{792576A5-E021-B74E-9BE6-9DEA73EC45C4}" type="sibTrans" cxnId="{FAECB181-1755-5248-A1C0-FD77E369FE6E}">
      <dgm:prSet/>
      <dgm:spPr/>
      <dgm:t>
        <a:bodyPr/>
        <a:lstStyle/>
        <a:p>
          <a:endParaRPr lang="en-US"/>
        </a:p>
      </dgm:t>
    </dgm:pt>
    <dgm:pt modelId="{1469E8F6-A108-214C-93BE-7CD7A2DBAE8E}">
      <dgm:prSet/>
      <dgm:spPr/>
      <dgm:t>
        <a:bodyPr/>
        <a:lstStyle/>
        <a:p>
          <a:pPr rtl="0"/>
          <a:r>
            <a:rPr lang="en-US" dirty="0" smtClean="0"/>
            <a:t>Asymmetric ciphers</a:t>
          </a:r>
          <a:endParaRPr lang="en-US" dirty="0"/>
        </a:p>
      </dgm:t>
    </dgm:pt>
    <dgm:pt modelId="{F46B05DC-360C-3E46-A0C1-B11B3F3886FE}" type="parTrans" cxnId="{B3AAE41F-D4E4-3E4B-A62D-74E740914EFB}">
      <dgm:prSet/>
      <dgm:spPr/>
      <dgm:t>
        <a:bodyPr/>
        <a:lstStyle/>
        <a:p>
          <a:endParaRPr lang="en-US"/>
        </a:p>
      </dgm:t>
    </dgm:pt>
    <dgm:pt modelId="{69896C03-9ADA-F742-9B6D-A0F2E024EEDC}" type="sibTrans" cxnId="{B3AAE41F-D4E4-3E4B-A62D-74E740914EFB}">
      <dgm:prSet/>
      <dgm:spPr/>
      <dgm:t>
        <a:bodyPr/>
        <a:lstStyle/>
        <a:p>
          <a:endParaRPr lang="en-US"/>
        </a:p>
      </dgm:t>
    </dgm:pt>
    <dgm:pt modelId="{16A47E11-5770-5641-8163-F8F6548C6A90}">
      <dgm:prSet/>
      <dgm:spPr/>
      <dgm:t>
        <a:bodyPr/>
        <a:lstStyle/>
        <a:p>
          <a:pPr rtl="0"/>
          <a:r>
            <a:rPr lang="en-US" dirty="0" smtClean="0"/>
            <a:t>Hash functions and message authentication codes</a:t>
          </a:r>
          <a:endParaRPr lang="en-US" dirty="0"/>
        </a:p>
      </dgm:t>
    </dgm:pt>
    <dgm:pt modelId="{66F1CD45-34A4-2E45-8202-AE29E0C4418F}" type="parTrans" cxnId="{624E7885-C330-E442-951D-19DEE42BFE8F}">
      <dgm:prSet/>
      <dgm:spPr/>
      <dgm:t>
        <a:bodyPr/>
        <a:lstStyle/>
        <a:p>
          <a:endParaRPr lang="en-US"/>
        </a:p>
      </dgm:t>
    </dgm:pt>
    <dgm:pt modelId="{B7806B36-69A1-984D-AA4D-30D5889B5A3F}" type="sibTrans" cxnId="{624E7885-C330-E442-951D-19DEE42BFE8F}">
      <dgm:prSet/>
      <dgm:spPr/>
      <dgm:t>
        <a:bodyPr/>
        <a:lstStyle/>
        <a:p>
          <a:endParaRPr lang="en-US"/>
        </a:p>
      </dgm:t>
    </dgm:pt>
    <dgm:pt modelId="{8CE1B85D-57BB-024F-86ED-02AFAA1017E9}" type="pres">
      <dgm:prSet presAssocID="{B61C17BD-0F72-9142-8158-18A80B797C1E}" presName="Name0" presStyleCnt="0">
        <dgm:presLayoutVars>
          <dgm:dir/>
          <dgm:animLvl val="lvl"/>
          <dgm:resizeHandles val="exact"/>
        </dgm:presLayoutVars>
      </dgm:prSet>
      <dgm:spPr/>
      <dgm:t>
        <a:bodyPr/>
        <a:lstStyle/>
        <a:p>
          <a:endParaRPr lang="en-US"/>
        </a:p>
      </dgm:t>
    </dgm:pt>
    <dgm:pt modelId="{C316A79D-8E89-8648-B4C5-368B7FEA947C}" type="pres">
      <dgm:prSet presAssocID="{24CC3E79-E088-D44D-B017-954CD81C7247}" presName="linNode" presStyleCnt="0"/>
      <dgm:spPr/>
    </dgm:pt>
    <dgm:pt modelId="{E5FA5D52-14F2-A346-9893-D0456FC1A331}" type="pres">
      <dgm:prSet presAssocID="{24CC3E79-E088-D44D-B017-954CD81C7247}" presName="parentText" presStyleLbl="node1" presStyleIdx="0" presStyleCnt="3">
        <dgm:presLayoutVars>
          <dgm:chMax val="1"/>
          <dgm:bulletEnabled val="1"/>
        </dgm:presLayoutVars>
      </dgm:prSet>
      <dgm:spPr/>
      <dgm:t>
        <a:bodyPr/>
        <a:lstStyle/>
        <a:p>
          <a:endParaRPr lang="en-US"/>
        </a:p>
      </dgm:t>
    </dgm:pt>
    <dgm:pt modelId="{EDF7643A-B1DB-B845-83BE-BAA3FEF2D8E8}" type="pres">
      <dgm:prSet presAssocID="{24CC3E79-E088-D44D-B017-954CD81C7247}" presName="descendantText" presStyleLbl="alignAccFollowNode1" presStyleIdx="0" presStyleCnt="3">
        <dgm:presLayoutVars>
          <dgm:bulletEnabled val="1"/>
        </dgm:presLayoutVars>
      </dgm:prSet>
      <dgm:spPr/>
      <dgm:t>
        <a:bodyPr/>
        <a:lstStyle/>
        <a:p>
          <a:endParaRPr lang="en-US"/>
        </a:p>
      </dgm:t>
    </dgm:pt>
    <dgm:pt modelId="{DBE3A1BE-8586-1F43-A6BC-7F3070752C3E}" type="pres">
      <dgm:prSet presAssocID="{68409112-9461-AF4E-A688-A2AF5A121F79}" presName="sp" presStyleCnt="0"/>
      <dgm:spPr/>
    </dgm:pt>
    <dgm:pt modelId="{94E5C92A-76A2-C14B-B1CA-998212590F66}" type="pres">
      <dgm:prSet presAssocID="{ED4A87B3-0B3A-954F-8803-BB6321418C70}" presName="linNode" presStyleCnt="0"/>
      <dgm:spPr/>
    </dgm:pt>
    <dgm:pt modelId="{11A75C36-EF87-854F-803B-7A7AEF2C78C1}" type="pres">
      <dgm:prSet presAssocID="{ED4A87B3-0B3A-954F-8803-BB6321418C70}" presName="parentText" presStyleLbl="node1" presStyleIdx="1" presStyleCnt="3">
        <dgm:presLayoutVars>
          <dgm:chMax val="1"/>
          <dgm:bulletEnabled val="1"/>
        </dgm:presLayoutVars>
      </dgm:prSet>
      <dgm:spPr/>
      <dgm:t>
        <a:bodyPr/>
        <a:lstStyle/>
        <a:p>
          <a:endParaRPr lang="en-US"/>
        </a:p>
      </dgm:t>
    </dgm:pt>
    <dgm:pt modelId="{A4D56555-1D64-714E-BF77-B75F000B160C}" type="pres">
      <dgm:prSet presAssocID="{ED4A87B3-0B3A-954F-8803-BB6321418C70}" presName="descendantText" presStyleLbl="alignAccFollowNode1" presStyleIdx="1" presStyleCnt="3">
        <dgm:presLayoutVars>
          <dgm:bulletEnabled val="1"/>
        </dgm:presLayoutVars>
      </dgm:prSet>
      <dgm:spPr/>
      <dgm:t>
        <a:bodyPr/>
        <a:lstStyle/>
        <a:p>
          <a:endParaRPr lang="en-US"/>
        </a:p>
      </dgm:t>
    </dgm:pt>
    <dgm:pt modelId="{10FAC9CF-FD54-FD49-9E61-FA1AC821D4CC}" type="pres">
      <dgm:prSet presAssocID="{D74CA62F-5937-864B-8915-46ED34F919CC}" presName="sp" presStyleCnt="0"/>
      <dgm:spPr/>
    </dgm:pt>
    <dgm:pt modelId="{FCA00C35-2A24-4048-ACFE-545D59C0066E}" type="pres">
      <dgm:prSet presAssocID="{885049F6-12CE-974A-8A28-E63008046E0F}" presName="linNode" presStyleCnt="0"/>
      <dgm:spPr/>
    </dgm:pt>
    <dgm:pt modelId="{0AFCEBCD-5C04-F944-B4F6-326676E9DDDB}" type="pres">
      <dgm:prSet presAssocID="{885049F6-12CE-974A-8A28-E63008046E0F}" presName="parentText" presStyleLbl="node1" presStyleIdx="2" presStyleCnt="3">
        <dgm:presLayoutVars>
          <dgm:chMax val="1"/>
          <dgm:bulletEnabled val="1"/>
        </dgm:presLayoutVars>
      </dgm:prSet>
      <dgm:spPr/>
      <dgm:t>
        <a:bodyPr/>
        <a:lstStyle/>
        <a:p>
          <a:endParaRPr lang="en-US"/>
        </a:p>
      </dgm:t>
    </dgm:pt>
    <dgm:pt modelId="{990AE34C-971D-5646-9A5B-7164C868745B}" type="pres">
      <dgm:prSet presAssocID="{885049F6-12CE-974A-8A28-E63008046E0F}" presName="descendantText" presStyleLbl="alignAccFollowNode1" presStyleIdx="2" presStyleCnt="3">
        <dgm:presLayoutVars>
          <dgm:bulletEnabled val="1"/>
        </dgm:presLayoutVars>
      </dgm:prSet>
      <dgm:spPr/>
      <dgm:t>
        <a:bodyPr/>
        <a:lstStyle/>
        <a:p>
          <a:endParaRPr lang="en-US"/>
        </a:p>
      </dgm:t>
    </dgm:pt>
  </dgm:ptLst>
  <dgm:cxnLst>
    <dgm:cxn modelId="{624E7885-C330-E442-951D-19DEE42BFE8F}" srcId="{885049F6-12CE-974A-8A28-E63008046E0F}" destId="{16A47E11-5770-5641-8163-F8F6548C6A90}" srcOrd="2" destOrd="0" parTransId="{66F1CD45-34A4-2E45-8202-AE29E0C4418F}" sibTransId="{B7806B36-69A1-984D-AA4D-30D5889B5A3F}"/>
    <dgm:cxn modelId="{89719303-4C22-DF4C-87A7-26C725377839}" type="presOf" srcId="{3002EF2B-0EBB-5245-8320-89B09A9BEB12}" destId="{990AE34C-971D-5646-9A5B-7164C868745B}" srcOrd="0" destOrd="0" presId="urn:microsoft.com/office/officeart/2005/8/layout/vList5"/>
    <dgm:cxn modelId="{4557FE2A-CF84-5E47-AB54-8117765671B1}" srcId="{B61C17BD-0F72-9142-8158-18A80B797C1E}" destId="{885049F6-12CE-974A-8A28-E63008046E0F}" srcOrd="2" destOrd="0" parTransId="{C8953D4F-CBF4-2D40-96D9-78A1A003327F}" sibTransId="{945204A7-32F1-474D-986F-F914A48B3478}"/>
    <dgm:cxn modelId="{DF17C4D4-35FD-5441-AF8D-6AF16768F287}" srcId="{B61C17BD-0F72-9142-8158-18A80B797C1E}" destId="{ED4A87B3-0B3A-954F-8803-BB6321418C70}" srcOrd="1" destOrd="0" parTransId="{3FB1ADA6-0F9E-9A47-8547-069F0F950B44}" sibTransId="{D74CA62F-5937-864B-8915-46ED34F919CC}"/>
    <dgm:cxn modelId="{0F17E10C-CB8F-304F-9D45-02BBCEA167B2}" type="presOf" srcId="{ED4A87B3-0B3A-954F-8803-BB6321418C70}" destId="{11A75C36-EF87-854F-803B-7A7AEF2C78C1}" srcOrd="0" destOrd="0" presId="urn:microsoft.com/office/officeart/2005/8/layout/vList5"/>
    <dgm:cxn modelId="{F2EFCE68-8925-0F46-81CA-19C3A9CA2355}" type="presOf" srcId="{83032155-4C62-1E48-B57F-A98868899AA9}" destId="{A4D56555-1D64-714E-BF77-B75F000B160C}" srcOrd="0" destOrd="1" presId="urn:microsoft.com/office/officeart/2005/8/layout/vList5"/>
    <dgm:cxn modelId="{B188C164-C8B7-364A-81F8-5D63DBF20E1D}" srcId="{24CC3E79-E088-D44D-B017-954CD81C7247}" destId="{AAD98DB4-6817-CB40-B76D-4F86AD7493EB}" srcOrd="0" destOrd="0" parTransId="{A3E4D108-B645-7C4E-B4B9-37438E7D158B}" sibTransId="{66FA2A19-355D-9F4A-911A-1857B94AF106}"/>
    <dgm:cxn modelId="{FA847BC6-8CF6-0048-A069-2A8445E71098}" srcId="{B61C17BD-0F72-9142-8158-18A80B797C1E}" destId="{24CC3E79-E088-D44D-B017-954CD81C7247}" srcOrd="0" destOrd="0" parTransId="{296E642D-1AEF-4A46-A5A4-8C43F2F13E66}" sibTransId="{68409112-9461-AF4E-A688-A2AF5A121F79}"/>
    <dgm:cxn modelId="{E3B33ED0-79D0-8A4D-AACC-DBA217DE30AA}" type="presOf" srcId="{16A47E11-5770-5641-8163-F8F6548C6A90}" destId="{990AE34C-971D-5646-9A5B-7164C868745B}" srcOrd="0" destOrd="2" presId="urn:microsoft.com/office/officeart/2005/8/layout/vList5"/>
    <dgm:cxn modelId="{DB6B1389-AD2E-BD47-9C6F-D61D7D968E2E}" type="presOf" srcId="{885049F6-12CE-974A-8A28-E63008046E0F}" destId="{0AFCEBCD-5C04-F944-B4F6-326676E9DDDB}" srcOrd="0" destOrd="0" presId="urn:microsoft.com/office/officeart/2005/8/layout/vList5"/>
    <dgm:cxn modelId="{B4B34AE4-4EEB-E145-A570-FBF2D701A6CB}" type="presOf" srcId="{B61C17BD-0F72-9142-8158-18A80B797C1E}" destId="{8CE1B85D-57BB-024F-86ED-02AFAA1017E9}" srcOrd="0" destOrd="0" presId="urn:microsoft.com/office/officeart/2005/8/layout/vList5"/>
    <dgm:cxn modelId="{FAECB181-1755-5248-A1C0-FD77E369FE6E}" srcId="{885049F6-12CE-974A-8A28-E63008046E0F}" destId="{3002EF2B-0EBB-5245-8320-89B09A9BEB12}" srcOrd="0" destOrd="0" parTransId="{B7FE78B3-3C35-C341-91AE-1B2EAF930BF0}" sibTransId="{792576A5-E021-B74E-9BE6-9DEA73EC45C4}"/>
    <dgm:cxn modelId="{13A266D4-FFA1-6A41-9C94-2FDE03A3BB6A}" srcId="{ED4A87B3-0B3A-954F-8803-BB6321418C70}" destId="{83032155-4C62-1E48-B57F-A98868899AA9}" srcOrd="1" destOrd="0" parTransId="{8BE1031F-CEC1-EB44-AEB4-F4512C6942A2}" sibTransId="{6325D38E-2097-2548-B9D5-395B99063128}"/>
    <dgm:cxn modelId="{EE6DFEF4-0C5D-374E-95E5-E1669A561124}" type="presOf" srcId="{AAD98DB4-6817-CB40-B76D-4F86AD7493EB}" destId="{EDF7643A-B1DB-B845-83BE-BAA3FEF2D8E8}" srcOrd="0" destOrd="0" presId="urn:microsoft.com/office/officeart/2005/8/layout/vList5"/>
    <dgm:cxn modelId="{3572A4A4-A170-C64A-9DF3-279993CA45B6}" type="presOf" srcId="{24CC3E79-E088-D44D-B017-954CD81C7247}" destId="{E5FA5D52-14F2-A346-9893-D0456FC1A331}" srcOrd="0" destOrd="0" presId="urn:microsoft.com/office/officeart/2005/8/layout/vList5"/>
    <dgm:cxn modelId="{427B82D9-853B-BF43-AD68-B1BEBD779774}" type="presOf" srcId="{B520B3FE-6D8A-7A4F-A1DD-C445551351A9}" destId="{A4D56555-1D64-714E-BF77-B75F000B160C}" srcOrd="0" destOrd="0" presId="urn:microsoft.com/office/officeart/2005/8/layout/vList5"/>
    <dgm:cxn modelId="{8330B7F7-B38E-2848-91DA-E1909C4E722D}" srcId="{ED4A87B3-0B3A-954F-8803-BB6321418C70}" destId="{B520B3FE-6D8A-7A4F-A1DD-C445551351A9}" srcOrd="0" destOrd="0" parTransId="{70D8D907-C2D2-EB48-B6C9-31851D1E3D4B}" sibTransId="{AEFE5BDA-040A-2F4D-BA49-610D81BAF8FF}"/>
    <dgm:cxn modelId="{B3AAE41F-D4E4-3E4B-A62D-74E740914EFB}" srcId="{885049F6-12CE-974A-8A28-E63008046E0F}" destId="{1469E8F6-A108-214C-93BE-7CD7A2DBAE8E}" srcOrd="1" destOrd="0" parTransId="{F46B05DC-360C-3E46-A0C1-B11B3F3886FE}" sibTransId="{69896C03-9ADA-F742-9B6D-A0F2E024EEDC}"/>
    <dgm:cxn modelId="{3ECF37DE-87B3-174C-B95A-3B514D96046F}" type="presOf" srcId="{1469E8F6-A108-214C-93BE-7CD7A2DBAE8E}" destId="{990AE34C-971D-5646-9A5B-7164C868745B}" srcOrd="0" destOrd="1" presId="urn:microsoft.com/office/officeart/2005/8/layout/vList5"/>
    <dgm:cxn modelId="{CA61341A-C6F8-2343-AEAA-DBF8EB4BB9C5}" type="presParOf" srcId="{8CE1B85D-57BB-024F-86ED-02AFAA1017E9}" destId="{C316A79D-8E89-8648-B4C5-368B7FEA947C}" srcOrd="0" destOrd="0" presId="urn:microsoft.com/office/officeart/2005/8/layout/vList5"/>
    <dgm:cxn modelId="{E2A36C22-EE61-3744-8C54-81BD853EEA76}" type="presParOf" srcId="{C316A79D-8E89-8648-B4C5-368B7FEA947C}" destId="{E5FA5D52-14F2-A346-9893-D0456FC1A331}" srcOrd="0" destOrd="0" presId="urn:microsoft.com/office/officeart/2005/8/layout/vList5"/>
    <dgm:cxn modelId="{B23BF61B-66B0-E04F-88ED-A0472E4D04EE}" type="presParOf" srcId="{C316A79D-8E89-8648-B4C5-368B7FEA947C}" destId="{EDF7643A-B1DB-B845-83BE-BAA3FEF2D8E8}" srcOrd="1" destOrd="0" presId="urn:microsoft.com/office/officeart/2005/8/layout/vList5"/>
    <dgm:cxn modelId="{47156FC4-BF93-B446-A531-CEBA05384F96}" type="presParOf" srcId="{8CE1B85D-57BB-024F-86ED-02AFAA1017E9}" destId="{DBE3A1BE-8586-1F43-A6BC-7F3070752C3E}" srcOrd="1" destOrd="0" presId="urn:microsoft.com/office/officeart/2005/8/layout/vList5"/>
    <dgm:cxn modelId="{07EE4D53-7570-504A-A25C-1D92F92693D1}" type="presParOf" srcId="{8CE1B85D-57BB-024F-86ED-02AFAA1017E9}" destId="{94E5C92A-76A2-C14B-B1CA-998212590F66}" srcOrd="2" destOrd="0" presId="urn:microsoft.com/office/officeart/2005/8/layout/vList5"/>
    <dgm:cxn modelId="{B5065094-E8D7-9149-97F1-59FE83FB7053}" type="presParOf" srcId="{94E5C92A-76A2-C14B-B1CA-998212590F66}" destId="{11A75C36-EF87-854F-803B-7A7AEF2C78C1}" srcOrd="0" destOrd="0" presId="urn:microsoft.com/office/officeart/2005/8/layout/vList5"/>
    <dgm:cxn modelId="{ABD2A1CA-54C7-3344-851D-F6E1F7EF4A73}" type="presParOf" srcId="{94E5C92A-76A2-C14B-B1CA-998212590F66}" destId="{A4D56555-1D64-714E-BF77-B75F000B160C}" srcOrd="1" destOrd="0" presId="urn:microsoft.com/office/officeart/2005/8/layout/vList5"/>
    <dgm:cxn modelId="{3FC78075-CB2F-ED41-A9EC-69FB62CC3B85}" type="presParOf" srcId="{8CE1B85D-57BB-024F-86ED-02AFAA1017E9}" destId="{10FAC9CF-FD54-FD49-9E61-FA1AC821D4CC}" srcOrd="3" destOrd="0" presId="urn:microsoft.com/office/officeart/2005/8/layout/vList5"/>
    <dgm:cxn modelId="{FC7A626D-86D7-F244-B409-0DF03990C087}" type="presParOf" srcId="{8CE1B85D-57BB-024F-86ED-02AFAA1017E9}" destId="{FCA00C35-2A24-4048-ACFE-545D59C0066E}" srcOrd="4" destOrd="0" presId="urn:microsoft.com/office/officeart/2005/8/layout/vList5"/>
    <dgm:cxn modelId="{AFEC83D9-6A63-0E47-B90C-C498994ECB29}" type="presParOf" srcId="{FCA00C35-2A24-4048-ACFE-545D59C0066E}" destId="{0AFCEBCD-5C04-F944-B4F6-326676E9DDDB}" srcOrd="0" destOrd="0" presId="urn:microsoft.com/office/officeart/2005/8/layout/vList5"/>
    <dgm:cxn modelId="{734AF825-A0F6-AF41-AC2C-77C66FC449AC}" type="presParOf" srcId="{FCA00C35-2A24-4048-ACFE-545D59C0066E}" destId="{990AE34C-971D-5646-9A5B-7164C868745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24A370-2C29-214E-8DEE-1BE1C25FD472}">
      <dsp:nvSpPr>
        <dsp:cNvPr id="0" name=""/>
        <dsp:cNvSpPr/>
      </dsp:nvSpPr>
      <dsp:spPr>
        <a:xfrm rot="5400000">
          <a:off x="2951833" y="-572774"/>
          <a:ext cx="5176527" cy="6332195"/>
        </a:xfrm>
        <a:prstGeom prst="round2SameRect">
          <a:avLst/>
        </a:prstGeom>
        <a:solidFill>
          <a:schemeClr val="tx1"/>
        </a:solidFill>
        <a:ln w="12700" cap="flat" cmpd="sng" algn="ctr">
          <a:solidFill>
            <a:schemeClr val="bg2"/>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smtClean="0">
              <a:solidFill>
                <a:schemeClr val="tx2">
                  <a:lumMod val="10000"/>
                </a:schemeClr>
              </a:solidFill>
            </a:rPr>
            <a:t>The type of operations used for transforming plaintext to ciphertext</a:t>
          </a:r>
          <a:endParaRPr lang="en-US" sz="1500" b="1" kern="1200" dirty="0">
            <a:solidFill>
              <a:schemeClr val="tx2">
                <a:lumMod val="10000"/>
              </a:schemeClr>
            </a:solidFill>
          </a:endParaRPr>
        </a:p>
        <a:p>
          <a:pPr marL="228600" lvl="2" indent="-114300" algn="l" defTabSz="666750" rtl="0">
            <a:lnSpc>
              <a:spcPct val="90000"/>
            </a:lnSpc>
            <a:spcBef>
              <a:spcPct val="0"/>
            </a:spcBef>
            <a:spcAft>
              <a:spcPct val="15000"/>
            </a:spcAft>
            <a:buChar char="••"/>
          </a:pPr>
          <a:r>
            <a:rPr lang="en-US" sz="1500" kern="1200" dirty="0" smtClean="0"/>
            <a:t>Substitution</a:t>
          </a:r>
          <a:endParaRPr lang="en-US" sz="1500" kern="1200" dirty="0"/>
        </a:p>
        <a:p>
          <a:pPr marL="342900" lvl="3" indent="-114300" algn="l" defTabSz="666750" rtl="0">
            <a:lnSpc>
              <a:spcPct val="90000"/>
            </a:lnSpc>
            <a:spcBef>
              <a:spcPct val="0"/>
            </a:spcBef>
            <a:spcAft>
              <a:spcPct val="15000"/>
            </a:spcAft>
            <a:buChar char="••"/>
          </a:pPr>
          <a:r>
            <a:rPr lang="en-US" sz="1500" kern="1200" dirty="0" smtClean="0"/>
            <a:t>Each element in the plaintext is mapped into another element</a:t>
          </a:r>
          <a:endParaRPr lang="en-US" sz="1500" kern="1200" dirty="0"/>
        </a:p>
        <a:p>
          <a:pPr marL="228600" lvl="2" indent="-114300" algn="l" defTabSz="666750" rtl="0">
            <a:lnSpc>
              <a:spcPct val="90000"/>
            </a:lnSpc>
            <a:spcBef>
              <a:spcPct val="0"/>
            </a:spcBef>
            <a:spcAft>
              <a:spcPct val="15000"/>
            </a:spcAft>
            <a:buChar char="••"/>
          </a:pPr>
          <a:r>
            <a:rPr lang="en-US" sz="1500" kern="1200" dirty="0" smtClean="0"/>
            <a:t>Transposition</a:t>
          </a:r>
          <a:endParaRPr lang="en-US" sz="1500" kern="1200" dirty="0"/>
        </a:p>
        <a:p>
          <a:pPr marL="342900" lvl="3" indent="-114300" algn="l" defTabSz="666750" rtl="0">
            <a:lnSpc>
              <a:spcPct val="90000"/>
            </a:lnSpc>
            <a:spcBef>
              <a:spcPct val="0"/>
            </a:spcBef>
            <a:spcAft>
              <a:spcPct val="15000"/>
            </a:spcAft>
            <a:buChar char="••"/>
          </a:pPr>
          <a:r>
            <a:rPr lang="en-US" sz="1500" kern="1200" dirty="0" smtClean="0"/>
            <a:t>Elements in the plaintext are rearranged</a:t>
          </a:r>
          <a:endParaRPr lang="en-US" sz="1500" kern="1200" dirty="0"/>
        </a:p>
        <a:p>
          <a:pPr marL="342900" lvl="3" indent="-114300" algn="l" defTabSz="666750" rtl="0">
            <a:lnSpc>
              <a:spcPct val="90000"/>
            </a:lnSpc>
            <a:spcBef>
              <a:spcPct val="0"/>
            </a:spcBef>
            <a:spcAft>
              <a:spcPct val="15000"/>
            </a:spcAft>
            <a:buChar char="••"/>
          </a:pPr>
          <a:r>
            <a:rPr lang="en-US" sz="1500" kern="1200" dirty="0" smtClean="0"/>
            <a:t>Fundamental requirement is that no information be lost</a:t>
          </a:r>
          <a:endParaRPr lang="en-US" sz="1500" kern="1200" dirty="0"/>
        </a:p>
        <a:p>
          <a:pPr marL="228600" lvl="2" indent="-114300" algn="l" defTabSz="666750" rtl="0">
            <a:lnSpc>
              <a:spcPct val="90000"/>
            </a:lnSpc>
            <a:spcBef>
              <a:spcPct val="0"/>
            </a:spcBef>
            <a:spcAft>
              <a:spcPct val="15000"/>
            </a:spcAft>
            <a:buChar char="••"/>
          </a:pPr>
          <a:r>
            <a:rPr lang="en-US" sz="1500" kern="1200" dirty="0" smtClean="0"/>
            <a:t>Product systems</a:t>
          </a:r>
          <a:endParaRPr lang="en-US" sz="1500" kern="1200" dirty="0"/>
        </a:p>
        <a:p>
          <a:pPr marL="342900" lvl="3" indent="-114300" algn="l" defTabSz="666750" rtl="0">
            <a:lnSpc>
              <a:spcPct val="90000"/>
            </a:lnSpc>
            <a:spcBef>
              <a:spcPct val="0"/>
            </a:spcBef>
            <a:spcAft>
              <a:spcPct val="15000"/>
            </a:spcAft>
            <a:buChar char="••"/>
          </a:pPr>
          <a:r>
            <a:rPr lang="en-US" sz="1500" kern="1200" dirty="0" smtClean="0"/>
            <a:t>Involve multiple stages of substitutions and transpositions</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solidFill>
                <a:schemeClr val="tx2">
                  <a:lumMod val="10000"/>
                </a:schemeClr>
              </a:solidFill>
            </a:rPr>
            <a:t>The number of keys used</a:t>
          </a:r>
          <a:endParaRPr lang="en-US" sz="1500" b="1" kern="1200" dirty="0">
            <a:solidFill>
              <a:schemeClr val="tx2">
                <a:lumMod val="10000"/>
              </a:schemeClr>
            </a:solidFill>
          </a:endParaRPr>
        </a:p>
        <a:p>
          <a:pPr marL="228600" lvl="2" indent="-114300" algn="l" defTabSz="666750" rtl="0">
            <a:lnSpc>
              <a:spcPct val="90000"/>
            </a:lnSpc>
            <a:spcBef>
              <a:spcPct val="0"/>
            </a:spcBef>
            <a:spcAft>
              <a:spcPct val="15000"/>
            </a:spcAft>
            <a:buChar char="••"/>
          </a:pPr>
          <a:r>
            <a:rPr lang="en-US" sz="1500" kern="1200" dirty="0" smtClean="0"/>
            <a:t>Referred to as symmetric, single-key, secret-key, or conventional encryption if both sender and receiver use the same key</a:t>
          </a:r>
          <a:endParaRPr lang="en-US" sz="1500" kern="1200" dirty="0"/>
        </a:p>
        <a:p>
          <a:pPr marL="228600" lvl="2" indent="-114300" algn="l" defTabSz="666750" rtl="0">
            <a:lnSpc>
              <a:spcPct val="90000"/>
            </a:lnSpc>
            <a:spcBef>
              <a:spcPct val="0"/>
            </a:spcBef>
            <a:spcAft>
              <a:spcPct val="15000"/>
            </a:spcAft>
            <a:buChar char="••"/>
          </a:pPr>
          <a:r>
            <a:rPr lang="en-US" sz="1500" kern="1200" dirty="0" smtClean="0"/>
            <a:t>Referred to as asymmetric, two-key, or public-key encryption if the sender and receiver each use a different key</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solidFill>
                <a:schemeClr val="tx2">
                  <a:lumMod val="10000"/>
                </a:schemeClr>
              </a:solidFill>
            </a:rPr>
            <a:t>The way in which the plaintext is processed</a:t>
          </a:r>
          <a:endParaRPr lang="en-US" sz="1500" b="1" kern="1200" dirty="0">
            <a:solidFill>
              <a:schemeClr val="tx2">
                <a:lumMod val="10000"/>
              </a:schemeClr>
            </a:solidFill>
          </a:endParaRPr>
        </a:p>
        <a:p>
          <a:pPr marL="228600" lvl="2" indent="-114300" algn="l" defTabSz="666750" rtl="0">
            <a:lnSpc>
              <a:spcPct val="90000"/>
            </a:lnSpc>
            <a:spcBef>
              <a:spcPct val="0"/>
            </a:spcBef>
            <a:spcAft>
              <a:spcPct val="15000"/>
            </a:spcAft>
            <a:buChar char="••"/>
          </a:pPr>
          <a:r>
            <a:rPr lang="en-US" sz="1500" kern="1200" dirty="0" smtClean="0"/>
            <a:t>Block cipher processes the input one block of elements at a time, producing an output block for each input block</a:t>
          </a:r>
          <a:endParaRPr lang="en-US" sz="1500" kern="1200" dirty="0"/>
        </a:p>
        <a:p>
          <a:pPr marL="228600" lvl="2" indent="-114300" algn="l" defTabSz="666750" rtl="0">
            <a:lnSpc>
              <a:spcPct val="90000"/>
            </a:lnSpc>
            <a:spcBef>
              <a:spcPct val="0"/>
            </a:spcBef>
            <a:spcAft>
              <a:spcPct val="15000"/>
            </a:spcAft>
            <a:buChar char="••"/>
          </a:pPr>
          <a:r>
            <a:rPr lang="en-US" sz="1500" kern="1200" dirty="0" smtClean="0"/>
            <a:t>Stream cipher processes the input elements continuously, producing output one element at a time, as it goes along</a:t>
          </a:r>
          <a:endParaRPr lang="en-AU" sz="1500" kern="1200" dirty="0"/>
        </a:p>
      </dsp:txBody>
      <dsp:txXfrm rot="5400000">
        <a:off x="2951833" y="-572774"/>
        <a:ext cx="5176527" cy="6332195"/>
      </dsp:txXfrm>
    </dsp:sp>
    <dsp:sp modelId="{FE2324E1-7119-1445-B8AB-53A9F838CF6A}">
      <dsp:nvSpPr>
        <dsp:cNvPr id="0" name=""/>
        <dsp:cNvSpPr/>
      </dsp:nvSpPr>
      <dsp:spPr>
        <a:xfrm>
          <a:off x="0" y="0"/>
          <a:ext cx="2487452" cy="5176547"/>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solidFill>
            <a:schemeClr val="bg2"/>
          </a:solidFill>
        </a:ln>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Cryptographic systems are generically classified along three independent dimensions:</a:t>
          </a:r>
          <a:endParaRPr lang="en-US" sz="2600" kern="1200" dirty="0"/>
        </a:p>
      </dsp:txBody>
      <dsp:txXfrm>
        <a:off x="0" y="0"/>
        <a:ext cx="2487452" cy="51765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3CC02C-288A-DA42-8A5A-AD24899E8C5B}">
      <dsp:nvSpPr>
        <dsp:cNvPr id="0" name=""/>
        <dsp:cNvSpPr/>
      </dsp:nvSpPr>
      <dsp:spPr>
        <a:xfrm>
          <a:off x="1846" y="1792634"/>
          <a:ext cx="1750662" cy="14439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Larger block sizes mean greater security but reduced encryption/decryption speed </a:t>
          </a:r>
          <a:endParaRPr lang="en-US" sz="1400" kern="1200" dirty="0"/>
        </a:p>
      </dsp:txBody>
      <dsp:txXfrm>
        <a:off x="1846" y="1792634"/>
        <a:ext cx="1750662" cy="1134516"/>
      </dsp:txXfrm>
    </dsp:sp>
    <dsp:sp modelId="{37F07004-B4E2-274B-97BA-EFD208E09297}">
      <dsp:nvSpPr>
        <dsp:cNvPr id="0" name=""/>
        <dsp:cNvSpPr/>
      </dsp:nvSpPr>
      <dsp:spPr>
        <a:xfrm>
          <a:off x="1963136" y="2038416"/>
          <a:ext cx="1912131" cy="1912131"/>
        </a:xfrm>
        <a:prstGeom prst="leftCircularArrow">
          <a:avLst>
            <a:gd name="adj1" fmla="val 2820"/>
            <a:gd name="adj2" fmla="val 344259"/>
            <a:gd name="adj3" fmla="val 1933418"/>
            <a:gd name="adj4" fmla="val 8838137"/>
            <a:gd name="adj5" fmla="val 3289"/>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BCF578A3-0060-FC4C-BFDD-3FD5D2848F40}">
      <dsp:nvSpPr>
        <dsp:cNvPr id="0" name=""/>
        <dsp:cNvSpPr/>
      </dsp:nvSpPr>
      <dsp:spPr>
        <a:xfrm>
          <a:off x="685803" y="3200400"/>
          <a:ext cx="1556144" cy="61882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Block size</a:t>
          </a:r>
          <a:endParaRPr lang="en-US" sz="1400" b="1" kern="1200" dirty="0"/>
        </a:p>
      </dsp:txBody>
      <dsp:txXfrm>
        <a:off x="685803" y="3200400"/>
        <a:ext cx="1556144" cy="618827"/>
      </dsp:txXfrm>
    </dsp:sp>
    <dsp:sp modelId="{93254B04-6912-8A47-A0E6-9130E48447AC}">
      <dsp:nvSpPr>
        <dsp:cNvPr id="0" name=""/>
        <dsp:cNvSpPr/>
      </dsp:nvSpPr>
      <dsp:spPr>
        <a:xfrm>
          <a:off x="2411191" y="1835598"/>
          <a:ext cx="1981697" cy="173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Larger key size means greater security but may decrease encryption/decryption speed </a:t>
          </a:r>
          <a:endParaRPr lang="en-US" sz="1400" kern="1200" dirty="0"/>
        </a:p>
      </dsp:txBody>
      <dsp:txXfrm>
        <a:off x="2411191" y="2206575"/>
        <a:ext cx="1981697" cy="1360251"/>
      </dsp:txXfrm>
    </dsp:sp>
    <dsp:sp modelId="{2FE4269D-A769-5240-9262-FA4E8E07F719}">
      <dsp:nvSpPr>
        <dsp:cNvPr id="0" name=""/>
        <dsp:cNvSpPr/>
      </dsp:nvSpPr>
      <dsp:spPr>
        <a:xfrm>
          <a:off x="3886210" y="1447804"/>
          <a:ext cx="2337359" cy="2337359"/>
        </a:xfrm>
        <a:prstGeom prst="circularArrow">
          <a:avLst>
            <a:gd name="adj1" fmla="val 2307"/>
            <a:gd name="adj2" fmla="val 278294"/>
            <a:gd name="adj3" fmla="val 19044029"/>
            <a:gd name="adj4" fmla="val 12073345"/>
            <a:gd name="adj5" fmla="val 2691"/>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971BE99B-D76C-824F-B2BA-90D2592A2AB9}">
      <dsp:nvSpPr>
        <dsp:cNvPr id="0" name=""/>
        <dsp:cNvSpPr/>
      </dsp:nvSpPr>
      <dsp:spPr>
        <a:xfrm>
          <a:off x="2895606" y="1752597"/>
          <a:ext cx="1556144" cy="61882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Key size</a:t>
          </a:r>
          <a:endParaRPr lang="en-US" sz="1400" b="1" kern="1200" dirty="0"/>
        </a:p>
      </dsp:txBody>
      <dsp:txXfrm>
        <a:off x="2895606" y="1752597"/>
        <a:ext cx="1556144" cy="618827"/>
      </dsp:txXfrm>
    </dsp:sp>
    <dsp:sp modelId="{30950607-4463-D449-BB02-829252873B29}">
      <dsp:nvSpPr>
        <dsp:cNvPr id="0" name=""/>
        <dsp:cNvSpPr/>
      </dsp:nvSpPr>
      <dsp:spPr>
        <a:xfrm>
          <a:off x="4800605" y="1600198"/>
          <a:ext cx="1936425" cy="18106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The essence of a symmetric block cipher is that a single round offers inadequate security but that multiple rounds offer increasing security</a:t>
          </a:r>
          <a:endParaRPr lang="en-US" sz="1400" kern="1200" dirty="0"/>
        </a:p>
      </dsp:txBody>
      <dsp:txXfrm>
        <a:off x="4800605" y="1600198"/>
        <a:ext cx="1936425" cy="1422684"/>
      </dsp:txXfrm>
    </dsp:sp>
    <dsp:sp modelId="{AB056B91-D6DE-BD4E-9F11-533A89E7A64D}">
      <dsp:nvSpPr>
        <dsp:cNvPr id="0" name=""/>
        <dsp:cNvSpPr/>
      </dsp:nvSpPr>
      <dsp:spPr>
        <a:xfrm>
          <a:off x="6324602" y="2362207"/>
          <a:ext cx="1663339" cy="1663339"/>
        </a:xfrm>
        <a:prstGeom prst="leftCircularArrow">
          <a:avLst>
            <a:gd name="adj1" fmla="val 3241"/>
            <a:gd name="adj2" fmla="val 399699"/>
            <a:gd name="adj3" fmla="val 1071799"/>
            <a:gd name="adj4" fmla="val 7921078"/>
            <a:gd name="adj5" fmla="val 3781"/>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42CDA08E-3BB2-4943-914E-906AB3BA3C25}">
      <dsp:nvSpPr>
        <dsp:cNvPr id="0" name=""/>
        <dsp:cNvSpPr/>
      </dsp:nvSpPr>
      <dsp:spPr>
        <a:xfrm>
          <a:off x="5257793" y="3352800"/>
          <a:ext cx="1556144" cy="61882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Number of rounds </a:t>
          </a:r>
          <a:endParaRPr lang="en-US" sz="1400" b="1" kern="1200" dirty="0"/>
        </a:p>
      </dsp:txBody>
      <dsp:txXfrm>
        <a:off x="5257793" y="3352800"/>
        <a:ext cx="1556144" cy="618821"/>
      </dsp:txXfrm>
    </dsp:sp>
    <dsp:sp modelId="{1097FD51-F910-7646-9AFE-55C4AB333411}">
      <dsp:nvSpPr>
        <dsp:cNvPr id="0" name=""/>
        <dsp:cNvSpPr/>
      </dsp:nvSpPr>
      <dsp:spPr>
        <a:xfrm>
          <a:off x="6815972" y="1598827"/>
          <a:ext cx="1750662" cy="18287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Greater complexity in this algorithm should lead to greater difficulty of cryptanalysis</a:t>
          </a:r>
          <a:endParaRPr lang="en-US" sz="1400" kern="1200" dirty="0"/>
        </a:p>
      </dsp:txBody>
      <dsp:txXfrm>
        <a:off x="6815972" y="1990712"/>
        <a:ext cx="1750662" cy="1436910"/>
      </dsp:txXfrm>
    </dsp:sp>
    <dsp:sp modelId="{FE1928A0-969F-644A-8013-B1DB918045BF}">
      <dsp:nvSpPr>
        <dsp:cNvPr id="0" name=""/>
        <dsp:cNvSpPr/>
      </dsp:nvSpPr>
      <dsp:spPr>
        <a:xfrm>
          <a:off x="7205008" y="1481846"/>
          <a:ext cx="1556144" cy="61882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Subkey generation algorithm</a:t>
          </a:r>
        </a:p>
      </dsp:txBody>
      <dsp:txXfrm>
        <a:off x="7205008" y="1481846"/>
        <a:ext cx="1556144" cy="61882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27A603-D583-8C47-92BC-417E29609453}">
      <dsp:nvSpPr>
        <dsp:cNvPr id="0" name=""/>
        <dsp:cNvSpPr/>
      </dsp:nvSpPr>
      <dsp:spPr>
        <a:xfrm>
          <a:off x="0" y="461263"/>
          <a:ext cx="1773651" cy="14628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Greater complexity generally means greater resistance to cryptanalysis</a:t>
          </a:r>
          <a:endParaRPr lang="en-US" sz="1400" kern="1200" dirty="0"/>
        </a:p>
      </dsp:txBody>
      <dsp:txXfrm>
        <a:off x="0" y="461263"/>
        <a:ext cx="1773651" cy="1149414"/>
      </dsp:txXfrm>
    </dsp:sp>
    <dsp:sp modelId="{4DD0FEE9-989F-9542-83DD-6CFE86587014}">
      <dsp:nvSpPr>
        <dsp:cNvPr id="0" name=""/>
        <dsp:cNvSpPr/>
      </dsp:nvSpPr>
      <dsp:spPr>
        <a:xfrm>
          <a:off x="1335844" y="422238"/>
          <a:ext cx="2596104" cy="2596104"/>
        </a:xfrm>
        <a:prstGeom prst="leftCircularArrow">
          <a:avLst>
            <a:gd name="adj1" fmla="val 3223"/>
            <a:gd name="adj2" fmla="val 397327"/>
            <a:gd name="adj3" fmla="val 2799519"/>
            <a:gd name="adj4" fmla="val 9651171"/>
            <a:gd name="adj5" fmla="val 3761"/>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125E6896-E60A-8947-8704-669265B3724E}">
      <dsp:nvSpPr>
        <dsp:cNvPr id="0" name=""/>
        <dsp:cNvSpPr/>
      </dsp:nvSpPr>
      <dsp:spPr>
        <a:xfrm>
          <a:off x="325999" y="1675705"/>
          <a:ext cx="1576578" cy="626953"/>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Round function </a:t>
          </a:r>
          <a:endParaRPr lang="en-US" sz="1400" kern="1200" dirty="0"/>
        </a:p>
      </dsp:txBody>
      <dsp:txXfrm>
        <a:off x="325999" y="1675705"/>
        <a:ext cx="1576578" cy="626953"/>
      </dsp:txXfrm>
    </dsp:sp>
    <dsp:sp modelId="{C89988BB-0666-E04E-A18A-63A9B65B5068}">
      <dsp:nvSpPr>
        <dsp:cNvPr id="0" name=""/>
        <dsp:cNvSpPr/>
      </dsp:nvSpPr>
      <dsp:spPr>
        <a:xfrm>
          <a:off x="2147656" y="540597"/>
          <a:ext cx="2831899" cy="21852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In many cases, encryption is embedded in applications or utility functions in such a way as to preclude a hardware implementation; accordingly, the seed of execution of the algorithm becomes a concern</a:t>
          </a:r>
          <a:endParaRPr lang="en-US" sz="1400" kern="1200" dirty="0"/>
        </a:p>
      </dsp:txBody>
      <dsp:txXfrm>
        <a:off x="2147656" y="1008875"/>
        <a:ext cx="2831899" cy="1717018"/>
      </dsp:txXfrm>
    </dsp:sp>
    <dsp:sp modelId="{EDD22A6E-0474-C64C-965A-E0FCE4A5825D}">
      <dsp:nvSpPr>
        <dsp:cNvPr id="0" name=""/>
        <dsp:cNvSpPr/>
      </dsp:nvSpPr>
      <dsp:spPr>
        <a:xfrm>
          <a:off x="4363025" y="203667"/>
          <a:ext cx="3024571" cy="3024571"/>
        </a:xfrm>
        <a:prstGeom prst="circularArrow">
          <a:avLst>
            <a:gd name="adj1" fmla="val 2767"/>
            <a:gd name="adj2" fmla="val 337399"/>
            <a:gd name="adj3" fmla="val 19549191"/>
            <a:gd name="adj4" fmla="val 12637612"/>
            <a:gd name="adj5" fmla="val 3228"/>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4C126584-AA51-964E-89E5-36CE00B1B962}">
      <dsp:nvSpPr>
        <dsp:cNvPr id="0" name=""/>
        <dsp:cNvSpPr/>
      </dsp:nvSpPr>
      <dsp:spPr>
        <a:xfrm>
          <a:off x="3352794" y="403915"/>
          <a:ext cx="1576578" cy="744645"/>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Fast software encryption/decryption</a:t>
          </a:r>
        </a:p>
      </dsp:txBody>
      <dsp:txXfrm>
        <a:off x="3352794" y="403915"/>
        <a:ext cx="1576578" cy="744645"/>
      </dsp:txXfrm>
    </dsp:sp>
    <dsp:sp modelId="{0745205E-E8A9-F64D-A6B7-E92863EB3370}">
      <dsp:nvSpPr>
        <dsp:cNvPr id="0" name=""/>
        <dsp:cNvSpPr/>
      </dsp:nvSpPr>
      <dsp:spPr>
        <a:xfrm>
          <a:off x="5603297" y="410018"/>
          <a:ext cx="2394003" cy="2177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If the algorithm can be concisely and clearly explained, it is easier to analyze that algorithm for cryptanalytic vulnerabilities and therefore develop a higher level of assurance as to its strength</a:t>
          </a:r>
          <a:endParaRPr lang="en-US" sz="1400" kern="1200" dirty="0"/>
        </a:p>
      </dsp:txBody>
      <dsp:txXfrm>
        <a:off x="5603297" y="410018"/>
        <a:ext cx="2394003" cy="1710627"/>
      </dsp:txXfrm>
    </dsp:sp>
    <dsp:sp modelId="{278A1380-6017-A54D-A2D3-86438E6CC903}">
      <dsp:nvSpPr>
        <dsp:cNvPr id="0" name=""/>
        <dsp:cNvSpPr/>
      </dsp:nvSpPr>
      <dsp:spPr>
        <a:xfrm>
          <a:off x="6424421" y="2358828"/>
          <a:ext cx="1576578" cy="626953"/>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t>Ease of analysis</a:t>
          </a:r>
        </a:p>
      </dsp:txBody>
      <dsp:txXfrm>
        <a:off x="6424421" y="2358828"/>
        <a:ext cx="1576578" cy="62695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99C4DB-1737-6D46-B1B4-84B728DD8CF4}">
      <dsp:nvSpPr>
        <dsp:cNvPr id="0" name=""/>
        <dsp:cNvSpPr/>
      </dsp:nvSpPr>
      <dsp:spPr>
        <a:xfrm>
          <a:off x="1597000" y="1383205"/>
          <a:ext cx="2901999" cy="2901999"/>
        </a:xfrm>
        <a:prstGeom prst="ellipse">
          <a:avLst/>
        </a:prstGeom>
        <a:blipFill rotWithShape="0">
          <a:blip xmlns:r="http://schemas.openxmlformats.org/officeDocument/2006/relationships" r:embed="rId1">
            <a:duotone>
              <a:schemeClr val="accent1">
                <a:alpha val="50000"/>
                <a:hueOff val="0"/>
                <a:satOff val="0"/>
                <a:lumOff val="0"/>
                <a:alphaOff val="0"/>
                <a:shade val="10000"/>
                <a:satMod val="135000"/>
              </a:schemeClr>
              <a:schemeClr val="accent1">
                <a:alpha val="50000"/>
                <a:hueOff val="0"/>
                <a:satOff val="0"/>
                <a:lumOff val="0"/>
                <a:alphaOff val="0"/>
                <a:satMod val="150000"/>
                <a:lumMod val="110000"/>
              </a:schemeClr>
            </a:duotone>
          </a:blip>
          <a:stretch/>
        </a:blipFill>
        <a:ln>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The three most important symmetric block ciphers</a:t>
          </a:r>
          <a:endParaRPr lang="en-US" sz="2400" kern="1200" dirty="0">
            <a:solidFill>
              <a:schemeClr val="tx1"/>
            </a:solidFill>
          </a:endParaRPr>
        </a:p>
      </dsp:txBody>
      <dsp:txXfrm>
        <a:off x="1597000" y="1383205"/>
        <a:ext cx="2901999" cy="2901999"/>
      </dsp:txXfrm>
    </dsp:sp>
    <dsp:sp modelId="{59B8FDB9-F74B-D845-8B50-38667D4728A5}">
      <dsp:nvSpPr>
        <dsp:cNvPr id="0" name=""/>
        <dsp:cNvSpPr/>
      </dsp:nvSpPr>
      <dsp:spPr>
        <a:xfrm>
          <a:off x="2286009" y="609607"/>
          <a:ext cx="1450999" cy="1450999"/>
        </a:xfrm>
        <a:prstGeom prst="ellipse">
          <a:avLst/>
        </a:prstGeom>
        <a:solidFill>
          <a:schemeClr val="tx1"/>
        </a:solidFill>
        <a:ln>
          <a:solidFill>
            <a:srgbClr val="000000"/>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2">
                  <a:lumMod val="10000"/>
                </a:schemeClr>
              </a:solidFill>
            </a:rPr>
            <a:t>Data Encryption Standard (DES)</a:t>
          </a:r>
        </a:p>
      </dsp:txBody>
      <dsp:txXfrm>
        <a:off x="2286009" y="609607"/>
        <a:ext cx="1450999" cy="1450999"/>
      </dsp:txXfrm>
    </dsp:sp>
    <dsp:sp modelId="{1CB0E79D-0620-A94B-98C7-6F1C0D17ED7B}">
      <dsp:nvSpPr>
        <dsp:cNvPr id="0" name=""/>
        <dsp:cNvSpPr/>
      </dsp:nvSpPr>
      <dsp:spPr>
        <a:xfrm>
          <a:off x="3957575" y="3052716"/>
          <a:ext cx="1450999" cy="1450999"/>
        </a:xfrm>
        <a:prstGeom prst="ellipse">
          <a:avLst/>
        </a:prstGeom>
        <a:solidFill>
          <a:schemeClr val="tx1"/>
        </a:solidFill>
        <a:ln>
          <a:solidFill>
            <a:srgbClr val="000000"/>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2">
                  <a:lumMod val="10000"/>
                </a:schemeClr>
              </a:solidFill>
            </a:rPr>
            <a:t>Triple DES (3DES)</a:t>
          </a:r>
        </a:p>
      </dsp:txBody>
      <dsp:txXfrm>
        <a:off x="3957575" y="3052716"/>
        <a:ext cx="1450999" cy="1450999"/>
      </dsp:txXfrm>
    </dsp:sp>
    <dsp:sp modelId="{6D2DFC04-5D8A-D94D-9494-8C250C5C903E}">
      <dsp:nvSpPr>
        <dsp:cNvPr id="0" name=""/>
        <dsp:cNvSpPr/>
      </dsp:nvSpPr>
      <dsp:spPr>
        <a:xfrm>
          <a:off x="687425" y="3052716"/>
          <a:ext cx="1450999" cy="1450999"/>
        </a:xfrm>
        <a:prstGeom prst="ellipse">
          <a:avLst/>
        </a:prstGeom>
        <a:solidFill>
          <a:schemeClr val="tx1"/>
        </a:solidFill>
        <a:ln>
          <a:solidFill>
            <a:srgbClr val="000000"/>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2">
                  <a:lumMod val="10000"/>
                </a:schemeClr>
              </a:solidFill>
            </a:rPr>
            <a:t>Advanced Encryption Standard (AES)</a:t>
          </a:r>
          <a:endParaRPr lang="en-US" sz="1600" kern="1200" dirty="0">
            <a:solidFill>
              <a:schemeClr val="tx2">
                <a:lumMod val="10000"/>
              </a:schemeClr>
            </a:solidFill>
          </a:endParaRPr>
        </a:p>
      </dsp:txBody>
      <dsp:txXfrm>
        <a:off x="687425" y="3052716"/>
        <a:ext cx="1450999" cy="145099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944A16-FB27-0646-9734-817A42977298}">
      <dsp:nvSpPr>
        <dsp:cNvPr id="0" name=""/>
        <dsp:cNvSpPr/>
      </dsp:nvSpPr>
      <dsp:spPr>
        <a:xfrm>
          <a:off x="2514596" y="0"/>
          <a:ext cx="4343400" cy="186928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The distribution of bits in the sequence should be uniform</a:t>
          </a:r>
        </a:p>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Frequency of occurrence of ones and zeros should be approximately the same</a:t>
          </a:r>
        </a:p>
      </dsp:txBody>
      <dsp:txXfrm>
        <a:off x="2514596" y="0"/>
        <a:ext cx="4343400" cy="1869281"/>
      </dsp:txXfrm>
    </dsp:sp>
    <dsp:sp modelId="{C3BCA257-D996-654D-AF2F-A3C2462A37B1}">
      <dsp:nvSpPr>
        <dsp:cNvPr id="0" name=""/>
        <dsp:cNvSpPr/>
      </dsp:nvSpPr>
      <dsp:spPr>
        <a:xfrm>
          <a:off x="76197" y="228601"/>
          <a:ext cx="2438384" cy="1482844"/>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i="0" kern="1200" dirty="0" smtClean="0">
              <a:solidFill>
                <a:schemeClr val="tx1"/>
              </a:solidFill>
            </a:rPr>
            <a:t>Uniform distribution</a:t>
          </a:r>
          <a:endParaRPr lang="en-US" sz="2700" b="1" i="0" kern="1200" dirty="0">
            <a:solidFill>
              <a:schemeClr val="tx1"/>
            </a:solidFill>
          </a:endParaRPr>
        </a:p>
      </dsp:txBody>
      <dsp:txXfrm>
        <a:off x="76197" y="228601"/>
        <a:ext cx="2438384" cy="1482844"/>
      </dsp:txXfrm>
    </dsp:sp>
    <dsp:sp modelId="{365406C8-FB8C-0C4F-AC15-5DEAC578EE37}">
      <dsp:nvSpPr>
        <dsp:cNvPr id="0" name=""/>
        <dsp:cNvSpPr/>
      </dsp:nvSpPr>
      <dsp:spPr>
        <a:xfrm>
          <a:off x="2594315" y="2056877"/>
          <a:ext cx="4339158" cy="200712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No one subsequence in the sequence can be inferred from the others</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There is no test to “prove” independence</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 general strategy is to apply a number of tests until the confidence that independence exists is sufficiently strong</a:t>
          </a:r>
        </a:p>
      </dsp:txBody>
      <dsp:txXfrm>
        <a:off x="2594315" y="2056877"/>
        <a:ext cx="4339158" cy="2007122"/>
      </dsp:txXfrm>
    </dsp:sp>
    <dsp:sp modelId="{D190538A-078A-544B-855B-D009CBED4A62}">
      <dsp:nvSpPr>
        <dsp:cNvPr id="0" name=""/>
        <dsp:cNvSpPr/>
      </dsp:nvSpPr>
      <dsp:spPr>
        <a:xfrm>
          <a:off x="0" y="2310205"/>
          <a:ext cx="2595019" cy="1499799"/>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tx1"/>
              </a:solidFill>
            </a:rPr>
            <a:t>Independence</a:t>
          </a:r>
        </a:p>
      </dsp:txBody>
      <dsp:txXfrm>
        <a:off x="0" y="2310205"/>
        <a:ext cx="2595019" cy="149979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F7643A-B1DB-B845-83BE-BAA3FEF2D8E8}">
      <dsp:nvSpPr>
        <dsp:cNvPr id="0" name=""/>
        <dsp:cNvSpPr/>
      </dsp:nvSpPr>
      <dsp:spPr>
        <a:xfrm rot="5400000">
          <a:off x="4602814" y="-1732171"/>
          <a:ext cx="1107913" cy="48534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Designed specifically and solely for the purpose of generating pseudorandom bit streams</a:t>
          </a:r>
          <a:endParaRPr lang="en-US" sz="1600" kern="1200" dirty="0"/>
        </a:p>
      </dsp:txBody>
      <dsp:txXfrm rot="5400000">
        <a:off x="4602814" y="-1732171"/>
        <a:ext cx="1107913" cy="4853432"/>
      </dsp:txXfrm>
    </dsp:sp>
    <dsp:sp modelId="{E5FA5D52-14F2-A346-9893-D0456FC1A331}">
      <dsp:nvSpPr>
        <dsp:cNvPr id="0" name=""/>
        <dsp:cNvSpPr/>
      </dsp:nvSpPr>
      <dsp:spPr>
        <a:xfrm>
          <a:off x="0" y="2098"/>
          <a:ext cx="2730055" cy="1384892"/>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Purpose-built algorithms</a:t>
          </a:r>
          <a:endParaRPr lang="en-US" sz="1800" kern="1200" dirty="0"/>
        </a:p>
      </dsp:txBody>
      <dsp:txXfrm>
        <a:off x="0" y="2098"/>
        <a:ext cx="2730055" cy="1384892"/>
      </dsp:txXfrm>
    </dsp:sp>
    <dsp:sp modelId="{A4D56555-1D64-714E-BF77-B75F000B160C}">
      <dsp:nvSpPr>
        <dsp:cNvPr id="0" name=""/>
        <dsp:cNvSpPr/>
      </dsp:nvSpPr>
      <dsp:spPr>
        <a:xfrm rot="5400000">
          <a:off x="4602814" y="-278034"/>
          <a:ext cx="1107913" cy="48534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Cryptographic algorithms have the effect of randomizing input</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Can serve as the core of PRNGs</a:t>
          </a:r>
          <a:endParaRPr lang="en-US" sz="1600" kern="1200" dirty="0"/>
        </a:p>
      </dsp:txBody>
      <dsp:txXfrm rot="5400000">
        <a:off x="4602814" y="-278034"/>
        <a:ext cx="1107913" cy="4853432"/>
      </dsp:txXfrm>
    </dsp:sp>
    <dsp:sp modelId="{11A75C36-EF87-854F-803B-7A7AEF2C78C1}">
      <dsp:nvSpPr>
        <dsp:cNvPr id="0" name=""/>
        <dsp:cNvSpPr/>
      </dsp:nvSpPr>
      <dsp:spPr>
        <a:xfrm>
          <a:off x="0" y="1456235"/>
          <a:ext cx="2730055" cy="1384892"/>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Algorithms based on existing cryptographic algorithms</a:t>
          </a:r>
          <a:endParaRPr lang="en-US" sz="1800" kern="1200" dirty="0"/>
        </a:p>
      </dsp:txBody>
      <dsp:txXfrm>
        <a:off x="0" y="1456235"/>
        <a:ext cx="2730055" cy="1384892"/>
      </dsp:txXfrm>
    </dsp:sp>
    <dsp:sp modelId="{990AE34C-971D-5646-9A5B-7164C868745B}">
      <dsp:nvSpPr>
        <dsp:cNvPr id="0" name=""/>
        <dsp:cNvSpPr/>
      </dsp:nvSpPr>
      <dsp:spPr>
        <a:xfrm rot="5400000">
          <a:off x="4602814" y="1176102"/>
          <a:ext cx="1107913" cy="48534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Symmetric block ciphers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Asymmetric ciphers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Hash functions and message authentication codes</a:t>
          </a:r>
          <a:endParaRPr lang="en-US" sz="1600" kern="1200" dirty="0"/>
        </a:p>
      </dsp:txBody>
      <dsp:txXfrm rot="5400000">
        <a:off x="4602814" y="1176102"/>
        <a:ext cx="1107913" cy="4853432"/>
      </dsp:txXfrm>
    </dsp:sp>
    <dsp:sp modelId="{0AFCEBCD-5C04-F944-B4F6-326676E9DDDB}">
      <dsp:nvSpPr>
        <dsp:cNvPr id="0" name=""/>
        <dsp:cNvSpPr/>
      </dsp:nvSpPr>
      <dsp:spPr>
        <a:xfrm>
          <a:off x="0" y="2910372"/>
          <a:ext cx="2730055" cy="1384892"/>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Three broad categories of cryptographic algorithms are commonly used to create PRNGs:</a:t>
          </a:r>
          <a:endParaRPr lang="en-US" sz="1800" kern="1200" dirty="0"/>
        </a:p>
      </dsp:txBody>
      <dsp:txXfrm>
        <a:off x="0" y="2910372"/>
        <a:ext cx="2730055" cy="13848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BDC5CFF1-0DCF-8E42-B5D0-BB34D519AD86}"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p>
            <a:fld id="{83797CDE-EF53-504B-BFCD-94AE144A17CE}" type="slidenum">
              <a:rPr lang="en-AU">
                <a:latin typeface="Arial" pitchFamily="-1" charset="0"/>
              </a:rPr>
              <a:pPr/>
              <a:t>1</a:t>
            </a:fld>
            <a:endParaRPr lang="en-AU" dirty="0">
              <a:latin typeface="Arial"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1" charset="0"/>
                <a:ea typeface="ＭＳ Ｐゴシック" pitchFamily="-1" charset="-128"/>
                <a:cs typeface="ＭＳ Ｐゴシック" pitchFamily="-1" charset="-128"/>
              </a:rPr>
              <a:t>Lecture </a:t>
            </a:r>
            <a:r>
              <a:rPr lang="en-US" dirty="0" smtClean="0">
                <a:latin typeface="Arial" pitchFamily="-1" charset="0"/>
                <a:ea typeface="ＭＳ Ｐゴシック" pitchFamily="-1" charset="-128"/>
                <a:cs typeface="ＭＳ Ｐゴシック" pitchFamily="-1" charset="-128"/>
              </a:rPr>
              <a:t>slides</a:t>
            </a:r>
            <a:r>
              <a:rPr lang="en-US" baseline="0" dirty="0" smtClean="0">
                <a:latin typeface="Arial" pitchFamily="-1" charset="0"/>
                <a:ea typeface="ＭＳ Ｐゴシック" pitchFamily="-1" charset="-128"/>
                <a:cs typeface="ＭＳ Ｐゴシック" pitchFamily="-1" charset="-128"/>
              </a:rPr>
              <a:t> prepared</a:t>
            </a:r>
            <a:r>
              <a:rPr lang="en-US" dirty="0" smtClean="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for “Network Security Essentials”,</a:t>
            </a:r>
            <a:r>
              <a:rPr lang="en-US" dirty="0" smtClean="0">
                <a:latin typeface="Arial" pitchFamily="-1" charset="0"/>
                <a:ea typeface="ＭＳ Ｐゴシック" pitchFamily="-1" charset="-128"/>
                <a:cs typeface="ＭＳ Ｐゴシック" pitchFamily="-1" charset="-128"/>
              </a:rPr>
              <a:t> 5/</a:t>
            </a:r>
            <a:r>
              <a:rPr lang="en-US" dirty="0">
                <a:latin typeface="Arial" pitchFamily="-1" charset="0"/>
                <a:ea typeface="ＭＳ Ｐゴシック" pitchFamily="-1" charset="-128"/>
                <a:cs typeface="ＭＳ Ｐゴシック" pitchFamily="-1" charset="-128"/>
              </a:rPr>
              <a:t>e, by William Stallings,</a:t>
            </a:r>
            <a:r>
              <a:rPr lang="en-US" dirty="0" smtClean="0">
                <a:latin typeface="Arial" pitchFamily="-1" charset="0"/>
                <a:ea typeface="ＭＳ Ｐゴシック" pitchFamily="-1" charset="-128"/>
                <a:cs typeface="ＭＳ Ｐゴシック" pitchFamily="-1" charset="-128"/>
              </a:rPr>
              <a:t> </a:t>
            </a:r>
            <a:r>
              <a:rPr lang="en-US" dirty="0" smtClean="0">
                <a:latin typeface="Arial" pitchFamily="-84" charset="0"/>
                <a:ea typeface="ＭＳ Ｐゴシック" pitchFamily="-84" charset="-128"/>
                <a:cs typeface="ＭＳ Ｐゴシック" pitchFamily="-84" charset="-128"/>
              </a:rPr>
              <a:t>Chapter 2 – “</a:t>
            </a:r>
            <a:r>
              <a:rPr lang="en-AU" dirty="0" smtClean="0">
                <a:latin typeface="Arial" pitchFamily="-84" charset="0"/>
                <a:ea typeface="ＭＳ Ｐゴシック" pitchFamily="-84" charset="-128"/>
                <a:cs typeface="ＭＳ Ｐゴシック" pitchFamily="-84" charset="-128"/>
              </a:rPr>
              <a:t>Symmetric Encryption and Message Confidentiality</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Arial"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Only relatively weak algorithms fail to withstand a ciphertext-only attack.</a:t>
            </a:r>
          </a:p>
          <a:p>
            <a:r>
              <a:rPr lang="en-US" sz="1200" kern="1200" baseline="0" dirty="0" smtClean="0">
                <a:solidFill>
                  <a:schemeClr val="tx1"/>
                </a:solidFill>
                <a:latin typeface="Arial" charset="0"/>
                <a:ea typeface="ＭＳ Ｐゴシック" pitchFamily="-107" charset="-128"/>
                <a:cs typeface="ＭＳ Ｐゴシック" pitchFamily="-107" charset="-128"/>
              </a:rPr>
              <a:t>Generally, an encryption algorithm is designed to withstand a known-plaintext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attack.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encryption scheme is computationally secure  if the ciphertext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scheme meets one or both of the following criteria: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EF298A9-7AAA-294B-99B7-B5A5EDDC4322}" type="slidenum">
              <a:rPr lang="en-AU">
                <a:latin typeface="Arial" pitchFamily="-84" charset="0"/>
              </a:rPr>
              <a:pPr/>
              <a:t>11</a:t>
            </a:fld>
            <a:endParaRPr lang="en-AU" dirty="0">
              <a:latin typeface="Arial" pitchFamily="-84"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Unfortunately, it is very difficult to estimate the amount of effort required</a:t>
            </a:r>
          </a:p>
          <a:p>
            <a:r>
              <a:rPr lang="en-US" sz="1200" kern="1200" baseline="0" dirty="0" smtClean="0">
                <a:solidFill>
                  <a:schemeClr val="tx1"/>
                </a:solidFill>
                <a:latin typeface="Arial" charset="0"/>
                <a:ea typeface="ＭＳ Ｐゴシック" pitchFamily="-107" charset="-128"/>
                <a:cs typeface="ＭＳ Ｐゴシック" pitchFamily="-107" charset="-128"/>
              </a:rPr>
              <a:t>to cryptanalyze ciphertext successfully. However, assuming there are no inherent</a:t>
            </a:r>
          </a:p>
          <a:p>
            <a:r>
              <a:rPr lang="en-US" sz="1200" kern="1200" baseline="0" dirty="0" smtClean="0">
                <a:solidFill>
                  <a:schemeClr val="tx1"/>
                </a:solidFill>
                <a:latin typeface="Arial" charset="0"/>
                <a:ea typeface="ＭＳ Ｐゴシック" pitchFamily="-107" charset="-128"/>
                <a:cs typeface="ＭＳ Ｐゴシック" pitchFamily="-107" charset="-128"/>
              </a:rPr>
              <a:t>mathematical weaknesses in the algorithm, then a brute-force approach is indicated.</a:t>
            </a:r>
          </a:p>
          <a:p>
            <a:r>
              <a:rPr lang="en-US" sz="1200" kern="1200" baseline="0" dirty="0" smtClean="0">
                <a:solidFill>
                  <a:schemeClr val="tx1"/>
                </a:solidFill>
                <a:latin typeface="Arial" charset="0"/>
                <a:ea typeface="ＭＳ Ｐゴシック" pitchFamily="-107" charset="-128"/>
                <a:cs typeface="ＭＳ Ｐゴシック" pitchFamily="-107" charset="-128"/>
              </a:rPr>
              <a:t>A brute-force attack  involves trying every possible key until an intelligible</a:t>
            </a:r>
          </a:p>
          <a:p>
            <a:r>
              <a:rPr lang="en-US" sz="1200" kern="1200" baseline="0" dirty="0" smtClean="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smtClean="0">
                <a:solidFill>
                  <a:schemeClr val="tx1"/>
                </a:solidFill>
                <a:latin typeface="Arial" charset="0"/>
                <a:ea typeface="ＭＳ Ｐゴシック" pitchFamily="-107" charset="-128"/>
                <a:cs typeface="ＭＳ Ｐゴシック" pitchFamily="-107" charset="-128"/>
              </a:rPr>
              <a:t>average an attacker would discover the actual key after x /2 tries. It is important</a:t>
            </a:r>
          </a:p>
          <a:p>
            <a:r>
              <a:rPr lang="en-US" sz="1200" kern="1200" baseline="0" dirty="0" smtClean="0">
                <a:solidFill>
                  <a:schemeClr val="tx1"/>
                </a:solidFill>
                <a:latin typeface="Arial" charset="0"/>
                <a:ea typeface="ＭＳ Ｐゴシック" pitchFamily="-107" charset="-128"/>
                <a:cs typeface="ＭＳ Ｐゴシック" pitchFamily="-107" charset="-128"/>
              </a:rPr>
              <a:t>to note that there is more to a brute-force attack than simply running through all</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keys. Unless known plaintext is provided, the analyst must be able to recognize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as plaintext. If the message is just plaintext in English,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result pops out easily, although the task of recognizing English would have to be</a:t>
            </a:r>
          </a:p>
          <a:p>
            <a:r>
              <a:rPr lang="en-US" sz="1200" kern="1200" baseline="0" dirty="0" smtClean="0">
                <a:solidFill>
                  <a:schemeClr val="tx1"/>
                </a:solidFill>
                <a:latin typeface="Arial" charset="0"/>
                <a:ea typeface="ＭＳ Ｐゴシック" pitchFamily="-107" charset="-128"/>
                <a:cs typeface="ＭＳ Ｐゴシック" pitchFamily="-107" charset="-128"/>
              </a:rPr>
              <a:t>automated. If the text message has been compressed before encryption, then recognition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difficult. And if the message is some more general type of data,</a:t>
            </a:r>
          </a:p>
          <a:p>
            <a:r>
              <a:rPr lang="en-US" sz="1200" kern="1200" baseline="0" dirty="0" smtClean="0">
                <a:solidFill>
                  <a:schemeClr val="tx1"/>
                </a:solidFill>
                <a:latin typeface="Arial" charset="0"/>
                <a:ea typeface="ＭＳ Ｐゴシック" pitchFamily="-107" charset="-128"/>
                <a:cs typeface="ＭＳ Ｐゴシック" pitchFamily="-107" charset="-128"/>
              </a:rPr>
              <a:t>such as a numerical file, and this has been compressed, the problem becomes even</a:t>
            </a:r>
          </a:p>
          <a:p>
            <a:r>
              <a:rPr lang="en-US" sz="1200" kern="1200" baseline="0" dirty="0" smtClean="0">
                <a:solidFill>
                  <a:schemeClr val="tx1"/>
                </a:solidFill>
                <a:latin typeface="Arial" charset="0"/>
                <a:ea typeface="ＭＳ Ｐゴシック" pitchFamily="-107" charset="-128"/>
                <a:cs typeface="ＭＳ Ｐゴシック" pitchFamily="-107" charset="-128"/>
              </a:rPr>
              <a:t>more difficult to automate. Thus, to supplement the brute-force approach, some</a:t>
            </a:r>
          </a:p>
          <a:p>
            <a:r>
              <a:rPr lang="en-US" sz="1200" kern="1200" baseline="0" dirty="0" smtClean="0">
                <a:solidFill>
                  <a:schemeClr val="tx1"/>
                </a:solidFill>
                <a:latin typeface="Arial" charset="0"/>
                <a:ea typeface="ＭＳ Ｐゴシック" pitchFamily="-107" charset="-128"/>
                <a:cs typeface="ＭＳ Ｐゴシック" pitchFamily="-107" charset="-128"/>
              </a:rPr>
              <a:t>degree of knowledge about the expected plaintext is needed, and some means of</a:t>
            </a:r>
          </a:p>
          <a:p>
            <a:r>
              <a:rPr lang="en-US" sz="1200" kern="1200" baseline="0" dirty="0" smtClean="0">
                <a:solidFill>
                  <a:schemeClr val="tx1"/>
                </a:solidFill>
                <a:latin typeface="Arial" charset="0"/>
                <a:ea typeface="ＭＳ Ｐゴシック" pitchFamily="-107" charset="-128"/>
                <a:cs typeface="ＭＳ Ｐゴシック" pitchFamily="-107" charset="-128"/>
              </a:rPr>
              <a:t>automatically distinguishing plaintext from garble is also needed.</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p>
            <a:fld id="{C8400A71-51D0-0941-8C13-37705CA5D653}" type="slidenum">
              <a:rPr lang="en-AU">
                <a:latin typeface="Arial" pitchFamily="-84" charset="0"/>
              </a:rPr>
              <a:pPr/>
              <a:t>12</a:t>
            </a:fld>
            <a:endParaRPr lang="en-AU" dirty="0">
              <a:latin typeface="Arial" pitchFamily="-84"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Many symmetric block encryption algorithms, including DES, have a structure first</a:t>
            </a:r>
          </a:p>
          <a:p>
            <a:r>
              <a:rPr lang="en-US" sz="1200" b="0" kern="1200" baseline="0" dirty="0" smtClean="0">
                <a:solidFill>
                  <a:schemeClr val="tx1"/>
                </a:solidFill>
                <a:latin typeface="Arial" charset="0"/>
                <a:ea typeface="ＭＳ Ｐゴシック" pitchFamily="-107" charset="-128"/>
                <a:cs typeface="ＭＳ Ｐゴシック" pitchFamily="-107" charset="-128"/>
              </a:rPr>
              <a:t>described by Horst Feistel of IBM in 1973 [FEIS73] and shown in Figure 2.2. The</a:t>
            </a:r>
          </a:p>
          <a:p>
            <a:r>
              <a:rPr lang="en-US" sz="1200" b="0" kern="1200" baseline="0" dirty="0" smtClean="0">
                <a:solidFill>
                  <a:schemeClr val="tx1"/>
                </a:solidFill>
                <a:latin typeface="Arial" charset="0"/>
                <a:ea typeface="ＭＳ Ｐゴシック" pitchFamily="-107" charset="-128"/>
                <a:cs typeface="ＭＳ Ｐゴシック" pitchFamily="-107" charset="-128"/>
              </a:rPr>
              <a:t>inputs to the encryption algorithm are a plaintext block of length 2w  bits and a key</a:t>
            </a:r>
          </a:p>
          <a:p>
            <a:r>
              <a:rPr lang="en-US" sz="1200" b="0" kern="1200" baseline="0" dirty="0" smtClean="0">
                <a:solidFill>
                  <a:schemeClr val="tx1"/>
                </a:solidFill>
                <a:latin typeface="Arial" charset="0"/>
                <a:ea typeface="ＭＳ Ｐゴシック" pitchFamily="-107" charset="-128"/>
                <a:cs typeface="ＭＳ Ｐゴシック" pitchFamily="-107" charset="-128"/>
              </a:rPr>
              <a:t>K . The plaintext block is divided into two halves, LE</a:t>
            </a:r>
            <a:r>
              <a:rPr lang="en-US" sz="1200" b="0" kern="1200" baseline="-25000" dirty="0" smtClean="0">
                <a:solidFill>
                  <a:schemeClr val="tx1"/>
                </a:solidFill>
                <a:latin typeface="Arial" charset="0"/>
                <a:ea typeface="ＭＳ Ｐゴシック" pitchFamily="-107" charset="-128"/>
                <a:cs typeface="ＭＳ Ｐゴシック" pitchFamily="-107" charset="-128"/>
              </a:rPr>
              <a:t>0</a:t>
            </a:r>
            <a:r>
              <a:rPr lang="en-US" sz="1200" b="0" kern="1200" baseline="0" dirty="0" smtClean="0">
                <a:solidFill>
                  <a:schemeClr val="tx1"/>
                </a:solidFill>
                <a:latin typeface="Arial" charset="0"/>
                <a:ea typeface="ＭＳ Ｐゴシック" pitchFamily="-107" charset="-128"/>
                <a:cs typeface="ＭＳ Ｐゴシック" pitchFamily="-107" charset="-128"/>
              </a:rPr>
              <a:t>  and RE</a:t>
            </a:r>
            <a:r>
              <a:rPr lang="en-US" sz="1200" b="0" kern="1200" baseline="-25000" dirty="0" smtClean="0">
                <a:solidFill>
                  <a:schemeClr val="tx1"/>
                </a:solidFill>
                <a:latin typeface="Arial" charset="0"/>
                <a:ea typeface="ＭＳ Ｐゴシック" pitchFamily="-107" charset="-128"/>
                <a:cs typeface="ＭＳ Ｐゴシック" pitchFamily="-107" charset="-128"/>
              </a:rPr>
              <a:t>0</a:t>
            </a:r>
            <a:r>
              <a:rPr lang="en-US" sz="1200" b="0" kern="1200" baseline="0" dirty="0" smtClean="0">
                <a:solidFill>
                  <a:schemeClr val="tx1"/>
                </a:solidFill>
                <a:latin typeface="Arial" charset="0"/>
                <a:ea typeface="ＭＳ Ｐゴシック" pitchFamily="-107" charset="-128"/>
                <a:cs typeface="ＭＳ Ｐゴシック" pitchFamily="-107" charset="-128"/>
              </a:rPr>
              <a:t> . The two halves</a:t>
            </a:r>
          </a:p>
          <a:p>
            <a:r>
              <a:rPr lang="en-US" sz="1200" b="0" kern="1200" baseline="0" dirty="0" smtClean="0">
                <a:solidFill>
                  <a:schemeClr val="tx1"/>
                </a:solidFill>
                <a:latin typeface="Arial" charset="0"/>
                <a:ea typeface="ＭＳ Ｐゴシック" pitchFamily="-107" charset="-128"/>
                <a:cs typeface="ＭＳ Ｐゴシック" pitchFamily="-107" charset="-128"/>
              </a:rPr>
              <a:t>of the data pass through n  rounds of processing and then combine to produce the</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ciphertext block. Each round i  has as inputs LE</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and RE</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derived from the previous</a:t>
            </a:r>
          </a:p>
          <a:p>
            <a:r>
              <a:rPr lang="en-US" sz="1200" b="0" kern="1200" baseline="0" dirty="0" smtClean="0">
                <a:solidFill>
                  <a:schemeClr val="tx1"/>
                </a:solidFill>
                <a:latin typeface="Arial" charset="0"/>
                <a:ea typeface="ＭＳ Ｐゴシック" pitchFamily="-107" charset="-128"/>
                <a:cs typeface="ＭＳ Ｐゴシック" pitchFamily="-107" charset="-128"/>
              </a:rPr>
              <a:t>round, as well as a subkey K</a:t>
            </a:r>
            <a:r>
              <a:rPr lang="en-US" sz="1200" b="0" kern="1200" baseline="-25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 derived from the overall K . In general, the subkeys</a:t>
            </a:r>
          </a:p>
          <a:p>
            <a:r>
              <a:rPr lang="en-US" sz="1200" b="0"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25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 are different from K  and from each other and are generated from the key</a:t>
            </a:r>
          </a:p>
          <a:p>
            <a:r>
              <a:rPr lang="en-US" sz="1200" b="0" kern="1200" baseline="0" dirty="0" smtClean="0">
                <a:solidFill>
                  <a:schemeClr val="tx1"/>
                </a:solidFill>
                <a:latin typeface="Arial" charset="0"/>
                <a:ea typeface="ＭＳ Ｐゴシック" pitchFamily="-107" charset="-128"/>
                <a:cs typeface="ＭＳ Ｐゴシック" pitchFamily="-107" charset="-128"/>
              </a:rPr>
              <a:t>by a subkey generation algorithm. In Figure 2.2, 16 rounds are used, although any</a:t>
            </a:r>
          </a:p>
          <a:p>
            <a:r>
              <a:rPr lang="en-US" sz="1200" b="0" kern="1200" baseline="0" dirty="0" smtClean="0">
                <a:solidFill>
                  <a:schemeClr val="tx1"/>
                </a:solidFill>
                <a:latin typeface="Arial" charset="0"/>
                <a:ea typeface="ＭＳ Ｐゴシック" pitchFamily="-107" charset="-128"/>
                <a:cs typeface="ＭＳ Ｐゴシック" pitchFamily="-107" charset="-128"/>
              </a:rPr>
              <a:t> number of rounds could be implemented. The right-hand side of Figure 2.2 shows</a:t>
            </a:r>
          </a:p>
          <a:p>
            <a:r>
              <a:rPr lang="en-US" sz="1200" b="0" kern="1200" baseline="0" dirty="0" smtClean="0">
                <a:solidFill>
                  <a:schemeClr val="tx1"/>
                </a:solidFill>
                <a:latin typeface="Arial" charset="0"/>
                <a:ea typeface="ＭＳ Ｐゴシック" pitchFamily="-107" charset="-128"/>
                <a:cs typeface="ＭＳ Ｐゴシック" pitchFamily="-107" charset="-128"/>
              </a:rPr>
              <a:t>the decryption process.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All rounds have the same structure. A substitution is performed on the left half</a:t>
            </a:r>
          </a:p>
          <a:p>
            <a:r>
              <a:rPr lang="en-US" sz="1200" b="0" kern="1200" baseline="0" dirty="0" smtClean="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b="0" kern="1200" baseline="0" dirty="0" smtClean="0">
                <a:solidFill>
                  <a:schemeClr val="tx1"/>
                </a:solidFill>
                <a:latin typeface="Arial" charset="0"/>
                <a:ea typeface="ＭＳ Ｐゴシック" pitchFamily="-107" charset="-128"/>
                <a:cs typeface="ＭＳ Ｐゴシック" pitchFamily="-107" charset="-128"/>
              </a:rPr>
              <a:t>and then taking the exclusive-OR (XOR) of the output of that function and the left</a:t>
            </a:r>
          </a:p>
          <a:p>
            <a:r>
              <a:rPr lang="en-US" sz="1200" b="0" kern="1200" baseline="0" dirty="0" smtClean="0">
                <a:solidFill>
                  <a:schemeClr val="tx1"/>
                </a:solidFill>
                <a:latin typeface="Arial" charset="0"/>
                <a:ea typeface="ＭＳ Ｐゴシック" pitchFamily="-107" charset="-128"/>
                <a:cs typeface="ＭＳ Ｐゴシック" pitchFamily="-107" charset="-128"/>
              </a:rPr>
              <a:t>half of the data. The round function has the same general structure for each round</a:t>
            </a:r>
          </a:p>
          <a:p>
            <a:r>
              <a:rPr lang="en-US" sz="1200" b="0" kern="1200" baseline="0" dirty="0" smtClean="0">
                <a:solidFill>
                  <a:schemeClr val="tx1"/>
                </a:solidFill>
                <a:latin typeface="Arial" charset="0"/>
                <a:ea typeface="ＭＳ Ｐゴシック" pitchFamily="-107" charset="-128"/>
                <a:cs typeface="ＭＳ Ｐゴシック" pitchFamily="-107" charset="-128"/>
              </a:rPr>
              <a:t> but is parameterized by the round subkey K</a:t>
            </a:r>
            <a:r>
              <a:rPr lang="en-US" sz="1200" b="0"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 Following this substitution, a permutation</a:t>
            </a:r>
          </a:p>
          <a:p>
            <a:r>
              <a:rPr lang="en-US" sz="1200" b="0" kern="1200" baseline="0" dirty="0" smtClean="0">
                <a:solidFill>
                  <a:schemeClr val="tx1"/>
                </a:solidFill>
                <a:latin typeface="Arial" charset="0"/>
                <a:ea typeface="ＭＳ Ｐゴシック" pitchFamily="-107" charset="-128"/>
                <a:cs typeface="ＭＳ Ｐゴシック" pitchFamily="-107" charset="-128"/>
              </a:rPr>
              <a:t>is performed that consists of the interchange of the two halves of the data.</a:t>
            </a:r>
            <a:endParaRPr lang="en-AU"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87097BC4-CBA8-3145-B36A-BD34DE13DACF}" type="slidenum">
              <a:rPr lang="en-AU">
                <a:latin typeface="Arial" pitchFamily="-84" charset="0"/>
              </a:rPr>
              <a:pPr/>
              <a:t>13</a:t>
            </a:fld>
            <a:endParaRPr lang="en-AU" dirty="0">
              <a:latin typeface="Arial" pitchFamily="-84"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Feistel structure  is a particular example of the more general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used by all symmetric block ciphers. In general, a symmetric block cipher consists of</a:t>
            </a:r>
          </a:p>
          <a:p>
            <a:r>
              <a:rPr lang="en-US" sz="1200" kern="1200" baseline="0" dirty="0" smtClean="0">
                <a:solidFill>
                  <a:schemeClr val="tx1"/>
                </a:solidFill>
                <a:latin typeface="Arial" charset="0"/>
                <a:ea typeface="ＭＳ Ｐゴシック" pitchFamily="-107" charset="-128"/>
                <a:cs typeface="ＭＳ Ｐゴシック" pitchFamily="-107" charset="-128"/>
              </a:rPr>
              <a:t>a sequence of rounds, with each round performing substitutions and permutations</a:t>
            </a:r>
          </a:p>
          <a:p>
            <a:r>
              <a:rPr lang="en-US" sz="1200" kern="1200" baseline="0" dirty="0" smtClean="0">
                <a:solidFill>
                  <a:schemeClr val="tx1"/>
                </a:solidFill>
                <a:latin typeface="Arial" charset="0"/>
                <a:ea typeface="ＭＳ Ｐゴシック" pitchFamily="-107" charset="-128"/>
                <a:cs typeface="ＭＳ Ｐゴシック" pitchFamily="-107" charset="-128"/>
              </a:rPr>
              <a:t>conditioned by a secret key value. The exact realization of a symmetric block cipher</a:t>
            </a:r>
          </a:p>
          <a:p>
            <a:r>
              <a:rPr lang="en-US" sz="1200" kern="1200" baseline="0" dirty="0" smtClean="0">
                <a:solidFill>
                  <a:schemeClr val="tx1"/>
                </a:solidFill>
                <a:latin typeface="Arial" charset="0"/>
                <a:ea typeface="ＭＳ Ｐゴシック" pitchFamily="-107" charset="-128"/>
                <a:cs typeface="ＭＳ Ｐゴシック" pitchFamily="-107" charset="-128"/>
              </a:rPr>
              <a:t>depends on the choice of the following parameters and design features.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smtClean="0">
                <a:solidFill>
                  <a:schemeClr val="tx1"/>
                </a:solidFill>
                <a:latin typeface="Arial" charset="0"/>
                <a:ea typeface="ＭＳ Ｐゴシック" pitchFamily="-107" charset="-128"/>
                <a:cs typeface="ＭＳ Ｐゴシック" pitchFamily="-107" charset="-128"/>
              </a:rPr>
              <a:t>equal) but reduced encryption/decryption speed. A block size of 128 bits is a</a:t>
            </a:r>
          </a:p>
          <a:p>
            <a:r>
              <a:rPr lang="en-US" sz="1200" kern="1200" baseline="0" dirty="0" smtClean="0">
                <a:solidFill>
                  <a:schemeClr val="tx1"/>
                </a:solidFill>
                <a:latin typeface="Arial" charset="0"/>
                <a:ea typeface="ＭＳ Ｐゴシック" pitchFamily="-107" charset="-128"/>
                <a:cs typeface="ＭＳ Ｐゴシック" pitchFamily="-107" charset="-128"/>
              </a:rPr>
              <a:t>reasonable trade-off and is nearly universal among recent block cipher designs.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 The most common key length in modern algorithms is 128 bits.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Number of rounds:  The essence of a symmetric block cipher is that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round offers inadequate security but that multiple rounds offer increasing</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A typical size is from 10 to 16 rounds.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smtClean="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Round function:  Again, greater complexity generally means greater resistance</a:t>
            </a:r>
          </a:p>
          <a:p>
            <a:r>
              <a:rPr lang="en-US" sz="1200" kern="1200" baseline="0" dirty="0" smtClean="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There are two other considerations in the design of a symmetric block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Fast software encryption/decryption:  In many cases, encryption is embedded</a:t>
            </a:r>
          </a:p>
          <a:p>
            <a:r>
              <a:rPr lang="en-US" sz="1200" kern="1200" baseline="0" dirty="0" smtClean="0">
                <a:solidFill>
                  <a:schemeClr val="tx1"/>
                </a:solidFill>
                <a:latin typeface="Arial" charset="0"/>
                <a:ea typeface="ＭＳ Ｐゴシック" pitchFamily="-107" charset="-128"/>
                <a:cs typeface="ＭＳ Ｐゴシック" pitchFamily="-107" charset="-128"/>
              </a:rPr>
              <a:t>in applications or utility functions in such a way as to preclude a hardware</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implementation. Accordingly, the speed of execution of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becomes a concern.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smtClean="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smtClean="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smtClean="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most commonly used symmetric encryption algorithms are block ciphers.</a:t>
            </a:r>
          </a:p>
          <a:p>
            <a:r>
              <a:rPr lang="en-US" sz="1200" kern="1200" baseline="0" dirty="0" smtClean="0">
                <a:solidFill>
                  <a:schemeClr val="tx1"/>
                </a:solidFill>
                <a:latin typeface="Arial" charset="0"/>
                <a:ea typeface="ＭＳ Ｐゴシック" pitchFamily="-107" charset="-128"/>
                <a:cs typeface="ＭＳ Ｐゴシック" pitchFamily="-107" charset="-128"/>
              </a:rPr>
              <a:t>A block cipher  processes the plaintext input in fixed-sized blocks and produces a</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ciphertext of equal size for each plaintext block. This section focuses on</a:t>
            </a:r>
          </a:p>
          <a:p>
            <a:r>
              <a:rPr lang="en-US" sz="1200" kern="1200" baseline="0" dirty="0" smtClean="0">
                <a:solidFill>
                  <a:schemeClr val="tx1"/>
                </a:solidFill>
                <a:latin typeface="Arial" charset="0"/>
                <a:ea typeface="ＭＳ Ｐゴシック" pitchFamily="-107" charset="-128"/>
                <a:cs typeface="ＭＳ Ｐゴシック" pitchFamily="-107" charset="-128"/>
              </a:rPr>
              <a:t>the three most important symmetric block ciphers: the Data Encryption Standard</a:t>
            </a:r>
          </a:p>
          <a:p>
            <a:r>
              <a:rPr lang="en-US" sz="1200" kern="1200" baseline="0" dirty="0" smtClean="0">
                <a:solidFill>
                  <a:schemeClr val="tx1"/>
                </a:solidFill>
                <a:latin typeface="Arial" charset="0"/>
                <a:ea typeface="ＭＳ Ｐゴシック" pitchFamily="-107" charset="-128"/>
                <a:cs typeface="ＭＳ Ｐゴシック" pitchFamily="-107" charset="-128"/>
              </a:rPr>
              <a:t>(DES), triple DES (3DES), and the Advanced Encryption Standard (AES).</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008500FF-36F3-CF41-9E8C-E5D6555524FB}" type="slidenum">
              <a:rPr lang="en-AU">
                <a:latin typeface="Arial" pitchFamily="-84" charset="0"/>
              </a:rPr>
              <a:pPr/>
              <a:t>15</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most widely used encryption scheme is based on the Data Encryption Standard</a:t>
            </a:r>
          </a:p>
          <a:p>
            <a:r>
              <a:rPr lang="en-US" sz="1200" kern="1200" baseline="0" dirty="0" smtClean="0">
                <a:solidFill>
                  <a:schemeClr val="tx1"/>
                </a:solidFill>
                <a:latin typeface="Arial" charset="0"/>
                <a:ea typeface="ＭＳ Ｐゴシック" pitchFamily="-107" charset="-128"/>
                <a:cs typeface="ＭＳ Ｐゴシック" pitchFamily="-107" charset="-128"/>
              </a:rPr>
              <a:t>(DES)  issued in 1977, as Federal Information Processing Standard 46 (FIPS 46) by</a:t>
            </a:r>
          </a:p>
          <a:p>
            <a:r>
              <a:rPr lang="en-US" sz="1200" kern="1200" baseline="0" dirty="0" smtClean="0">
                <a:solidFill>
                  <a:schemeClr val="tx1"/>
                </a:solidFill>
                <a:latin typeface="Arial" charset="0"/>
                <a:ea typeface="ＭＳ Ｐゴシック" pitchFamily="-107" charset="-128"/>
                <a:cs typeface="ＭＳ Ｐゴシック" pitchFamily="-107" charset="-128"/>
              </a:rPr>
              <a:t>the National Bureau of Standards, now known as the National Institute of Standards</a:t>
            </a:r>
          </a:p>
          <a:p>
            <a:r>
              <a:rPr lang="en-US" sz="1200" kern="1200" baseline="0" dirty="0" smtClean="0">
                <a:solidFill>
                  <a:schemeClr val="tx1"/>
                </a:solidFill>
                <a:latin typeface="Arial" charset="0"/>
                <a:ea typeface="ＭＳ Ｐゴシック" pitchFamily="-107" charset="-128"/>
                <a:cs typeface="ＭＳ Ｐゴシック" pitchFamily="-107" charset="-128"/>
              </a:rPr>
              <a:t>and Technology (NIST). The algorithm itself is referred to as the Data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(DEA).</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CCAE5512-E29C-434C-87BC-7AAF26CDBCC1}" type="slidenum">
              <a:rPr lang="en-AU">
                <a:latin typeface="Arial" pitchFamily="-84" charset="0"/>
              </a:rPr>
              <a:pPr/>
              <a:t>16</a:t>
            </a:fld>
            <a:endParaRPr lang="en-AU" dirty="0">
              <a:latin typeface="Arial" pitchFamily="-8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The plaintext is 64 bits in length and the key is</a:t>
            </a:r>
          </a:p>
          <a:p>
            <a:r>
              <a:rPr lang="en-US" sz="1200" b="0" kern="1200" baseline="0" dirty="0" smtClean="0">
                <a:solidFill>
                  <a:schemeClr val="tx1"/>
                </a:solidFill>
                <a:latin typeface="Arial" charset="0"/>
                <a:ea typeface="ＭＳ Ｐゴシック" pitchFamily="-107" charset="-128"/>
                <a:cs typeface="ＭＳ Ｐゴシック" pitchFamily="-107" charset="-128"/>
              </a:rPr>
              <a:t>56 bits in length; longer plaintext amounts are processed in 64-bit blocks. The DES</a:t>
            </a:r>
          </a:p>
          <a:p>
            <a:r>
              <a:rPr lang="en-US" sz="1200" b="0" kern="1200" baseline="0" dirty="0" smtClean="0">
                <a:solidFill>
                  <a:schemeClr val="tx1"/>
                </a:solidFill>
                <a:latin typeface="Arial" charset="0"/>
                <a:ea typeface="ＭＳ Ｐゴシック" pitchFamily="-107" charset="-128"/>
                <a:cs typeface="ＭＳ Ｐゴシック" pitchFamily="-107" charset="-128"/>
              </a:rPr>
              <a:t>structure is a minor variation of the Feistel network shown in Figure 2.2. There are</a:t>
            </a:r>
          </a:p>
          <a:p>
            <a:r>
              <a:rPr lang="en-US" sz="1200" b="0" kern="1200" baseline="0" dirty="0" smtClean="0">
                <a:solidFill>
                  <a:schemeClr val="tx1"/>
                </a:solidFill>
                <a:latin typeface="Arial" charset="0"/>
                <a:ea typeface="ＭＳ Ｐゴシック" pitchFamily="-107" charset="-128"/>
                <a:cs typeface="ＭＳ Ｐゴシック" pitchFamily="-107" charset="-128"/>
              </a:rPr>
              <a:t>16 rounds of processing. From the original 56-bit key, 16 subkeys are generated, one</a:t>
            </a:r>
          </a:p>
          <a:p>
            <a:r>
              <a:rPr lang="en-US" sz="1200" b="0" kern="1200" baseline="0" dirty="0" smtClean="0">
                <a:solidFill>
                  <a:schemeClr val="tx1"/>
                </a:solidFill>
                <a:latin typeface="Arial" charset="0"/>
                <a:ea typeface="ＭＳ Ｐゴシック" pitchFamily="-107" charset="-128"/>
                <a:cs typeface="ＭＳ Ｐゴシック" pitchFamily="-107" charset="-128"/>
              </a:rPr>
              <a:t>of which is used for each round.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process of decryption with DES is essentially the same as the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process. The rule is as follows: Use the ciphertext as input to the DES algorithm, but</a:t>
            </a:r>
          </a:p>
          <a:p>
            <a:r>
              <a:rPr lang="en-US" sz="1200" b="0" kern="1200" baseline="0" dirty="0" smtClean="0">
                <a:solidFill>
                  <a:schemeClr val="tx1"/>
                </a:solidFill>
                <a:latin typeface="Arial" charset="0"/>
                <a:ea typeface="ＭＳ Ｐゴシック" pitchFamily="-107" charset="-128"/>
                <a:cs typeface="ＭＳ Ｐゴシック" pitchFamily="-107" charset="-128"/>
              </a:rPr>
              <a:t>use the subkeys K</a:t>
            </a:r>
            <a:r>
              <a:rPr lang="en-US" sz="1200" b="0"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in reverse order. That is, use K</a:t>
            </a:r>
            <a:r>
              <a:rPr lang="en-US" sz="1200" b="0" kern="1200" baseline="-25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on the first iteration, K</a:t>
            </a:r>
            <a:r>
              <a:rPr lang="en-US" sz="1200" b="0" kern="1200" baseline="-25000" dirty="0" smtClean="0">
                <a:solidFill>
                  <a:schemeClr val="tx1"/>
                </a:solidFill>
                <a:latin typeface="Arial" charset="0"/>
                <a:ea typeface="ＭＳ Ｐゴシック" pitchFamily="-107" charset="-128"/>
                <a:cs typeface="ＭＳ Ｐゴシック" pitchFamily="-107" charset="-128"/>
              </a:rPr>
              <a:t>15</a:t>
            </a:r>
            <a:r>
              <a:rPr lang="en-US" sz="1200" b="0" kern="1200" baseline="0" dirty="0" smtClean="0">
                <a:solidFill>
                  <a:schemeClr val="tx1"/>
                </a:solidFill>
                <a:latin typeface="Arial" charset="0"/>
                <a:ea typeface="ＭＳ Ｐゴシック" pitchFamily="-107" charset="-128"/>
                <a:cs typeface="ＭＳ Ｐゴシック" pitchFamily="-107" charset="-128"/>
              </a:rPr>
              <a:t>  on the</a:t>
            </a:r>
          </a:p>
          <a:p>
            <a:r>
              <a:rPr lang="en-US" sz="1200" b="0" kern="1200" baseline="0" dirty="0" smtClean="0">
                <a:solidFill>
                  <a:schemeClr val="tx1"/>
                </a:solidFill>
                <a:latin typeface="Arial" charset="0"/>
                <a:ea typeface="ＭＳ Ｐゴシック" pitchFamily="-107" charset="-128"/>
                <a:cs typeface="ＭＳ Ｐゴシック" pitchFamily="-107" charset="-128"/>
              </a:rPr>
              <a:t>second iteration, and so on until K</a:t>
            </a:r>
            <a:r>
              <a:rPr lang="en-US" sz="1200" b="0" kern="1200" baseline="-25000" dirty="0" smtClean="0">
                <a:solidFill>
                  <a:schemeClr val="tx1"/>
                </a:solidFill>
                <a:latin typeface="Arial" charset="0"/>
                <a:ea typeface="ＭＳ Ｐゴシック" pitchFamily="-107" charset="-128"/>
                <a:cs typeface="ＭＳ Ｐゴシック" pitchFamily="-107" charset="-128"/>
              </a:rPr>
              <a:t>1</a:t>
            </a:r>
            <a:r>
              <a:rPr lang="en-US" sz="1200" b="0" kern="1200" baseline="0" dirty="0" smtClean="0">
                <a:solidFill>
                  <a:schemeClr val="tx1"/>
                </a:solidFill>
                <a:latin typeface="Arial" charset="0"/>
                <a:ea typeface="ＭＳ Ｐゴシック" pitchFamily="-107" charset="-128"/>
                <a:cs typeface="ＭＳ Ｐゴシック" pitchFamily="-107" charset="-128"/>
              </a:rPr>
              <a:t>  is used on the 16th and last iteration.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Concerns about the strength of DES fall into two categories:</a:t>
            </a:r>
          </a:p>
          <a:p>
            <a:r>
              <a:rPr lang="en-US" sz="1200" kern="1200" baseline="0" dirty="0" smtClean="0">
                <a:solidFill>
                  <a:schemeClr val="tx1"/>
                </a:solidFill>
                <a:latin typeface="Arial" charset="0"/>
                <a:ea typeface="ＭＳ Ｐゴシック" pitchFamily="-107" charset="-128"/>
                <a:cs typeface="ＭＳ Ｐゴシック" pitchFamily="-107" charset="-128"/>
              </a:rPr>
              <a:t>concerns about the algorithm itself and concerns about the use of a 56-bit key.</a:t>
            </a:r>
          </a:p>
          <a:p>
            <a:r>
              <a:rPr lang="en-US" sz="1200" kern="1200" baseline="0" dirty="0" smtClean="0">
                <a:solidFill>
                  <a:schemeClr val="tx1"/>
                </a:solidFill>
                <a:latin typeface="Arial" charset="0"/>
                <a:ea typeface="ＭＳ Ｐゴシック" pitchFamily="-107" charset="-128"/>
                <a:cs typeface="ＭＳ Ｐゴシック" pitchFamily="-107" charset="-128"/>
              </a:rPr>
              <a:t>The first concern refers to the possibility that cryptanalysis is possible by exploiting</a:t>
            </a:r>
          </a:p>
          <a:p>
            <a:r>
              <a:rPr lang="en-US" sz="1200" kern="1200" baseline="0" dirty="0" smtClean="0">
                <a:solidFill>
                  <a:schemeClr val="tx1"/>
                </a:solidFill>
                <a:latin typeface="Arial" charset="0"/>
                <a:ea typeface="ＭＳ Ｐゴシック" pitchFamily="-107" charset="-128"/>
                <a:cs typeface="ＭＳ Ｐゴシック" pitchFamily="-107" charset="-128"/>
              </a:rPr>
              <a:t>the characteristics of the DES algorithm. Over the years, there have been numerous</a:t>
            </a:r>
          </a:p>
          <a:p>
            <a:r>
              <a:rPr lang="en-US" sz="1200" kern="1200" baseline="0" dirty="0" smtClean="0">
                <a:solidFill>
                  <a:schemeClr val="tx1"/>
                </a:solidFill>
                <a:latin typeface="Arial" charset="0"/>
                <a:ea typeface="ＭＳ Ｐゴシック" pitchFamily="-107" charset="-128"/>
                <a:cs typeface="ＭＳ Ｐゴシック" pitchFamily="-107" charset="-128"/>
              </a:rPr>
              <a:t>attempts to find and exploit weaknesses in the algorithm, making DES the most studied</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 in existence. Despite numerous approaches, no one</a:t>
            </a:r>
          </a:p>
          <a:p>
            <a:r>
              <a:rPr lang="en-US" sz="1200" kern="1200" baseline="0" dirty="0" smtClean="0">
                <a:solidFill>
                  <a:schemeClr val="tx1"/>
                </a:solidFill>
                <a:latin typeface="Arial" charset="0"/>
                <a:ea typeface="ＭＳ Ｐゴシック" pitchFamily="-107" charset="-128"/>
                <a:cs typeface="ＭＳ Ｐゴシック" pitchFamily="-107" charset="-128"/>
              </a:rPr>
              <a:t>has so far succeeded in discovering a fatal weakness in 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more serious concern is key length. With a key length of 56 bits, there are</a:t>
            </a:r>
          </a:p>
          <a:p>
            <a:r>
              <a:rPr lang="en-US" sz="1200" kern="1200" baseline="0" dirty="0" smtClean="0">
                <a:solidFill>
                  <a:schemeClr val="tx1"/>
                </a:solidFill>
                <a:latin typeface="Arial" charset="0"/>
                <a:ea typeface="ＭＳ Ｐゴシック" pitchFamily="-107" charset="-128"/>
                <a:cs typeface="ＭＳ Ｐゴシック" pitchFamily="-107" charset="-128"/>
              </a:rPr>
              <a:t>2</a:t>
            </a:r>
            <a:r>
              <a:rPr lang="en-US" sz="1200" kern="1200" baseline="30000" dirty="0" smtClean="0">
                <a:solidFill>
                  <a:schemeClr val="tx1"/>
                </a:solidFill>
                <a:latin typeface="Arial" charset="0"/>
                <a:ea typeface="ＭＳ Ｐゴシック" pitchFamily="-107" charset="-128"/>
                <a:cs typeface="ＭＳ Ｐゴシック" pitchFamily="-107" charset="-128"/>
              </a:rPr>
              <a:t>56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which is approximately 7.2 *  10</a:t>
            </a:r>
            <a:r>
              <a:rPr lang="en-US" sz="1200" kern="1200" baseline="30000" dirty="0" smtClean="0">
                <a:solidFill>
                  <a:schemeClr val="tx1"/>
                </a:solidFill>
                <a:latin typeface="Arial" charset="0"/>
                <a:ea typeface="ＭＳ Ｐゴシック" pitchFamily="-107" charset="-128"/>
                <a:cs typeface="ＭＳ Ｐゴシック" pitchFamily="-107" charset="-128"/>
              </a:rPr>
              <a:t>16</a:t>
            </a:r>
            <a:r>
              <a:rPr lang="en-US" sz="1200" kern="1200" baseline="0" dirty="0" smtClean="0">
                <a:solidFill>
                  <a:schemeClr val="tx1"/>
                </a:solidFill>
                <a:latin typeface="Arial" charset="0"/>
                <a:ea typeface="ＭＳ Ｐゴシック" pitchFamily="-107" charset="-128"/>
                <a:cs typeface="ＭＳ Ｐゴシック" pitchFamily="-107" charset="-128"/>
              </a:rPr>
              <a:t>  keys. Thus, on the face of it,</a:t>
            </a:r>
          </a:p>
          <a:p>
            <a:r>
              <a:rPr lang="en-US" sz="1200" kern="1200" baseline="0" dirty="0" smtClean="0">
                <a:solidFill>
                  <a:schemeClr val="tx1"/>
                </a:solidFill>
                <a:latin typeface="Arial" charset="0"/>
                <a:ea typeface="ＭＳ Ｐゴシック" pitchFamily="-107" charset="-128"/>
                <a:cs typeface="ＭＳ Ｐゴシック" pitchFamily="-107" charset="-128"/>
              </a:rPr>
              <a:t>a brute-force attack appears impractical. Assuming that on average half the key</a:t>
            </a:r>
          </a:p>
          <a:p>
            <a:r>
              <a:rPr lang="en-US" sz="1200" kern="1200" baseline="0" dirty="0" smtClean="0">
                <a:solidFill>
                  <a:schemeClr val="tx1"/>
                </a:solidFill>
                <a:latin typeface="Arial" charset="0"/>
                <a:ea typeface="ＭＳ Ｐゴシック" pitchFamily="-107" charset="-128"/>
                <a:cs typeface="ＭＳ Ｐゴシック" pitchFamily="-107" charset="-128"/>
              </a:rPr>
              <a:t>space has to be searched, a single machine performing one DES encryption per</a:t>
            </a:r>
          </a:p>
          <a:p>
            <a:r>
              <a:rPr lang="en-US" sz="1200" kern="1200" baseline="0" dirty="0" smtClean="0">
                <a:solidFill>
                  <a:schemeClr val="tx1"/>
                </a:solidFill>
                <a:latin typeface="Arial" charset="0"/>
                <a:ea typeface="ＭＳ Ｐゴシック" pitchFamily="-107" charset="-128"/>
                <a:cs typeface="ＭＳ Ｐゴシック" pitchFamily="-107" charset="-128"/>
              </a:rPr>
              <a:t>microsecond would take more than a thousand years to break the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However, the assumption of one encryption per microsecond is overly</a:t>
            </a:r>
          </a:p>
          <a:p>
            <a:r>
              <a:rPr lang="en-US" sz="1200" kern="1200" baseline="0" dirty="0" smtClean="0">
                <a:solidFill>
                  <a:schemeClr val="tx1"/>
                </a:solidFill>
                <a:latin typeface="Arial" charset="0"/>
                <a:ea typeface="ＭＳ Ｐゴシック" pitchFamily="-107" charset="-128"/>
                <a:cs typeface="ＭＳ Ｐゴシック" pitchFamily="-107" charset="-128"/>
              </a:rPr>
              <a:t>conservative. DES finally and definitively proved insecure in July 1998, when the</a:t>
            </a:r>
          </a:p>
          <a:p>
            <a:r>
              <a:rPr lang="en-US" sz="1200" kern="1200" baseline="0" dirty="0" smtClean="0">
                <a:solidFill>
                  <a:schemeClr val="tx1"/>
                </a:solidFill>
                <a:latin typeface="Arial" charset="0"/>
                <a:ea typeface="ＭＳ Ｐゴシック" pitchFamily="-107" charset="-128"/>
                <a:cs typeface="ＭＳ Ｐゴシック" pitchFamily="-107" charset="-128"/>
              </a:rPr>
              <a:t>Electronic Frontier Foundation (EFF) announced that it had broken a DES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using a special-purpose “DES cracker” machine that was built for less than</a:t>
            </a:r>
          </a:p>
          <a:p>
            <a:r>
              <a:rPr lang="en-US" sz="1200" kern="1200" baseline="0" dirty="0" smtClean="0">
                <a:solidFill>
                  <a:schemeClr val="tx1"/>
                </a:solidFill>
                <a:latin typeface="Arial" charset="0"/>
                <a:ea typeface="ＭＳ Ｐゴシック" pitchFamily="-107" charset="-128"/>
                <a:cs typeface="ＭＳ Ｐゴシック" pitchFamily="-107" charset="-128"/>
              </a:rPr>
              <a:t>$250,000. The attack took less than three days. The EFF has published a detailed</a:t>
            </a:r>
          </a:p>
          <a:p>
            <a:r>
              <a:rPr lang="en-US" sz="1200" kern="1200" baseline="0" dirty="0" smtClean="0">
                <a:solidFill>
                  <a:schemeClr val="tx1"/>
                </a:solidFill>
                <a:latin typeface="Arial" charset="0"/>
                <a:ea typeface="ＭＳ Ｐゴシック" pitchFamily="-107" charset="-128"/>
                <a:cs typeface="ＭＳ Ｐゴシック" pitchFamily="-107" charset="-128"/>
              </a:rPr>
              <a:t>description of the machine, enabling others to build their own cracker [EFF98].</a:t>
            </a:r>
          </a:p>
          <a:p>
            <a:r>
              <a:rPr lang="en-US" sz="1200" kern="1200" baseline="0" dirty="0" smtClean="0">
                <a:solidFill>
                  <a:schemeClr val="tx1"/>
                </a:solidFill>
                <a:latin typeface="Arial" charset="0"/>
                <a:ea typeface="ＭＳ Ｐゴシック" pitchFamily="-107" charset="-128"/>
                <a:cs typeface="ＭＳ Ｐゴシック" pitchFamily="-107" charset="-128"/>
              </a:rPr>
              <a:t>And, of course, hardware prices will continue to drop as speeds increase, making</a:t>
            </a:r>
          </a:p>
          <a:p>
            <a:r>
              <a:rPr lang="en-US" sz="1200" kern="1200" baseline="0" dirty="0" smtClean="0">
                <a:solidFill>
                  <a:schemeClr val="tx1"/>
                </a:solidFill>
                <a:latin typeface="Arial" charset="0"/>
                <a:ea typeface="ＭＳ Ｐゴシック" pitchFamily="-107" charset="-128"/>
                <a:cs typeface="ＭＳ Ｐゴシック" pitchFamily="-107" charset="-128"/>
              </a:rPr>
              <a:t>DES virtually worthless.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smtClean="0">
                <a:solidFill>
                  <a:schemeClr val="tx1"/>
                </a:solidFill>
                <a:latin typeface="Arial" charset="0"/>
                <a:ea typeface="ＭＳ Ｐゴシック" pitchFamily="-107" charset="-128"/>
                <a:cs typeface="ＭＳ Ｐゴシック" pitchFamily="-107" charset="-128"/>
              </a:rPr>
              <a:t> security of DES. A paper from Seagate Technology [SEAG08] suggests that a rate</a:t>
            </a:r>
          </a:p>
          <a:p>
            <a:r>
              <a:rPr lang="en-US" sz="1200" kern="1200" baseline="0" dirty="0" smtClean="0">
                <a:solidFill>
                  <a:schemeClr val="tx1"/>
                </a:solidFill>
                <a:latin typeface="Arial" charset="0"/>
                <a:ea typeface="ＭＳ Ｐゴシック" pitchFamily="-107" charset="-128"/>
                <a:cs typeface="ＭＳ Ｐゴシック" pitchFamily="-107" charset="-128"/>
              </a:rPr>
              <a:t>of one billion (10</a:t>
            </a:r>
            <a:r>
              <a:rPr lang="en-US" sz="1200" kern="1200" baseline="30000" dirty="0" smtClean="0">
                <a:solidFill>
                  <a:schemeClr val="tx1"/>
                </a:solidFill>
                <a:latin typeface="Arial" charset="0"/>
                <a:ea typeface="ＭＳ Ｐゴシック" pitchFamily="-107" charset="-128"/>
                <a:cs typeface="ＭＳ Ｐゴシック" pitchFamily="-107" charset="-128"/>
              </a:rPr>
              <a:t>9</a:t>
            </a:r>
            <a:r>
              <a:rPr lang="en-US" sz="1200" kern="1200" baseline="0" dirty="0" smtClean="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smtClean="0">
                <a:solidFill>
                  <a:schemeClr val="tx1"/>
                </a:solidFill>
                <a:latin typeface="Arial" charset="0"/>
                <a:ea typeface="ＭＳ Ｐゴシック" pitchFamily="-107" charset="-128"/>
                <a:cs typeface="ＭＳ Ｐゴシック" pitchFamily="-107" charset="-128"/>
              </a:rPr>
              <a:t>computers. Recent offerings confirm this. Both Intel and AMD now offer hardware based</a:t>
            </a:r>
          </a:p>
          <a:p>
            <a:r>
              <a:rPr lang="en-US" sz="1200" kern="1200" baseline="0" dirty="0" smtClean="0">
                <a:solidFill>
                  <a:schemeClr val="tx1"/>
                </a:solidFill>
                <a:latin typeface="Arial" charset="0"/>
                <a:ea typeface="ＭＳ Ｐゴシック" pitchFamily="-107" charset="-128"/>
                <a:cs typeface="ＭＳ Ｐゴシック" pitchFamily="-107" charset="-128"/>
              </a:rPr>
              <a:t>instructions to accelerate the use of AES. Tests run on a contemporary multicore</a:t>
            </a:r>
          </a:p>
          <a:p>
            <a:r>
              <a:rPr lang="en-US" sz="1200" kern="1200" baseline="0" dirty="0" smtClean="0">
                <a:solidFill>
                  <a:schemeClr val="tx1"/>
                </a:solidFill>
                <a:latin typeface="Arial" charset="0"/>
                <a:ea typeface="ＭＳ Ｐゴシック" pitchFamily="-107" charset="-128"/>
                <a:cs typeface="ＭＳ Ｐゴシック" pitchFamily="-107" charset="-128"/>
              </a:rPr>
              <a:t>Intel machine resulted in an encryption rate of about half a billion [BASU12].</a:t>
            </a:r>
          </a:p>
          <a:p>
            <a:r>
              <a:rPr lang="en-US" sz="1200" kern="1200" baseline="0" dirty="0" smtClean="0">
                <a:solidFill>
                  <a:schemeClr val="tx1"/>
                </a:solidFill>
                <a:latin typeface="Arial" charset="0"/>
                <a:ea typeface="ＭＳ Ｐゴシック" pitchFamily="-107" charset="-128"/>
                <a:cs typeface="ＭＳ Ｐゴシック" pitchFamily="-107" charset="-128"/>
              </a:rPr>
              <a:t>Another recent analysis suggests that with contemporary supercomputer technology,</a:t>
            </a:r>
          </a:p>
          <a:p>
            <a:r>
              <a:rPr lang="en-US" sz="1200" kern="1200" baseline="0" dirty="0" smtClean="0">
                <a:solidFill>
                  <a:schemeClr val="tx1"/>
                </a:solidFill>
                <a:latin typeface="Arial" charset="0"/>
                <a:ea typeface="ＭＳ Ｐゴシック" pitchFamily="-107" charset="-128"/>
                <a:cs typeface="ＭＳ Ｐゴシック" pitchFamily="-107" charset="-128"/>
              </a:rPr>
              <a:t>a rate of 10</a:t>
            </a:r>
            <a:r>
              <a:rPr lang="en-US" sz="1200" kern="1200" baseline="30000" dirty="0" smtClean="0">
                <a:solidFill>
                  <a:schemeClr val="tx1"/>
                </a:solidFill>
                <a:latin typeface="Arial" charset="0"/>
                <a:ea typeface="ＭＳ Ｐゴシック" pitchFamily="-107" charset="-128"/>
                <a:cs typeface="ＭＳ Ｐゴシック" pitchFamily="-107" charset="-128"/>
              </a:rPr>
              <a:t>13</a:t>
            </a:r>
            <a:r>
              <a:rPr lang="en-US" sz="1200" kern="1200" baseline="0" dirty="0" smtClean="0">
                <a:solidFill>
                  <a:schemeClr val="tx1"/>
                </a:solidFill>
                <a:latin typeface="Arial" charset="0"/>
                <a:ea typeface="ＭＳ Ｐゴシック" pitchFamily="-107" charset="-128"/>
                <a:cs typeface="ＭＳ Ｐゴシック" pitchFamily="-107" charset="-128"/>
              </a:rPr>
              <a:t>  encryptions/s is reasonable [AROR12].</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E537FDBA-404A-B447-AFEA-1F02BFF1ADA4}" type="slidenum">
              <a:rPr lang="en-AU">
                <a:latin typeface="Arial" pitchFamily="-84" charset="0"/>
              </a:rPr>
              <a:pPr/>
              <a:t>17</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Considering these results, Table 2.2 shows how much time is required for a</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 for various key sizes. As can be seen, a single PC can break DES</a:t>
            </a:r>
          </a:p>
          <a:p>
            <a:r>
              <a:rPr lang="en-US" sz="1200" kern="1200" baseline="0" dirty="0" smtClean="0">
                <a:solidFill>
                  <a:schemeClr val="tx1"/>
                </a:solidFill>
                <a:latin typeface="Arial" charset="0"/>
                <a:ea typeface="ＭＳ Ｐゴシック" pitchFamily="-107" charset="-128"/>
                <a:cs typeface="ＭＳ Ｐゴシック" pitchFamily="-107" charset="-128"/>
              </a:rPr>
              <a:t>in about a year; if multiple PCs work in parallel, the time is drastically shortened.</a:t>
            </a:r>
          </a:p>
          <a:p>
            <a:r>
              <a:rPr lang="en-US" sz="1200" kern="1200" baseline="0" dirty="0" smtClean="0">
                <a:solidFill>
                  <a:schemeClr val="tx1"/>
                </a:solidFill>
                <a:latin typeface="Arial" charset="0"/>
                <a:ea typeface="ＭＳ Ｐゴシック" pitchFamily="-107" charset="-128"/>
                <a:cs typeface="ＭＳ Ｐゴシック" pitchFamily="-107" charset="-128"/>
              </a:rPr>
              <a:t>And today’s supercomputers should be able to find a key in about an hour. Key</a:t>
            </a:r>
          </a:p>
          <a:p>
            <a:r>
              <a:rPr lang="en-US" sz="1200" kern="1200" baseline="0" dirty="0" smtClean="0">
                <a:solidFill>
                  <a:schemeClr val="tx1"/>
                </a:solidFill>
                <a:latin typeface="Arial" charset="0"/>
                <a:ea typeface="ＭＳ Ｐゴシック" pitchFamily="-107" charset="-128"/>
                <a:cs typeface="ＭＳ Ｐゴシック" pitchFamily="-107" charset="-128"/>
              </a:rPr>
              <a:t>sizes of 128 bits or greater are effectively unbreakable using simply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Even if we managed to speed up the attacking system by a factor of 1 trillion</a:t>
            </a:r>
          </a:p>
          <a:p>
            <a:r>
              <a:rPr lang="en-US" sz="1200" kern="1200" baseline="0" dirty="0" smtClean="0">
                <a:solidFill>
                  <a:schemeClr val="tx1"/>
                </a:solidFill>
                <a:latin typeface="Arial" charset="0"/>
                <a:ea typeface="ＭＳ Ｐゴシック" pitchFamily="-107" charset="-128"/>
                <a:cs typeface="ＭＳ Ｐゴシック" pitchFamily="-107" charset="-128"/>
              </a:rPr>
              <a:t>(10</a:t>
            </a:r>
            <a:r>
              <a:rPr lang="en-US" sz="1200" kern="1200" baseline="30000" dirty="0" smtClean="0">
                <a:solidFill>
                  <a:schemeClr val="tx1"/>
                </a:solidFill>
                <a:latin typeface="Arial" charset="0"/>
                <a:ea typeface="ＭＳ Ｐゴシック" pitchFamily="-107" charset="-128"/>
                <a:cs typeface="ＭＳ Ｐゴシック" pitchFamily="-107" charset="-128"/>
              </a:rPr>
              <a:t>12</a:t>
            </a:r>
            <a:r>
              <a:rPr lang="en-US" sz="1200" kern="1200" baseline="0" dirty="0" smtClean="0">
                <a:solidFill>
                  <a:schemeClr val="tx1"/>
                </a:solidFill>
                <a:latin typeface="Arial" charset="0"/>
                <a:ea typeface="ＭＳ Ｐゴシック" pitchFamily="-107" charset="-128"/>
                <a:cs typeface="ＭＳ Ｐゴシック" pitchFamily="-107" charset="-128"/>
              </a:rPr>
              <a:t> ), it would still take over 100,000 years to break a code using a 128-bit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B658BCE-B296-FE4D-AED7-00EA22257EA4}" type="slidenum">
              <a:rPr lang="en-AU">
                <a:latin typeface="Arial" pitchFamily="-84" charset="0"/>
              </a:rPr>
              <a:pPr/>
              <a:t>18</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Triple DES (3DES) was first standardized for use in financial applications in ANSI</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X9.17 in 1985. 3DES was incorporated as part of the Data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in 1999 with the publication of FIPS 46-3.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3DES uses three keys and three executions of the DES algorithm. The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follows an encrypt-decrypt-encrypt (EDE) sequence (Figure 2.3a).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There is no cryptographic significance to the use of decryption for the second</a:t>
            </a:r>
          </a:p>
          <a:p>
            <a:r>
              <a:rPr lang="en-US" sz="1200" kern="1200" baseline="0" dirty="0" smtClean="0">
                <a:solidFill>
                  <a:schemeClr val="tx1"/>
                </a:solidFill>
                <a:latin typeface="Arial" charset="0"/>
                <a:ea typeface="ＭＳ Ｐゴシック" pitchFamily="-107" charset="-128"/>
                <a:cs typeface="ＭＳ Ｐゴシック" pitchFamily="-107" charset="-128"/>
              </a:rPr>
              <a:t>stage of 3DES encryption. Its only advantage is that it allows users of 3DES to</a:t>
            </a:r>
          </a:p>
          <a:p>
            <a:r>
              <a:rPr lang="en-US" sz="1200" kern="1200" baseline="0" dirty="0" smtClean="0">
                <a:solidFill>
                  <a:schemeClr val="tx1"/>
                </a:solidFill>
                <a:latin typeface="Arial" charset="0"/>
                <a:ea typeface="ＭＳ Ｐゴシック" pitchFamily="-107" charset="-128"/>
                <a:cs typeface="ＭＳ Ｐゴシック" pitchFamily="-107" charset="-128"/>
              </a:rPr>
              <a:t>decrypt data encrypted by users of the older single 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three distinct keys, 3DES has an effective key length of 168 bits.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C89822F-D2C6-574E-8A19-80D15A14F849}" type="slidenum">
              <a:rPr lang="en-AU">
                <a:latin typeface="Arial" pitchFamily="-84" charset="0"/>
              </a:rPr>
              <a:pPr/>
              <a:t>19</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FIPS 46-3 includes the following guidelines for 3DES.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3DES is the FIPS-approved symmetric encryption algorithm of choice.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original DES, which uses a single 56-bit key, is permitted under the standard</a:t>
            </a:r>
          </a:p>
          <a:p>
            <a:r>
              <a:rPr lang="en-US" sz="1200" kern="1200" baseline="0" dirty="0" smtClean="0">
                <a:solidFill>
                  <a:schemeClr val="tx1"/>
                </a:solidFill>
                <a:latin typeface="Arial" charset="0"/>
                <a:ea typeface="ＭＳ Ｐゴシック" pitchFamily="-107" charset="-128"/>
                <a:cs typeface="ＭＳ Ｐゴシック" pitchFamily="-107" charset="-128"/>
              </a:rPr>
              <a:t>for legacy systems only. New procurements should support 3DES.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Government organizations with legacy DES systems are encouraged to transition</a:t>
            </a:r>
          </a:p>
          <a:p>
            <a:r>
              <a:rPr lang="en-US" sz="1200" kern="1200" baseline="0" dirty="0" smtClean="0">
                <a:solidFill>
                  <a:schemeClr val="tx1"/>
                </a:solidFill>
                <a:latin typeface="Arial" charset="0"/>
                <a:ea typeface="ＭＳ Ｐゴシック" pitchFamily="-107" charset="-128"/>
                <a:cs typeface="ＭＳ Ｐゴシック" pitchFamily="-107" charset="-128"/>
              </a:rPr>
              <a:t>to 3DES.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anticipated that 3DES and the Advanced Encryption Standard (AES) will</a:t>
            </a:r>
          </a:p>
          <a:p>
            <a:r>
              <a:rPr lang="en-US" sz="1200" kern="1200" baseline="0" dirty="0" smtClean="0">
                <a:solidFill>
                  <a:schemeClr val="tx1"/>
                </a:solidFill>
                <a:latin typeface="Arial" charset="0"/>
                <a:ea typeface="ＭＳ Ｐゴシック" pitchFamily="-107" charset="-128"/>
                <a:cs typeface="ＭＳ Ｐゴシック" pitchFamily="-107" charset="-128"/>
              </a:rPr>
              <a:t>coexist as FIPS-approved algorithms, allowing for a gradual transition to AES.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is easy to see that 3DES is a formidable algorithm. Because the underlying</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algorithm is DEA, 3DES can claim the same resistance to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based on the algorithm as is claimed for DEA. Furthermore, with a 168-bit key</a:t>
            </a:r>
          </a:p>
          <a:p>
            <a:r>
              <a:rPr lang="en-US" sz="1200" kern="1200" baseline="0" dirty="0" smtClean="0">
                <a:solidFill>
                  <a:schemeClr val="tx1"/>
                </a:solidFill>
                <a:latin typeface="Arial" charset="0"/>
                <a:ea typeface="ＭＳ Ｐゴシック" pitchFamily="-107" charset="-128"/>
                <a:cs typeface="ＭＳ Ｐゴシック" pitchFamily="-107" charset="-128"/>
              </a:rPr>
              <a:t>length, brute-force attacks are effectively impossible.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Ultimately, AES is intended to replace 3DES, but this process will take a</a:t>
            </a:r>
          </a:p>
          <a:p>
            <a:r>
              <a:rPr lang="en-US" sz="1200" kern="1200" baseline="0" dirty="0" smtClean="0">
                <a:solidFill>
                  <a:schemeClr val="tx1"/>
                </a:solidFill>
                <a:latin typeface="Arial" charset="0"/>
                <a:ea typeface="ＭＳ Ｐゴシック" pitchFamily="-107" charset="-128"/>
                <a:cs typeface="ＭＳ Ｐゴシック" pitchFamily="-107" charset="-128"/>
              </a:rPr>
              <a:t>number of years. NIST anticipates that 3DES will remain an approved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(for U.S. government use) for the foreseeable future.</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This chapter begins with a look at a general model for the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process; this will enable us to understand the context within which the algorithms are</a:t>
            </a:r>
          </a:p>
          <a:p>
            <a:r>
              <a:rPr lang="en-US" sz="1200" kern="1200" baseline="0" dirty="0" smtClean="0">
                <a:solidFill>
                  <a:schemeClr val="tx1"/>
                </a:solidFill>
                <a:latin typeface="Arial" charset="0"/>
                <a:ea typeface="ＭＳ Ｐゴシック" pitchFamily="-107" charset="-128"/>
                <a:cs typeface="ＭＳ Ｐゴシック" pitchFamily="-107" charset="-128"/>
              </a:rPr>
              <a:t>used. Then we look at three important block encryption algorithms: DES, triple DES,</a:t>
            </a:r>
          </a:p>
          <a:p>
            <a:r>
              <a:rPr lang="en-US" sz="1200" kern="1200" baseline="0" dirty="0" smtClean="0">
                <a:solidFill>
                  <a:schemeClr val="tx1"/>
                </a:solidFill>
                <a:latin typeface="Arial" charset="0"/>
                <a:ea typeface="ＭＳ Ｐゴシック" pitchFamily="-107" charset="-128"/>
                <a:cs typeface="ＭＳ Ｐゴシック" pitchFamily="-107" charset="-128"/>
              </a:rPr>
              <a:t>and AES. This is followed by a discussion of random and pseudorandom number generation.</a:t>
            </a:r>
          </a:p>
          <a:p>
            <a:r>
              <a:rPr lang="en-US" sz="1200" kern="1200" baseline="0" dirty="0" smtClean="0">
                <a:solidFill>
                  <a:schemeClr val="tx1"/>
                </a:solidFill>
                <a:latin typeface="Arial" charset="0"/>
                <a:ea typeface="ＭＳ Ｐゴシック" pitchFamily="-107" charset="-128"/>
                <a:cs typeface="ＭＳ Ｐゴシック" pitchFamily="-107" charset="-128"/>
              </a:rPr>
              <a:t>Next, the chapter introduces symmetric stream encryption and describes the</a:t>
            </a:r>
          </a:p>
          <a:p>
            <a:r>
              <a:rPr lang="en-US" sz="1200" kern="1200" baseline="0" dirty="0" smtClean="0">
                <a:solidFill>
                  <a:schemeClr val="tx1"/>
                </a:solidFill>
                <a:latin typeface="Arial" charset="0"/>
                <a:ea typeface="ＭＳ Ｐゴシック" pitchFamily="-107" charset="-128"/>
                <a:cs typeface="ＭＳ Ｐゴシック" pitchFamily="-107" charset="-128"/>
              </a:rPr>
              <a:t>widely used stream cipher RC4. Finally, we look at the important topic of block cipher</a:t>
            </a:r>
          </a:p>
          <a:p>
            <a:r>
              <a:rPr lang="en-US" sz="1200" kern="1200" baseline="0" dirty="0" smtClean="0">
                <a:solidFill>
                  <a:schemeClr val="tx1"/>
                </a:solidFill>
                <a:latin typeface="Arial" charset="0"/>
                <a:ea typeface="ＭＳ Ｐゴシック" pitchFamily="-107" charset="-128"/>
                <a:cs typeface="ＭＳ Ｐゴシック" pitchFamily="-107" charset="-128"/>
              </a:rPr>
              <a:t>modes of operation.</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D79FD4E-F3C2-E94C-A880-8F8382747718}" type="slidenum">
              <a:rPr lang="en-AU">
                <a:latin typeface="Arial" pitchFamily="-84" charset="0"/>
              </a:rPr>
              <a:pPr/>
              <a:t>20</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principal drawback of 3DES is that the algorithm is relatively sluggish</a:t>
            </a:r>
          </a:p>
          <a:p>
            <a:r>
              <a:rPr lang="en-US" sz="1200" kern="1200" baseline="0" dirty="0" smtClean="0">
                <a:solidFill>
                  <a:schemeClr val="tx1"/>
                </a:solidFill>
                <a:latin typeface="Arial" charset="0"/>
                <a:ea typeface="ＭＳ Ｐゴシック" pitchFamily="-107" charset="-128"/>
                <a:cs typeface="ＭＳ Ｐゴシック" pitchFamily="-107" charset="-128"/>
              </a:rPr>
              <a:t>in software. The original DEA was designed for mid-1970s hardware implementation</a:t>
            </a:r>
          </a:p>
          <a:p>
            <a:r>
              <a:rPr lang="en-US" sz="1200" kern="1200" baseline="0" dirty="0" smtClean="0">
                <a:solidFill>
                  <a:schemeClr val="tx1"/>
                </a:solidFill>
                <a:latin typeface="Arial" charset="0"/>
                <a:ea typeface="ＭＳ Ｐゴシック" pitchFamily="-107" charset="-128"/>
                <a:cs typeface="ＭＳ Ｐゴシック" pitchFamily="-107" charset="-128"/>
              </a:rPr>
              <a:t>and does not produce efficient software code. 3DES, which has three times</a:t>
            </a:r>
          </a:p>
          <a:p>
            <a:r>
              <a:rPr lang="en-US" sz="1200" kern="1200" baseline="0" dirty="0" smtClean="0">
                <a:solidFill>
                  <a:schemeClr val="tx1"/>
                </a:solidFill>
                <a:latin typeface="Arial" charset="0"/>
                <a:ea typeface="ＭＳ Ｐゴシック" pitchFamily="-107" charset="-128"/>
                <a:cs typeface="ＭＳ Ｐゴシック" pitchFamily="-107" charset="-128"/>
              </a:rPr>
              <a:t>as many rounds as DEA, is correspondingly slower. A secondary drawback is that</a:t>
            </a:r>
          </a:p>
          <a:p>
            <a:r>
              <a:rPr lang="en-US" sz="1200" kern="1200" baseline="0" dirty="0" smtClean="0">
                <a:solidFill>
                  <a:schemeClr val="tx1"/>
                </a:solidFill>
                <a:latin typeface="Arial" charset="0"/>
                <a:ea typeface="ＭＳ Ｐゴシック" pitchFamily="-107" charset="-128"/>
                <a:cs typeface="ＭＳ Ｐゴシック" pitchFamily="-107" charset="-128"/>
              </a:rPr>
              <a:t>both DEA and 3DES use a 64-bit block size. For reasons of both efficiency and</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a larger block size is desirable.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of these drawbacks, 3DES is not a reasonable candidate for long term</a:t>
            </a:r>
          </a:p>
          <a:p>
            <a:r>
              <a:rPr lang="en-US" sz="1200" kern="1200" baseline="0" dirty="0" smtClean="0">
                <a:solidFill>
                  <a:schemeClr val="tx1"/>
                </a:solidFill>
                <a:latin typeface="Arial" charset="0"/>
                <a:ea typeface="ＭＳ Ｐゴシック" pitchFamily="-107" charset="-128"/>
                <a:cs typeface="ＭＳ Ｐゴシック" pitchFamily="-107" charset="-128"/>
              </a:rPr>
              <a:t>use. As a replacement, NIST in 1997 issued a call for proposals for a new</a:t>
            </a:r>
          </a:p>
          <a:p>
            <a:r>
              <a:rPr lang="en-US" sz="1200" kern="1200" baseline="0" dirty="0" smtClean="0">
                <a:solidFill>
                  <a:schemeClr val="tx1"/>
                </a:solidFill>
                <a:latin typeface="Arial" charset="0"/>
                <a:ea typeface="ＭＳ Ｐゴシック" pitchFamily="-107" charset="-128"/>
                <a:cs typeface="ＭＳ Ｐゴシック" pitchFamily="-107" charset="-128"/>
              </a:rPr>
              <a:t>Advanced Encryption Standard (AES) , which should have a security strength equal</a:t>
            </a:r>
          </a:p>
          <a:p>
            <a:r>
              <a:rPr lang="en-US" sz="1200" kern="1200" baseline="0" dirty="0" smtClean="0">
                <a:solidFill>
                  <a:schemeClr val="tx1"/>
                </a:solidFill>
                <a:latin typeface="Arial" charset="0"/>
                <a:ea typeface="ＭＳ Ｐゴシック" pitchFamily="-107" charset="-128"/>
                <a:cs typeface="ＭＳ Ｐゴシック" pitchFamily="-107" charset="-128"/>
              </a:rPr>
              <a:t>to or better than 3DES and significantly improved efficiency. In addition to these</a:t>
            </a:r>
          </a:p>
          <a:p>
            <a:r>
              <a:rPr lang="en-US" sz="1200" kern="1200" baseline="0" dirty="0" smtClean="0">
                <a:solidFill>
                  <a:schemeClr val="tx1"/>
                </a:solidFill>
                <a:latin typeface="Arial" charset="0"/>
                <a:ea typeface="ＭＳ Ｐゴシック" pitchFamily="-107" charset="-128"/>
                <a:cs typeface="ＭＳ Ｐゴシック" pitchFamily="-107" charset="-128"/>
              </a:rPr>
              <a:t>general requirements, NIST specified that AES must be a symmetric block cipher</a:t>
            </a:r>
          </a:p>
          <a:p>
            <a:r>
              <a:rPr lang="en-US" sz="1200" kern="1200" baseline="0" dirty="0" smtClean="0">
                <a:solidFill>
                  <a:schemeClr val="tx1"/>
                </a:solidFill>
                <a:latin typeface="Arial" charset="0"/>
                <a:ea typeface="ＭＳ Ｐゴシック" pitchFamily="-107" charset="-128"/>
                <a:cs typeface="ＭＳ Ｐゴシック" pitchFamily="-107" charset="-128"/>
              </a:rPr>
              <a:t>with a block length of 128 bits and support for key lengths of 128, 192, and 256 bits.</a:t>
            </a:r>
          </a:p>
          <a:p>
            <a:r>
              <a:rPr lang="en-US" sz="1200" kern="1200" baseline="0" dirty="0" smtClean="0">
                <a:solidFill>
                  <a:schemeClr val="tx1"/>
                </a:solidFill>
                <a:latin typeface="Arial" charset="0"/>
                <a:ea typeface="ＭＳ Ｐゴシック" pitchFamily="-107" charset="-128"/>
                <a:cs typeface="ＭＳ Ｐゴシック" pitchFamily="-107" charset="-128"/>
              </a:rPr>
              <a:t>Evaluation criteria included security, computational efficiency, memory requirements,</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and software suitability, and flexibility.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a first round of evaluation, 15 proposed algorithms were accepted. A second</a:t>
            </a:r>
          </a:p>
          <a:p>
            <a:r>
              <a:rPr lang="en-US" sz="1200" kern="1200" baseline="0" dirty="0" smtClean="0">
                <a:solidFill>
                  <a:schemeClr val="tx1"/>
                </a:solidFill>
                <a:latin typeface="Arial" charset="0"/>
                <a:ea typeface="ＭＳ Ｐゴシック" pitchFamily="-107" charset="-128"/>
                <a:cs typeface="ＭＳ Ｐゴシック" pitchFamily="-107" charset="-128"/>
              </a:rPr>
              <a:t>round narrowed the field to five algorithms. NIST completed its evaluation process</a:t>
            </a:r>
          </a:p>
          <a:p>
            <a:r>
              <a:rPr lang="en-US" sz="1200" kern="1200" baseline="0" dirty="0" smtClean="0">
                <a:solidFill>
                  <a:schemeClr val="tx1"/>
                </a:solidFill>
                <a:latin typeface="Arial" charset="0"/>
                <a:ea typeface="ＭＳ Ｐゴシック" pitchFamily="-107" charset="-128"/>
                <a:cs typeface="ＭＳ Ｐゴシック" pitchFamily="-107" charset="-128"/>
              </a:rPr>
              <a:t>and published a final standard (FIPS PUB 197) in November of 2001. NIST selected</a:t>
            </a:r>
          </a:p>
          <a:p>
            <a:r>
              <a:rPr lang="en-US" sz="1200" kern="1200" baseline="0" dirty="0" smtClean="0">
                <a:solidFill>
                  <a:schemeClr val="tx1"/>
                </a:solidFill>
                <a:latin typeface="Arial" charset="0"/>
                <a:ea typeface="ＭＳ Ｐゴシック" pitchFamily="-107" charset="-128"/>
                <a:cs typeface="ＭＳ Ｐゴシック" pitchFamily="-107" charset="-128"/>
              </a:rPr>
              <a:t>Rijndael as the proposed AES algorithm. The two researchers who developed and</a:t>
            </a:r>
          </a:p>
          <a:p>
            <a:r>
              <a:rPr lang="en-US" sz="1200" kern="1200" baseline="0" dirty="0" smtClean="0">
                <a:solidFill>
                  <a:schemeClr val="tx1"/>
                </a:solidFill>
                <a:latin typeface="Arial" charset="0"/>
                <a:ea typeface="ＭＳ Ｐゴシック" pitchFamily="-107" charset="-128"/>
                <a:cs typeface="ＭＳ Ｐゴシック" pitchFamily="-107" charset="-128"/>
              </a:rPr>
              <a:t>submitted Rijndael for the AES are both cryptographers from Belgium: Dr. Joan</a:t>
            </a:r>
          </a:p>
          <a:p>
            <a:r>
              <a:rPr lang="en-US" sz="1200" kern="1200" baseline="0" dirty="0" smtClean="0">
                <a:solidFill>
                  <a:schemeClr val="tx1"/>
                </a:solidFill>
                <a:latin typeface="Arial" charset="0"/>
                <a:ea typeface="ＭＳ Ｐゴシック" pitchFamily="-107" charset="-128"/>
                <a:cs typeface="ＭＳ Ｐゴシック" pitchFamily="-107" charset="-128"/>
              </a:rPr>
              <a:t>Daemen and Dr. Vincent Rijmen.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AES uses a block length of 128 bits and a key length</a:t>
            </a:r>
          </a:p>
          <a:p>
            <a:r>
              <a:rPr lang="en-US" sz="1200" kern="1200" baseline="0" dirty="0" smtClean="0">
                <a:solidFill>
                  <a:schemeClr val="tx1"/>
                </a:solidFill>
                <a:latin typeface="Arial" charset="0"/>
                <a:ea typeface="ＭＳ Ｐゴシック" pitchFamily="-107" charset="-128"/>
                <a:cs typeface="ＭＳ Ｐゴシック" pitchFamily="-107" charset="-128"/>
              </a:rPr>
              <a:t>that can be 128, 192, or 256 bits. In the description of this section, we assume a key</a:t>
            </a:r>
          </a:p>
          <a:p>
            <a:r>
              <a:rPr lang="en-US" sz="1200" kern="1200" baseline="0" dirty="0" smtClean="0">
                <a:solidFill>
                  <a:schemeClr val="tx1"/>
                </a:solidFill>
                <a:latin typeface="Arial" charset="0"/>
                <a:ea typeface="ＭＳ Ｐゴシック" pitchFamily="-107" charset="-128"/>
                <a:cs typeface="ＭＳ Ｐゴシック" pitchFamily="-107" charset="-128"/>
              </a:rPr>
              <a:t>length of 128 bits, which is likely to be the one most commonly implemented.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input to the encryption and decryption algorithms is a single 128-bit</a:t>
            </a:r>
          </a:p>
          <a:p>
            <a:r>
              <a:rPr lang="en-US" sz="1200" kern="1200" baseline="0" dirty="0" smtClean="0">
                <a:solidFill>
                  <a:schemeClr val="tx1"/>
                </a:solidFill>
                <a:latin typeface="Arial" charset="0"/>
                <a:ea typeface="ＭＳ Ｐゴシック" pitchFamily="-107" charset="-128"/>
                <a:cs typeface="ＭＳ Ｐゴシック" pitchFamily="-107" charset="-128"/>
              </a:rPr>
              <a:t>block. In FIPS PUB 197, this block is depicted as a square matrix of bytes. This</a:t>
            </a:r>
          </a:p>
          <a:p>
            <a:r>
              <a:rPr lang="en-US" sz="1200" kern="1200" baseline="0" dirty="0" smtClean="0">
                <a:solidFill>
                  <a:schemeClr val="tx1"/>
                </a:solidFill>
                <a:latin typeface="Arial" charset="0"/>
                <a:ea typeface="ＭＳ Ｐゴシック" pitchFamily="-107" charset="-128"/>
                <a:cs typeface="ＭＳ Ｐゴシック" pitchFamily="-107" charset="-128"/>
              </a:rPr>
              <a:t>block is copied into the State  array, which is modified at each stage of encryption or</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After the final stage, State  is copied to an output matrix. Similarly, the</a:t>
            </a:r>
          </a:p>
          <a:p>
            <a:r>
              <a:rPr lang="en-US" sz="1200" kern="1200" baseline="0" dirty="0" smtClean="0">
                <a:solidFill>
                  <a:schemeClr val="tx1"/>
                </a:solidFill>
                <a:latin typeface="Arial" charset="0"/>
                <a:ea typeface="ＭＳ Ｐゴシック" pitchFamily="-107" charset="-128"/>
                <a:cs typeface="ＭＳ Ｐゴシック" pitchFamily="-107" charset="-128"/>
              </a:rPr>
              <a:t>128-bit key is depicted as a square matrix of bytes. This key is then expanded into an</a:t>
            </a:r>
          </a:p>
          <a:p>
            <a:r>
              <a:rPr lang="en-US" sz="1200" kern="1200" baseline="0" dirty="0" smtClean="0">
                <a:solidFill>
                  <a:schemeClr val="tx1"/>
                </a:solidFill>
                <a:latin typeface="Arial" charset="0"/>
                <a:ea typeface="ＭＳ Ｐゴシック" pitchFamily="-107" charset="-128"/>
                <a:cs typeface="ＭＳ Ｐゴシック" pitchFamily="-107" charset="-128"/>
              </a:rPr>
              <a:t>array of key schedule words: Each word is four bytes and the total key schedule is</a:t>
            </a:r>
          </a:p>
          <a:p>
            <a:r>
              <a:rPr lang="en-US" sz="1200" kern="1200" baseline="0" dirty="0" smtClean="0">
                <a:solidFill>
                  <a:schemeClr val="tx1"/>
                </a:solidFill>
                <a:latin typeface="Arial" charset="0"/>
                <a:ea typeface="ＭＳ Ｐゴシック" pitchFamily="-107" charset="-128"/>
                <a:cs typeface="ＭＳ Ｐゴシック" pitchFamily="-107" charset="-128"/>
              </a:rPr>
              <a:t>44 words for the 128-bit key. The ordering of bytes within a matrix is by column. So,</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the first four bytes of a 128-bit plaintext input to the encryption cipher</a:t>
            </a:r>
          </a:p>
          <a:p>
            <a:r>
              <a:rPr lang="en-US" sz="1200" kern="1200" baseline="0" dirty="0" smtClean="0">
                <a:solidFill>
                  <a:schemeClr val="tx1"/>
                </a:solidFill>
                <a:latin typeface="Arial" charset="0"/>
                <a:ea typeface="ＭＳ Ｐゴシック" pitchFamily="-107" charset="-128"/>
                <a:cs typeface="ＭＳ Ｐゴシック" pitchFamily="-107" charset="-128"/>
              </a:rPr>
              <a:t>occupy the first column of the in  matrix, the second four bytes occupy the second</a:t>
            </a:r>
          </a:p>
          <a:p>
            <a:r>
              <a:rPr lang="en-US" sz="1200" kern="1200" baseline="0" dirty="0" smtClean="0">
                <a:solidFill>
                  <a:schemeClr val="tx1"/>
                </a:solidFill>
                <a:latin typeface="Arial" charset="0"/>
                <a:ea typeface="ＭＳ Ｐゴシック" pitchFamily="-107" charset="-128"/>
                <a:cs typeface="ＭＳ Ｐゴシック" pitchFamily="-107" charset="-128"/>
              </a:rPr>
              <a:t>column, and so on. Similarly, the first four bytes of the expanded key, which form a</a:t>
            </a:r>
          </a:p>
          <a:p>
            <a:r>
              <a:rPr lang="en-US" sz="1200" kern="1200" baseline="0" dirty="0" smtClean="0">
                <a:solidFill>
                  <a:schemeClr val="tx1"/>
                </a:solidFill>
                <a:latin typeface="Arial" charset="0"/>
                <a:ea typeface="ＭＳ Ｐゴシック" pitchFamily="-107" charset="-128"/>
                <a:cs typeface="ＭＳ Ｐゴシック" pitchFamily="-107" charset="-128"/>
              </a:rPr>
              <a:t>word, occupy the first column of the w  matrix.</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Four different stages are used, one of permutation and three of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(Figure 2.4):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Substitute bytes:  Uses a table, referred to as an S-box,  to perform a byte-by-</a:t>
            </a:r>
          </a:p>
          <a:p>
            <a:r>
              <a:rPr lang="en-US" sz="1200" kern="1200" baseline="0" dirty="0" smtClean="0">
                <a:solidFill>
                  <a:schemeClr val="tx1"/>
                </a:solidFill>
                <a:latin typeface="Arial" charset="0"/>
                <a:ea typeface="ＭＳ Ｐゴシック" pitchFamily="-107" charset="-128"/>
                <a:cs typeface="ＭＳ Ｐゴシック" pitchFamily="-107" charset="-128"/>
              </a:rPr>
              <a:t>byte substitution of the block.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Shift rows:  A simple permutation that is performed row by row.</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Mix columns:  A substitution that alters each byte in a column as a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of all of the bytes in the column.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Add round key: A simple bitwise XOR of the current block with a portion</a:t>
            </a:r>
          </a:p>
          <a:p>
            <a:r>
              <a:rPr lang="en-US" sz="1200" kern="1200" baseline="0" dirty="0" smtClean="0">
                <a:solidFill>
                  <a:schemeClr val="tx1"/>
                </a:solidFill>
                <a:latin typeface="Arial" charset="0"/>
                <a:ea typeface="ＭＳ Ｐゴシック" pitchFamily="-107" charset="-128"/>
                <a:cs typeface="ＭＳ Ｐゴシック" pitchFamily="-107" charset="-128"/>
              </a:rPr>
              <a:t>of the expanded key.</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2.5</a:t>
            </a:r>
          </a:p>
          <a:p>
            <a:r>
              <a:rPr lang="en-US" sz="1200" kern="1200" baseline="0" dirty="0" smtClean="0">
                <a:solidFill>
                  <a:schemeClr val="tx1"/>
                </a:solidFill>
                <a:latin typeface="Arial" charset="0"/>
                <a:ea typeface="ＭＳ Ｐゴシック" pitchFamily="-107" charset="-128"/>
                <a:cs typeface="ＭＳ Ｐゴシック" pitchFamily="-107" charset="-128"/>
              </a:rPr>
              <a:t>depicts the structure of a full encryption round.</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E55B0C80-0E48-0446-966D-D619BB3FDE00}" type="slidenum">
              <a:rPr lang="en-AU">
                <a:latin typeface="Arial" pitchFamily="-84" charset="0"/>
              </a:rPr>
              <a:pPr/>
              <a:t>23</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Random numbers play an important role in the use of encryption for various</a:t>
            </a:r>
          </a:p>
          <a:p>
            <a:r>
              <a:rPr lang="en-US" sz="1200" kern="1200" baseline="0" dirty="0" smtClean="0">
                <a:solidFill>
                  <a:schemeClr val="tx1"/>
                </a:solidFill>
                <a:latin typeface="Arial" charset="0"/>
                <a:ea typeface="ＭＳ Ｐゴシック" pitchFamily="-107" charset="-128"/>
                <a:cs typeface="ＭＳ Ｐゴシック" pitchFamily="-107" charset="-128"/>
              </a:rPr>
              <a:t>network security applications. We provide an overview in this section. The topic is</a:t>
            </a:r>
          </a:p>
          <a:p>
            <a:r>
              <a:rPr lang="en-US" sz="1200" kern="1200" baseline="0" dirty="0" smtClean="0">
                <a:solidFill>
                  <a:schemeClr val="tx1"/>
                </a:solidFill>
                <a:latin typeface="Arial" charset="0"/>
                <a:ea typeface="ＭＳ Ｐゴシック" pitchFamily="-107" charset="-128"/>
                <a:cs typeface="ＭＳ Ｐゴシック" pitchFamily="-107" charset="-128"/>
              </a:rPr>
              <a:t>examined in more detail in Appendix 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network security algorithms based on cryptography make use of</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keys for the RSA public-key encryption algorithm (described</a:t>
            </a:r>
          </a:p>
          <a:p>
            <a:r>
              <a:rPr lang="en-US" sz="1200" kern="1200" baseline="0" dirty="0" smtClean="0">
                <a:solidFill>
                  <a:schemeClr val="tx1"/>
                </a:solidFill>
                <a:latin typeface="Arial" charset="0"/>
                <a:ea typeface="ＭＳ Ｐゴシック" pitchFamily="-107" charset="-128"/>
                <a:cs typeface="ＭＳ Ｐゴシック" pitchFamily="-107" charset="-128"/>
              </a:rPr>
              <a:t>in Chapter 3) and other public-key algorithms.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stream key for symmetric stream cipher (discussed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following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symmetric key for use as a temporary session key. This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is used in a number of networking applications, such as Transport Layer</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5), Wi-Fi (Chapter 6), e-mail security (Chapter 7), and IP</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8).</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a number of key distribution scenarios, such as Kerberos (Chapter 4),</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are used for handshaking to prevent replay attacks.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These applications give rise to two distinct and not necessarily compatible</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sequence of random numbers: randomness and</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unpredictability.</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7FB5F40D-9E9A-BD43-A093-650894CFD850}" type="slidenum">
              <a:rPr lang="en-AU">
                <a:latin typeface="Arial" pitchFamily="-84" charset="0"/>
              </a:rPr>
              <a:pPr/>
              <a:t>24</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Traditionally, the concern in the generation of a sequence of allegedly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has been that the sequence of numbers be random in some well defined</a:t>
            </a:r>
          </a:p>
          <a:p>
            <a:r>
              <a:rPr lang="en-US" sz="1200" kern="1200" baseline="0" dirty="0" smtClean="0">
                <a:solidFill>
                  <a:schemeClr val="tx1"/>
                </a:solidFill>
                <a:latin typeface="Arial" charset="0"/>
                <a:ea typeface="ＭＳ Ｐゴシック" pitchFamily="-107" charset="-128"/>
                <a:cs typeface="ＭＳ Ｐゴシック" pitchFamily="-107" charset="-128"/>
              </a:rPr>
              <a:t>statistical sense. The following criteria are used to validate that a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of numbers is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Uniform distribution:  The distribution of bits in the sequence should be</a:t>
            </a:r>
          </a:p>
          <a:p>
            <a:r>
              <a:rPr lang="en-US" sz="1200" kern="1200" baseline="0" dirty="0" smtClean="0">
                <a:solidFill>
                  <a:schemeClr val="tx1"/>
                </a:solidFill>
                <a:latin typeface="Arial" charset="0"/>
                <a:ea typeface="ＭＳ Ｐゴシック" pitchFamily="-107" charset="-128"/>
                <a:cs typeface="ＭＳ Ｐゴシック" pitchFamily="-107" charset="-128"/>
              </a:rPr>
              <a:t>uniform; that is, the frequency of occurrence of ones and zeros should</a:t>
            </a:r>
          </a:p>
          <a:p>
            <a:r>
              <a:rPr lang="en-US" sz="1200" kern="1200" baseline="0" dirty="0" smtClean="0">
                <a:solidFill>
                  <a:schemeClr val="tx1"/>
                </a:solidFill>
                <a:latin typeface="Arial" charset="0"/>
                <a:ea typeface="ＭＳ Ｐゴシック" pitchFamily="-107" charset="-128"/>
                <a:cs typeface="ＭＳ Ｐゴシック" pitchFamily="-107" charset="-128"/>
              </a:rPr>
              <a:t>be approximately the same.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Independence:  No one subsequence in the sequence can be inferred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Although there are well-defined tests for determining that a sequence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matches a particular distribution, such as the uniform distribution, there is no</a:t>
            </a:r>
          </a:p>
          <a:p>
            <a:r>
              <a:rPr lang="en-US" sz="1200" kern="1200" baseline="0" dirty="0" smtClean="0">
                <a:solidFill>
                  <a:schemeClr val="tx1"/>
                </a:solidFill>
                <a:latin typeface="Arial" charset="0"/>
                <a:ea typeface="ＭＳ Ｐゴシック" pitchFamily="-107" charset="-128"/>
                <a:cs typeface="ＭＳ Ｐゴシック" pitchFamily="-107" charset="-128"/>
              </a:rPr>
              <a:t>such test to “prove” independence. Rather, a number of tests can be applied to</a:t>
            </a:r>
          </a:p>
          <a:p>
            <a:r>
              <a:rPr lang="en-US" sz="1200" kern="1200" baseline="0" dirty="0" smtClean="0">
                <a:solidFill>
                  <a:schemeClr val="tx1"/>
                </a:solidFill>
                <a:latin typeface="Arial" charset="0"/>
                <a:ea typeface="ＭＳ Ｐゴシック" pitchFamily="-107" charset="-128"/>
                <a:cs typeface="ＭＳ Ｐゴシック" pitchFamily="-107" charset="-128"/>
              </a:rPr>
              <a:t>demonstrate if a sequence does not exhibit independence. The general strategy is</a:t>
            </a:r>
          </a:p>
          <a:p>
            <a:r>
              <a:rPr lang="en-US" sz="1200" kern="1200" baseline="0" dirty="0" smtClean="0">
                <a:solidFill>
                  <a:schemeClr val="tx1"/>
                </a:solidFill>
                <a:latin typeface="Arial" charset="0"/>
                <a:ea typeface="ＭＳ Ｐゴシック" pitchFamily="-107" charset="-128"/>
                <a:cs typeface="ＭＳ Ｐゴシック" pitchFamily="-107" charset="-128"/>
              </a:rPr>
              <a:t>to apply a number of such tests until the confidence that independence exists is sufficiently</a:t>
            </a:r>
          </a:p>
          <a:p>
            <a:r>
              <a:rPr lang="en-US" sz="1200" kern="1200" baseline="0" dirty="0" smtClean="0">
                <a:solidFill>
                  <a:schemeClr val="tx1"/>
                </a:solidFill>
                <a:latin typeface="Arial" charset="0"/>
                <a:ea typeface="ＭＳ Ｐゴシック" pitchFamily="-107" charset="-128"/>
                <a:cs typeface="ＭＳ Ｐゴシック" pitchFamily="-107" charset="-128"/>
              </a:rPr>
              <a:t>strong.</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rgbClr val="1C1C10"/>
                </a:solidFill>
                <a:latin typeface="Arial" charset="0"/>
                <a:ea typeface="ＭＳ Ｐゴシック" pitchFamily="-107" charset="-128"/>
                <a:cs typeface="ＭＳ Ｐゴシック" pitchFamily="-107" charset="-128"/>
              </a:rPr>
              <a:t> In applications </a:t>
            </a:r>
            <a:r>
              <a:rPr lang="en-US" sz="1200" kern="1200" baseline="0" dirty="0" smtClean="0">
                <a:solidFill>
                  <a:schemeClr val="tx1"/>
                </a:solidFill>
                <a:latin typeface="Arial" charset="0"/>
                <a:ea typeface="ＭＳ Ｐゴシック" pitchFamily="-107" charset="-128"/>
                <a:cs typeface="ＭＳ Ｐゴシック" pitchFamily="-107" charset="-128"/>
              </a:rPr>
              <a:t>such as reciprocal authentication and session key</a:t>
            </a:r>
          </a:p>
          <a:p>
            <a:r>
              <a:rPr lang="en-US" sz="1200" kern="1200" baseline="0" dirty="0" smtClean="0">
                <a:solidFill>
                  <a:schemeClr val="tx1"/>
                </a:solidFill>
                <a:latin typeface="Arial" charset="0"/>
                <a:ea typeface="ＭＳ Ｐゴシック" pitchFamily="-107" charset="-128"/>
                <a:cs typeface="ＭＳ Ｐゴシック" pitchFamily="-107" charset="-128"/>
              </a:rPr>
              <a:t>generation, the requirement is not so much that the sequence of numbers be statistically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but that the successive members of the sequence are unpredictable.</a:t>
            </a:r>
          </a:p>
          <a:p>
            <a:r>
              <a:rPr lang="en-US" sz="1200" kern="1200" baseline="0" dirty="0" smtClean="0">
                <a:solidFill>
                  <a:schemeClr val="tx1"/>
                </a:solidFill>
                <a:latin typeface="Arial" charset="0"/>
                <a:ea typeface="ＭＳ Ｐゴシック" pitchFamily="-107" charset="-128"/>
                <a:cs typeface="ＭＳ Ｐゴシック" pitchFamily="-107" charset="-128"/>
              </a:rPr>
              <a:t>With “true” random sequences, each number is statistically independent of other</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 the sequence and therefore unpredictable. However, as is discussed</a:t>
            </a:r>
          </a:p>
          <a:p>
            <a:r>
              <a:rPr lang="en-US" sz="1200" kern="1200" baseline="0" dirty="0" smtClean="0">
                <a:solidFill>
                  <a:schemeClr val="tx1"/>
                </a:solidFill>
                <a:latin typeface="Arial" charset="0"/>
                <a:ea typeface="ＭＳ Ｐゴシック" pitchFamily="-107" charset="-128"/>
                <a:cs typeface="ＭＳ Ｐゴシック" pitchFamily="-107" charset="-128"/>
              </a:rPr>
              <a:t>shortly, true random numbers are not always used; rather, sequences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that appear to be random are generated by some algorithm. In this latter case, care</a:t>
            </a:r>
          </a:p>
          <a:p>
            <a:r>
              <a:rPr lang="en-US" sz="1200" kern="1200" baseline="0" dirty="0" smtClean="0">
                <a:solidFill>
                  <a:schemeClr val="tx1"/>
                </a:solidFill>
                <a:latin typeface="Arial" charset="0"/>
                <a:ea typeface="ＭＳ Ｐゴシック" pitchFamily="-107" charset="-128"/>
                <a:cs typeface="ＭＳ Ｐゴシック" pitchFamily="-107" charset="-128"/>
              </a:rPr>
              <a:t>must be taken that an opponent not be able to predict future elements of the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on the basis of earlier elements.</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Cryptographic applications typically make use of algorithmic techniques for random</a:t>
            </a:r>
          </a:p>
          <a:p>
            <a:r>
              <a:rPr lang="en-US" sz="1200" kern="1200" baseline="0" dirty="0" smtClean="0">
                <a:solidFill>
                  <a:schemeClr val="tx1"/>
                </a:solidFill>
                <a:latin typeface="Arial" charset="0"/>
                <a:ea typeface="ＭＳ Ｐゴシック" pitchFamily="-107" charset="-128"/>
                <a:cs typeface="ＭＳ Ｐゴシック" pitchFamily="-107" charset="-128"/>
              </a:rPr>
              <a:t>number generation. These algorithms are deterministic and therefore produce</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of numbers that are not statistically random. However, if the algorithm is</a:t>
            </a:r>
          </a:p>
          <a:p>
            <a:r>
              <a:rPr lang="en-US" sz="1200" kern="1200" baseline="0" dirty="0" smtClean="0">
                <a:solidFill>
                  <a:schemeClr val="tx1"/>
                </a:solidFill>
                <a:latin typeface="Arial" charset="0"/>
                <a:ea typeface="ＭＳ Ｐゴシック" pitchFamily="-107" charset="-128"/>
                <a:cs typeface="ＭＳ Ｐゴシック" pitchFamily="-107" charset="-128"/>
              </a:rPr>
              <a:t>good, the resulting sequences will pass many reasonable tests of randomness. Such</a:t>
            </a:r>
          </a:p>
          <a:p>
            <a:r>
              <a:rPr lang="en-US" sz="1200" kern="1200" baseline="0" dirty="0" smtClean="0">
                <a:solidFill>
                  <a:schemeClr val="tx1"/>
                </a:solidFill>
                <a:latin typeface="Arial" charset="0"/>
                <a:ea typeface="ＭＳ Ｐゴシック" pitchFamily="-107" charset="-128"/>
                <a:cs typeface="ＭＳ Ｐゴシック" pitchFamily="-107" charset="-128"/>
              </a:rPr>
              <a:t>numbers are referred to as pseudorandom numbers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You may be somewhat uneasy about the concept of using numbers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by a deterministic algorithm as if they were random numbers. Despite what might be</a:t>
            </a:r>
          </a:p>
          <a:p>
            <a:r>
              <a:rPr lang="en-US" sz="1200" kern="1200" baseline="0" dirty="0" smtClean="0">
                <a:solidFill>
                  <a:schemeClr val="tx1"/>
                </a:solidFill>
                <a:latin typeface="Arial" charset="0"/>
                <a:ea typeface="ＭＳ Ｐゴシック" pitchFamily="-107" charset="-128"/>
                <a:cs typeface="ＭＳ Ｐゴシック" pitchFamily="-107" charset="-128"/>
              </a:rPr>
              <a:t>called philosophical objections to such a practice, it generally works. That is, under</a:t>
            </a:r>
          </a:p>
          <a:p>
            <a:r>
              <a:rPr lang="en-US" sz="1200" kern="1200" baseline="0" dirty="0" smtClean="0">
                <a:solidFill>
                  <a:schemeClr val="tx1"/>
                </a:solidFill>
                <a:latin typeface="Arial" charset="0"/>
                <a:ea typeface="ＭＳ Ｐゴシック" pitchFamily="-107" charset="-128"/>
                <a:cs typeface="ＭＳ Ｐゴシック" pitchFamily="-107" charset="-128"/>
              </a:rPr>
              <a:t>most circumstances, pseudorandom numbers will perform as well as if they were random</a:t>
            </a:r>
          </a:p>
          <a:p>
            <a:r>
              <a:rPr lang="en-US" sz="1200" kern="1200" baseline="0" dirty="0" smtClean="0">
                <a:solidFill>
                  <a:schemeClr val="tx1"/>
                </a:solidFill>
                <a:latin typeface="Arial" charset="0"/>
                <a:ea typeface="ＭＳ Ｐゴシック" pitchFamily="-107" charset="-128"/>
                <a:cs typeface="ＭＳ Ｐゴシック" pitchFamily="-107" charset="-128"/>
              </a:rPr>
              <a:t>for a given use. The phrase “as well as” is unfortunately subjective, but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pseudorandom numbers is widely accepted. The same principle applies in statistical</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 in which a statistician takes a sample of a population and assumes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results will be approximately the same as if the whole population were measured.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2.6 contrasts a true random number generator (TRNG)  with two</a:t>
            </a:r>
          </a:p>
          <a:p>
            <a:r>
              <a:rPr lang="en-US" sz="1200" kern="1200" baseline="0" dirty="0" smtClean="0">
                <a:solidFill>
                  <a:schemeClr val="tx1"/>
                </a:solidFill>
                <a:latin typeface="Arial" charset="0"/>
                <a:ea typeface="ＭＳ Ｐゴシック" pitchFamily="-107" charset="-128"/>
                <a:cs typeface="ＭＳ Ｐゴシック" pitchFamily="-107" charset="-128"/>
              </a:rPr>
              <a:t>forms of pseudorandom number generators. A TRNG takes as input a source</a:t>
            </a:r>
          </a:p>
          <a:p>
            <a:r>
              <a:rPr lang="en-US" sz="1200" kern="1200" baseline="0" dirty="0" smtClean="0">
                <a:solidFill>
                  <a:schemeClr val="tx1"/>
                </a:solidFill>
                <a:latin typeface="Arial" charset="0"/>
                <a:ea typeface="ＭＳ Ｐゴシック" pitchFamily="-107" charset="-128"/>
                <a:cs typeface="ＭＳ Ｐゴシック" pitchFamily="-107" charset="-128"/>
              </a:rPr>
              <a:t>that is effectively random; the source is often referred to as an entropy source . In</a:t>
            </a:r>
          </a:p>
          <a:p>
            <a:r>
              <a:rPr lang="en-US" sz="1200" kern="1200" baseline="0" dirty="0" smtClean="0">
                <a:solidFill>
                  <a:schemeClr val="tx1"/>
                </a:solidFill>
                <a:latin typeface="Arial" charset="0"/>
                <a:ea typeface="ＭＳ Ｐゴシック" pitchFamily="-107" charset="-128"/>
                <a:cs typeface="ＭＳ Ｐゴシック" pitchFamily="-107" charset="-128"/>
              </a:rPr>
              <a:t>essence, the entropy source is drawn from the physical environment of the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and could include things such as keystroke timing patterns, disk electrical</a:t>
            </a:r>
          </a:p>
          <a:p>
            <a:r>
              <a:rPr lang="en-US" sz="1200" kern="1200" baseline="0" dirty="0" smtClean="0">
                <a:solidFill>
                  <a:schemeClr val="tx1"/>
                </a:solidFill>
                <a:latin typeface="Arial" charset="0"/>
                <a:ea typeface="ＭＳ Ｐゴシック" pitchFamily="-107" charset="-128"/>
                <a:cs typeface="ＭＳ Ｐゴシック" pitchFamily="-107" charset="-128"/>
              </a:rPr>
              <a:t>activity, mouse movements, and instantaneous values of the system clock. The</a:t>
            </a:r>
          </a:p>
          <a:p>
            <a:r>
              <a:rPr lang="en-US" sz="1200" kern="1200" baseline="0" dirty="0" smtClean="0">
                <a:solidFill>
                  <a:schemeClr val="tx1"/>
                </a:solidFill>
                <a:latin typeface="Arial" charset="0"/>
                <a:ea typeface="ＭＳ Ｐゴシック" pitchFamily="-107" charset="-128"/>
                <a:cs typeface="ＭＳ Ｐゴシック" pitchFamily="-107" charset="-128"/>
              </a:rPr>
              <a:t>source, or combination of sources, serves as input to an algorithm that produces</a:t>
            </a:r>
          </a:p>
          <a:p>
            <a:r>
              <a:rPr lang="en-US" sz="1200" kern="1200" baseline="0" dirty="0" smtClean="0">
                <a:solidFill>
                  <a:schemeClr val="tx1"/>
                </a:solidFill>
                <a:latin typeface="Arial" charset="0"/>
                <a:ea typeface="ＭＳ Ｐゴシック" pitchFamily="-107" charset="-128"/>
                <a:cs typeface="ＭＳ Ｐゴシック" pitchFamily="-107" charset="-128"/>
              </a:rPr>
              <a:t>random binary output. The TRNG may simply involve conversion of an analog</a:t>
            </a:r>
          </a:p>
          <a:p>
            <a:r>
              <a:rPr lang="en-US" sz="1200" kern="1200" baseline="0" dirty="0" smtClean="0">
                <a:solidFill>
                  <a:schemeClr val="tx1"/>
                </a:solidFill>
                <a:latin typeface="Arial" charset="0"/>
                <a:ea typeface="ＭＳ Ｐゴシック" pitchFamily="-107" charset="-128"/>
                <a:cs typeface="ＭＳ Ｐゴシック" pitchFamily="-107" charset="-128"/>
              </a:rPr>
              <a:t>source to a binary output. The TRNG may involve additional processing to overcome</a:t>
            </a:r>
          </a:p>
          <a:p>
            <a:r>
              <a:rPr lang="en-US" sz="1200" kern="1200" baseline="0" dirty="0" smtClean="0">
                <a:solidFill>
                  <a:schemeClr val="tx1"/>
                </a:solidFill>
                <a:latin typeface="Arial" charset="0"/>
                <a:ea typeface="ＭＳ Ｐゴシック" pitchFamily="-107" charset="-128"/>
                <a:cs typeface="ＭＳ Ｐゴシック" pitchFamily="-107" charset="-128"/>
              </a:rPr>
              <a:t>any bias in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contrast, a PRNG takes as input a fixed value, called the seed , and produces</a:t>
            </a:r>
          </a:p>
          <a:p>
            <a:r>
              <a:rPr lang="en-US" sz="1200" kern="1200" baseline="0" dirty="0" smtClean="0">
                <a:solidFill>
                  <a:schemeClr val="tx1"/>
                </a:solidFill>
                <a:latin typeface="Arial" charset="0"/>
                <a:ea typeface="ＭＳ Ｐゴシック" pitchFamily="-107" charset="-128"/>
                <a:cs typeface="ＭＳ Ｐゴシック" pitchFamily="-107" charset="-128"/>
              </a:rPr>
              <a:t>a sequence of output bits using a deterministic algorithm. Typically, as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2.6, there is some feedback path by which some of the results of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are fed back as input as additional output bits are produced. The important</a:t>
            </a:r>
          </a:p>
          <a:p>
            <a:r>
              <a:rPr lang="en-US" sz="1200" kern="1200" baseline="0" dirty="0" smtClean="0">
                <a:solidFill>
                  <a:schemeClr val="tx1"/>
                </a:solidFill>
                <a:latin typeface="Arial" charset="0"/>
                <a:ea typeface="ＭＳ Ｐゴシック" pitchFamily="-107" charset="-128"/>
                <a:cs typeface="ＭＳ Ｐゴシック" pitchFamily="-107" charset="-128"/>
              </a:rPr>
              <a:t>thing to note is that the output bit stream is determined solely by the input value or</a:t>
            </a:r>
          </a:p>
          <a:p>
            <a:r>
              <a:rPr lang="en-US" sz="1200" kern="1200" baseline="0" dirty="0" smtClean="0">
                <a:solidFill>
                  <a:schemeClr val="tx1"/>
                </a:solidFill>
                <a:latin typeface="Arial" charset="0"/>
                <a:ea typeface="ＭＳ Ｐゴシック" pitchFamily="-107" charset="-128"/>
                <a:cs typeface="ＭＳ Ｐゴシック" pitchFamily="-107" charset="-128"/>
              </a:rPr>
              <a:t>values, so that an adversary who knows the algorithm and the seed can reproduce</a:t>
            </a:r>
          </a:p>
          <a:p>
            <a:r>
              <a:rPr lang="en-US" sz="1200" kern="1200" baseline="0" dirty="0" smtClean="0">
                <a:solidFill>
                  <a:schemeClr val="tx1"/>
                </a:solidFill>
                <a:latin typeface="Arial" charset="0"/>
                <a:ea typeface="ＭＳ Ｐゴシック" pitchFamily="-107" charset="-128"/>
                <a:cs typeface="ＭＳ Ｐゴシック" pitchFamily="-107" charset="-128"/>
              </a:rPr>
              <a:t>the entire bit stream.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2.6 shows two different forms of PRNGs, based on application.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Pseudorandom number generator:  An algorithm that is used to produce an</a:t>
            </a:r>
          </a:p>
          <a:p>
            <a:r>
              <a:rPr lang="en-US" sz="1200" kern="1200" baseline="0" dirty="0" smtClean="0">
                <a:solidFill>
                  <a:schemeClr val="tx1"/>
                </a:solidFill>
                <a:latin typeface="Arial" charset="0"/>
                <a:ea typeface="ＭＳ Ｐゴシック" pitchFamily="-107" charset="-128"/>
                <a:cs typeface="ＭＳ Ｐゴシック" pitchFamily="-107" charset="-128"/>
              </a:rPr>
              <a:t>open-ended sequence of bits is referred to as a PRNG. A common application</a:t>
            </a:r>
          </a:p>
          <a:p>
            <a:r>
              <a:rPr lang="en-US" sz="1200" kern="1200" baseline="0" dirty="0" smtClean="0">
                <a:solidFill>
                  <a:schemeClr val="tx1"/>
                </a:solidFill>
                <a:latin typeface="Arial" charset="0"/>
                <a:ea typeface="ＭＳ Ｐゴシック" pitchFamily="-107" charset="-128"/>
                <a:cs typeface="ＭＳ Ｐゴシック" pitchFamily="-107" charset="-128"/>
              </a:rPr>
              <a:t> for an open-ended sequence of bits is as input to a symmetric stream cipher, as</a:t>
            </a:r>
          </a:p>
          <a:p>
            <a:r>
              <a:rPr lang="en-US" sz="1200" kern="1200" baseline="0" dirty="0" smtClean="0">
                <a:solidFill>
                  <a:schemeClr val="tx1"/>
                </a:solidFill>
                <a:latin typeface="Arial" charset="0"/>
                <a:ea typeface="ＭＳ Ｐゴシック" pitchFamily="-107" charset="-128"/>
                <a:cs typeface="ＭＳ Ｐゴシック" pitchFamily="-107" charset="-128"/>
              </a:rPr>
              <a:t>discussed in the following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Pseudorandom function (PRF):  A PRF is used to produce a pseudorandom</a:t>
            </a:r>
          </a:p>
          <a:p>
            <a:r>
              <a:rPr lang="en-US" sz="1200" kern="1200" baseline="0" dirty="0" smtClean="0">
                <a:solidFill>
                  <a:schemeClr val="tx1"/>
                </a:solidFill>
                <a:latin typeface="Arial" charset="0"/>
                <a:ea typeface="ＭＳ Ｐゴシック" pitchFamily="-107" charset="-128"/>
                <a:cs typeface="ＭＳ Ｐゴシック" pitchFamily="-107" charset="-128"/>
              </a:rPr>
              <a:t>string of bits of some fixed length. Examples are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keys and nonces. Typically, the PRF takes as input a seed plus some context</a:t>
            </a:r>
          </a:p>
          <a:p>
            <a:r>
              <a:rPr lang="en-US" sz="1200" kern="1200" baseline="0" dirty="0" smtClean="0">
                <a:solidFill>
                  <a:schemeClr val="tx1"/>
                </a:solidFill>
                <a:latin typeface="Arial" charset="0"/>
                <a:ea typeface="ＭＳ Ｐゴシック" pitchFamily="-107" charset="-128"/>
                <a:cs typeface="ＭＳ Ｐゴシック" pitchFamily="-107" charset="-128"/>
              </a:rPr>
              <a:t>specific values, such as a user ID or an application ID. A number of examples</a:t>
            </a:r>
          </a:p>
          <a:p>
            <a:r>
              <a:rPr lang="en-US" sz="1200" kern="1200" baseline="0" dirty="0" smtClean="0">
                <a:solidFill>
                  <a:schemeClr val="tx1"/>
                </a:solidFill>
                <a:latin typeface="Arial" charset="0"/>
                <a:ea typeface="ＭＳ Ｐゴシック" pitchFamily="-107" charset="-128"/>
                <a:cs typeface="ＭＳ Ｐゴシック" pitchFamily="-107" charset="-128"/>
              </a:rPr>
              <a:t>of PRFs will be seen throughout this book.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Other than the number of bits produced, there is no difference between a</a:t>
            </a:r>
          </a:p>
          <a:p>
            <a:r>
              <a:rPr lang="en-US" sz="1200" kern="1200" baseline="0" dirty="0" smtClean="0">
                <a:solidFill>
                  <a:schemeClr val="tx1"/>
                </a:solidFill>
                <a:latin typeface="Arial" charset="0"/>
                <a:ea typeface="ＭＳ Ｐゴシック" pitchFamily="-107" charset="-128"/>
                <a:cs typeface="ＭＳ Ｐゴシック" pitchFamily="-107" charset="-128"/>
              </a:rPr>
              <a:t>PRNG and a PRF. The same algorithms can be used in both applications. Both</a:t>
            </a:r>
          </a:p>
          <a:p>
            <a:r>
              <a:rPr lang="en-US" sz="1200" kern="1200" baseline="0" dirty="0" smtClean="0">
                <a:solidFill>
                  <a:schemeClr val="tx1"/>
                </a:solidFill>
                <a:latin typeface="Arial" charset="0"/>
                <a:ea typeface="ＭＳ Ｐゴシック" pitchFamily="-107" charset="-128"/>
                <a:cs typeface="ＭＳ Ｐゴシック" pitchFamily="-107" charset="-128"/>
              </a:rPr>
              <a:t>require a seed and both must exhibit randomness and unpredictability. Furthermore,</a:t>
            </a:r>
          </a:p>
          <a:p>
            <a:r>
              <a:rPr lang="en-US" sz="1200" kern="1200" baseline="0" dirty="0" smtClean="0">
                <a:solidFill>
                  <a:schemeClr val="tx1"/>
                </a:solidFill>
                <a:latin typeface="Arial" charset="0"/>
                <a:ea typeface="ＭＳ Ｐゴシック" pitchFamily="-107" charset="-128"/>
                <a:cs typeface="ＭＳ Ｐゴシック" pitchFamily="-107" charset="-128"/>
              </a:rPr>
              <a:t>a PRNG application may also employ context-specific input.</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D8E9719D-1523-1F4F-AE00-27FFDBB00D9E}" type="slidenum">
              <a:rPr lang="en-AU" smtClean="0">
                <a:latin typeface="Arial" pitchFamily="-84" charset="0"/>
              </a:rPr>
              <a:pPr/>
              <a:t>26</a:t>
            </a:fld>
            <a:endParaRPr lang="en-AU" dirty="0" smtClean="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Cryptographic PRNGs have been the subject of much research over the years,</a:t>
            </a:r>
          </a:p>
          <a:p>
            <a:r>
              <a:rPr lang="en-US" sz="1200" kern="1200" baseline="0" dirty="0" smtClean="0">
                <a:solidFill>
                  <a:schemeClr val="tx1"/>
                </a:solidFill>
                <a:latin typeface="Arial" charset="0"/>
                <a:ea typeface="ＭＳ Ｐゴシック" pitchFamily="-107" charset="-128"/>
                <a:cs typeface="ＭＳ Ｐゴシック" pitchFamily="-107" charset="-128"/>
              </a:rPr>
              <a:t>and a wide variety of algorithms have been developed. These fall roughly into two</a:t>
            </a:r>
          </a:p>
          <a:p>
            <a:r>
              <a:rPr lang="en-US" sz="1200" kern="1200" baseline="0" dirty="0" smtClean="0">
                <a:solidFill>
                  <a:schemeClr val="tx1"/>
                </a:solidFill>
                <a:latin typeface="Arial" charset="0"/>
                <a:ea typeface="ＭＳ Ｐゴシック" pitchFamily="-107" charset="-128"/>
                <a:cs typeface="ＭＳ Ｐゴシック" pitchFamily="-107" charset="-128"/>
              </a:rPr>
              <a:t>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Purpose-built algorithms:  These are algorithms designed specifically and</a:t>
            </a:r>
          </a:p>
          <a:p>
            <a:r>
              <a:rPr lang="en-US" sz="1200" kern="1200" baseline="0" dirty="0" smtClean="0">
                <a:solidFill>
                  <a:schemeClr val="tx1"/>
                </a:solidFill>
                <a:latin typeface="Arial" charset="0"/>
                <a:ea typeface="ＭＳ Ｐゴシック" pitchFamily="-107" charset="-128"/>
                <a:cs typeface="ＭＳ Ｐゴシック" pitchFamily="-107" charset="-128"/>
              </a:rPr>
              <a:t>solely for the purpose of generating pseudorandom bit streams. Some of these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are used for a variety of PRNG applications; several of these are</a:t>
            </a:r>
          </a:p>
          <a:p>
            <a:r>
              <a:rPr lang="en-US" sz="1200" kern="1200" baseline="0" dirty="0" smtClean="0">
                <a:solidFill>
                  <a:schemeClr val="tx1"/>
                </a:solidFill>
                <a:latin typeface="Arial" charset="0"/>
                <a:ea typeface="ＭＳ Ｐゴシック" pitchFamily="-107" charset="-128"/>
                <a:cs typeface="ＭＳ Ｐゴシック" pitchFamily="-107" charset="-128"/>
              </a:rPr>
              <a:t>described in the next section. Others are designed specifically for use in a</a:t>
            </a:r>
          </a:p>
          <a:p>
            <a:r>
              <a:rPr lang="en-US" sz="1200" kern="1200" baseline="0" dirty="0" smtClean="0">
                <a:solidFill>
                  <a:schemeClr val="tx1"/>
                </a:solidFill>
                <a:latin typeface="Arial" charset="0"/>
                <a:ea typeface="ＭＳ Ｐゴシック" pitchFamily="-107" charset="-128"/>
                <a:cs typeface="ＭＳ Ｐゴシック" pitchFamily="-107" charset="-128"/>
              </a:rPr>
              <a:t>stream cipher. The most important example of the latter is RC4, described in</a:t>
            </a:r>
          </a:p>
          <a:p>
            <a:r>
              <a:rPr lang="en-US" sz="1200" kern="1200" baseline="0" dirty="0" smtClean="0">
                <a:solidFill>
                  <a:schemeClr val="tx1"/>
                </a:solidFill>
                <a:latin typeface="Arial" charset="0"/>
                <a:ea typeface="ＭＳ Ｐゴシック" pitchFamily="-107" charset="-128"/>
                <a:cs typeface="ＭＳ Ｐゴシック" pitchFamily="-107" charset="-128"/>
              </a:rPr>
              <a:t>the next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Algorithms based on existing cryptographic algorithms: Cryptographic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have the effect of randomizing input. Indeed, this is a requirement of</a:t>
            </a:r>
          </a:p>
          <a:p>
            <a:r>
              <a:rPr lang="en-US" sz="1200" kern="1200" baseline="0" dirty="0" smtClean="0">
                <a:solidFill>
                  <a:schemeClr val="tx1"/>
                </a:solidFill>
                <a:latin typeface="Arial" charset="0"/>
                <a:ea typeface="ＭＳ Ｐゴシック" pitchFamily="-107" charset="-128"/>
                <a:cs typeface="ＭＳ Ｐゴシック" pitchFamily="-107" charset="-128"/>
              </a:rPr>
              <a:t>such algorithms. For example, if a symmetric block cipher produced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that had certain regular patterns in it, it would aid in the process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Thus, cryptographic algorithms can serve as the core of PRNGs.</a:t>
            </a:r>
          </a:p>
          <a:p>
            <a:r>
              <a:rPr lang="en-US" sz="1200" kern="1200" baseline="0" dirty="0" smtClean="0">
                <a:solidFill>
                  <a:schemeClr val="tx1"/>
                </a:solidFill>
                <a:latin typeface="Arial" charset="0"/>
                <a:ea typeface="ＭＳ Ｐゴシック" pitchFamily="-107" charset="-128"/>
                <a:cs typeface="ＭＳ Ｐゴシック" pitchFamily="-107" charset="-128"/>
              </a:rPr>
              <a:t>Three broad categories of cryptographic algorithms are commonly used to</a:t>
            </a:r>
          </a:p>
          <a:p>
            <a:r>
              <a:rPr lang="en-US" sz="1200" kern="1200" baseline="0" dirty="0" smtClean="0">
                <a:solidFill>
                  <a:schemeClr val="tx1"/>
                </a:solidFill>
                <a:latin typeface="Arial" charset="0"/>
                <a:ea typeface="ＭＳ Ｐゴシック" pitchFamily="-107" charset="-128"/>
                <a:cs typeface="ＭＳ Ｐゴシック" pitchFamily="-107" charset="-128"/>
              </a:rPr>
              <a:t>create PRNGs: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—Symmetric block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—Asymmetric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functions and message authentication codes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Any of these approaches can yield a cryptographically strong PRNG. A</a:t>
            </a:r>
          </a:p>
          <a:p>
            <a:r>
              <a:rPr lang="en-US" sz="1200" kern="1200" baseline="0" dirty="0" smtClean="0">
                <a:solidFill>
                  <a:schemeClr val="tx1"/>
                </a:solidFill>
                <a:latin typeface="Arial" charset="0"/>
                <a:ea typeface="ＭＳ Ｐゴシック" pitchFamily="-107" charset="-128"/>
                <a:cs typeface="ＭＳ Ｐゴシック" pitchFamily="-107" charset="-128"/>
              </a:rPr>
              <a:t>purpose-built algorithm may be provided by an operating system for general use.</a:t>
            </a:r>
          </a:p>
          <a:p>
            <a:r>
              <a:rPr lang="en-US" sz="1200" kern="1200" baseline="0" dirty="0" smtClean="0">
                <a:solidFill>
                  <a:schemeClr val="tx1"/>
                </a:solidFill>
                <a:latin typeface="Arial" charset="0"/>
                <a:ea typeface="ＭＳ Ｐゴシック" pitchFamily="-107" charset="-128"/>
                <a:cs typeface="ＭＳ Ｐゴシック" pitchFamily="-107" charset="-128"/>
              </a:rPr>
              <a:t>For applications that already use certain cryptographic algorithms for encryption or</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it makes sense to re-use the same code for the PRNG. Thus, all of</a:t>
            </a:r>
          </a:p>
          <a:p>
            <a:r>
              <a:rPr lang="en-US" sz="1200" kern="1200" baseline="0" dirty="0" smtClean="0">
                <a:solidFill>
                  <a:schemeClr val="tx1"/>
                </a:solidFill>
                <a:latin typeface="Arial" charset="0"/>
                <a:ea typeface="ＭＳ Ｐゴシック" pitchFamily="-107" charset="-128"/>
                <a:cs typeface="ＭＳ Ｐゴシック" pitchFamily="-107" charset="-128"/>
              </a:rPr>
              <a:t>these approaches are in common use.</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62F201C-9869-C34E-BF9F-F7FF4CD48056}" type="slidenum">
              <a:rPr lang="en-AU">
                <a:latin typeface="Arial" pitchFamily="-84" charset="0"/>
              </a:rPr>
              <a:pPr/>
              <a:t>28</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typical stream cipher encrypts plaintext one byte at a time, although a stream</a:t>
            </a:r>
          </a:p>
          <a:p>
            <a:r>
              <a:rPr lang="en-US" sz="1200" kern="1200" baseline="0" dirty="0" smtClean="0">
                <a:solidFill>
                  <a:schemeClr val="tx1"/>
                </a:solidFill>
                <a:latin typeface="Arial" charset="0"/>
                <a:ea typeface="ＭＳ Ｐゴシック" pitchFamily="-107" charset="-128"/>
                <a:cs typeface="ＭＳ Ｐゴシック" pitchFamily="-107" charset="-128"/>
              </a:rPr>
              <a:t>cipher may be designed to operate on one bit at a time or on units larger than a</a:t>
            </a:r>
          </a:p>
          <a:p>
            <a:r>
              <a:rPr lang="en-US" sz="1200" kern="1200" baseline="0" dirty="0" smtClean="0">
                <a:solidFill>
                  <a:schemeClr val="tx1"/>
                </a:solidFill>
                <a:latin typeface="Arial" charset="0"/>
                <a:ea typeface="ＭＳ Ｐゴシック" pitchFamily="-107" charset="-128"/>
                <a:cs typeface="ＭＳ Ｐゴシック" pitchFamily="-107" charset="-128"/>
              </a:rPr>
              <a:t>byte at a time. Figure 2.7 is a representative diagram of stream cipher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In this structure, a key is input to a pseudorandom bit generator that produces a</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8-bit numbers that are apparently random. The pseudorandom stream is</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unpredictable without knowledge of the input key and has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 The output of the generator, called a keystream , is combined one byte at</a:t>
            </a:r>
          </a:p>
          <a:p>
            <a:r>
              <a:rPr lang="en-US" sz="1200" kern="1200" baseline="0" dirty="0" smtClean="0">
                <a:solidFill>
                  <a:schemeClr val="tx1"/>
                </a:solidFill>
                <a:latin typeface="Arial" charset="0"/>
                <a:ea typeface="ＭＳ Ｐゴシック" pitchFamily="-107" charset="-128"/>
                <a:cs typeface="ＭＳ Ｐゴシック" pitchFamily="-107" charset="-128"/>
              </a:rPr>
              <a:t>a time with the plaintext stream using the bitwise exclusive-OR (XOR) operation.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5207029-E1A5-444F-B8DA-BD95E0BAC821}" type="slidenum">
              <a:rPr lang="en-AU">
                <a:latin typeface="Arial" pitchFamily="-84" charset="0"/>
              </a:rPr>
              <a:pPr/>
              <a:t>29</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[KUMA97] lists the following important design considerations for a stream</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1. The encryption sequence should have a large period. A pseudorandom number</a:t>
            </a:r>
          </a:p>
          <a:p>
            <a:r>
              <a:rPr lang="en-US" sz="1200" b="0" kern="1200" baseline="0" dirty="0" smtClean="0">
                <a:solidFill>
                  <a:schemeClr val="tx1"/>
                </a:solidFill>
                <a:latin typeface="Arial" charset="0"/>
                <a:ea typeface="ＭＳ Ｐゴシック" pitchFamily="-107" charset="-128"/>
                <a:cs typeface="ＭＳ Ｐゴシック" pitchFamily="-107" charset="-128"/>
              </a:rPr>
              <a:t>generator uses a function that produces a deterministic stream of bits that</a:t>
            </a:r>
          </a:p>
          <a:p>
            <a:r>
              <a:rPr lang="en-US" sz="1200" b="0" kern="1200" baseline="0" dirty="0" smtClean="0">
                <a:solidFill>
                  <a:schemeClr val="tx1"/>
                </a:solidFill>
                <a:latin typeface="Arial" charset="0"/>
                <a:ea typeface="ＭＳ Ｐゴシック" pitchFamily="-107" charset="-128"/>
                <a:cs typeface="ＭＳ Ｐゴシック" pitchFamily="-107" charset="-128"/>
              </a:rPr>
              <a:t>eventually repeats. The longer the period of repeat, the more difficult it will</a:t>
            </a:r>
          </a:p>
          <a:p>
            <a:r>
              <a:rPr lang="en-US" sz="1200" b="0" kern="1200" baseline="0" dirty="0" smtClean="0">
                <a:solidFill>
                  <a:schemeClr val="tx1"/>
                </a:solidFill>
                <a:latin typeface="Arial" charset="0"/>
                <a:ea typeface="ＭＳ Ｐゴシック" pitchFamily="-107" charset="-128"/>
                <a:cs typeface="ＭＳ Ｐゴシック" pitchFamily="-107" charset="-128"/>
              </a:rPr>
              <a:t>be to do cryptanalysis.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2. The keystream should approximate the properties of a true random number</a:t>
            </a:r>
          </a:p>
          <a:p>
            <a:r>
              <a:rPr lang="en-US" sz="1200" b="0" kern="1200" baseline="0" dirty="0" smtClean="0">
                <a:solidFill>
                  <a:schemeClr val="tx1"/>
                </a:solidFill>
                <a:latin typeface="Arial" charset="0"/>
                <a:ea typeface="ＭＳ Ｐゴシック" pitchFamily="-107" charset="-128"/>
                <a:cs typeface="ＭＳ Ｐゴシック" pitchFamily="-107" charset="-128"/>
              </a:rPr>
              <a:t>stream as close as possible. For example, there should be an approximately</a:t>
            </a:r>
          </a:p>
          <a:p>
            <a:r>
              <a:rPr lang="en-US" sz="1200" b="0" kern="1200" baseline="0" dirty="0" smtClean="0">
                <a:solidFill>
                  <a:schemeClr val="tx1"/>
                </a:solidFill>
                <a:latin typeface="Arial" charset="0"/>
                <a:ea typeface="ＭＳ Ｐゴシック" pitchFamily="-107" charset="-128"/>
                <a:cs typeface="ＭＳ Ｐゴシック" pitchFamily="-107" charset="-128"/>
              </a:rPr>
              <a:t>equal number of 1s and 0s. If the keystream is treated as a stream of bytes,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all of the 256 possible byte values should appear approximately equally</a:t>
            </a:r>
          </a:p>
          <a:p>
            <a:r>
              <a:rPr lang="en-US" sz="1200" b="0" kern="1200" baseline="0" dirty="0" smtClean="0">
                <a:solidFill>
                  <a:schemeClr val="tx1"/>
                </a:solidFill>
                <a:latin typeface="Arial" charset="0"/>
                <a:ea typeface="ＭＳ Ｐゴシック" pitchFamily="-107" charset="-128"/>
                <a:cs typeface="ＭＳ Ｐゴシック" pitchFamily="-107" charset="-128"/>
              </a:rPr>
              <a:t>often. The more random-appearing the keystream is, the more randomized the</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ciphertext is, making cryptanalysis more difficult.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3. Note from Figure 2.7 that the output of the pseudorandom number generator</a:t>
            </a:r>
          </a:p>
          <a:p>
            <a:r>
              <a:rPr lang="en-US" sz="1200" b="0" kern="1200" baseline="0" dirty="0" smtClean="0">
                <a:solidFill>
                  <a:schemeClr val="tx1"/>
                </a:solidFill>
                <a:latin typeface="Arial" charset="0"/>
                <a:ea typeface="ＭＳ Ｐゴシック" pitchFamily="-107" charset="-128"/>
                <a:cs typeface="ＭＳ Ｐゴシック" pitchFamily="-107" charset="-128"/>
              </a:rPr>
              <a:t>is conditioned on the value of the input key. To guard against brute-force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attacks, the key needs to be sufficiently long. The same considerations as apply</a:t>
            </a:r>
          </a:p>
          <a:p>
            <a:r>
              <a:rPr lang="en-US" sz="1200" b="0" kern="1200" baseline="0" dirty="0" smtClean="0">
                <a:solidFill>
                  <a:schemeClr val="tx1"/>
                </a:solidFill>
                <a:latin typeface="Arial" charset="0"/>
                <a:ea typeface="ＭＳ Ｐゴシック" pitchFamily="-107" charset="-128"/>
                <a:cs typeface="ＭＳ Ｐゴシック" pitchFamily="-107" charset="-128"/>
              </a:rPr>
              <a:t>for block ciphers are valid here. Thus, with current technology, a key length of</a:t>
            </a:r>
          </a:p>
          <a:p>
            <a:r>
              <a:rPr lang="en-US" sz="1200" b="0" kern="1200" baseline="0" dirty="0" smtClean="0">
                <a:solidFill>
                  <a:schemeClr val="tx1"/>
                </a:solidFill>
                <a:latin typeface="Arial" charset="0"/>
                <a:ea typeface="ＭＳ Ｐゴシック" pitchFamily="-107" charset="-128"/>
                <a:cs typeface="ＭＳ Ｐゴシック" pitchFamily="-107" charset="-128"/>
              </a:rPr>
              <a:t>at least 128 bits is desirable.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Opening quote.</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E57DE8F-507D-804F-9E2C-ED4BAF3ED482}" type="slidenum">
              <a:rPr lang="en-AU">
                <a:latin typeface="Arial" pitchFamily="-84" charset="0"/>
              </a:rPr>
              <a:pPr/>
              <a:t>30</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RC4 is a stream cipher designed in 1987 by Ron Rivest for RSA Security. It is</a:t>
            </a:r>
          </a:p>
          <a:p>
            <a:r>
              <a:rPr lang="en-US" sz="1200" kern="1200" baseline="0" dirty="0" smtClean="0">
                <a:solidFill>
                  <a:schemeClr val="tx1"/>
                </a:solidFill>
                <a:latin typeface="Arial" charset="0"/>
                <a:ea typeface="ＭＳ Ｐゴシック" pitchFamily="-107" charset="-128"/>
                <a:cs typeface="ＭＳ Ｐゴシック" pitchFamily="-107" charset="-128"/>
              </a:rPr>
              <a:t>a variable key-size stream cipher with byte-oriented operations.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based on the use of a random permutation. Analysis shows that the period of</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 is overwhelmingly likely to be greater than 10100 [ROBS95a]. Eight</a:t>
            </a:r>
          </a:p>
          <a:p>
            <a:r>
              <a:rPr lang="en-US" sz="1200" kern="1200" baseline="0" dirty="0" smtClean="0">
                <a:solidFill>
                  <a:schemeClr val="tx1"/>
                </a:solidFill>
                <a:latin typeface="Arial" charset="0"/>
                <a:ea typeface="ＭＳ Ｐゴシック" pitchFamily="-107" charset="-128"/>
                <a:cs typeface="ＭＳ Ｐゴシック" pitchFamily="-107" charset="-128"/>
              </a:rPr>
              <a:t>to sixteen machine operations are required per output byte, and the cipher can</a:t>
            </a:r>
          </a:p>
          <a:p>
            <a:r>
              <a:rPr lang="en-US" sz="1200" kern="1200" baseline="0" dirty="0" smtClean="0">
                <a:solidFill>
                  <a:schemeClr val="tx1"/>
                </a:solidFill>
                <a:latin typeface="Arial" charset="0"/>
                <a:ea typeface="ＭＳ Ｐゴシック" pitchFamily="-107" charset="-128"/>
                <a:cs typeface="ＭＳ Ｐゴシック" pitchFamily="-107" charset="-128"/>
              </a:rPr>
              <a:t>be expected to run very quickly in software. RC4 is used in the Secure Sockets</a:t>
            </a:r>
          </a:p>
          <a:p>
            <a:r>
              <a:rPr lang="en-US" sz="1200" kern="1200" baseline="0" dirty="0" smtClean="0">
                <a:solidFill>
                  <a:schemeClr val="tx1"/>
                </a:solidFill>
                <a:latin typeface="Arial" charset="0"/>
                <a:ea typeface="ＭＳ Ｐゴシック" pitchFamily="-107" charset="-128"/>
                <a:cs typeface="ＭＳ Ｐゴシック" pitchFamily="-107" charset="-128"/>
              </a:rPr>
              <a:t>Layer/Transport Layer Security (SSL/TLS) standards that have been defined</a:t>
            </a:r>
          </a:p>
          <a:p>
            <a:r>
              <a:rPr lang="en-US" sz="1200" kern="1200" baseline="0" dirty="0" smtClean="0">
                <a:solidFill>
                  <a:schemeClr val="tx1"/>
                </a:solidFill>
                <a:latin typeface="Arial" charset="0"/>
                <a:ea typeface="ＭＳ Ｐゴシック" pitchFamily="-107" charset="-128"/>
                <a:cs typeface="ＭＳ Ｐゴシック" pitchFamily="-107" charset="-128"/>
              </a:rPr>
              <a:t>for communication between Web browsers and servers. It is also used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Wired Equivalent Privacy (WEP) protocol and the newer WiFi Protected Access</a:t>
            </a:r>
          </a:p>
          <a:p>
            <a:r>
              <a:rPr lang="en-US" sz="1200" kern="1200" baseline="0" dirty="0" smtClean="0">
                <a:solidFill>
                  <a:schemeClr val="tx1"/>
                </a:solidFill>
                <a:latin typeface="Arial" charset="0"/>
                <a:ea typeface="ＭＳ Ｐゴシック" pitchFamily="-107" charset="-128"/>
                <a:cs typeface="ＭＳ Ｐゴシック" pitchFamily="-107" charset="-128"/>
              </a:rPr>
              <a:t>(WPA) protocol that are part of the IEEE 802.11 wireless LAN standard. RC4</a:t>
            </a:r>
          </a:p>
          <a:p>
            <a:r>
              <a:rPr lang="en-US" sz="1200" kern="1200" baseline="0" dirty="0" smtClean="0">
                <a:solidFill>
                  <a:schemeClr val="tx1"/>
                </a:solidFill>
                <a:latin typeface="Arial" charset="0"/>
                <a:ea typeface="ＭＳ Ｐゴシック" pitchFamily="-107" charset="-128"/>
                <a:cs typeface="ＭＳ Ｐゴシック" pitchFamily="-107" charset="-128"/>
              </a:rPr>
              <a:t>was kept as a trade secret by RSA Security. In September 1994, the RC4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was anonymously posted on the Internet on the Cypherpunks anonymous</a:t>
            </a:r>
          </a:p>
          <a:p>
            <a:r>
              <a:rPr lang="en-US" sz="1200" kern="1200" baseline="0" dirty="0" smtClean="0">
                <a:solidFill>
                  <a:schemeClr val="tx1"/>
                </a:solidFill>
                <a:latin typeface="Arial" charset="0"/>
                <a:ea typeface="ＭＳ Ｐゴシック" pitchFamily="-107" charset="-128"/>
                <a:cs typeface="ＭＳ Ｐゴシック" pitchFamily="-107" charset="-128"/>
              </a:rPr>
              <a:t>remailers list.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RC4 algorithm is remarkably simple and quite easy to explain. A</a:t>
            </a:r>
          </a:p>
          <a:p>
            <a:r>
              <a:rPr lang="en-US" sz="1200" kern="1200" baseline="0" dirty="0" smtClean="0">
                <a:solidFill>
                  <a:schemeClr val="tx1"/>
                </a:solidFill>
                <a:latin typeface="Arial" charset="0"/>
                <a:ea typeface="ＭＳ Ｐゴシック" pitchFamily="-107" charset="-128"/>
                <a:cs typeface="ＭＳ Ｐゴシック" pitchFamily="-107" charset="-128"/>
              </a:rPr>
              <a:t>variable-length key of from 1 to 256 bytes (8 to 2048 bits) is used to initialize a</a:t>
            </a:r>
          </a:p>
          <a:p>
            <a:r>
              <a:rPr lang="en-US" sz="1200" kern="1200" baseline="0" dirty="0" smtClean="0">
                <a:solidFill>
                  <a:schemeClr val="tx1"/>
                </a:solidFill>
                <a:latin typeface="Arial" charset="0"/>
                <a:ea typeface="ＭＳ Ｐゴシック" pitchFamily="-107" charset="-128"/>
                <a:cs typeface="ＭＳ Ｐゴシック" pitchFamily="-107" charset="-128"/>
              </a:rPr>
              <a:t>256-byte state vector S, with elements S[0], S[1], . . . , S[255]. At all times, S contains</a:t>
            </a:r>
          </a:p>
          <a:p>
            <a:r>
              <a:rPr lang="en-US" sz="1200" kern="1200" baseline="0" dirty="0" smtClean="0">
                <a:solidFill>
                  <a:schemeClr val="tx1"/>
                </a:solidFill>
                <a:latin typeface="Arial" charset="0"/>
                <a:ea typeface="ＭＳ Ｐゴシック" pitchFamily="-107" charset="-128"/>
                <a:cs typeface="ＭＳ Ｐゴシック" pitchFamily="-107" charset="-128"/>
              </a:rPr>
              <a:t>a permutation of all 8-bit numbers from 0 through 255. For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 byte k  (see Figure 2.7) is generated from S by selecting one of the 255 entries</a:t>
            </a:r>
          </a:p>
          <a:p>
            <a:r>
              <a:rPr lang="en-US" sz="1200" kern="1200" baseline="0" dirty="0" smtClean="0">
                <a:solidFill>
                  <a:schemeClr val="tx1"/>
                </a:solidFill>
                <a:latin typeface="Arial" charset="0"/>
                <a:ea typeface="ＭＳ Ｐゴシック" pitchFamily="-107" charset="-128"/>
                <a:cs typeface="ＭＳ Ｐゴシック" pitchFamily="-107" charset="-128"/>
              </a:rPr>
              <a:t>in a systematic fashion. As each value of k  is generated, the entries in S are once</a:t>
            </a:r>
          </a:p>
          <a:p>
            <a:r>
              <a:rPr lang="en-US" sz="1200" kern="1200" baseline="0" dirty="0" smtClean="0">
                <a:solidFill>
                  <a:schemeClr val="tx1"/>
                </a:solidFill>
                <a:latin typeface="Arial" charset="0"/>
                <a:ea typeface="ＭＳ Ｐゴシック" pitchFamily="-107" charset="-128"/>
                <a:cs typeface="ＭＳ Ｐゴシック" pitchFamily="-107" charset="-128"/>
              </a:rPr>
              <a:t>again permuted.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papers have been published analyzing methods</a:t>
            </a:r>
          </a:p>
          <a:p>
            <a:r>
              <a:rPr lang="en-US" sz="1200" kern="1200" baseline="0" dirty="0" smtClean="0">
                <a:solidFill>
                  <a:schemeClr val="tx1"/>
                </a:solidFill>
                <a:latin typeface="Arial" charset="0"/>
                <a:ea typeface="ＭＳ Ｐゴシック" pitchFamily="-107" charset="-128"/>
                <a:cs typeface="ＭＳ Ｐゴシック" pitchFamily="-107" charset="-128"/>
              </a:rPr>
              <a:t>of attacking RC4 (e.g., [KNUD98], [FLUH00], [MANT01]). None of these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is practical against RC4 with a reasonable key length, such as 128 bits.</a:t>
            </a:r>
          </a:p>
          <a:p>
            <a:r>
              <a:rPr lang="en-US" sz="1200" kern="1200" baseline="0" dirty="0" smtClean="0">
                <a:solidFill>
                  <a:schemeClr val="tx1"/>
                </a:solidFill>
                <a:latin typeface="Arial" charset="0"/>
                <a:ea typeface="ＭＳ Ｐゴシック" pitchFamily="-107" charset="-128"/>
                <a:cs typeface="ＭＳ Ｐゴシック" pitchFamily="-107" charset="-128"/>
              </a:rPr>
              <a:t>A more serious problem is reported in [FLUH01]. The authors demonstrate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WEP protocol, intended to provide confidentiality on 802.11 wireless LAN</a:t>
            </a:r>
          </a:p>
          <a:p>
            <a:r>
              <a:rPr lang="en-US" sz="1200" kern="1200" baseline="0" dirty="0" smtClean="0">
                <a:solidFill>
                  <a:schemeClr val="tx1"/>
                </a:solidFill>
                <a:latin typeface="Arial" charset="0"/>
                <a:ea typeface="ＭＳ Ｐゴシック" pitchFamily="-107" charset="-128"/>
                <a:cs typeface="ＭＳ Ｐゴシック" pitchFamily="-107" charset="-128"/>
              </a:rPr>
              <a:t> networks, is vulnerable to a particular attack approach. In essence, the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not with RC4 itself but the way in which keys are generated for use as input to RC4.</a:t>
            </a:r>
          </a:p>
          <a:p>
            <a:r>
              <a:rPr lang="en-US" sz="1200" kern="1200" baseline="0" dirty="0" smtClean="0">
                <a:solidFill>
                  <a:schemeClr val="tx1"/>
                </a:solidFill>
                <a:latin typeface="Arial" charset="0"/>
                <a:ea typeface="ＭＳ Ｐゴシック" pitchFamily="-107" charset="-128"/>
                <a:cs typeface="ＭＳ Ｐゴシック" pitchFamily="-107" charset="-128"/>
              </a:rPr>
              <a:t>This particular problem does not appear to be relevant to other applications using</a:t>
            </a:r>
          </a:p>
          <a:p>
            <a:r>
              <a:rPr lang="en-US" sz="1200" kern="1200" baseline="0" dirty="0" smtClean="0">
                <a:solidFill>
                  <a:schemeClr val="tx1"/>
                </a:solidFill>
                <a:latin typeface="Arial" charset="0"/>
                <a:ea typeface="ＭＳ Ｐゴシック" pitchFamily="-107" charset="-128"/>
                <a:cs typeface="ＭＳ Ｐゴシック" pitchFamily="-107" charset="-128"/>
              </a:rPr>
              <a:t>RC4 and can be remedied in WEP by changing the way in which keys are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points out the difficulty in designing a secure system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both cryptographic functions and protocols that make use of them.</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6C89AAF-D792-C74E-B439-0F277549AD13}" type="slidenum">
              <a:rPr lang="en-AU">
                <a:latin typeface="Arial" pitchFamily="-84" charset="0"/>
              </a:rPr>
              <a:pPr/>
              <a:t>31</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2.8 illustrates the RC4 logic.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F50DD5E-9E9E-F145-AF71-76DFFF4A2639}" type="slidenum">
              <a:rPr lang="en-AU">
                <a:latin typeface="Arial" pitchFamily="-84" charset="0"/>
              </a:rPr>
              <a:pPr/>
              <a:t>32</a:t>
            </a:fld>
            <a:endParaRPr lang="en-AU" dirty="0">
              <a:latin typeface="Arial" pitchFamily="-84" charset="0"/>
            </a:endParaRPr>
          </a:p>
        </p:txBody>
      </p:sp>
      <p:sp>
        <p:nvSpPr>
          <p:cNvPr id="87043" name="Rectangle 1026"/>
          <p:cNvSpPr>
            <a:spLocks noGrp="1" noRot="1" noChangeAspect="1" noChangeArrowheads="1" noTextEdit="1"/>
          </p:cNvSpPr>
          <p:nvPr>
            <p:ph type="sldImg"/>
          </p:nvPr>
        </p:nvSpPr>
        <p:spPr>
          <a:solidFill>
            <a:srgbClr val="FFFFFF"/>
          </a:solidFill>
          <a:ln/>
        </p:spPr>
      </p:sp>
      <p:sp>
        <p:nvSpPr>
          <p:cNvPr id="870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symmetric block cipher processes one block of data at a time. In the case of</a:t>
            </a:r>
          </a:p>
          <a:p>
            <a:r>
              <a:rPr lang="en-US" sz="1200" kern="1200" baseline="0" dirty="0" smtClean="0">
                <a:solidFill>
                  <a:schemeClr val="tx1"/>
                </a:solidFill>
                <a:latin typeface="Arial" charset="0"/>
                <a:ea typeface="ＭＳ Ｐゴシック" pitchFamily="-107" charset="-128"/>
                <a:cs typeface="ＭＳ Ｐゴシック" pitchFamily="-107" charset="-128"/>
              </a:rPr>
              <a:t>DES and 3DES, the block length is b =  64 bits; for AES, the block length is</a:t>
            </a:r>
          </a:p>
          <a:p>
            <a:r>
              <a:rPr lang="en-US" sz="1200" kern="1200" baseline="0" dirty="0" smtClean="0">
                <a:solidFill>
                  <a:schemeClr val="tx1"/>
                </a:solidFill>
                <a:latin typeface="Arial" charset="0"/>
                <a:ea typeface="ＭＳ Ｐゴシック" pitchFamily="-107" charset="-128"/>
                <a:cs typeface="ＭＳ Ｐゴシック" pitchFamily="-107" charset="-128"/>
              </a:rPr>
              <a:t>b =  128 bits. For longer amounts of plaintext, it is necessary to break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into b -bit blocks (padding the last block if necessary). To apply a block cipher in a</a:t>
            </a:r>
          </a:p>
          <a:p>
            <a:r>
              <a:rPr lang="en-US" sz="1200" kern="1200" baseline="0" dirty="0" smtClean="0">
                <a:solidFill>
                  <a:schemeClr val="tx1"/>
                </a:solidFill>
                <a:latin typeface="Arial" charset="0"/>
                <a:ea typeface="ＭＳ Ｐゴシック" pitchFamily="-107" charset="-128"/>
                <a:cs typeface="ＭＳ Ｐゴシック" pitchFamily="-107" charset="-128"/>
              </a:rPr>
              <a:t>variety of applications, five modes of operation  have been defined by NIST</a:t>
            </a:r>
          </a:p>
          <a:p>
            <a:r>
              <a:rPr lang="en-US" sz="1200" kern="1200" baseline="0" dirty="0" smtClean="0">
                <a:solidFill>
                  <a:schemeClr val="tx1"/>
                </a:solidFill>
                <a:latin typeface="Arial" charset="0"/>
                <a:ea typeface="ＭＳ Ｐゴシック" pitchFamily="-107" charset="-128"/>
                <a:cs typeface="ＭＳ Ｐゴシック" pitchFamily="-107" charset="-128"/>
              </a:rPr>
              <a:t>(Special Publication 800-38A). The five modes are intended to cover virtually all</a:t>
            </a:r>
          </a:p>
          <a:p>
            <a:r>
              <a:rPr lang="en-US" sz="1200" kern="1200" baseline="0" dirty="0" smtClean="0">
                <a:solidFill>
                  <a:schemeClr val="tx1"/>
                </a:solidFill>
                <a:latin typeface="Arial" charset="0"/>
                <a:ea typeface="ＭＳ Ｐゴシック" pitchFamily="-107" charset="-128"/>
                <a:cs typeface="ＭＳ Ｐゴシック" pitchFamily="-107" charset="-128"/>
              </a:rPr>
              <a:t>of the possible applications of encryption for which a block cipher could be used.</a:t>
            </a:r>
          </a:p>
          <a:p>
            <a:r>
              <a:rPr lang="en-US" sz="1200" kern="1200" baseline="0" dirty="0" smtClean="0">
                <a:solidFill>
                  <a:schemeClr val="tx1"/>
                </a:solidFill>
                <a:latin typeface="Arial" charset="0"/>
                <a:ea typeface="ＭＳ Ｐゴシック" pitchFamily="-107" charset="-128"/>
                <a:cs typeface="ＭＳ Ｐゴシック" pitchFamily="-107" charset="-128"/>
              </a:rPr>
              <a:t>These modes are intended for use with any symmetric block cipher, including triple</a:t>
            </a:r>
          </a:p>
          <a:p>
            <a:r>
              <a:rPr lang="en-US" sz="1200" kern="1200" baseline="0" dirty="0" smtClean="0">
                <a:solidFill>
                  <a:schemeClr val="tx1"/>
                </a:solidFill>
                <a:latin typeface="Arial" charset="0"/>
                <a:ea typeface="ＭＳ Ｐゴシック" pitchFamily="-107" charset="-128"/>
                <a:cs typeface="ＭＳ Ｐゴシック" pitchFamily="-107" charset="-128"/>
              </a:rPr>
              <a:t>DES and AES. The most important modes are described briefly in the remainder</a:t>
            </a:r>
          </a:p>
          <a:p>
            <a:r>
              <a:rPr lang="en-US" sz="1200" kern="1200" baseline="0" dirty="0" smtClean="0">
                <a:solidFill>
                  <a:schemeClr val="tx1"/>
                </a:solidFill>
                <a:latin typeface="Arial" charset="0"/>
                <a:ea typeface="ＭＳ Ｐゴシック" pitchFamily="-107" charset="-128"/>
                <a:cs typeface="ＭＳ Ｐゴシック" pitchFamily="-107" charset="-128"/>
              </a:rPr>
              <a:t>of this section.</a:t>
            </a:r>
            <a:endParaRPr lang="en-AU"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BCF10F4-F82F-5E40-80D8-4EFB66319B27}" type="slidenum">
              <a:rPr lang="en-AU">
                <a:latin typeface="Arial" pitchFamily="-84" charset="0"/>
              </a:rPr>
              <a:pPr/>
              <a:t>33</a:t>
            </a:fld>
            <a:endParaRPr lang="en-AU" dirty="0">
              <a:latin typeface="Arial" pitchFamily="-84" charset="0"/>
            </a:endParaRPr>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simplest way to proceed is using what is known as electronic codebook (ECB)</a:t>
            </a:r>
          </a:p>
          <a:p>
            <a:r>
              <a:rPr lang="en-US" sz="1200" kern="1200" baseline="0" dirty="0" smtClean="0">
                <a:solidFill>
                  <a:schemeClr val="tx1"/>
                </a:solidFill>
                <a:latin typeface="Arial" charset="0"/>
                <a:ea typeface="ＭＳ Ｐゴシック" pitchFamily="-107" charset="-128"/>
                <a:cs typeface="ＭＳ Ｐゴシック" pitchFamily="-107" charset="-128"/>
              </a:rPr>
              <a:t>mode , in which plaintext is handled b  bits at a time and each block of plaintext is</a:t>
            </a:r>
          </a:p>
          <a:p>
            <a:r>
              <a:rPr lang="en-US" sz="1200" kern="1200" baseline="0" dirty="0" smtClean="0">
                <a:solidFill>
                  <a:schemeClr val="tx1"/>
                </a:solidFill>
                <a:latin typeface="Arial" charset="0"/>
                <a:ea typeface="ＭＳ Ｐゴシック" pitchFamily="-107" charset="-128"/>
                <a:cs typeface="ＭＳ Ｐゴシック" pitchFamily="-107" charset="-128"/>
              </a:rPr>
              <a:t>encrypted using the same key. The term codebook  is used because, for a given key,</a:t>
            </a:r>
          </a:p>
          <a:p>
            <a:r>
              <a:rPr lang="en-US" sz="1200" kern="1200" baseline="0" dirty="0" smtClean="0">
                <a:solidFill>
                  <a:schemeClr val="tx1"/>
                </a:solidFill>
                <a:latin typeface="Arial" charset="0"/>
                <a:ea typeface="ＭＳ Ｐゴシック" pitchFamily="-107" charset="-128"/>
                <a:cs typeface="ＭＳ Ｐゴシック" pitchFamily="-107" charset="-128"/>
              </a:rPr>
              <a:t>there is a unique ciphertext for every b -bit block of plaintext. Therefore, one can</a:t>
            </a:r>
          </a:p>
          <a:p>
            <a:r>
              <a:rPr lang="en-US" sz="1200" kern="1200" baseline="0" dirty="0" smtClean="0">
                <a:solidFill>
                  <a:schemeClr val="tx1"/>
                </a:solidFill>
                <a:latin typeface="Arial" charset="0"/>
                <a:ea typeface="ＭＳ Ｐゴシック" pitchFamily="-107" charset="-128"/>
                <a:cs typeface="ＭＳ Ｐゴシック" pitchFamily="-107" charset="-128"/>
              </a:rPr>
              <a:t>imagine a gigantic codebook in which there is an entry for every possible b -bit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pattern showing its corresponding ciphertext.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ECB, if the same </a:t>
            </a:r>
            <a:r>
              <a:rPr lang="en-US" sz="1200" b="1" kern="1200" baseline="0" dirty="0" smtClean="0">
                <a:solidFill>
                  <a:schemeClr val="tx1"/>
                </a:solidFill>
                <a:latin typeface="Arial" charset="0"/>
                <a:ea typeface="ＭＳ Ｐゴシック" pitchFamily="-107" charset="-128"/>
                <a:cs typeface="ＭＳ Ｐゴシック" pitchFamily="-107" charset="-128"/>
              </a:rPr>
              <a:t>b -bit block of plaintext appears more than once in</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it always produces the same ciphertext. Because of this, for lengthy</a:t>
            </a:r>
          </a:p>
          <a:p>
            <a:r>
              <a:rPr lang="en-US" sz="1200" kern="1200" baseline="0" dirty="0" smtClean="0">
                <a:solidFill>
                  <a:schemeClr val="tx1"/>
                </a:solidFill>
                <a:latin typeface="Arial" charset="0"/>
                <a:ea typeface="ＭＳ Ｐゴシック" pitchFamily="-107" charset="-128"/>
                <a:cs typeface="ＭＳ Ｐゴシック" pitchFamily="-107" charset="-128"/>
              </a:rPr>
              <a:t>messages, the ECB mode may not be secure. If the message is highly structured,</a:t>
            </a:r>
          </a:p>
          <a:p>
            <a:r>
              <a:rPr lang="en-US" sz="1200" kern="1200" baseline="0" dirty="0" smtClean="0">
                <a:solidFill>
                  <a:schemeClr val="tx1"/>
                </a:solidFill>
                <a:latin typeface="Arial" charset="0"/>
                <a:ea typeface="ＭＳ Ｐゴシック" pitchFamily="-107" charset="-128"/>
                <a:cs typeface="ＭＳ Ｐゴシック" pitchFamily="-107" charset="-128"/>
              </a:rPr>
              <a:t>it may be possible for a cryptanalyst to exploit these regularities. For example,</a:t>
            </a:r>
          </a:p>
          <a:p>
            <a:r>
              <a:rPr lang="en-US" sz="1200" kern="1200" baseline="0" dirty="0" smtClean="0">
                <a:solidFill>
                  <a:schemeClr val="tx1"/>
                </a:solidFill>
                <a:latin typeface="Arial" charset="0"/>
                <a:ea typeface="ＭＳ Ｐゴシック" pitchFamily="-107" charset="-128"/>
                <a:cs typeface="ＭＳ Ｐゴシック" pitchFamily="-107" charset="-128"/>
              </a:rPr>
              <a:t>if it is known that the message always starts out with certain predefined fields,</a:t>
            </a:r>
          </a:p>
          <a:p>
            <a:r>
              <a:rPr lang="en-US" sz="1200" kern="1200" baseline="0" dirty="0" smtClean="0">
                <a:solidFill>
                  <a:schemeClr val="tx1"/>
                </a:solidFill>
                <a:latin typeface="Arial" charset="0"/>
                <a:ea typeface="ＭＳ Ｐゴシック" pitchFamily="-107" charset="-128"/>
                <a:cs typeface="ＭＳ Ｐゴシック" pitchFamily="-107" charset="-128"/>
              </a:rPr>
              <a:t>then the cryptanalyst may have a number of known plaintext–ciphertext pairs to</a:t>
            </a:r>
          </a:p>
          <a:p>
            <a:r>
              <a:rPr lang="en-US" sz="1200" kern="1200" baseline="0" dirty="0" smtClean="0">
                <a:solidFill>
                  <a:schemeClr val="tx1"/>
                </a:solidFill>
                <a:latin typeface="Arial" charset="0"/>
                <a:ea typeface="ＭＳ Ｐゴシック" pitchFamily="-107" charset="-128"/>
                <a:cs typeface="ＭＳ Ｐゴシック" pitchFamily="-107" charset="-128"/>
              </a:rPr>
              <a:t> work with. If the message has repetitive elements with a period of repetition a</a:t>
            </a:r>
          </a:p>
          <a:p>
            <a:r>
              <a:rPr lang="en-US" sz="1200" kern="1200" baseline="0" dirty="0" smtClean="0">
                <a:solidFill>
                  <a:schemeClr val="tx1"/>
                </a:solidFill>
                <a:latin typeface="Arial" charset="0"/>
                <a:ea typeface="ＭＳ Ｐゴシック" pitchFamily="-107" charset="-128"/>
                <a:cs typeface="ＭＳ Ｐゴシック" pitchFamily="-107" charset="-128"/>
              </a:rPr>
              <a:t>multiple of </a:t>
            </a:r>
            <a:r>
              <a:rPr lang="en-US" sz="1200" b="1" kern="1200" baseline="0" dirty="0" smtClean="0">
                <a:solidFill>
                  <a:schemeClr val="tx1"/>
                </a:solidFill>
                <a:latin typeface="Arial" charset="0"/>
                <a:ea typeface="ＭＳ Ｐゴシック" pitchFamily="-107" charset="-128"/>
                <a:cs typeface="ＭＳ Ｐゴシック" pitchFamily="-107" charset="-128"/>
              </a:rPr>
              <a:t>b  bits, then these elements can be identified by the analyst. This may</a:t>
            </a:r>
          </a:p>
          <a:p>
            <a:r>
              <a:rPr lang="en-US" sz="1200" kern="1200" baseline="0" dirty="0" smtClean="0">
                <a:solidFill>
                  <a:schemeClr val="tx1"/>
                </a:solidFill>
                <a:latin typeface="Arial" charset="0"/>
                <a:ea typeface="ＭＳ Ｐゴシック" pitchFamily="-107" charset="-128"/>
                <a:cs typeface="ＭＳ Ｐゴシック" pitchFamily="-107" charset="-128"/>
              </a:rPr>
              <a:t>help in the analysis or may provide an opportunity for substituting or rearranging</a:t>
            </a:r>
          </a:p>
          <a:p>
            <a:r>
              <a:rPr lang="en-US" sz="1200" kern="1200" baseline="0" dirty="0" smtClean="0">
                <a:solidFill>
                  <a:schemeClr val="tx1"/>
                </a:solidFill>
                <a:latin typeface="Arial" charset="0"/>
                <a:ea typeface="ＭＳ Ｐゴシック" pitchFamily="-107" charset="-128"/>
                <a:cs typeface="ＭＳ Ｐゴシック" pitchFamily="-107" charset="-128"/>
              </a:rPr>
              <a:t>blocks.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To overcome the security deficiencies of ECB, we would like a technique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same plaintext block, if repeated, produces different ciphertext blocks.</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E034574-170A-9C4A-9FEB-656C705F6335}" type="slidenum">
              <a:rPr lang="en-AU">
                <a:latin typeface="Arial" pitchFamily="-84" charset="0"/>
              </a:rPr>
              <a:pPr/>
              <a:t>34</a:t>
            </a:fld>
            <a:endParaRPr lang="en-AU" dirty="0">
              <a:latin typeface="Arial" pitchFamily="-84" charset="0"/>
            </a:endParaRPr>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In the cipher block chaining (CBC) mode  (Figure 2.9), the input to the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is the XOR of the current plaintext block and the preceding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 the same key is used for each block. In effect, we have chained together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processing of the sequence of plaintext blocks. The input to the encryption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 for each plaintext block bears no fixed relationship to the plaintext block. Therefore,</a:t>
            </a:r>
          </a:p>
          <a:p>
            <a:r>
              <a:rPr lang="en-US" sz="1200" kern="1200" baseline="0" dirty="0" smtClean="0">
                <a:solidFill>
                  <a:schemeClr val="tx1"/>
                </a:solidFill>
                <a:latin typeface="Arial" charset="0"/>
                <a:ea typeface="ＭＳ Ｐゴシック" pitchFamily="-107" charset="-128"/>
                <a:cs typeface="ＭＳ Ｐゴシック" pitchFamily="-107" charset="-128"/>
              </a:rPr>
              <a:t>repeating patterns of b  bits are not exposed.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 each cipher block is passed through the decryption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The result is XORed with the preceding ciphertext block to produce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a:t>
            </a:r>
          </a:p>
          <a:p>
            <a:endParaRPr lang="en-AU"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To produce the first block of ciphertext, an initialization vector (IV) is XORed</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first block of plaintext. On decryption, the IV is XORed with the output of</a:t>
            </a:r>
          </a:p>
          <a:p>
            <a:r>
              <a:rPr lang="en-US" sz="1200" kern="1200" baseline="0" dirty="0" smtClean="0">
                <a:solidFill>
                  <a:schemeClr val="tx1"/>
                </a:solidFill>
                <a:latin typeface="Arial" charset="0"/>
                <a:ea typeface="ＭＳ Ｐゴシック" pitchFamily="-107" charset="-128"/>
                <a:cs typeface="ＭＳ Ｐゴシック" pitchFamily="-107" charset="-128"/>
              </a:rPr>
              <a:t>the decryption algorithm to recover the first block of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IV must be known to both the sender and receiver. For maximum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the IV should be protected as well as the key. This could be done by sending</a:t>
            </a:r>
          </a:p>
          <a:p>
            <a:r>
              <a:rPr lang="en-US" sz="1200" kern="1200" baseline="0" dirty="0" smtClean="0">
                <a:solidFill>
                  <a:schemeClr val="tx1"/>
                </a:solidFill>
                <a:latin typeface="Arial" charset="0"/>
                <a:ea typeface="ＭＳ Ｐゴシック" pitchFamily="-107" charset="-128"/>
                <a:cs typeface="ＭＳ Ｐゴシック" pitchFamily="-107" charset="-128"/>
              </a:rPr>
              <a:t>the IV using ECB encryption. One reason for protecting the IV is as follows: If an</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is able to fool the receiver into using a different value for IV,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is able to invert selected bits in the first block of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9C386A6-509D-C740-8853-B2D6FCF20CCA}" type="slidenum">
              <a:rPr lang="en-AU">
                <a:latin typeface="Arial" pitchFamily="-84" charset="0"/>
              </a:rPr>
              <a:pPr/>
              <a:t>35</a:t>
            </a:fld>
            <a:endParaRPr lang="en-AU" dirty="0">
              <a:latin typeface="Arial" pitchFamily="-84" charset="0"/>
            </a:endParaRPr>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possible to convert any block cipher into a stream cipher by using the cipher</a:t>
            </a:r>
          </a:p>
          <a:p>
            <a:r>
              <a:rPr lang="en-US" sz="1200" kern="1200" baseline="0" dirty="0" smtClean="0">
                <a:solidFill>
                  <a:schemeClr val="tx1"/>
                </a:solidFill>
                <a:latin typeface="Arial" charset="0"/>
                <a:ea typeface="ＭＳ Ｐゴシック" pitchFamily="-107" charset="-128"/>
                <a:cs typeface="ＭＳ Ｐゴシック" pitchFamily="-107" charset="-128"/>
              </a:rPr>
              <a:t>feedback (CFB) mode . A stream cipher eliminates the need to pad a message to</a:t>
            </a:r>
          </a:p>
          <a:p>
            <a:r>
              <a:rPr lang="en-US" sz="1200" kern="1200" baseline="0" dirty="0" smtClean="0">
                <a:solidFill>
                  <a:schemeClr val="tx1"/>
                </a:solidFill>
                <a:latin typeface="Arial" charset="0"/>
                <a:ea typeface="ＭＳ Ｐゴシック" pitchFamily="-107" charset="-128"/>
                <a:cs typeface="ＭＳ Ｐゴシック" pitchFamily="-107" charset="-128"/>
              </a:rPr>
              <a:t>be an integral number of blocks. It also can operate in real time. Thus, if a character</a:t>
            </a:r>
          </a:p>
          <a:p>
            <a:r>
              <a:rPr lang="en-US" sz="1200" kern="1200" baseline="0" dirty="0" smtClean="0">
                <a:solidFill>
                  <a:schemeClr val="tx1"/>
                </a:solidFill>
                <a:latin typeface="Arial" charset="0"/>
                <a:ea typeface="ＭＳ Ｐゴシック" pitchFamily="-107" charset="-128"/>
                <a:cs typeface="ＭＳ Ｐゴシック" pitchFamily="-107" charset="-128"/>
              </a:rPr>
              <a:t>stream is being transmitted, each character can be encrypted and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immediately using a character-oriented stream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desirable property of a stream cipher is that the ciphertext be of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length as the plaintext. Thus, if 8-bit characters are being transmitted, each character</a:t>
            </a:r>
          </a:p>
          <a:p>
            <a:r>
              <a:rPr lang="en-US" sz="1200" kern="1200" baseline="0" dirty="0" smtClean="0">
                <a:solidFill>
                  <a:schemeClr val="tx1"/>
                </a:solidFill>
                <a:latin typeface="Arial" charset="0"/>
                <a:ea typeface="ＭＳ Ｐゴシック" pitchFamily="-107" charset="-128"/>
                <a:cs typeface="ＭＳ Ｐゴシック" pitchFamily="-107" charset="-128"/>
              </a:rPr>
              <a:t>should be encrypted using 8 bits. If more than 8 bits are used, transmission</a:t>
            </a:r>
          </a:p>
          <a:p>
            <a:r>
              <a:rPr lang="en-US" sz="1200" kern="1200" baseline="0" dirty="0" smtClean="0">
                <a:solidFill>
                  <a:schemeClr val="tx1"/>
                </a:solidFill>
                <a:latin typeface="Arial" charset="0"/>
                <a:ea typeface="ＭＳ Ｐゴシック" pitchFamily="-107" charset="-128"/>
                <a:cs typeface="ＭＳ Ｐゴシック" pitchFamily="-107" charset="-128"/>
              </a:rPr>
              <a:t>capacity is wasted.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2.10 depicts the CFB scheme. In the figure, it is assumed that the unit</a:t>
            </a:r>
          </a:p>
          <a:p>
            <a:r>
              <a:rPr lang="en-US" sz="1200" kern="1200" baseline="0" dirty="0" smtClean="0">
                <a:solidFill>
                  <a:schemeClr val="tx1"/>
                </a:solidFill>
                <a:latin typeface="Arial" charset="0"/>
                <a:ea typeface="ＭＳ Ｐゴシック" pitchFamily="-107" charset="-128"/>
                <a:cs typeface="ＭＳ Ｐゴシック" pitchFamily="-107" charset="-128"/>
              </a:rPr>
              <a:t>of transmission is s  bits; a common value is s =  8. As with CBC, the units of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are chained together, so that the ciphertext of any plaintext unit is a function of</a:t>
            </a:r>
          </a:p>
          <a:p>
            <a:r>
              <a:rPr lang="en-US" sz="1200" kern="1200" baseline="0" dirty="0" smtClean="0">
                <a:solidFill>
                  <a:schemeClr val="tx1"/>
                </a:solidFill>
                <a:latin typeface="Arial" charset="0"/>
                <a:ea typeface="ＭＳ Ｐゴシック" pitchFamily="-107" charset="-128"/>
                <a:cs typeface="ＭＳ Ｐゴシック" pitchFamily="-107" charset="-128"/>
              </a:rPr>
              <a:t>all the preceding plaintext.</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8FAEB76-4A41-1145-A0DC-253CE5337531}" type="slidenum">
              <a:rPr lang="en-AU">
                <a:latin typeface="Arial" pitchFamily="-84" charset="0"/>
              </a:rPr>
              <a:pPr/>
              <a:t>36</a:t>
            </a:fld>
            <a:endParaRPr lang="en-AU" dirty="0">
              <a:latin typeface="Arial" pitchFamily="-8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Although interest in the counter mode (CTR)  has increased recently, with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to ATM (asynchronous transfer mode) network security and IPSec (IP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this mode was proposed early on (e.g., [DIFF79]).</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2.11 depicts the CTR mode. A counter equal to the plaintext block</a:t>
            </a:r>
          </a:p>
          <a:p>
            <a:r>
              <a:rPr lang="en-US" sz="1200" kern="1200" baseline="0" dirty="0" smtClean="0">
                <a:solidFill>
                  <a:schemeClr val="tx1"/>
                </a:solidFill>
                <a:latin typeface="Arial" charset="0"/>
                <a:ea typeface="ＭＳ Ｐゴシック" pitchFamily="-107" charset="-128"/>
                <a:cs typeface="ＭＳ Ｐゴシック" pitchFamily="-107" charset="-128"/>
              </a:rPr>
              <a:t>size is used. The only requirement stated in SP 800-38A is that the counter value</a:t>
            </a:r>
          </a:p>
          <a:p>
            <a:r>
              <a:rPr lang="en-US" sz="1200" kern="1200" baseline="0" dirty="0" smtClean="0">
                <a:solidFill>
                  <a:schemeClr val="tx1"/>
                </a:solidFill>
                <a:latin typeface="Arial" charset="0"/>
                <a:ea typeface="ＭＳ Ｐゴシック" pitchFamily="-107" charset="-128"/>
                <a:cs typeface="ＭＳ Ｐゴシック" pitchFamily="-107" charset="-128"/>
              </a:rPr>
              <a:t>must be different for each plaintext block that is encrypted. Typically, the counter</a:t>
            </a:r>
          </a:p>
          <a:p>
            <a:r>
              <a:rPr lang="en-US" sz="1200" kern="1200" baseline="0" dirty="0" smtClean="0">
                <a:solidFill>
                  <a:schemeClr val="tx1"/>
                </a:solidFill>
                <a:latin typeface="Arial" charset="0"/>
                <a:ea typeface="ＭＳ Ｐゴシック" pitchFamily="-107" charset="-128"/>
                <a:cs typeface="ＭＳ Ｐゴシック" pitchFamily="-107" charset="-128"/>
              </a:rPr>
              <a:t>is initialized to some value and then incremented by 1 for each subsequent block</a:t>
            </a:r>
          </a:p>
          <a:p>
            <a:r>
              <a:rPr lang="en-US" sz="1200" kern="1200" baseline="0" dirty="0" smtClean="0">
                <a:solidFill>
                  <a:schemeClr val="tx1"/>
                </a:solidFill>
                <a:latin typeface="Arial" charset="0"/>
                <a:ea typeface="ＭＳ Ｐゴシック" pitchFamily="-107" charset="-128"/>
                <a:cs typeface="ＭＳ Ｐゴシック" pitchFamily="-107" charset="-128"/>
              </a:rPr>
              <a:t>(modulo 2</a:t>
            </a:r>
            <a:r>
              <a:rPr lang="en-US" sz="1200" b="1" kern="1200" baseline="0" dirty="0" smtClean="0">
                <a:solidFill>
                  <a:schemeClr val="tx1"/>
                </a:solidFill>
                <a:latin typeface="Arial" charset="0"/>
                <a:ea typeface="ＭＳ Ｐゴシック" pitchFamily="-107" charset="-128"/>
                <a:cs typeface="ＭＳ Ｐゴシック" pitchFamily="-107" charset="-128"/>
              </a:rPr>
              <a:t>b , where b  is the block size). For encryption, the counter is encrypted and</a:t>
            </a:r>
          </a:p>
          <a:p>
            <a:r>
              <a:rPr lang="en-US" sz="1200" kern="1200" baseline="0" dirty="0" smtClean="0">
                <a:solidFill>
                  <a:schemeClr val="tx1"/>
                </a:solidFill>
                <a:latin typeface="Arial" charset="0"/>
                <a:ea typeface="ＭＳ Ｐゴシック" pitchFamily="-107" charset="-128"/>
                <a:cs typeface="ＭＳ Ｐゴシック" pitchFamily="-107" charset="-128"/>
              </a:rPr>
              <a:t>then XORed with the plaintext block to produce the ciphertext block; there is no</a:t>
            </a:r>
          </a:p>
          <a:p>
            <a:r>
              <a:rPr lang="en-US" sz="1200" kern="1200" baseline="0" dirty="0" smtClean="0">
                <a:solidFill>
                  <a:schemeClr val="tx1"/>
                </a:solidFill>
                <a:latin typeface="Arial" charset="0"/>
                <a:ea typeface="ＭＳ Ｐゴシック" pitchFamily="-107" charset="-128"/>
                <a:cs typeface="ＭＳ Ｐゴシック" pitchFamily="-107" charset="-128"/>
              </a:rPr>
              <a:t>chaining. For decryption, the same sequence of counter values is used, with each</a:t>
            </a:r>
          </a:p>
          <a:p>
            <a:r>
              <a:rPr lang="en-US" sz="1200" kern="1200" baseline="0" dirty="0" smtClean="0">
                <a:solidFill>
                  <a:schemeClr val="tx1"/>
                </a:solidFill>
                <a:latin typeface="Arial" charset="0"/>
                <a:ea typeface="ＭＳ Ｐゴシック" pitchFamily="-107" charset="-128"/>
                <a:cs typeface="ＭＳ Ｐゴシック" pitchFamily="-107" charset="-128"/>
              </a:rPr>
              <a:t>encrypted counter XORed with a ciphertext block to recover the corresponding</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block.</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3EFB224-AA17-DD40-9BD6-F5E0B03D5268}" type="slidenum">
              <a:rPr lang="en-AU">
                <a:latin typeface="Arial" pitchFamily="-84" charset="0"/>
              </a:rPr>
              <a:pPr/>
              <a:t>37</a:t>
            </a:fld>
            <a:endParaRPr lang="en-AU" dirty="0">
              <a:latin typeface="Arial" pitchFamily="-8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[LIPM00] lists the following advantages of CTR mode.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Hardware efficiency: Unlike the chaining modes, encryption (or decryption)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CTR mode can be done in parallel on multiple blocks of plaintext or</a:t>
            </a:r>
          </a:p>
          <a:p>
            <a:r>
              <a:rPr lang="en-US" sz="1200" b="0" kern="1200" baseline="0" dirty="0" smtClean="0">
                <a:solidFill>
                  <a:schemeClr val="tx1"/>
                </a:solidFill>
                <a:latin typeface="Arial" charset="0"/>
                <a:ea typeface="ＭＳ Ｐゴシック" pitchFamily="-107" charset="-128"/>
                <a:cs typeface="ＭＳ Ｐゴシック" pitchFamily="-107" charset="-128"/>
              </a:rPr>
              <a:t> ciphertext. For the chaining modes, the algorithm must complete the computation</a:t>
            </a:r>
          </a:p>
          <a:p>
            <a:r>
              <a:rPr lang="en-US" sz="1200" b="0" kern="1200" baseline="0" dirty="0" smtClean="0">
                <a:solidFill>
                  <a:schemeClr val="tx1"/>
                </a:solidFill>
                <a:latin typeface="Arial" charset="0"/>
                <a:ea typeface="ＭＳ Ｐゴシック" pitchFamily="-107" charset="-128"/>
                <a:cs typeface="ＭＳ Ｐゴシック" pitchFamily="-107" charset="-128"/>
              </a:rPr>
              <a:t>on one block before beginning on the next block. This limits the maximum</a:t>
            </a:r>
          </a:p>
          <a:p>
            <a:r>
              <a:rPr lang="en-US" sz="1200" b="0" kern="1200" baseline="0" dirty="0" smtClean="0">
                <a:solidFill>
                  <a:schemeClr val="tx1"/>
                </a:solidFill>
                <a:latin typeface="Arial" charset="0"/>
                <a:ea typeface="ＭＳ Ｐゴシック" pitchFamily="-107" charset="-128"/>
                <a:cs typeface="ＭＳ Ｐゴシック" pitchFamily="-107" charset="-128"/>
              </a:rPr>
              <a:t>throughput of the algorithm to the reciprocal of the time for one execution of</a:t>
            </a:r>
          </a:p>
          <a:p>
            <a:r>
              <a:rPr lang="en-US" sz="1200" b="0" kern="1200" baseline="0" dirty="0" smtClean="0">
                <a:solidFill>
                  <a:schemeClr val="tx1"/>
                </a:solidFill>
                <a:latin typeface="Arial" charset="0"/>
                <a:ea typeface="ＭＳ Ｐゴシック" pitchFamily="-107" charset="-128"/>
                <a:cs typeface="ＭＳ Ｐゴシック" pitchFamily="-107" charset="-128"/>
              </a:rPr>
              <a:t>block encryption or decryption. In CTR mode, the throughput is only limited</a:t>
            </a:r>
          </a:p>
          <a:p>
            <a:r>
              <a:rPr lang="en-US" sz="1200" b="0" kern="1200" baseline="0" dirty="0" smtClean="0">
                <a:solidFill>
                  <a:schemeClr val="tx1"/>
                </a:solidFill>
                <a:latin typeface="Arial" charset="0"/>
                <a:ea typeface="ＭＳ Ｐゴシック" pitchFamily="-107" charset="-128"/>
                <a:cs typeface="ＭＳ Ｐゴシック" pitchFamily="-107" charset="-128"/>
              </a:rPr>
              <a:t>by the amount of parallelism that is achieved.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Software efficiency:  Similarly, because of the opportunities for parallel execution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CTR mode, processors that support parallel features (such as aggressive</a:t>
            </a:r>
          </a:p>
          <a:p>
            <a:r>
              <a:rPr lang="en-US" sz="1200" b="0" kern="1200" baseline="0" dirty="0" smtClean="0">
                <a:solidFill>
                  <a:schemeClr val="tx1"/>
                </a:solidFill>
                <a:latin typeface="Arial" charset="0"/>
                <a:ea typeface="ＭＳ Ｐゴシック" pitchFamily="-107" charset="-128"/>
                <a:cs typeface="ＭＳ Ｐゴシック" pitchFamily="-107" charset="-128"/>
              </a:rPr>
              <a:t>pipelining, multiple instruction dispatch per clock cycle, a large number of</a:t>
            </a:r>
          </a:p>
          <a:p>
            <a:r>
              <a:rPr lang="en-US" sz="1200" b="0" kern="1200" baseline="0" dirty="0" smtClean="0">
                <a:solidFill>
                  <a:schemeClr val="tx1"/>
                </a:solidFill>
                <a:latin typeface="Arial" charset="0"/>
                <a:ea typeface="ＭＳ Ｐゴシック" pitchFamily="-107" charset="-128"/>
                <a:cs typeface="ＭＳ Ｐゴシック" pitchFamily="-107" charset="-128"/>
              </a:rPr>
              <a:t>registers, and SIMD instructions) can be effectively utilized.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Preprocessing:  The execution of the underlying encryption algorithm does not</a:t>
            </a:r>
          </a:p>
          <a:p>
            <a:r>
              <a:rPr lang="en-US" sz="1200" b="0" kern="1200" baseline="0" dirty="0" smtClean="0">
                <a:solidFill>
                  <a:schemeClr val="tx1"/>
                </a:solidFill>
                <a:latin typeface="Arial" charset="0"/>
                <a:ea typeface="ＭＳ Ｐゴシック" pitchFamily="-107" charset="-128"/>
                <a:cs typeface="ＭＳ Ｐゴシック" pitchFamily="-107" charset="-128"/>
              </a:rPr>
              <a:t>depend on input of the plaintext or ciphertext. Therefore, if sufficient memory</a:t>
            </a:r>
          </a:p>
          <a:p>
            <a:r>
              <a:rPr lang="en-US" sz="1200" b="0" kern="1200" baseline="0" dirty="0" smtClean="0">
                <a:solidFill>
                  <a:schemeClr val="tx1"/>
                </a:solidFill>
                <a:latin typeface="Arial" charset="0"/>
                <a:ea typeface="ＭＳ Ｐゴシック" pitchFamily="-107" charset="-128"/>
                <a:cs typeface="ＭＳ Ｐゴシック" pitchFamily="-107" charset="-128"/>
              </a:rPr>
              <a:t>is available and security is maintained, preprocessing can be used to prepare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 of the encryption boxes that feed into the XOR functions in Figure 2.11.</a:t>
            </a:r>
          </a:p>
          <a:p>
            <a:r>
              <a:rPr lang="en-US" sz="1200" b="0" kern="1200" baseline="0" dirty="0" smtClean="0">
                <a:solidFill>
                  <a:schemeClr val="tx1"/>
                </a:solidFill>
                <a:latin typeface="Arial" charset="0"/>
                <a:ea typeface="ＭＳ Ｐゴシック" pitchFamily="-107" charset="-128"/>
                <a:cs typeface="ＭＳ Ｐゴシック" pitchFamily="-107" charset="-128"/>
              </a:rPr>
              <a:t>When the plaintext or ciphertext input is presented, then the only computation</a:t>
            </a:r>
          </a:p>
          <a:p>
            <a:r>
              <a:rPr lang="en-US" sz="1200" b="0" kern="1200" baseline="0" dirty="0" smtClean="0">
                <a:solidFill>
                  <a:schemeClr val="tx1"/>
                </a:solidFill>
                <a:latin typeface="Arial" charset="0"/>
                <a:ea typeface="ＭＳ Ｐゴシック" pitchFamily="-107" charset="-128"/>
                <a:cs typeface="ＭＳ Ｐゴシック" pitchFamily="-107" charset="-128"/>
              </a:rPr>
              <a:t>is a series of XORs. Such a strategy greatly enhances throughput.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Random access:  The</a:t>
            </a:r>
            <a:r>
              <a:rPr lang="en-US" sz="1200" b="0" i="1" kern="1200" baseline="0" dirty="0" smtClean="0">
                <a:solidFill>
                  <a:schemeClr val="tx1"/>
                </a:solidFill>
                <a:latin typeface="Arial" charset="0"/>
                <a:ea typeface="ＭＳ Ｐゴシック" pitchFamily="-107" charset="-128"/>
                <a:cs typeface="ＭＳ Ｐゴシック" pitchFamily="-107" charset="-128"/>
              </a:rPr>
              <a:t> it</a:t>
            </a:r>
            <a:r>
              <a:rPr lang="en-US" sz="1200" b="0" i="0" kern="1200" baseline="0" dirty="0" smtClean="0">
                <a:solidFill>
                  <a:schemeClr val="tx1"/>
                </a:solidFill>
                <a:latin typeface="Arial" charset="0"/>
                <a:ea typeface="ＭＳ Ｐゴシック" pitchFamily="-107" charset="-128"/>
                <a:cs typeface="ＭＳ Ｐゴシック" pitchFamily="-107" charset="-128"/>
              </a:rPr>
              <a:t>h</a:t>
            </a:r>
            <a:r>
              <a:rPr lang="en-US" sz="1200" b="0" i="1"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block of plaintext or ciphertext can be processed in</a:t>
            </a:r>
          </a:p>
          <a:p>
            <a:r>
              <a:rPr lang="en-US" sz="1200" b="0" kern="1200" baseline="0" dirty="0" smtClean="0">
                <a:solidFill>
                  <a:schemeClr val="tx1"/>
                </a:solidFill>
                <a:latin typeface="Arial" charset="0"/>
                <a:ea typeface="ＭＳ Ｐゴシック" pitchFamily="-107" charset="-128"/>
                <a:cs typeface="ＭＳ Ｐゴシック" pitchFamily="-107" charset="-128"/>
              </a:rPr>
              <a:t>random-access fashion. With the chaining modes, block Ci  cannot be computed</a:t>
            </a:r>
          </a:p>
          <a:p>
            <a:r>
              <a:rPr lang="en-US" sz="1200" b="0" kern="1200" baseline="0" dirty="0" smtClean="0">
                <a:solidFill>
                  <a:schemeClr val="tx1"/>
                </a:solidFill>
                <a:latin typeface="Arial" charset="0"/>
                <a:ea typeface="ＭＳ Ｐゴシック" pitchFamily="-107" charset="-128"/>
                <a:cs typeface="ＭＳ Ｐゴシック" pitchFamily="-107" charset="-128"/>
              </a:rPr>
              <a:t>until the i- 1 prior block are computed. There may be applications in</a:t>
            </a:r>
          </a:p>
          <a:p>
            <a:r>
              <a:rPr lang="en-US" sz="1200" b="0" kern="1200" baseline="0" dirty="0" smtClean="0">
                <a:solidFill>
                  <a:schemeClr val="tx1"/>
                </a:solidFill>
                <a:latin typeface="Arial" charset="0"/>
                <a:ea typeface="ＭＳ Ｐゴシック" pitchFamily="-107" charset="-128"/>
                <a:cs typeface="ＭＳ Ｐゴシック" pitchFamily="-107" charset="-128"/>
              </a:rPr>
              <a:t>which a ciphertext is stored, and it is desired to decrypt just one block; for such</a:t>
            </a:r>
          </a:p>
          <a:p>
            <a:r>
              <a:rPr lang="en-US" sz="1200" b="0" kern="1200" baseline="0" dirty="0" smtClean="0">
                <a:solidFill>
                  <a:schemeClr val="tx1"/>
                </a:solidFill>
                <a:latin typeface="Arial" charset="0"/>
                <a:ea typeface="ＭＳ Ｐゴシック" pitchFamily="-107" charset="-128"/>
                <a:cs typeface="ＭＳ Ｐゴシック" pitchFamily="-107" charset="-128"/>
              </a:rPr>
              <a:t>applications, the random access feature is attractive.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Provable security:  It can be shown that CTR is at least as secure as the other</a:t>
            </a:r>
          </a:p>
          <a:p>
            <a:r>
              <a:rPr lang="en-US" sz="1200" b="0" kern="1200" baseline="0" dirty="0" smtClean="0">
                <a:solidFill>
                  <a:schemeClr val="tx1"/>
                </a:solidFill>
                <a:latin typeface="Arial" charset="0"/>
                <a:ea typeface="ＭＳ Ｐゴシック" pitchFamily="-107" charset="-128"/>
                <a:cs typeface="ＭＳ Ｐゴシック" pitchFamily="-107" charset="-128"/>
              </a:rPr>
              <a:t>modes discussed in this section.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Simplicity:  Unlike ECB and CBC modes, CTR mode requires only the</a:t>
            </a:r>
          </a:p>
          <a:p>
            <a:r>
              <a:rPr lang="en-US" sz="1200" b="0" kern="1200" baseline="0" dirty="0" smtClean="0">
                <a:solidFill>
                  <a:schemeClr val="tx1"/>
                </a:solidFill>
                <a:latin typeface="Arial" charset="0"/>
                <a:ea typeface="ＭＳ Ｐゴシック" pitchFamily="-107" charset="-128"/>
                <a:cs typeface="ＭＳ Ｐゴシック" pitchFamily="-107" charset="-128"/>
              </a:rPr>
              <a:t>implementation of the encryption algorithm and not the decryption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This matters most when the decryption algorithm differs substantially</a:t>
            </a:r>
          </a:p>
          <a:p>
            <a:r>
              <a:rPr lang="en-US" sz="1200" b="0" kern="1200" baseline="0" dirty="0" smtClean="0">
                <a:solidFill>
                  <a:schemeClr val="tx1"/>
                </a:solidFill>
                <a:latin typeface="Arial" charset="0"/>
                <a:ea typeface="ＭＳ Ｐゴシック" pitchFamily="-107" charset="-128"/>
                <a:cs typeface="ＭＳ Ｐゴシック" pitchFamily="-107" charset="-128"/>
              </a:rPr>
              <a:t>from the encryption algorithm, as it does for AES. In addition, the decryption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key scheduling need not be implemented.</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2 summary.</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38</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Symmetric encryption, also referred to as conventional encryption, secret-key, or</a:t>
            </a:r>
          </a:p>
          <a:p>
            <a:r>
              <a:rPr lang="en-US" sz="1200" kern="1200" baseline="0" dirty="0" smtClean="0">
                <a:solidFill>
                  <a:schemeClr val="tx1"/>
                </a:solidFill>
                <a:latin typeface="Arial" charset="0"/>
                <a:ea typeface="ＭＳ Ｐゴシック" pitchFamily="-107" charset="-128"/>
                <a:cs typeface="ＭＳ Ｐゴシック" pitchFamily="-107" charset="-128"/>
              </a:rPr>
              <a:t>single-key encryption, was the only type of encryption in use prior to the development</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encryption in the late 1970s.  It remains by far the most widely</a:t>
            </a:r>
          </a:p>
          <a:p>
            <a:r>
              <a:rPr lang="en-US" sz="1200" kern="1200" baseline="0" dirty="0" smtClean="0">
                <a:solidFill>
                  <a:schemeClr val="tx1"/>
                </a:solidFill>
                <a:latin typeface="Arial" charset="0"/>
                <a:ea typeface="ＭＳ Ｐゴシック" pitchFamily="-107" charset="-128"/>
                <a:cs typeface="ＭＳ Ｐゴシック" pitchFamily="-107" charset="-128"/>
              </a:rPr>
              <a:t>used of the two types of encryption.</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3A65850-4EE9-474A-AD53-6CE7BBFDD262}" type="slidenum">
              <a:rPr lang="en-AU">
                <a:latin typeface="Arial" pitchFamily="-84" charset="0"/>
              </a:rPr>
              <a:pPr/>
              <a:t>5</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AU" dirty="0">
                <a:latin typeface="Arial" pitchFamily="-84" charset="0"/>
                <a:ea typeface="ＭＳ Ｐゴシック" pitchFamily="-84" charset="-128"/>
                <a:cs typeface="ＭＳ Ｐゴシック" pitchFamily="-84" charset="-128"/>
              </a:rPr>
              <a:t>Briefly review some terminology used throughout the course.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77776E6-1D1C-9842-A633-6C063FBF1A16}" type="slidenum">
              <a:rPr lang="en-AU">
                <a:latin typeface="Arial" pitchFamily="-84" charset="0"/>
              </a:rPr>
              <a:pPr/>
              <a:t>6</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symmetric encryption  scheme has five ingredients (Figure 2.1):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original message or data that is fed into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kern="1200" baseline="0" dirty="0" smtClean="0">
                <a:solidFill>
                  <a:schemeClr val="tx1"/>
                </a:solidFill>
                <a:latin typeface="Arial" charset="0"/>
                <a:ea typeface="ＭＳ Ｐゴシック" pitchFamily="-107" charset="-128"/>
                <a:cs typeface="ＭＳ Ｐゴシック" pitchFamily="-107" charset="-128"/>
              </a:rPr>
              <a:t>and transformations 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Secret key:  The secret key is also input to the algorithm. The exact substitutions</a:t>
            </a:r>
          </a:p>
          <a:p>
            <a:r>
              <a:rPr lang="en-US" sz="1200" kern="1200" baseline="0" dirty="0" smtClean="0">
                <a:solidFill>
                  <a:schemeClr val="tx1"/>
                </a:solidFill>
                <a:latin typeface="Arial" charset="0"/>
                <a:ea typeface="ＭＳ Ｐゴシック" pitchFamily="-107" charset="-128"/>
                <a:cs typeface="ＭＳ Ｐゴシック" pitchFamily="-107" charset="-128"/>
              </a:rPr>
              <a:t>and transformations performed by the algorithm depend on the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smtClean="0">
                <a:solidFill>
                  <a:schemeClr val="tx1"/>
                </a:solidFill>
                <a:latin typeface="Arial" charset="0"/>
                <a:ea typeface="ＭＳ Ｐゴシック" pitchFamily="-107" charset="-128"/>
                <a:cs typeface="ＭＳ Ｐゴシック" pitchFamily="-107" charset="-128"/>
              </a:rPr>
              <a:t>produce 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smtClean="0">
                <a:solidFill>
                  <a:schemeClr val="tx1"/>
                </a:solidFill>
                <a:latin typeface="Arial" charset="0"/>
                <a:ea typeface="ＭＳ Ｐゴシック" pitchFamily="-107" charset="-128"/>
                <a:cs typeface="ＭＳ Ｐゴシック" pitchFamily="-107" charset="-128"/>
              </a:rPr>
              <a:t>reverse. It takes the ciphertext and the same secret key and produces the</a:t>
            </a:r>
          </a:p>
          <a:p>
            <a:r>
              <a:rPr lang="en-US" sz="1200" kern="1200" baseline="0" dirty="0" smtClean="0">
                <a:solidFill>
                  <a:schemeClr val="tx1"/>
                </a:solidFill>
                <a:latin typeface="Arial" charset="0"/>
                <a:ea typeface="ＭＳ Ｐゴシック" pitchFamily="-107" charset="-128"/>
                <a:cs typeface="ＭＳ Ｐゴシック" pitchFamily="-107" charset="-128"/>
              </a:rPr>
              <a:t>original plaintext.</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57E78FE-9DAA-DF45-8210-A62015F88650}" type="slidenum">
              <a:rPr lang="en-AU">
                <a:latin typeface="Arial" pitchFamily="-84" charset="0"/>
              </a:rPr>
              <a:pPr/>
              <a:t>7</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There are two requirements for secure use of symmetric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We need a strong encryption algorithm. At a minimum, we would like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to be such that an opponent who knows the algorithm and has</a:t>
            </a:r>
          </a:p>
          <a:p>
            <a:r>
              <a:rPr lang="en-US" sz="1200" kern="1200" baseline="0" dirty="0" smtClean="0">
                <a:solidFill>
                  <a:schemeClr val="tx1"/>
                </a:solidFill>
                <a:latin typeface="Arial" charset="0"/>
                <a:ea typeface="ＭＳ Ｐゴシック" pitchFamily="-107" charset="-128"/>
                <a:cs typeface="ＭＳ Ｐゴシック" pitchFamily="-107" charset="-128"/>
              </a:rPr>
              <a:t>access to one or more ciphertexts would be unable to decipher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or figure out the key. This requirement is usually stated in a stronger form:</a:t>
            </a:r>
          </a:p>
          <a:p>
            <a:r>
              <a:rPr lang="en-US" sz="1200" kern="1200" baseline="0" dirty="0" smtClean="0">
                <a:solidFill>
                  <a:schemeClr val="tx1"/>
                </a:solidFill>
                <a:latin typeface="Arial" charset="0"/>
                <a:ea typeface="ＭＳ Ｐゴシック" pitchFamily="-107" charset="-128"/>
                <a:cs typeface="ＭＳ Ｐゴシック" pitchFamily="-107" charset="-128"/>
              </a:rPr>
              <a:t>The opponent should be unable to decrypt ciphertext or discover the key even</a:t>
            </a:r>
          </a:p>
          <a:p>
            <a:r>
              <a:rPr lang="en-US" sz="1200" kern="1200" baseline="0" dirty="0" smtClean="0">
                <a:solidFill>
                  <a:schemeClr val="tx1"/>
                </a:solidFill>
                <a:latin typeface="Arial" charset="0"/>
                <a:ea typeface="ＭＳ Ｐゴシック" pitchFamily="-107" charset="-128"/>
                <a:cs typeface="ＭＳ Ｐゴシック" pitchFamily="-107" charset="-128"/>
              </a:rPr>
              <a:t> if he or she is in possession of a number of ciphertexts together with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that produced each ciphertext.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smtClean="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is important to note that the security of symmetric encryption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secrecy of the key, not the secrecy of the algorithm. That is, it is assumed that</a:t>
            </a:r>
          </a:p>
          <a:p>
            <a:r>
              <a:rPr lang="en-US" sz="1200" kern="1200" baseline="0" dirty="0" smtClean="0">
                <a:solidFill>
                  <a:schemeClr val="tx1"/>
                </a:solidFill>
                <a:latin typeface="Arial" charset="0"/>
                <a:ea typeface="ＭＳ Ｐゴシック" pitchFamily="-107" charset="-128"/>
                <a:cs typeface="ＭＳ Ｐゴシック" pitchFamily="-107" charset="-128"/>
              </a:rPr>
              <a:t>it is impractical to decrypt a message on the basis of the ciphertext plus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of the encryption/decryption algorithm. In other words, we do not need to keep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secret; we need to keep only the key secret.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feature of symmetric encryption is what makes it feasible for widespread</a:t>
            </a:r>
          </a:p>
          <a:p>
            <a:r>
              <a:rPr lang="en-US" sz="1200" kern="1200" baseline="0" dirty="0" smtClean="0">
                <a:solidFill>
                  <a:schemeClr val="tx1"/>
                </a:solidFill>
                <a:latin typeface="Arial" charset="0"/>
                <a:ea typeface="ＭＳ Ｐゴシック" pitchFamily="-107" charset="-128"/>
                <a:cs typeface="ＭＳ Ｐゴシック" pitchFamily="-107" charset="-128"/>
              </a:rPr>
              <a:t>use. The fact that the algorithm need not be kept secret means that manufacturers</a:t>
            </a:r>
          </a:p>
          <a:p>
            <a:r>
              <a:rPr lang="en-US" sz="1200" kern="1200" baseline="0" dirty="0" smtClean="0">
                <a:solidFill>
                  <a:schemeClr val="tx1"/>
                </a:solidFill>
                <a:latin typeface="Arial" charset="0"/>
                <a:ea typeface="ＭＳ Ｐゴシック" pitchFamily="-107" charset="-128"/>
                <a:cs typeface="ＭＳ Ｐゴシック" pitchFamily="-107" charset="-128"/>
              </a:rPr>
              <a:t>can and have developed low-cost chip implementations of data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These chips are widely available and incorporated into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products. With the use of symmetric encryption, the principal security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maintaining the secrecy of the key.</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5651AD0-546C-6748-A2B4-381BCF47FADA}" type="slidenum">
              <a:rPr lang="en-AU">
                <a:latin typeface="Arial" pitchFamily="-84" charset="0"/>
              </a:rPr>
              <a:pPr/>
              <a:t>8</a:t>
            </a:fld>
            <a:endParaRPr lang="en-AU" dirty="0">
              <a:latin typeface="Arial" pitchFamily="-84"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Cryptographic systems are generically classified along three independent</a:t>
            </a:r>
          </a:p>
          <a:p>
            <a:r>
              <a:rPr lang="en-US" sz="1200" kern="1200" baseline="0" dirty="0" smtClean="0">
                <a:solidFill>
                  <a:schemeClr val="tx1"/>
                </a:solidFill>
                <a:latin typeface="Arial" charset="0"/>
                <a:ea typeface="ＭＳ Ｐゴシック" pitchFamily="-107" charset="-128"/>
                <a:cs typeface="ＭＳ Ｐゴシック" pitchFamily="-107" charset="-128"/>
              </a:rPr>
              <a:t>dimensions: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smtClean="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be lost (i.e., that all operations be reversible). Most systems,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product systems, involve multiple stages of substitutions and transpositions.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If the sender and receiver each use a different key, the system is</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asymmetric, two-key, or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input block. A stream cipher  processes the input elements continuously, producing</a:t>
            </a:r>
          </a:p>
          <a:p>
            <a:r>
              <a:rPr lang="en-US" sz="1200" kern="1200" baseline="0" dirty="0" smtClean="0">
                <a:solidFill>
                  <a:schemeClr val="tx1"/>
                </a:solidFill>
                <a:latin typeface="Arial" charset="0"/>
                <a:ea typeface="ＭＳ Ｐゴシック" pitchFamily="-107" charset="-128"/>
                <a:cs typeface="ＭＳ Ｐゴシック" pitchFamily="-107" charset="-128"/>
              </a:rPr>
              <a:t>output one element at a time, as it goes along.</a:t>
            </a:r>
            <a:endParaRPr lang="en-US"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31F0470-D5A5-5F4A-8669-5243FEBF7C3D}" type="slidenum">
              <a:rPr lang="en-AU">
                <a:latin typeface="Arial" pitchFamily="-84" charset="0"/>
              </a:rPr>
              <a:pPr/>
              <a:t>9</a:t>
            </a:fld>
            <a:endParaRPr lang="en-AU" dirty="0">
              <a:latin typeface="Arial" pitchFamily="-84"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process of attempting to discover the plaintext or key is known as cryptanalysis .</a:t>
            </a:r>
          </a:p>
          <a:p>
            <a:r>
              <a:rPr lang="en-US" sz="1200" kern="1200" baseline="0" dirty="0" smtClean="0">
                <a:solidFill>
                  <a:schemeClr val="tx1"/>
                </a:solidFill>
                <a:latin typeface="Arial" charset="0"/>
                <a:ea typeface="ＭＳ Ｐゴシック" pitchFamily="-107" charset="-128"/>
                <a:cs typeface="ＭＳ Ｐゴシック" pitchFamily="-107" charset="-128"/>
              </a:rPr>
              <a:t>The strategy used by the cryptanalyst depends on the nature of the encryption scheme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information available to the cryptanalyst.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Table 2.1 summarizes the various types of cryptanalytic attacks based on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smtClean="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 does know the algorithm used for encryption. One possible attack under these circumstances</a:t>
            </a:r>
          </a:p>
          <a:p>
            <a:r>
              <a:rPr lang="en-US" sz="1200" kern="1200" baseline="0" dirty="0" smtClean="0">
                <a:solidFill>
                  <a:schemeClr val="tx1"/>
                </a:solidFill>
                <a:latin typeface="Arial" charset="0"/>
                <a:ea typeface="ＭＳ Ｐゴシック" pitchFamily="-107" charset="-128"/>
                <a:cs typeface="ＭＳ Ｐゴシック" pitchFamily="-107" charset="-128"/>
              </a:rPr>
              <a:t>is the brute-force approach of trying all possible keys. If the key space</a:t>
            </a:r>
          </a:p>
          <a:p>
            <a:r>
              <a:rPr lang="en-US" sz="1200" kern="1200" baseline="0" dirty="0" smtClean="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smtClean="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smtClean="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smtClean="0">
                <a:solidFill>
                  <a:schemeClr val="tx1"/>
                </a:solidFill>
                <a:latin typeface="Arial" charset="0"/>
                <a:ea typeface="ＭＳ Ｐゴシック" pitchFamily="-107" charset="-128"/>
                <a:cs typeface="ＭＳ Ｐゴシック" pitchFamily="-107" charset="-128"/>
              </a:rPr>
              <a:t>the analyst has more information. The analyst may be able to capture one</a:t>
            </a:r>
          </a:p>
          <a:p>
            <a:r>
              <a:rPr lang="en-US" sz="1200" kern="1200" baseline="0" dirty="0" smtClean="0">
                <a:solidFill>
                  <a:schemeClr val="tx1"/>
                </a:solidFill>
                <a:latin typeface="Arial" charset="0"/>
                <a:ea typeface="ＭＳ Ｐゴシック" pitchFamily="-107" charset="-128"/>
                <a:cs typeface="ＭＳ Ｐゴシック" pitchFamily="-107" charset="-128"/>
              </a:rPr>
              <a:t>or more plaintext messages as well as their encryptions. Or the analyst may know</a:t>
            </a:r>
          </a:p>
          <a:p>
            <a:r>
              <a:rPr lang="en-US" sz="1200" kern="1200" baseline="0" dirty="0" smtClean="0">
                <a:solidFill>
                  <a:schemeClr val="tx1"/>
                </a:solidFill>
                <a:latin typeface="Arial" charset="0"/>
                <a:ea typeface="ＭＳ Ｐゴシック" pitchFamily="-107" charset="-128"/>
                <a:cs typeface="ＭＳ Ｐゴシック" pitchFamily="-107" charset="-128"/>
              </a:rPr>
              <a:t>that certain plaintext patterns will appear in a message. For example, a file that is</a:t>
            </a:r>
          </a:p>
          <a:p>
            <a:r>
              <a:rPr lang="en-US" sz="1200" kern="1200" baseline="0" dirty="0" smtClean="0">
                <a:solidFill>
                  <a:schemeClr val="tx1"/>
                </a:solidFill>
                <a:latin typeface="Arial" charset="0"/>
                <a:ea typeface="ＭＳ Ｐゴシック" pitchFamily="-107" charset="-128"/>
                <a:cs typeface="ＭＳ Ｐゴシック" pitchFamily="-107" charset="-128"/>
              </a:rPr>
              <a:t>encoded in the Postscript format always begins with the same pattern, or there may</a:t>
            </a:r>
          </a:p>
          <a:p>
            <a:r>
              <a:rPr lang="en-US" sz="1200" kern="1200" baseline="0" dirty="0" smtClean="0">
                <a:solidFill>
                  <a:schemeClr val="tx1"/>
                </a:solidFill>
                <a:latin typeface="Arial" charset="0"/>
                <a:ea typeface="ＭＳ Ｐゴシック" pitchFamily="-107" charset="-128"/>
                <a:cs typeface="ＭＳ Ｐゴシック" pitchFamily="-107" charset="-128"/>
              </a:rPr>
              <a:t>be a standardized header or banner to an electronic funds transfer message, and so</a:t>
            </a:r>
          </a:p>
          <a:p>
            <a:r>
              <a:rPr lang="en-US" sz="1200" kern="1200" baseline="0" dirty="0" smtClean="0">
                <a:solidFill>
                  <a:schemeClr val="tx1"/>
                </a:solidFill>
                <a:latin typeface="Arial" charset="0"/>
                <a:ea typeface="ＭＳ Ｐゴシック" pitchFamily="-107" charset="-128"/>
                <a:cs typeface="ＭＳ Ｐゴシック" pitchFamily="-107" charset="-128"/>
              </a:rPr>
              <a:t>on. All of these are examples of known plaintext . With this knowledge, the analyst</a:t>
            </a:r>
          </a:p>
          <a:p>
            <a:r>
              <a:rPr lang="en-US" sz="1200" kern="1200" baseline="0" dirty="0" smtClean="0">
                <a:solidFill>
                  <a:schemeClr val="tx1"/>
                </a:solidFill>
                <a:latin typeface="Arial" charset="0"/>
                <a:ea typeface="ＭＳ Ｐゴシック" pitchFamily="-107" charset="-128"/>
                <a:cs typeface="ＭＳ Ｐゴシック" pitchFamily="-107" charset="-128"/>
              </a:rPr>
              <a:t>may be able to deduce the key on the basis of the way in which the known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is transformed.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smtClean="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the opponent may know the placement of certain key words in the header of</a:t>
            </a:r>
          </a:p>
          <a:p>
            <a:r>
              <a:rPr lang="en-US" sz="1200" kern="1200" baseline="0" dirty="0" smtClean="0">
                <a:solidFill>
                  <a:schemeClr val="tx1"/>
                </a:solidFill>
                <a:latin typeface="Arial" charset="0"/>
                <a:ea typeface="ＭＳ Ｐゴシック" pitchFamily="-107" charset="-128"/>
                <a:cs typeface="ＭＳ Ｐゴシック" pitchFamily="-107" charset="-128"/>
              </a:rPr>
              <a:t> the file. As another example, the source code for a program developed by a corporation</a:t>
            </a:r>
          </a:p>
          <a:p>
            <a:r>
              <a:rPr lang="en-US" sz="1200" kern="1200" baseline="0" dirty="0" smtClean="0">
                <a:solidFill>
                  <a:schemeClr val="tx1"/>
                </a:solidFill>
                <a:latin typeface="Arial" charset="0"/>
                <a:ea typeface="ＭＳ Ｐゴシック" pitchFamily="-107" charset="-128"/>
                <a:cs typeface="ＭＳ Ｐゴシック" pitchFamily="-107" charset="-128"/>
              </a:rPr>
              <a:t>might include a copyright statement in some standardized 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If the analyst is able somehow to get the source system to insert into the system</a:t>
            </a:r>
          </a:p>
          <a:p>
            <a:r>
              <a:rPr lang="en-US" sz="1200" kern="1200" baseline="0" dirty="0" smtClean="0">
                <a:solidFill>
                  <a:schemeClr val="tx1"/>
                </a:solidFill>
                <a:latin typeface="Arial" charset="0"/>
                <a:ea typeface="ＭＳ Ｐゴシック" pitchFamily="-107" charset="-128"/>
                <a:cs typeface="ＭＳ Ｐゴシック" pitchFamily="-107" charset="-128"/>
              </a:rPr>
              <a:t>a message chosen by the analyst, then a chosen-plaintext  attack is possible. In</a:t>
            </a:r>
          </a:p>
          <a:p>
            <a:r>
              <a:rPr lang="en-US" sz="1200" kern="1200" baseline="0" dirty="0" smtClean="0">
                <a:solidFill>
                  <a:schemeClr val="tx1"/>
                </a:solidFill>
                <a:latin typeface="Arial" charset="0"/>
                <a:ea typeface="ＭＳ Ｐゴシック" pitchFamily="-107" charset="-128"/>
                <a:cs typeface="ＭＳ Ｐゴシック" pitchFamily="-107" charset="-128"/>
              </a:rPr>
              <a:t>general, if the analyst is able to choose the messages to encrypt, the analyst may</a:t>
            </a:r>
          </a:p>
          <a:p>
            <a:r>
              <a:rPr lang="en-US" sz="1200" kern="1200" baseline="0" dirty="0" smtClean="0">
                <a:solidFill>
                  <a:schemeClr val="tx1"/>
                </a:solidFill>
                <a:latin typeface="Arial" charset="0"/>
                <a:ea typeface="ＭＳ Ｐゴシック" pitchFamily="-107" charset="-128"/>
                <a:cs typeface="ＭＳ Ｐゴシック" pitchFamily="-107" charset="-128"/>
              </a:rPr>
              <a:t>deliberately pick patterns that can be expected to reveal the structure of the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Table 2.1 lists two other types of attack: chosen ciphertext and chosen text.</a:t>
            </a:r>
          </a:p>
          <a:p>
            <a:r>
              <a:rPr lang="en-US" sz="1200" kern="1200" baseline="0" dirty="0" smtClean="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1127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27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0F78640-3A43-3A44-BDC0-D1E7B8EC8D5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C739E34-7D76-1C45-A3CA-DB50C132EC9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603AE07-B443-0449-879E-1A07A687B33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pPr>
                <a:defRPr/>
              </a:pPr>
              <a:t>‹#›</a:t>
            </a:fld>
            <a:endParaRPr lang="en-US" dirty="0"/>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E75CBDE-002F-A64B-82B0-4D4ECE23B73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18E4DC-041F-F64F-A2C5-90D55FC4568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709D3AD3-3DBB-4645-86F7-2E6A0205CA0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344B909F-BA71-FD47-824F-68A158DFBA3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44C5E56-63E4-9545-996D-251D87AAB2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483BB811-A56F-8E4D-9A82-F81A354CD39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69AF04E-0F80-744B-9602-15D052CCA19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B239342F-4097-534F-A4C4-F0DE4CC98EC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116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1116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1116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11167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8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8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1116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1116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1116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08C8DF4E-6EF1-6C47-94DC-1DC42DEF8A7A}" type="slidenum">
              <a:rPr lang="en-US"/>
              <a:pPr>
                <a:defRPr/>
              </a:pPr>
              <a:t>‹#›</a:t>
            </a:fld>
            <a:endParaRPr lang="en-US" dirty="0"/>
          </a:p>
        </p:txBody>
      </p:sp>
      <p:sp>
        <p:nvSpPr>
          <p:cNvPr id="1116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df"/><Relationship Id="rId4" Type="http://schemas.openxmlformats.org/officeDocument/2006/relationships/image" Target="../media/image15.png"/><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df"/><Relationship Id="rId4" Type="http://schemas.openxmlformats.org/officeDocument/2006/relationships/image" Target="../media/image17.png"/><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df"/><Relationship Id="rId4" Type="http://schemas.openxmlformats.org/officeDocument/2006/relationships/image" Target="../media/image19.png"/><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9.gif"/></Relationships>
</file>

<file path=ppt/slides/_rels/slide34.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4"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04800" y="762000"/>
            <a:ext cx="3959352" cy="1691640"/>
          </a:xfrm>
        </p:spPr>
        <p:txBody>
          <a:bodyPr/>
          <a:lstStyle/>
          <a:p>
            <a:r>
              <a:rPr lang="en-US" dirty="0" smtClean="0"/>
              <a:t>Network Security Essentials</a:t>
            </a:r>
            <a:endParaRPr lang="en-AU" dirty="0" smtClean="0"/>
          </a:p>
        </p:txBody>
      </p:sp>
      <p:pic>
        <p:nvPicPr>
          <p:cNvPr id="25" name="Picture Placeholder 24" descr="NetSec5e.jpg"/>
          <p:cNvPicPr>
            <a:picLocks noGrp="1" noChangeAspect="1"/>
          </p:cNvPicPr>
          <p:nvPr>
            <p:ph type="pic" idx="1"/>
          </p:nvPr>
        </p:nvPicPr>
        <p:blipFill>
          <a:blip r:embed="rId3"/>
          <a:srcRect t="-1333" b="-2444"/>
          <a:stretch>
            <a:fillRect/>
          </a:stretch>
        </p:blipFill>
        <p:spPr>
          <a:xfrm>
            <a:off x="4864608" y="778931"/>
            <a:ext cx="3959352" cy="5357516"/>
          </a:xfrm>
        </p:spPr>
      </p:pic>
      <p:sp>
        <p:nvSpPr>
          <p:cNvPr id="2051" name="Rectangle 3"/>
          <p:cNvSpPr>
            <a:spLocks noGrp="1" noChangeArrowheads="1"/>
          </p:cNvSpPr>
          <p:nvPr>
            <p:ph type="body" sz="half" idx="2"/>
          </p:nvPr>
        </p:nvSpPr>
        <p:spPr>
          <a:xfrm>
            <a:off x="304800" y="2362200"/>
            <a:ext cx="3959352" cy="3200400"/>
          </a:xfrm>
        </p:spPr>
        <p:txBody>
          <a:bodyPr>
            <a:normAutofit/>
          </a:bodyPr>
          <a:lstStyle/>
          <a:p>
            <a:endParaRPr lang="en-US" dirty="0" smtClean="0"/>
          </a:p>
          <a:p>
            <a:endParaRPr lang="en-US" dirty="0" smtClean="0"/>
          </a:p>
          <a:p>
            <a:endParaRPr lang="en-US" dirty="0" smtClean="0"/>
          </a:p>
          <a:p>
            <a:r>
              <a:rPr lang="en-US" dirty="0" smtClean="0"/>
              <a:t>Fifth Edition</a:t>
            </a:r>
          </a:p>
          <a:p>
            <a:r>
              <a:rPr lang="en-US" dirty="0" smtClean="0"/>
              <a:t>by William Stallings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lstStyle/>
          <a:p>
            <a:r>
              <a:rPr lang="en-US" dirty="0" smtClean="0">
                <a:solidFill>
                  <a:schemeClr val="tx2">
                    <a:lumMod val="10000"/>
                  </a:schemeClr>
                </a:solidFill>
              </a:rPr>
              <a:t>An encryption scheme is computationally secure if the ciphertext generated by the scheme meets one or both of the following criteria:</a:t>
            </a:r>
          </a:p>
          <a:p>
            <a:pPr lvl="1">
              <a:buClr>
                <a:schemeClr val="bg1"/>
              </a:buClr>
            </a:pPr>
            <a:r>
              <a:rPr lang="en-US" dirty="0" smtClean="0">
                <a:solidFill>
                  <a:schemeClr val="tx2">
                    <a:lumMod val="10000"/>
                  </a:schemeClr>
                </a:solidFill>
              </a:rPr>
              <a:t>The cost of breaking the cipher exceeds the value of the encrypted information</a:t>
            </a:r>
          </a:p>
          <a:p>
            <a:pPr lvl="1">
              <a:buClr>
                <a:schemeClr val="bg1"/>
              </a:buClr>
            </a:pPr>
            <a:r>
              <a:rPr lang="en-US" dirty="0" smtClean="0">
                <a:solidFill>
                  <a:schemeClr val="tx2">
                    <a:lumMod val="10000"/>
                  </a:schemeClr>
                </a:solidFill>
              </a:rPr>
              <a:t>The time required to break the cipher exceeds the useful lifetime of the information</a:t>
            </a:r>
            <a:endParaRPr lang="en-US" dirty="0">
              <a:solidFill>
                <a:schemeClr val="tx2">
                  <a:lumMod val="10000"/>
                </a:schemeClr>
              </a:solidFill>
            </a:endParaRPr>
          </a:p>
        </p:txBody>
      </p:sp>
      <p:pic>
        <p:nvPicPr>
          <p:cNvPr id="4" name="Picture 3"/>
          <p:cNvPicPr>
            <a:picLocks noChangeAspect="1"/>
          </p:cNvPicPr>
          <p:nvPr/>
        </p:nvPicPr>
        <p:blipFill>
          <a:blip r:embed="rId3"/>
          <a:stretch>
            <a:fillRect/>
          </a:stretch>
        </p:blipFill>
        <p:spPr>
          <a:xfrm>
            <a:off x="5562600" y="4419600"/>
            <a:ext cx="2050806" cy="21763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Brute Force attack</a:t>
            </a:r>
            <a:endParaRPr lang="en-AU" dirty="0"/>
          </a:p>
        </p:txBody>
      </p:sp>
      <p:sp>
        <p:nvSpPr>
          <p:cNvPr id="58371" name="Rectangle 3"/>
          <p:cNvSpPr>
            <a:spLocks noGrp="1" noChangeArrowheads="1"/>
          </p:cNvSpPr>
          <p:nvPr>
            <p:ph idx="1"/>
          </p:nvPr>
        </p:nvSpPr>
        <p:spPr>
          <a:xfrm>
            <a:off x="779463" y="1828800"/>
            <a:ext cx="7583488" cy="4572000"/>
          </a:xfrm>
        </p:spPr>
        <p:txBody>
          <a:bodyPr>
            <a:normAutofit lnSpcReduction="10000"/>
          </a:bodyPr>
          <a:lstStyle/>
          <a:p>
            <a:r>
              <a:rPr lang="en-AU" dirty="0" smtClean="0">
                <a:solidFill>
                  <a:schemeClr val="tx2">
                    <a:lumMod val="10000"/>
                  </a:schemeClr>
                </a:solidFill>
              </a:rPr>
              <a:t>Involves trying every possible key until an intelligible translation of the ciphertext into plaintext is obtained</a:t>
            </a:r>
          </a:p>
          <a:p>
            <a:r>
              <a:rPr lang="en-AU" dirty="0" smtClean="0">
                <a:solidFill>
                  <a:schemeClr val="tx2">
                    <a:lumMod val="10000"/>
                  </a:schemeClr>
                </a:solidFill>
              </a:rPr>
              <a:t>On average, half of all possible keys must be tried to achieve success</a:t>
            </a:r>
          </a:p>
          <a:p>
            <a:r>
              <a:rPr lang="en-AU" dirty="0" smtClean="0">
                <a:solidFill>
                  <a:schemeClr val="tx2">
                    <a:lumMod val="10000"/>
                  </a:schemeClr>
                </a:solidFill>
              </a:rPr>
              <a:t>Unless known plaintext is provided, the analyst must be able to recognize plaintext as plaintext</a:t>
            </a:r>
          </a:p>
          <a:p>
            <a:r>
              <a:rPr lang="en-AU" dirty="0" smtClean="0">
                <a:solidFill>
                  <a:schemeClr val="tx2">
                    <a:lumMod val="10000"/>
                  </a:schemeClr>
                </a:solidFill>
              </a:rPr>
              <a:t>To supplement the brute-force approach</a:t>
            </a:r>
          </a:p>
          <a:p>
            <a:pPr lvl="1">
              <a:buClr>
                <a:schemeClr val="bg1"/>
              </a:buClr>
            </a:pPr>
            <a:r>
              <a:rPr lang="en-AU" dirty="0" smtClean="0">
                <a:solidFill>
                  <a:schemeClr val="tx2">
                    <a:lumMod val="10000"/>
                  </a:schemeClr>
                </a:solidFill>
              </a:rPr>
              <a:t>Some degree of knowledge about the expected plaintext is needed</a:t>
            </a:r>
          </a:p>
          <a:p>
            <a:pPr lvl="1">
              <a:buClr>
                <a:schemeClr val="bg1"/>
              </a:buClr>
            </a:pPr>
            <a:r>
              <a:rPr lang="en-AU" dirty="0" smtClean="0">
                <a:solidFill>
                  <a:schemeClr val="tx2">
                    <a:lumMod val="10000"/>
                  </a:schemeClr>
                </a:solidFill>
              </a:rPr>
              <a:t>Some means of automatically distinguishing plaintext from garble is also needed</a:t>
            </a:r>
          </a:p>
          <a:p>
            <a:endParaRPr lang="en-US" dirty="0" smtClean="0"/>
          </a:p>
          <a:p>
            <a:endParaRPr lang="en-US" dirty="0" smtClean="0"/>
          </a:p>
          <a:p>
            <a:endParaRPr lang="en-AU" dirty="0" smtClean="0"/>
          </a:p>
          <a:p>
            <a:endParaRPr lang="en-AU" dirty="0" smtClean="0"/>
          </a:p>
          <a:p>
            <a:endParaRPr lang="en-AU" dirty="0" smtClean="0"/>
          </a:p>
          <a:p>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t="1818" b="3636"/>
              <a:stretch>
                <a:fillRect/>
              </a:stretch>
            </p:blipFill>
          </mc:Choice>
          <mc:Fallback>
            <p:blipFill>
              <a:blip r:embed="rId4"/>
              <a:srcRect t="1818" b="3636"/>
              <a:stretch>
                <a:fillRect/>
              </a:stretch>
            </p:blipFill>
          </mc:Fallback>
        </mc:AlternateContent>
        <p:spPr>
          <a:xfrm>
            <a:off x="1718465" y="1"/>
            <a:ext cx="5825335" cy="6858000"/>
          </a:xfrm>
          <a:prstGeom prst="rect">
            <a:avLst/>
          </a:prstGeom>
          <a:solidFill>
            <a:schemeClr val="tx1"/>
          </a:solidFill>
        </p:spPr>
      </p:pic>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dirty="0" smtClean="0"/>
              <a:t>Feistel Cipher Design Elements</a:t>
            </a:r>
            <a:endParaRPr lang="en-AU" dirty="0"/>
          </a:p>
        </p:txBody>
      </p:sp>
      <p:graphicFrame>
        <p:nvGraphicFramePr>
          <p:cNvPr id="6" name="Content Placeholder 5"/>
          <p:cNvGraphicFramePr>
            <a:graphicFrameLocks noGrp="1"/>
          </p:cNvGraphicFramePr>
          <p:nvPr>
            <p:ph idx="1"/>
          </p:nvPr>
        </p:nvGraphicFramePr>
        <p:xfrm>
          <a:off x="381000" y="0"/>
          <a:ext cx="8763000"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533400" y="3733800"/>
          <a:ext cx="8001000" cy="29972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0" y="62753"/>
            <a:ext cx="9144000" cy="1283167"/>
          </a:xfrm>
        </p:spPr>
        <p:txBody>
          <a:bodyPr/>
          <a:lstStyle/>
          <a:p>
            <a:r>
              <a:rPr lang="en-US" dirty="0" smtClean="0"/>
              <a:t>Symmetric Block encryption algorithms</a:t>
            </a:r>
            <a:endParaRPr lang="en-US" dirty="0"/>
          </a:p>
        </p:txBody>
      </p:sp>
      <p:sp>
        <p:nvSpPr>
          <p:cNvPr id="5" name="Content Placeholder 4"/>
          <p:cNvSpPr>
            <a:spLocks noGrp="1"/>
          </p:cNvSpPr>
          <p:nvPr>
            <p:ph idx="1"/>
          </p:nvPr>
        </p:nvSpPr>
        <p:spPr>
          <a:xfrm>
            <a:off x="228600" y="2057400"/>
            <a:ext cx="3581400" cy="4800600"/>
          </a:xfrm>
        </p:spPr>
        <p:txBody>
          <a:bodyPr>
            <a:normAutofit/>
          </a:bodyPr>
          <a:lstStyle/>
          <a:p>
            <a:r>
              <a:rPr lang="en-US" dirty="0" smtClean="0">
                <a:solidFill>
                  <a:schemeClr val="tx2">
                    <a:lumMod val="10000"/>
                  </a:schemeClr>
                </a:solidFill>
              </a:rPr>
              <a:t>Block cipher</a:t>
            </a:r>
          </a:p>
          <a:p>
            <a:pPr lvl="1">
              <a:buClr>
                <a:schemeClr val="bg1"/>
              </a:buClr>
            </a:pPr>
            <a:r>
              <a:rPr lang="en-US" dirty="0" smtClean="0">
                <a:solidFill>
                  <a:schemeClr val="tx2">
                    <a:lumMod val="10000"/>
                  </a:schemeClr>
                </a:solidFill>
              </a:rPr>
              <a:t>The most commonly used symmetric encryption algorithms</a:t>
            </a:r>
          </a:p>
          <a:p>
            <a:pPr lvl="1">
              <a:buClr>
                <a:schemeClr val="bg1"/>
              </a:buClr>
            </a:pPr>
            <a:r>
              <a:rPr lang="en-US" dirty="0" smtClean="0">
                <a:solidFill>
                  <a:schemeClr val="tx2">
                    <a:lumMod val="10000"/>
                  </a:schemeClr>
                </a:solidFill>
              </a:rPr>
              <a:t>Processes the plaintext input in fixed-sized blocks and produces a block of ciphertext of equal size for each plaintext block</a:t>
            </a:r>
          </a:p>
        </p:txBody>
      </p:sp>
      <p:graphicFrame>
        <p:nvGraphicFramePr>
          <p:cNvPr id="6" name="Diagram 5"/>
          <p:cNvGraphicFramePr/>
          <p:nvPr/>
        </p:nvGraphicFramePr>
        <p:xfrm>
          <a:off x="3429000" y="1524000"/>
          <a:ext cx="6096000" cy="472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Data Encryption Standard (DES)</a:t>
            </a:r>
            <a:endParaRPr lang="en-AU" dirty="0"/>
          </a:p>
        </p:txBody>
      </p:sp>
      <p:sp>
        <p:nvSpPr>
          <p:cNvPr id="62467" name="Rectangle 3"/>
          <p:cNvSpPr>
            <a:spLocks noGrp="1" noChangeArrowheads="1"/>
          </p:cNvSpPr>
          <p:nvPr>
            <p:ph idx="1"/>
          </p:nvPr>
        </p:nvSpPr>
        <p:spPr/>
        <p:txBody>
          <a:bodyPr/>
          <a:lstStyle/>
          <a:p>
            <a:r>
              <a:rPr lang="en-AU" dirty="0" smtClean="0">
                <a:solidFill>
                  <a:schemeClr val="tx2">
                    <a:lumMod val="10000"/>
                  </a:schemeClr>
                </a:solidFill>
              </a:rPr>
              <a:t>Most widely used encryption scheme</a:t>
            </a:r>
          </a:p>
          <a:p>
            <a:r>
              <a:rPr lang="en-AU" dirty="0" smtClean="0">
                <a:solidFill>
                  <a:schemeClr val="tx2">
                    <a:lumMod val="10000"/>
                  </a:schemeClr>
                </a:solidFill>
              </a:rPr>
              <a:t>Issued in 1977 as Federal Information Processing Standard 46 (FIPS 46) by the National Institute of Standards and Technology (NIST)</a:t>
            </a:r>
          </a:p>
          <a:p>
            <a:r>
              <a:rPr lang="en-AU" dirty="0" smtClean="0">
                <a:solidFill>
                  <a:schemeClr val="tx2">
                    <a:lumMod val="10000"/>
                  </a:schemeClr>
                </a:solidFill>
              </a:rPr>
              <a:t>The algorithm itself is referred to as the Data Encryption Algorithm (DEA)</a:t>
            </a:r>
            <a:endParaRPr lang="en-AU" dirty="0">
              <a:solidFill>
                <a:schemeClr val="tx2">
                  <a:lumMod val="10000"/>
                </a:schemeClr>
              </a:solidFill>
            </a:endParaRPr>
          </a:p>
        </p:txBody>
      </p:sp>
      <p:pic>
        <p:nvPicPr>
          <p:cNvPr id="6" name="Picture 5"/>
          <p:cNvPicPr>
            <a:picLocks noChangeAspect="1"/>
          </p:cNvPicPr>
          <p:nvPr/>
        </p:nvPicPr>
        <p:blipFill>
          <a:blip r:embed="rId3"/>
          <a:stretch>
            <a:fillRect/>
          </a:stretch>
        </p:blipFill>
        <p:spPr>
          <a:xfrm>
            <a:off x="6733541" y="5257800"/>
            <a:ext cx="1441872" cy="9905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DES algorithm </a:t>
            </a:r>
            <a:endParaRPr lang="en-AU" dirty="0"/>
          </a:p>
        </p:txBody>
      </p:sp>
      <p:sp>
        <p:nvSpPr>
          <p:cNvPr id="7" name="Content Placeholder 6"/>
          <p:cNvSpPr>
            <a:spLocks noGrp="1"/>
          </p:cNvSpPr>
          <p:nvPr>
            <p:ph idx="1"/>
          </p:nvPr>
        </p:nvSpPr>
        <p:spPr>
          <a:xfrm>
            <a:off x="779463" y="1828800"/>
            <a:ext cx="7583488" cy="4800600"/>
          </a:xfrm>
        </p:spPr>
        <p:txBody>
          <a:bodyPr>
            <a:normAutofit fontScale="92500" lnSpcReduction="20000"/>
          </a:bodyPr>
          <a:lstStyle/>
          <a:p>
            <a:r>
              <a:rPr lang="en-US" dirty="0" smtClean="0">
                <a:solidFill>
                  <a:schemeClr val="tx2">
                    <a:lumMod val="10000"/>
                  </a:schemeClr>
                </a:solidFill>
              </a:rPr>
              <a:t>Description of the algorithm:</a:t>
            </a:r>
          </a:p>
          <a:p>
            <a:pPr lvl="1">
              <a:buClr>
                <a:schemeClr val="bg1"/>
              </a:buClr>
            </a:pPr>
            <a:r>
              <a:rPr lang="en-US" dirty="0" smtClean="0">
                <a:solidFill>
                  <a:schemeClr val="tx2">
                    <a:lumMod val="10000"/>
                  </a:schemeClr>
                </a:solidFill>
              </a:rPr>
              <a:t>Plaintext is 64 bits in length</a:t>
            </a:r>
          </a:p>
          <a:p>
            <a:pPr lvl="1">
              <a:buClr>
                <a:schemeClr val="bg1"/>
              </a:buClr>
            </a:pPr>
            <a:r>
              <a:rPr lang="en-US" dirty="0" smtClean="0">
                <a:solidFill>
                  <a:schemeClr val="tx2">
                    <a:lumMod val="10000"/>
                  </a:schemeClr>
                </a:solidFill>
              </a:rPr>
              <a:t>Key is 56 bits in length</a:t>
            </a:r>
          </a:p>
          <a:p>
            <a:pPr lvl="1">
              <a:buClr>
                <a:schemeClr val="bg1"/>
              </a:buClr>
            </a:pPr>
            <a:r>
              <a:rPr lang="en-US" dirty="0" smtClean="0">
                <a:solidFill>
                  <a:schemeClr val="tx2">
                    <a:lumMod val="10000"/>
                  </a:schemeClr>
                </a:solidFill>
              </a:rPr>
              <a:t>Structure is a minor variation of the Feistel network</a:t>
            </a:r>
          </a:p>
          <a:p>
            <a:pPr lvl="1">
              <a:buClr>
                <a:schemeClr val="bg1"/>
              </a:buClr>
            </a:pPr>
            <a:r>
              <a:rPr lang="en-US" dirty="0" smtClean="0">
                <a:solidFill>
                  <a:schemeClr val="tx2">
                    <a:lumMod val="10000"/>
                  </a:schemeClr>
                </a:solidFill>
              </a:rPr>
              <a:t>There are 16 rounds of processing</a:t>
            </a:r>
          </a:p>
          <a:p>
            <a:pPr lvl="1">
              <a:buClr>
                <a:schemeClr val="bg1"/>
              </a:buClr>
            </a:pPr>
            <a:r>
              <a:rPr lang="en-US" dirty="0" smtClean="0">
                <a:solidFill>
                  <a:schemeClr val="tx2">
                    <a:lumMod val="10000"/>
                  </a:schemeClr>
                </a:solidFill>
              </a:rPr>
              <a:t>Process of decryption is essentially the same as the encryption process</a:t>
            </a:r>
          </a:p>
          <a:p>
            <a:r>
              <a:rPr lang="en-US" dirty="0" smtClean="0">
                <a:solidFill>
                  <a:schemeClr val="tx2">
                    <a:lumMod val="10000"/>
                  </a:schemeClr>
                </a:solidFill>
              </a:rPr>
              <a:t>The strength of DES:</a:t>
            </a:r>
          </a:p>
          <a:p>
            <a:pPr lvl="1">
              <a:buClr>
                <a:schemeClr val="bg1"/>
              </a:buClr>
            </a:pPr>
            <a:r>
              <a:rPr lang="en-US" sz="2162" dirty="0" smtClean="0">
                <a:solidFill>
                  <a:schemeClr val="tx2">
                    <a:lumMod val="10000"/>
                  </a:schemeClr>
                </a:solidFill>
              </a:rPr>
              <a:t>Concerns fall into two categories</a:t>
            </a:r>
          </a:p>
          <a:p>
            <a:pPr lvl="2"/>
            <a:r>
              <a:rPr lang="en-US" dirty="0" smtClean="0">
                <a:solidFill>
                  <a:schemeClr val="tx2">
                    <a:lumMod val="10000"/>
                  </a:schemeClr>
                </a:solidFill>
              </a:rPr>
              <a:t>The algorithm itself</a:t>
            </a:r>
          </a:p>
          <a:p>
            <a:pPr lvl="3">
              <a:buClr>
                <a:schemeClr val="bg1"/>
              </a:buClr>
            </a:pPr>
            <a:r>
              <a:rPr lang="en-US" dirty="0" smtClean="0">
                <a:solidFill>
                  <a:schemeClr val="tx2">
                    <a:lumMod val="10000"/>
                  </a:schemeClr>
                </a:solidFill>
              </a:rPr>
              <a:t>Refers to the possibility that cryptanalysis is possible by exploiting the characteristics of the algorithm</a:t>
            </a:r>
          </a:p>
          <a:p>
            <a:pPr lvl="2"/>
            <a:r>
              <a:rPr lang="en-US" dirty="0" smtClean="0">
                <a:solidFill>
                  <a:schemeClr val="tx2">
                    <a:lumMod val="10000"/>
                  </a:schemeClr>
                </a:solidFill>
              </a:rPr>
              <a:t>The use of a 56-bit key</a:t>
            </a:r>
          </a:p>
          <a:p>
            <a:pPr lvl="3">
              <a:buClr>
                <a:schemeClr val="bg1"/>
              </a:buClr>
            </a:pPr>
            <a:r>
              <a:rPr lang="en-US" sz="1838" dirty="0" smtClean="0">
                <a:solidFill>
                  <a:schemeClr val="tx2">
                    <a:lumMod val="10000"/>
                  </a:schemeClr>
                </a:solidFill>
              </a:rPr>
              <a:t>Speed of commercial, off-the-shelf processors threatens the security</a:t>
            </a:r>
          </a:p>
          <a:p>
            <a:pPr lvl="3"/>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600" dirty="0" smtClean="0"/>
              <a:t>Table 2.2</a:t>
            </a:r>
            <a:br>
              <a:rPr lang="en-US" sz="3600" dirty="0" smtClean="0"/>
            </a:br>
            <a:r>
              <a:rPr lang="en-US" sz="3600" dirty="0" smtClean="0"/>
              <a:t>  </a:t>
            </a:r>
            <a:r>
              <a:rPr lang="en-US" sz="2400" dirty="0" smtClean="0"/>
              <a:t>Average Time Required for Exhaustive Key Search </a:t>
            </a:r>
            <a:endParaRPr lang="en-AU" sz="2400" dirty="0"/>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0225" y="2133600"/>
            <a:ext cx="8861375" cy="3591700"/>
          </a:xfrm>
          <a:prstGeom prst="rect">
            <a:avLst/>
          </a:prstGeom>
          <a:noFill/>
          <a:ln>
            <a:noFill/>
          </a:ln>
        </p:spPr>
      </p:pic>
      <p:sp>
        <p:nvSpPr>
          <p:cNvPr id="4" name="TextBox 3"/>
          <p:cNvSpPr txBox="1"/>
          <p:nvPr/>
        </p:nvSpPr>
        <p:spPr>
          <a:xfrm>
            <a:off x="3962400" y="1765300"/>
            <a:ext cx="184666" cy="369332"/>
          </a:xfrm>
          <a:prstGeom prst="rect">
            <a:avLst/>
          </a:prstGeom>
          <a:noFill/>
        </p:spPr>
        <p:txBody>
          <a:bodyPr wrap="none" rtlCol="0">
            <a:spAutoFit/>
          </a:bodyPr>
          <a:lstStyle/>
          <a:p>
            <a:endParaRPr lang="en-US" dirty="0"/>
          </a:p>
        </p:txBody>
      </p:sp>
    </p:spTree>
  </p:cSld>
  <p:clrMapOvr>
    <a:masterClrMapping/>
  </p:clrMapOvr>
  <p:transition spd="med">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f3.pdf"/>
          <p:cNvPicPr>
            <a:picLocks noChangeAspect="1"/>
          </p:cNvPicPr>
          <p:nvPr/>
        </p:nvPicPr>
        <mc:AlternateContent>
          <mc:Choice xmlns:ma="http://schemas.microsoft.com/office/mac/drawingml/2008/main" Requires="ma">
            <p:blipFill>
              <a:blip r:embed="rId3"/>
              <a:srcRect t="20909" b="20000"/>
              <a:stretch>
                <a:fillRect/>
              </a:stretch>
            </p:blipFill>
          </mc:Choice>
          <mc:Fallback>
            <p:blipFill>
              <a:blip r:embed="rId4"/>
              <a:srcRect t="20909" b="20000"/>
              <a:stretch>
                <a:fillRect/>
              </a:stretch>
            </p:blipFill>
          </mc:Fallback>
        </mc:AlternateContent>
        <p:spPr>
          <a:xfrm>
            <a:off x="533400" y="0"/>
            <a:ext cx="8077200" cy="6858000"/>
          </a:xfrm>
          <a:prstGeom prst="rect">
            <a:avLst/>
          </a:prstGeom>
          <a:solidFill>
            <a:schemeClr val="tx1"/>
          </a:solidFill>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3DES guidelines</a:t>
            </a:r>
            <a:endParaRPr lang="en-AU" dirty="0"/>
          </a:p>
        </p:txBody>
      </p:sp>
      <p:sp>
        <p:nvSpPr>
          <p:cNvPr id="7" name="Content Placeholder 6"/>
          <p:cNvSpPr>
            <a:spLocks noGrp="1"/>
          </p:cNvSpPr>
          <p:nvPr>
            <p:ph idx="1"/>
          </p:nvPr>
        </p:nvSpPr>
        <p:spPr/>
        <p:txBody>
          <a:bodyPr/>
          <a:lstStyle/>
          <a:p>
            <a:r>
              <a:rPr lang="en-US" dirty="0" smtClean="0">
                <a:solidFill>
                  <a:schemeClr val="tx2">
                    <a:lumMod val="10000"/>
                  </a:schemeClr>
                </a:solidFill>
              </a:rPr>
              <a:t>FIPS 46-3 includes the following guidelines for 3DES:</a:t>
            </a:r>
          </a:p>
          <a:p>
            <a:pPr lvl="1">
              <a:buClr>
                <a:schemeClr val="bg1"/>
              </a:buClr>
            </a:pPr>
            <a:r>
              <a:rPr lang="en-US" dirty="0" smtClean="0">
                <a:solidFill>
                  <a:schemeClr val="tx2">
                    <a:lumMod val="10000"/>
                  </a:schemeClr>
                </a:solidFill>
              </a:rPr>
              <a:t>3DES is the FIPS-approved symmetric encryption algorithm of choice</a:t>
            </a:r>
          </a:p>
          <a:p>
            <a:pPr lvl="1">
              <a:buClr>
                <a:schemeClr val="bg1"/>
              </a:buClr>
            </a:pPr>
            <a:r>
              <a:rPr lang="en-US" dirty="0" smtClean="0">
                <a:solidFill>
                  <a:schemeClr val="tx2">
                    <a:lumMod val="10000"/>
                  </a:schemeClr>
                </a:solidFill>
              </a:rPr>
              <a:t>The original DES, which uses a single 56-bit key, is permitted under the standard for legacy systems only; new procurements should support 3DES</a:t>
            </a:r>
          </a:p>
          <a:p>
            <a:pPr lvl="1">
              <a:buClr>
                <a:schemeClr val="bg1"/>
              </a:buClr>
            </a:pPr>
            <a:r>
              <a:rPr lang="en-US" dirty="0" smtClean="0">
                <a:solidFill>
                  <a:schemeClr val="tx2">
                    <a:lumMod val="10000"/>
                  </a:schemeClr>
                </a:solidFill>
              </a:rPr>
              <a:t>Government organizations with legacy DES systems are encouraged to transition to 3DES</a:t>
            </a:r>
          </a:p>
          <a:p>
            <a:pPr lvl="1">
              <a:buClr>
                <a:schemeClr val="bg1"/>
              </a:buClr>
            </a:pPr>
            <a:r>
              <a:rPr lang="en-US" dirty="0" smtClean="0">
                <a:solidFill>
                  <a:schemeClr val="tx2">
                    <a:lumMod val="10000"/>
                  </a:schemeClr>
                </a:solidFill>
              </a:rPr>
              <a:t>It is anticipated that 3DES and the Advanced Encryption Standard (AES) will coexist as FIPS-approved algorithms, allowing for a gradual transition to AES</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Chapter 2</a:t>
            </a:r>
            <a:endParaRPr lang="en-US" dirty="0"/>
          </a:p>
        </p:txBody>
      </p:sp>
      <p:sp>
        <p:nvSpPr>
          <p:cNvPr id="19459" name="Subtitle 13"/>
          <p:cNvSpPr>
            <a:spLocks noGrp="1"/>
          </p:cNvSpPr>
          <p:nvPr>
            <p:ph type="subTitle" idx="1"/>
          </p:nvPr>
        </p:nvSpPr>
        <p:spPr/>
        <p:txBody>
          <a:bodyPr>
            <a:normAutofit/>
          </a:bodyPr>
          <a:lstStyle/>
          <a:p>
            <a:r>
              <a:rPr lang="en-AU" sz="3600" dirty="0" smtClean="0">
                <a:solidFill>
                  <a:schemeClr val="tx2">
                    <a:lumMod val="10000"/>
                  </a:schemeClr>
                </a:solidFill>
                <a:ea typeface="ＭＳ Ｐゴシック" pitchFamily="-84" charset="-128"/>
                <a:cs typeface="ＭＳ Ｐゴシック" pitchFamily="-84" charset="-128"/>
              </a:rPr>
              <a:t>Symmetric Encryption and </a:t>
            </a:r>
          </a:p>
          <a:p>
            <a:r>
              <a:rPr lang="en-AU" sz="3600" dirty="0" smtClean="0">
                <a:solidFill>
                  <a:schemeClr val="tx2">
                    <a:lumMod val="10000"/>
                  </a:schemeClr>
                </a:solidFill>
                <a:ea typeface="ＭＳ Ｐゴシック" pitchFamily="-84" charset="-128"/>
                <a:cs typeface="ＭＳ Ｐゴシック" pitchFamily="-84" charset="-128"/>
              </a:rPr>
              <a:t>Message Confidentiality</a:t>
            </a:r>
          </a:p>
          <a:p>
            <a:pPr eaLnBrk="1" hangingPunct="1"/>
            <a:endParaRPr lang="en-US" sz="3600" dirty="0" smtClean="0">
              <a:solidFill>
                <a:schemeClr val="tx2">
                  <a:lumMod val="1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0" y="62753"/>
            <a:ext cx="9144000" cy="1283167"/>
          </a:xfrm>
        </p:spPr>
        <p:txBody>
          <a:bodyPr/>
          <a:lstStyle/>
          <a:p>
            <a:r>
              <a:rPr lang="en-US" dirty="0" smtClean="0"/>
              <a:t>Advanced encryption standard (AES)</a:t>
            </a:r>
            <a:endParaRPr lang="en-US" dirty="0"/>
          </a:p>
        </p:txBody>
      </p:sp>
      <p:sp>
        <p:nvSpPr>
          <p:cNvPr id="7" name="Content Placeholder 6"/>
          <p:cNvSpPr>
            <a:spLocks noGrp="1"/>
          </p:cNvSpPr>
          <p:nvPr>
            <p:ph idx="1"/>
          </p:nvPr>
        </p:nvSpPr>
        <p:spPr/>
        <p:txBody>
          <a:bodyPr>
            <a:normAutofit fontScale="92500" lnSpcReduction="10000"/>
          </a:bodyPr>
          <a:lstStyle/>
          <a:p>
            <a:pPr>
              <a:buClr>
                <a:schemeClr val="tx2">
                  <a:lumMod val="10000"/>
                </a:schemeClr>
              </a:buClr>
            </a:pPr>
            <a:r>
              <a:rPr lang="en-US" dirty="0" smtClean="0">
                <a:solidFill>
                  <a:schemeClr val="tx2">
                    <a:lumMod val="10000"/>
                  </a:schemeClr>
                </a:solidFill>
              </a:rPr>
              <a:t>In 1997 NIST issued a call for proposals for a new AES:</a:t>
            </a:r>
          </a:p>
          <a:p>
            <a:pPr lvl="1">
              <a:buClr>
                <a:schemeClr val="bg1"/>
              </a:buClr>
            </a:pPr>
            <a:r>
              <a:rPr lang="en-US" dirty="0" smtClean="0">
                <a:solidFill>
                  <a:schemeClr val="tx2">
                    <a:lumMod val="10000"/>
                  </a:schemeClr>
                </a:solidFill>
              </a:rPr>
              <a:t>Should have a security strength equal to or better than 3DES and significantly improved efficiency</a:t>
            </a:r>
          </a:p>
          <a:p>
            <a:pPr lvl="1">
              <a:buClr>
                <a:schemeClr val="bg1"/>
              </a:buClr>
            </a:pPr>
            <a:r>
              <a:rPr lang="en-US" dirty="0" smtClean="0">
                <a:solidFill>
                  <a:schemeClr val="tx2">
                    <a:lumMod val="10000"/>
                  </a:schemeClr>
                </a:solidFill>
              </a:rPr>
              <a:t>Must be a symmetric block cipher with a block length of 128 bits and support for key lengths of 128, 192, and 256 bits</a:t>
            </a:r>
          </a:p>
          <a:p>
            <a:pPr lvl="1">
              <a:buClr>
                <a:schemeClr val="bg1"/>
              </a:buClr>
            </a:pPr>
            <a:r>
              <a:rPr lang="en-US" dirty="0" smtClean="0">
                <a:solidFill>
                  <a:schemeClr val="tx2">
                    <a:lumMod val="10000"/>
                  </a:schemeClr>
                </a:solidFill>
              </a:rPr>
              <a:t>Evaluation criteria included security, computational efficiency, memory requirements, hardware and software suitability, and flexibility</a:t>
            </a:r>
          </a:p>
          <a:p>
            <a:r>
              <a:rPr lang="en-US" dirty="0" smtClean="0">
                <a:solidFill>
                  <a:schemeClr val="tx2">
                    <a:lumMod val="10000"/>
                  </a:schemeClr>
                </a:solidFill>
              </a:rPr>
              <a:t>NIST selected Rijndael as the proposed AES algorithm</a:t>
            </a:r>
          </a:p>
          <a:p>
            <a:pPr lvl="1">
              <a:buClr>
                <a:schemeClr val="bg1"/>
              </a:buClr>
            </a:pPr>
            <a:r>
              <a:rPr lang="en-US" dirty="0" smtClean="0">
                <a:solidFill>
                  <a:schemeClr val="tx2">
                    <a:lumMod val="10000"/>
                  </a:schemeClr>
                </a:solidFill>
              </a:rPr>
              <a:t>FIPS PUB 197</a:t>
            </a:r>
          </a:p>
          <a:p>
            <a:pPr lvl="1">
              <a:buClr>
                <a:schemeClr val="bg1"/>
              </a:buClr>
            </a:pPr>
            <a:r>
              <a:rPr lang="en-US" dirty="0" smtClean="0">
                <a:solidFill>
                  <a:schemeClr val="tx2">
                    <a:lumMod val="10000"/>
                  </a:schemeClr>
                </a:solidFill>
              </a:rPr>
              <a:t>Developers were two cryptographers from Belgium: Dr. Joan Daemen and Dr. Vincent Rijmen</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t="1818" b="7273"/>
              <a:stretch>
                <a:fillRect/>
              </a:stretch>
            </p:blipFill>
          </mc:Choice>
          <mc:Fallback>
            <p:blipFill>
              <a:blip r:embed="rId4"/>
              <a:srcRect t="1818" b="7273"/>
              <a:stretch>
                <a:fillRect/>
              </a:stretch>
            </p:blipFill>
          </mc:Fallback>
        </mc:AlternateContent>
        <p:spPr>
          <a:xfrm>
            <a:off x="1498342" y="0"/>
            <a:ext cx="5829332" cy="6858000"/>
          </a:xfrm>
          <a:prstGeom prst="rect">
            <a:avLst/>
          </a:prstGeom>
          <a:solidFill>
            <a:schemeClr val="tx1"/>
          </a:solidFill>
        </p:spPr>
      </p:pic>
    </p:spTree>
  </p:cSld>
  <p:clrMapOvr>
    <a:masterClrMapping/>
  </p:clrMapOvr>
  <p:transition spd="med">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4470" y="0"/>
            <a:ext cx="8875059"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62753"/>
            <a:ext cx="9144000" cy="1283167"/>
          </a:xfrm>
        </p:spPr>
        <p:txBody>
          <a:bodyPr/>
          <a:lstStyle/>
          <a:p>
            <a:r>
              <a:rPr lang="en-AU" dirty="0" smtClean="0"/>
              <a:t>Random and pseudorandom Numbers</a:t>
            </a:r>
            <a:endParaRPr lang="en-AU" dirty="0"/>
          </a:p>
        </p:txBody>
      </p:sp>
      <p:sp>
        <p:nvSpPr>
          <p:cNvPr id="7" name="Content Placeholder 6"/>
          <p:cNvSpPr>
            <a:spLocks noGrp="1"/>
          </p:cNvSpPr>
          <p:nvPr>
            <p:ph idx="1"/>
          </p:nvPr>
        </p:nvSpPr>
        <p:spPr>
          <a:xfrm>
            <a:off x="779463" y="1828800"/>
            <a:ext cx="7583488" cy="4800600"/>
          </a:xfrm>
        </p:spPr>
        <p:txBody>
          <a:bodyPr>
            <a:normAutofit fontScale="92500" lnSpcReduction="20000"/>
          </a:bodyPr>
          <a:lstStyle/>
          <a:p>
            <a:r>
              <a:rPr lang="en-US" dirty="0" smtClean="0">
                <a:solidFill>
                  <a:schemeClr val="tx2">
                    <a:lumMod val="10000"/>
                  </a:schemeClr>
                </a:solidFill>
              </a:rPr>
              <a:t>A number of network security algorithms based on cryptography make use of random numbers</a:t>
            </a:r>
          </a:p>
          <a:p>
            <a:pPr lvl="1">
              <a:buClr>
                <a:schemeClr val="bg1"/>
              </a:buClr>
            </a:pPr>
            <a:r>
              <a:rPr lang="en-US" dirty="0" smtClean="0">
                <a:solidFill>
                  <a:schemeClr val="tx2">
                    <a:lumMod val="10000"/>
                  </a:schemeClr>
                </a:solidFill>
              </a:rPr>
              <a:t>Examples:</a:t>
            </a:r>
          </a:p>
          <a:p>
            <a:pPr lvl="2"/>
            <a:r>
              <a:rPr lang="en-US" dirty="0" smtClean="0">
                <a:solidFill>
                  <a:schemeClr val="tx2">
                    <a:lumMod val="10000"/>
                  </a:schemeClr>
                </a:solidFill>
              </a:rPr>
              <a:t>Generation of keys for the RSA public-key encryption algorithm and other public-key algorithms</a:t>
            </a:r>
          </a:p>
          <a:p>
            <a:pPr lvl="2"/>
            <a:r>
              <a:rPr lang="en-US" dirty="0" smtClean="0">
                <a:solidFill>
                  <a:schemeClr val="tx2">
                    <a:lumMod val="10000"/>
                  </a:schemeClr>
                </a:solidFill>
              </a:rPr>
              <a:t>Generation of a symmetric key for use as a temporary session key; used in a number of networking applications such as Transport Layer Security, Wi-Fi, e-mail security, and IP security</a:t>
            </a:r>
          </a:p>
          <a:p>
            <a:pPr lvl="2"/>
            <a:r>
              <a:rPr lang="en-US" dirty="0" smtClean="0">
                <a:solidFill>
                  <a:schemeClr val="tx2">
                    <a:lumMod val="10000"/>
                  </a:schemeClr>
                </a:solidFill>
              </a:rPr>
              <a:t>In a number of key distribution scenarios, such as Kerberos, random numbers are used for handshaking to prevent replay attacks</a:t>
            </a:r>
          </a:p>
          <a:p>
            <a:pPr marL="282575" lvl="2">
              <a:spcBef>
                <a:spcPts val="2000"/>
              </a:spcBef>
            </a:pPr>
            <a:r>
              <a:rPr lang="en-US" sz="2400" dirty="0" smtClean="0">
                <a:solidFill>
                  <a:schemeClr val="tx2">
                    <a:lumMod val="10000"/>
                  </a:schemeClr>
                </a:solidFill>
              </a:rPr>
              <a:t>Two distinct and not necessarily compatible requirements for a sequence of random numbers are:</a:t>
            </a:r>
          </a:p>
          <a:p>
            <a:pPr lvl="1">
              <a:buClr>
                <a:schemeClr val="bg1"/>
              </a:buClr>
            </a:pPr>
            <a:r>
              <a:rPr lang="en-US" sz="2235" dirty="0" smtClean="0">
                <a:solidFill>
                  <a:schemeClr val="tx2">
                    <a:lumMod val="10000"/>
                  </a:schemeClr>
                </a:solidFill>
              </a:rPr>
              <a:t>Randomness</a:t>
            </a:r>
          </a:p>
          <a:p>
            <a:pPr lvl="1">
              <a:buClr>
                <a:schemeClr val="bg1"/>
              </a:buClr>
            </a:pPr>
            <a:r>
              <a:rPr lang="en-US" sz="2235" dirty="0" smtClean="0">
                <a:solidFill>
                  <a:schemeClr val="tx2">
                    <a:lumMod val="10000"/>
                  </a:schemeClr>
                </a:solidFill>
              </a:rPr>
              <a:t>Unpredictability</a:t>
            </a:r>
          </a:p>
        </p:txBody>
      </p:sp>
      <p:pic>
        <p:nvPicPr>
          <p:cNvPr id="4" name="Picture 3"/>
          <p:cNvPicPr>
            <a:picLocks noChangeAspect="1"/>
          </p:cNvPicPr>
          <p:nvPr/>
        </p:nvPicPr>
        <p:blipFill>
          <a:blip r:embed="rId3"/>
          <a:stretch>
            <a:fillRect/>
          </a:stretch>
        </p:blipFill>
        <p:spPr>
          <a:xfrm rot="745938">
            <a:off x="7422952" y="5411596"/>
            <a:ext cx="1585115" cy="143547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AU" dirty="0" smtClean="0"/>
              <a:t>Randomness</a:t>
            </a:r>
            <a:endParaRPr lang="en-AU" dirty="0"/>
          </a:p>
        </p:txBody>
      </p:sp>
      <p:sp>
        <p:nvSpPr>
          <p:cNvPr id="7" name="Content Placeholder 6"/>
          <p:cNvSpPr>
            <a:spLocks noGrp="1"/>
          </p:cNvSpPr>
          <p:nvPr>
            <p:ph idx="1"/>
          </p:nvPr>
        </p:nvSpPr>
        <p:spPr>
          <a:xfrm>
            <a:off x="762000" y="1676400"/>
            <a:ext cx="7583488" cy="4572000"/>
          </a:xfrm>
        </p:spPr>
        <p:txBody>
          <a:bodyPr/>
          <a:lstStyle/>
          <a:p>
            <a:r>
              <a:rPr lang="en-US" dirty="0" smtClean="0">
                <a:solidFill>
                  <a:schemeClr val="tx2">
                    <a:lumMod val="10000"/>
                  </a:schemeClr>
                </a:solidFill>
              </a:rPr>
              <a:t>The following criteria are used to validate that a sequence of numbers is random:</a:t>
            </a:r>
          </a:p>
        </p:txBody>
      </p:sp>
      <p:graphicFrame>
        <p:nvGraphicFramePr>
          <p:cNvPr id="5" name="Diagram 4"/>
          <p:cNvGraphicFramePr/>
          <p:nvPr/>
        </p:nvGraphicFramePr>
        <p:xfrm>
          <a:off x="838200" y="2590800"/>
          <a:ext cx="7239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unpredictability</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2">
                    <a:lumMod val="10000"/>
                  </a:schemeClr>
                </a:solidFill>
              </a:rPr>
              <a:t>In applications such as reciprocal authentication and session key generation, the requirement is not so much that the sequence of numbers be statistically random but that the successive members of the sequence are unpredictable</a:t>
            </a:r>
          </a:p>
          <a:p>
            <a:r>
              <a:rPr lang="en-US" dirty="0" smtClean="0">
                <a:solidFill>
                  <a:schemeClr val="tx2">
                    <a:lumMod val="10000"/>
                  </a:schemeClr>
                </a:solidFill>
              </a:rPr>
              <a:t>With “true” random sequences, each number is statistically independent of other numbers in the sequence and therefore unpredictable</a:t>
            </a:r>
          </a:p>
          <a:p>
            <a:r>
              <a:rPr lang="en-US" dirty="0" smtClean="0">
                <a:solidFill>
                  <a:schemeClr val="tx2">
                    <a:lumMod val="10000"/>
                  </a:schemeClr>
                </a:solidFill>
              </a:rPr>
              <a:t>Care must be taken that an opponent not be able to predict future elements of the sequence on the basis of earlier elements</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mc:Choice xmlns:ma="http://schemas.microsoft.com/office/mac/drawingml/2008/main" Requires="ma">
            <p:blipFill>
              <a:blip r:embed="rId3"/>
              <a:srcRect t="11818" b="28182"/>
              <a:stretch>
                <a:fillRect/>
              </a:stretch>
            </p:blipFill>
          </mc:Choice>
          <mc:Fallback>
            <p:blipFill>
              <a:blip r:embed="rId4"/>
              <a:srcRect t="11818" b="28182"/>
              <a:stretch>
                <a:fillRect/>
              </a:stretch>
            </p:blipFill>
          </mc:Fallback>
        </mc:AlternateContent>
        <p:spPr>
          <a:xfrm>
            <a:off x="381000" y="1"/>
            <a:ext cx="8382000" cy="6858000"/>
          </a:xfrm>
          <a:prstGeom prst="rect">
            <a:avLst/>
          </a:prstGeom>
          <a:solidFill>
            <a:schemeClr val="tx1"/>
          </a:solidFill>
        </p:spPr>
      </p:pic>
    </p:spTree>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design</a:t>
            </a:r>
            <a:endParaRPr lang="en-US" dirty="0"/>
          </a:p>
        </p:txBody>
      </p:sp>
      <p:graphicFrame>
        <p:nvGraphicFramePr>
          <p:cNvPr id="4" name="Content Placeholder 3"/>
          <p:cNvGraphicFramePr>
            <a:graphicFrameLocks noGrp="1"/>
          </p:cNvGraphicFramePr>
          <p:nvPr>
            <p:ph idx="1"/>
          </p:nvPr>
        </p:nvGraphicFramePr>
        <p:xfrm>
          <a:off x="779463" y="1828800"/>
          <a:ext cx="7583488" cy="42973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l="2727" t="4706" r="4545" b="20000"/>
              <a:stretch>
                <a:fillRect/>
              </a:stretch>
            </p:blipFill>
          </mc:Choice>
          <mc:Fallback>
            <p:blipFill>
              <a:blip r:embed="rId4"/>
              <a:srcRect l="2727" t="4706" r="4545" b="20000"/>
              <a:stretch>
                <a:fillRect/>
              </a:stretch>
            </p:blipFill>
          </mc:Fallback>
        </mc:AlternateContent>
        <p:spPr>
          <a:xfrm>
            <a:off x="228600" y="533400"/>
            <a:ext cx="8686800" cy="5791200"/>
          </a:xfrm>
          <a:prstGeom prst="rect">
            <a:avLst/>
          </a:prstGeom>
          <a:solidFill>
            <a:schemeClr val="tx1"/>
          </a:solidFill>
        </p:spPr>
      </p:pic>
    </p:spTree>
  </p:cSld>
  <p:clrMapOvr>
    <a:masterClrMapping/>
  </p:clrMapOvr>
  <p:transition spd="med">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Stream Cipher design considerations</a:t>
            </a:r>
            <a:endParaRPr lang="en-AU" dirty="0"/>
          </a:p>
        </p:txBody>
      </p:sp>
      <p:sp>
        <p:nvSpPr>
          <p:cNvPr id="8" name="Content Placeholder 7"/>
          <p:cNvSpPr>
            <a:spLocks noGrp="1"/>
          </p:cNvSpPr>
          <p:nvPr>
            <p:ph idx="1"/>
          </p:nvPr>
        </p:nvSpPr>
        <p:spPr/>
        <p:txBody>
          <a:bodyPr>
            <a:normAutofit fontScale="85000" lnSpcReduction="20000"/>
          </a:bodyPr>
          <a:lstStyle/>
          <a:p>
            <a:r>
              <a:rPr lang="en-US" dirty="0" smtClean="0">
                <a:solidFill>
                  <a:schemeClr val="tx2">
                    <a:lumMod val="10000"/>
                  </a:schemeClr>
                </a:solidFill>
              </a:rPr>
              <a:t>The encryption sequence should have a large period</a:t>
            </a:r>
          </a:p>
          <a:p>
            <a:pPr lvl="1">
              <a:buClr>
                <a:schemeClr val="bg1"/>
              </a:buClr>
            </a:pPr>
            <a:r>
              <a:rPr lang="en-US" sz="2235" dirty="0" smtClean="0">
                <a:solidFill>
                  <a:schemeClr val="tx2">
                    <a:lumMod val="10000"/>
                  </a:schemeClr>
                </a:solidFill>
              </a:rPr>
              <a:t>The longer the period of repeat, the more difficult it will be to do cryptanalysis</a:t>
            </a:r>
          </a:p>
          <a:p>
            <a:r>
              <a:rPr lang="en-US" dirty="0" smtClean="0">
                <a:solidFill>
                  <a:schemeClr val="tx2">
                    <a:lumMod val="10000"/>
                  </a:schemeClr>
                </a:solidFill>
              </a:rPr>
              <a:t>The keystream should approximate the properties of a true random number stream as close as possible</a:t>
            </a:r>
          </a:p>
          <a:p>
            <a:pPr lvl="1">
              <a:buClr>
                <a:schemeClr val="bg1"/>
              </a:buClr>
            </a:pPr>
            <a:r>
              <a:rPr lang="en-US" dirty="0" smtClean="0">
                <a:solidFill>
                  <a:schemeClr val="tx2">
                    <a:lumMod val="10000"/>
                  </a:schemeClr>
                </a:solidFill>
              </a:rPr>
              <a:t>The more random-appearing the keystream is, the more randomized the ciphertext is, making cryptanalysis more difficult</a:t>
            </a:r>
          </a:p>
          <a:p>
            <a:r>
              <a:rPr lang="en-US" dirty="0" smtClean="0">
                <a:solidFill>
                  <a:schemeClr val="tx2">
                    <a:lumMod val="10000"/>
                  </a:schemeClr>
                </a:solidFill>
              </a:rPr>
              <a:t>The pseudorandom number generator is conditioned on the value of the input key</a:t>
            </a:r>
          </a:p>
          <a:p>
            <a:pPr lvl="1">
              <a:buClr>
                <a:schemeClr val="bg1"/>
              </a:buClr>
            </a:pPr>
            <a:r>
              <a:rPr lang="en-US" dirty="0" smtClean="0">
                <a:solidFill>
                  <a:schemeClr val="tx2">
                    <a:lumMod val="10000"/>
                  </a:schemeClr>
                </a:solidFill>
              </a:rPr>
              <a:t>To guard against brute-force attacks, the key needs to be sufficiently long</a:t>
            </a:r>
          </a:p>
          <a:p>
            <a:pPr lvl="1">
              <a:buClr>
                <a:schemeClr val="bg1"/>
              </a:buClr>
            </a:pPr>
            <a:r>
              <a:rPr lang="en-US" dirty="0" smtClean="0">
                <a:solidFill>
                  <a:schemeClr val="tx2">
                    <a:lumMod val="10000"/>
                  </a:schemeClr>
                </a:solidFill>
              </a:rPr>
              <a:t>With current technology, a key length of at least 128 bits is desirable</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04800" y="2362200"/>
            <a:ext cx="8458200" cy="2677656"/>
          </a:xfrm>
          <a:prstGeom prst="rect">
            <a:avLst/>
          </a:prstGeom>
        </p:spPr>
        <p:txBody>
          <a:bodyPr wrap="square">
            <a:spAutoFit/>
          </a:bodyPr>
          <a:lstStyle/>
          <a:p>
            <a:r>
              <a:rPr lang="en-US" sz="2400" i="1" dirty="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“I have solved other ciphers of an abstruseness ten thousand times greater. Circumstances, and a certain bias of mind, have led me to take interest in such riddles, and it may well be doubted whether human ingenuity can construct an enigma of the kind which human ingenuity may not, by proper application, resolve.</a:t>
            </a:r>
            <a:r>
              <a:rPr lang="en-US" sz="2400" i="1" dirty="0" smtClean="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a:t>
            </a:r>
          </a:p>
          <a:p>
            <a:endParaRPr lang="en-US" sz="2400" i="1" dirty="0" smtClean="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endParaRPr>
          </a:p>
          <a:p>
            <a:pPr algn="r"/>
            <a:r>
              <a:rPr lang="en-US" sz="2400" b="1" i="1" dirty="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—The Gold Bug, </a:t>
            </a:r>
            <a:r>
              <a:rPr lang="en-US" sz="2400" b="1" dirty="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Edgar Allen </a:t>
            </a:r>
            <a:r>
              <a:rPr lang="en-US" sz="2400" b="1" dirty="0" smtClean="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Poe</a:t>
            </a:r>
            <a:endParaRPr lang="en-US" sz="2400" b="1" dirty="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smtClean="0"/>
              <a:t>RC4 algorithm</a:t>
            </a:r>
            <a:endParaRPr lang="en-AU" dirty="0"/>
          </a:p>
        </p:txBody>
      </p:sp>
      <p:sp>
        <p:nvSpPr>
          <p:cNvPr id="7" name="Content Placeholder 6"/>
          <p:cNvSpPr>
            <a:spLocks noGrp="1"/>
          </p:cNvSpPr>
          <p:nvPr>
            <p:ph idx="1"/>
          </p:nvPr>
        </p:nvSpPr>
        <p:spPr>
          <a:xfrm>
            <a:off x="779463" y="1828800"/>
            <a:ext cx="7583488" cy="4724400"/>
          </a:xfrm>
        </p:spPr>
        <p:txBody>
          <a:bodyPr>
            <a:normAutofit fontScale="92500" lnSpcReduction="10000"/>
          </a:bodyPr>
          <a:lstStyle/>
          <a:p>
            <a:r>
              <a:rPr lang="en-US" dirty="0" smtClean="0">
                <a:solidFill>
                  <a:schemeClr val="tx2">
                    <a:lumMod val="10000"/>
                  </a:schemeClr>
                </a:solidFill>
              </a:rPr>
              <a:t>A stream cipher designed in 1987 by Ron Rivest for RSA Security</a:t>
            </a:r>
          </a:p>
          <a:p>
            <a:r>
              <a:rPr lang="en-US" dirty="0" smtClean="0">
                <a:solidFill>
                  <a:schemeClr val="tx2">
                    <a:lumMod val="10000"/>
                  </a:schemeClr>
                </a:solidFill>
              </a:rPr>
              <a:t>It is a variable key-size stream cipher with byte-oriented operations</a:t>
            </a:r>
          </a:p>
          <a:p>
            <a:r>
              <a:rPr lang="en-US" dirty="0" smtClean="0">
                <a:solidFill>
                  <a:schemeClr val="tx2">
                    <a:lumMod val="10000"/>
                  </a:schemeClr>
                </a:solidFill>
              </a:rPr>
              <a:t>The algorithm is based on the use of a random permutation</a:t>
            </a:r>
          </a:p>
          <a:p>
            <a:r>
              <a:rPr lang="en-US" dirty="0" smtClean="0">
                <a:solidFill>
                  <a:schemeClr val="tx2">
                    <a:lumMod val="10000"/>
                  </a:schemeClr>
                </a:solidFill>
              </a:rPr>
              <a:t>Is used in the Secure Sockets Layer/Transport Layer Security (SSL/TLS) standards that have been defined for communication between Web browsers and servers</a:t>
            </a:r>
          </a:p>
          <a:p>
            <a:r>
              <a:rPr lang="en-US" dirty="0" smtClean="0">
                <a:solidFill>
                  <a:schemeClr val="tx2">
                    <a:lumMod val="10000"/>
                  </a:schemeClr>
                </a:solidFill>
              </a:rPr>
              <a:t>Also used in the Wired Equivalent Privacy (WEP) protocol and the newer WiFi Protected Access (WPA) protocol that are part of the IEEE 802.11 wireless LAN standard</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4470" y="0"/>
            <a:ext cx="8875059"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Cipher block Modes of Operation</a:t>
            </a:r>
            <a:endParaRPr lang="en-AU" dirty="0"/>
          </a:p>
        </p:txBody>
      </p:sp>
      <p:sp>
        <p:nvSpPr>
          <p:cNvPr id="13" name="Content Placeholder 12"/>
          <p:cNvSpPr>
            <a:spLocks noGrp="1"/>
          </p:cNvSpPr>
          <p:nvPr>
            <p:ph idx="1"/>
          </p:nvPr>
        </p:nvSpPr>
        <p:spPr>
          <a:xfrm>
            <a:off x="779463" y="1828800"/>
            <a:ext cx="7583488" cy="4572000"/>
          </a:xfrm>
        </p:spPr>
        <p:txBody>
          <a:bodyPr>
            <a:normAutofit fontScale="92500"/>
          </a:bodyPr>
          <a:lstStyle/>
          <a:p>
            <a:r>
              <a:rPr lang="en-US" dirty="0" smtClean="0">
                <a:solidFill>
                  <a:schemeClr val="tx2">
                    <a:lumMod val="10000"/>
                  </a:schemeClr>
                </a:solidFill>
              </a:rPr>
              <a:t>A symmetric block cipher processes one block of data at a time</a:t>
            </a:r>
          </a:p>
          <a:p>
            <a:pPr lvl="1">
              <a:buClr>
                <a:schemeClr val="bg1"/>
              </a:buClr>
            </a:pPr>
            <a:r>
              <a:rPr lang="en-US" dirty="0" smtClean="0">
                <a:solidFill>
                  <a:schemeClr val="tx2">
                    <a:lumMod val="10000"/>
                  </a:schemeClr>
                </a:solidFill>
              </a:rPr>
              <a:t>In the case of DES and 3DES, the block length is </a:t>
            </a:r>
            <a:r>
              <a:rPr lang="en-US" i="1" dirty="0" smtClean="0">
                <a:solidFill>
                  <a:schemeClr val="tx2">
                    <a:lumMod val="10000"/>
                  </a:schemeClr>
                </a:solidFill>
              </a:rPr>
              <a:t>b</a:t>
            </a:r>
            <a:r>
              <a:rPr lang="en-US" dirty="0" smtClean="0">
                <a:solidFill>
                  <a:schemeClr val="tx2">
                    <a:lumMod val="10000"/>
                  </a:schemeClr>
                </a:solidFill>
              </a:rPr>
              <a:t>=64 bits</a:t>
            </a:r>
          </a:p>
          <a:p>
            <a:pPr lvl="1">
              <a:buClr>
                <a:schemeClr val="bg1"/>
              </a:buClr>
            </a:pPr>
            <a:r>
              <a:rPr lang="en-US" dirty="0" smtClean="0">
                <a:solidFill>
                  <a:schemeClr val="tx2">
                    <a:lumMod val="10000"/>
                  </a:schemeClr>
                </a:solidFill>
              </a:rPr>
              <a:t>For AES, the block length is </a:t>
            </a:r>
            <a:r>
              <a:rPr lang="en-US" i="1" dirty="0" smtClean="0">
                <a:solidFill>
                  <a:schemeClr val="tx2">
                    <a:lumMod val="10000"/>
                  </a:schemeClr>
                </a:solidFill>
              </a:rPr>
              <a:t>b</a:t>
            </a:r>
            <a:r>
              <a:rPr lang="en-US" dirty="0" smtClean="0">
                <a:solidFill>
                  <a:schemeClr val="tx2">
                    <a:lumMod val="10000"/>
                  </a:schemeClr>
                </a:solidFill>
              </a:rPr>
              <a:t>=128</a:t>
            </a:r>
          </a:p>
          <a:p>
            <a:pPr lvl="1">
              <a:buClr>
                <a:schemeClr val="bg1"/>
              </a:buClr>
            </a:pPr>
            <a:r>
              <a:rPr lang="en-US" dirty="0" smtClean="0">
                <a:solidFill>
                  <a:schemeClr val="tx2">
                    <a:lumMod val="10000"/>
                  </a:schemeClr>
                </a:solidFill>
              </a:rPr>
              <a:t>For longer amounts of plaintext, it is necessary to break the plaintext into </a:t>
            </a:r>
            <a:r>
              <a:rPr lang="en-US" i="1" dirty="0" smtClean="0">
                <a:solidFill>
                  <a:schemeClr val="tx2">
                    <a:lumMod val="10000"/>
                  </a:schemeClr>
                </a:solidFill>
              </a:rPr>
              <a:t>b</a:t>
            </a:r>
            <a:r>
              <a:rPr lang="en-US" dirty="0" smtClean="0">
                <a:solidFill>
                  <a:schemeClr val="tx2">
                    <a:lumMod val="10000"/>
                  </a:schemeClr>
                </a:solidFill>
              </a:rPr>
              <a:t>-bit blocks, padding the last block if necessary</a:t>
            </a:r>
          </a:p>
          <a:p>
            <a:r>
              <a:rPr lang="en-US" dirty="0" smtClean="0">
                <a:solidFill>
                  <a:schemeClr val="tx2">
                    <a:lumMod val="10000"/>
                  </a:schemeClr>
                </a:solidFill>
              </a:rPr>
              <a:t>Five modes of operation have been defined by NIST</a:t>
            </a:r>
          </a:p>
          <a:p>
            <a:pPr lvl="1">
              <a:buClr>
                <a:schemeClr val="bg1"/>
              </a:buClr>
            </a:pPr>
            <a:r>
              <a:rPr lang="en-US" dirty="0" smtClean="0">
                <a:solidFill>
                  <a:schemeClr val="tx2">
                    <a:lumMod val="10000"/>
                  </a:schemeClr>
                </a:solidFill>
              </a:rPr>
              <a:t>Intended to cover virtually all of the possible applications of encryption for which a block cipher could be used</a:t>
            </a:r>
          </a:p>
          <a:p>
            <a:pPr lvl="1">
              <a:buClr>
                <a:schemeClr val="bg1"/>
              </a:buClr>
            </a:pPr>
            <a:r>
              <a:rPr lang="en-US" dirty="0" smtClean="0">
                <a:solidFill>
                  <a:schemeClr val="tx2">
                    <a:lumMod val="10000"/>
                  </a:schemeClr>
                </a:solidFill>
              </a:rPr>
              <a:t>Intended for use with any symmetric block cipher, including triple DES and AES</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smtClean="0"/>
              <a:t>Electronic Codebook Mode (ECB)</a:t>
            </a:r>
            <a:endParaRPr lang="en-AU" dirty="0"/>
          </a:p>
        </p:txBody>
      </p:sp>
      <p:sp>
        <p:nvSpPr>
          <p:cNvPr id="80899" name="Rectangle 3"/>
          <p:cNvSpPr>
            <a:spLocks noGrp="1" noChangeArrowheads="1"/>
          </p:cNvSpPr>
          <p:nvPr>
            <p:ph idx="1"/>
          </p:nvPr>
        </p:nvSpPr>
        <p:spPr/>
        <p:txBody>
          <a:bodyPr>
            <a:normAutofit fontScale="85000" lnSpcReduction="20000"/>
          </a:bodyPr>
          <a:lstStyle/>
          <a:p>
            <a:r>
              <a:rPr lang="en-US" dirty="0" smtClean="0">
                <a:solidFill>
                  <a:schemeClr val="tx2">
                    <a:lumMod val="10000"/>
                  </a:schemeClr>
                </a:solidFill>
              </a:rPr>
              <a:t>Plaintext is handled </a:t>
            </a:r>
            <a:r>
              <a:rPr lang="en-US" i="1" dirty="0" smtClean="0">
                <a:solidFill>
                  <a:schemeClr val="tx2">
                    <a:lumMod val="10000"/>
                  </a:schemeClr>
                </a:solidFill>
              </a:rPr>
              <a:t>b </a:t>
            </a:r>
            <a:r>
              <a:rPr lang="en-US" dirty="0" smtClean="0">
                <a:solidFill>
                  <a:schemeClr val="tx2">
                    <a:lumMod val="10000"/>
                  </a:schemeClr>
                </a:solidFill>
              </a:rPr>
              <a:t>bits at a time and each block of plaintext is encrypted using the same key</a:t>
            </a:r>
          </a:p>
          <a:p>
            <a:r>
              <a:rPr lang="en-US" dirty="0" smtClean="0">
                <a:solidFill>
                  <a:schemeClr val="tx2">
                    <a:lumMod val="10000"/>
                  </a:schemeClr>
                </a:solidFill>
              </a:rPr>
              <a:t>The term “codebook” is used because, for a given key, there is a unique ciphertext for every </a:t>
            </a:r>
            <a:r>
              <a:rPr lang="en-US" i="1" dirty="0" smtClean="0">
                <a:solidFill>
                  <a:schemeClr val="tx2">
                    <a:lumMod val="10000"/>
                  </a:schemeClr>
                </a:solidFill>
              </a:rPr>
              <a:t>b</a:t>
            </a:r>
            <a:r>
              <a:rPr lang="en-US" dirty="0" smtClean="0">
                <a:solidFill>
                  <a:schemeClr val="tx2">
                    <a:lumMod val="10000"/>
                  </a:schemeClr>
                </a:solidFill>
              </a:rPr>
              <a:t>-bit block of plaintext</a:t>
            </a:r>
          </a:p>
          <a:p>
            <a:pPr lvl="1">
              <a:buClr>
                <a:schemeClr val="bg1"/>
              </a:buClr>
            </a:pPr>
            <a:r>
              <a:rPr lang="en-US" dirty="0" smtClean="0">
                <a:solidFill>
                  <a:schemeClr val="tx2">
                    <a:lumMod val="10000"/>
                  </a:schemeClr>
                </a:solidFill>
              </a:rPr>
              <a:t>One can imagine a gigantic codebook in which there is an entry for every possible </a:t>
            </a:r>
            <a:r>
              <a:rPr lang="en-US" i="1" dirty="0" smtClean="0">
                <a:solidFill>
                  <a:schemeClr val="tx2">
                    <a:lumMod val="10000"/>
                  </a:schemeClr>
                </a:solidFill>
              </a:rPr>
              <a:t>b</a:t>
            </a:r>
            <a:r>
              <a:rPr lang="en-US" dirty="0" smtClean="0">
                <a:solidFill>
                  <a:schemeClr val="tx2">
                    <a:lumMod val="10000"/>
                  </a:schemeClr>
                </a:solidFill>
              </a:rPr>
              <a:t>-bit plaintext pattern showing its corresponding ciphertext</a:t>
            </a:r>
          </a:p>
          <a:p>
            <a:r>
              <a:rPr lang="en-US" dirty="0" smtClean="0">
                <a:solidFill>
                  <a:schemeClr val="tx2">
                    <a:lumMod val="10000"/>
                  </a:schemeClr>
                </a:solidFill>
              </a:rPr>
              <a:t>With ECB, if the same </a:t>
            </a:r>
            <a:r>
              <a:rPr lang="en-US" i="1" dirty="0" smtClean="0">
                <a:solidFill>
                  <a:schemeClr val="tx2">
                    <a:lumMod val="10000"/>
                  </a:schemeClr>
                </a:solidFill>
              </a:rPr>
              <a:t>b</a:t>
            </a:r>
            <a:r>
              <a:rPr lang="en-US" dirty="0" smtClean="0">
                <a:solidFill>
                  <a:schemeClr val="tx2">
                    <a:lumMod val="10000"/>
                  </a:schemeClr>
                </a:solidFill>
              </a:rPr>
              <a:t>-bit block of plaintext appears more than once in the message, it always produces the same ciphertext</a:t>
            </a:r>
          </a:p>
          <a:p>
            <a:pPr lvl="1">
              <a:buClr>
                <a:schemeClr val="bg1"/>
              </a:buClr>
            </a:pPr>
            <a:r>
              <a:rPr lang="en-US" dirty="0" smtClean="0">
                <a:solidFill>
                  <a:schemeClr val="tx2">
                    <a:lumMod val="10000"/>
                  </a:schemeClr>
                </a:solidFill>
              </a:rPr>
              <a:t>Because of this, for lengthy messages, the ECB mode may not be secure</a:t>
            </a:r>
          </a:p>
          <a:p>
            <a:pPr lvl="1">
              <a:buClr>
                <a:schemeClr val="bg1"/>
              </a:buClr>
            </a:pPr>
            <a:r>
              <a:rPr lang="en-US" dirty="0" smtClean="0">
                <a:solidFill>
                  <a:schemeClr val="tx2">
                    <a:lumMod val="10000"/>
                  </a:schemeClr>
                </a:solidFill>
              </a:rPr>
              <a:t>If the message is highly structured, it may be possible for a cryptanalyst to exploit these regularities</a:t>
            </a:r>
            <a:endParaRPr lang="en-AU" dirty="0">
              <a:solidFill>
                <a:schemeClr val="tx2">
                  <a:lumMod val="10000"/>
                </a:schemeClr>
              </a:solidFill>
            </a:endParaRPr>
          </a:p>
        </p:txBody>
      </p:sp>
      <p:pic>
        <p:nvPicPr>
          <p:cNvPr id="5" name="Picture 4"/>
          <p:cNvPicPr>
            <a:picLocks noChangeAspect="1"/>
          </p:cNvPicPr>
          <p:nvPr/>
        </p:nvPicPr>
        <p:blipFill>
          <a:blip r:embed="rId3"/>
          <a:stretch>
            <a:fillRect/>
          </a:stretch>
        </p:blipFill>
        <p:spPr>
          <a:xfrm>
            <a:off x="7543800" y="5422367"/>
            <a:ext cx="1447800" cy="1435633"/>
          </a:xfrm>
          <a:prstGeom prst="rect">
            <a:avLst/>
          </a:prstGeom>
          <a:solidFill>
            <a:schemeClr val="tx1"/>
          </a:solidFill>
          <a:effectLst>
            <a:softEdge rad="76200"/>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9.pdf"/>
          <p:cNvPicPr>
            <a:picLocks noChangeAspect="1"/>
          </p:cNvPicPr>
          <p:nvPr/>
        </p:nvPicPr>
        <mc:AlternateContent>
          <mc:Choice xmlns:ma="http://schemas.microsoft.com/office/mac/drawingml/2008/main" Requires="ma">
            <p:blipFill>
              <a:blip r:embed="rId3"/>
              <a:srcRect t="8182" b="7273"/>
              <a:stretch>
                <a:fillRect/>
              </a:stretch>
            </p:blipFill>
          </mc:Choice>
          <mc:Fallback>
            <p:blipFill>
              <a:blip r:embed="rId4"/>
              <a:srcRect t="8182" b="7273"/>
              <a:stretch>
                <a:fillRect/>
              </a:stretch>
            </p:blipFill>
          </mc:Fallback>
        </mc:AlternateContent>
        <p:spPr>
          <a:xfrm>
            <a:off x="1371600" y="0"/>
            <a:ext cx="6286736" cy="6878382"/>
          </a:xfrm>
          <a:prstGeom prst="rect">
            <a:avLst/>
          </a:prstGeom>
          <a:solidFill>
            <a:schemeClr val="tx1"/>
          </a:solid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0.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a:solidFill>
            <a:schemeClr val="tx1"/>
          </a:solidFill>
        </p:spPr>
      </p:pic>
    </p:spTree>
  </p:cSld>
  <p:clrMapOvr>
    <a:masterClrMapping/>
  </p:clrMapOvr>
  <p:transition spd="med">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1.pdf"/>
          <p:cNvPicPr>
            <a:picLocks noChangeAspect="1"/>
          </p:cNvPicPr>
          <p:nvPr/>
        </p:nvPicPr>
        <mc:AlternateContent>
          <mc:Choice xmlns:ma="http://schemas.microsoft.com/office/mac/drawingml/2008/main" Requires="ma">
            <p:blipFill>
              <a:blip r:embed="rId3"/>
              <a:srcRect t="5455" b="8182"/>
              <a:stretch>
                <a:fillRect/>
              </a:stretch>
            </p:blipFill>
          </mc:Choice>
          <mc:Fallback>
            <p:blipFill>
              <a:blip r:embed="rId4"/>
              <a:srcRect t="5455" b="8182"/>
              <a:stretch>
                <a:fillRect/>
              </a:stretch>
            </p:blipFill>
          </mc:Fallback>
        </mc:AlternateContent>
        <p:spPr>
          <a:xfrm>
            <a:off x="1676400" y="0"/>
            <a:ext cx="6136202"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62753"/>
            <a:ext cx="9144000" cy="1283167"/>
          </a:xfrm>
        </p:spPr>
        <p:txBody>
          <a:bodyPr/>
          <a:lstStyle/>
          <a:p>
            <a:r>
              <a:rPr lang="en-AU" dirty="0" smtClean="0"/>
              <a:t>Advantages of CTR mode</a:t>
            </a:r>
            <a:endParaRPr lang="en-AU" dirty="0"/>
          </a:p>
        </p:txBody>
      </p:sp>
      <p:sp>
        <p:nvSpPr>
          <p:cNvPr id="9" name="Content Placeholder 8"/>
          <p:cNvSpPr>
            <a:spLocks noGrp="1"/>
          </p:cNvSpPr>
          <p:nvPr>
            <p:ph idx="1"/>
          </p:nvPr>
        </p:nvSpPr>
        <p:spPr>
          <a:xfrm>
            <a:off x="533400" y="1752600"/>
            <a:ext cx="8077199" cy="4800600"/>
          </a:xfrm>
        </p:spPr>
        <p:txBody>
          <a:bodyPr>
            <a:normAutofit fontScale="62500" lnSpcReduction="20000"/>
          </a:bodyPr>
          <a:lstStyle/>
          <a:p>
            <a:r>
              <a:rPr lang="en-US" dirty="0" smtClean="0"/>
              <a:t>Hardware efficiency</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Encryption/decryption can be done in parallel on multiple blocks of plaintext or ciphertext</a:t>
            </a:r>
          </a:p>
          <a:p>
            <a:pPr lvl="1">
              <a:buClr>
                <a:schemeClr val="bg1"/>
              </a:buClr>
            </a:pPr>
            <a:r>
              <a:rPr lang="en-US" dirty="0" smtClean="0">
                <a:solidFill>
                  <a:schemeClr val="tx2">
                    <a:lumMod val="10000"/>
                  </a:schemeClr>
                </a:solidFill>
              </a:rPr>
              <a:t>Throughput is only limited by the amount of parallelism that is achieved</a:t>
            </a:r>
          </a:p>
          <a:p>
            <a:r>
              <a:rPr lang="en-US" dirty="0" smtClean="0">
                <a:solidFill>
                  <a:schemeClr val="tx2">
                    <a:lumMod val="10000"/>
                  </a:schemeClr>
                </a:solidFill>
              </a:rPr>
              <a:t>Software efficiency</a:t>
            </a:r>
          </a:p>
          <a:p>
            <a:pPr lvl="1">
              <a:buClr>
                <a:schemeClr val="bg1"/>
              </a:buClr>
            </a:pPr>
            <a:r>
              <a:rPr lang="en-US" dirty="0" smtClean="0">
                <a:solidFill>
                  <a:schemeClr val="tx2">
                    <a:lumMod val="10000"/>
                  </a:schemeClr>
                </a:solidFill>
              </a:rPr>
              <a:t>Because of the opportunities for parallel execution, processors that support parallel features can be effectively utilized</a:t>
            </a:r>
          </a:p>
          <a:p>
            <a:r>
              <a:rPr lang="en-US" dirty="0" smtClean="0">
                <a:solidFill>
                  <a:schemeClr val="tx2">
                    <a:lumMod val="10000"/>
                  </a:schemeClr>
                </a:solidFill>
              </a:rPr>
              <a:t>Preprocessing</a:t>
            </a:r>
          </a:p>
          <a:p>
            <a:pPr lvl="1">
              <a:buClr>
                <a:schemeClr val="bg1"/>
              </a:buClr>
            </a:pPr>
            <a:r>
              <a:rPr lang="en-US" sz="2240" dirty="0" smtClean="0">
                <a:solidFill>
                  <a:schemeClr val="tx2">
                    <a:lumMod val="10000"/>
                  </a:schemeClr>
                </a:solidFill>
              </a:rPr>
              <a:t>The execution of the underlying encryption algorithm does not depend on input of the plaintext or ciphertext --- when the plaintext or ciphertext input is presented, the only computation is a series of XORs, greatly enhancing throughput</a:t>
            </a:r>
          </a:p>
          <a:p>
            <a:r>
              <a:rPr lang="en-US" dirty="0" smtClean="0">
                <a:solidFill>
                  <a:schemeClr val="tx2">
                    <a:lumMod val="10000"/>
                  </a:schemeClr>
                </a:solidFill>
              </a:rPr>
              <a:t>Random access</a:t>
            </a:r>
          </a:p>
          <a:p>
            <a:pPr lvl="1">
              <a:buClr>
                <a:schemeClr val="bg1"/>
              </a:buClr>
            </a:pPr>
            <a:r>
              <a:rPr lang="en-US" sz="2240" dirty="0" smtClean="0">
                <a:solidFill>
                  <a:schemeClr val="tx2">
                    <a:lumMod val="10000"/>
                  </a:schemeClr>
                </a:solidFill>
              </a:rPr>
              <a:t>The </a:t>
            </a:r>
            <a:r>
              <a:rPr lang="en-US" sz="2240" i="1" dirty="0" smtClean="0">
                <a:solidFill>
                  <a:schemeClr val="tx2">
                    <a:lumMod val="10000"/>
                  </a:schemeClr>
                </a:solidFill>
              </a:rPr>
              <a:t>i</a:t>
            </a:r>
            <a:r>
              <a:rPr lang="en-US" sz="2240" dirty="0" smtClean="0">
                <a:solidFill>
                  <a:schemeClr val="tx2">
                    <a:lumMod val="10000"/>
                  </a:schemeClr>
                </a:solidFill>
              </a:rPr>
              <a:t>th block of plaintext or ciphertext can be processed in random-access fashion</a:t>
            </a:r>
          </a:p>
          <a:p>
            <a:r>
              <a:rPr lang="en-US" dirty="0" smtClean="0">
                <a:solidFill>
                  <a:schemeClr val="tx2">
                    <a:lumMod val="10000"/>
                  </a:schemeClr>
                </a:solidFill>
              </a:rPr>
              <a:t>Provable security</a:t>
            </a:r>
          </a:p>
          <a:p>
            <a:pPr lvl="1">
              <a:buClr>
                <a:schemeClr val="bg1"/>
              </a:buClr>
            </a:pPr>
            <a:r>
              <a:rPr lang="en-US" sz="2240" dirty="0" smtClean="0">
                <a:solidFill>
                  <a:schemeClr val="tx2">
                    <a:lumMod val="10000"/>
                  </a:schemeClr>
                </a:solidFill>
              </a:rPr>
              <a:t>It can be shown that CTR is at least as secure as the other modes discussed in this section</a:t>
            </a:r>
          </a:p>
          <a:p>
            <a:r>
              <a:rPr lang="en-US" dirty="0" smtClean="0">
                <a:solidFill>
                  <a:schemeClr val="tx2">
                    <a:lumMod val="10000"/>
                  </a:schemeClr>
                </a:solidFill>
              </a:rPr>
              <a:t>Simplicity</a:t>
            </a:r>
          </a:p>
          <a:p>
            <a:pPr lvl="1">
              <a:buClr>
                <a:schemeClr val="bg1"/>
              </a:buClr>
            </a:pPr>
            <a:r>
              <a:rPr lang="en-US" sz="2240" dirty="0" smtClean="0">
                <a:solidFill>
                  <a:schemeClr val="tx2">
                    <a:lumMod val="10000"/>
                  </a:schemeClr>
                </a:solidFill>
              </a:rPr>
              <a:t>Requires only the implementation of the encryption algorithm and not the decryption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sz="half" idx="1"/>
          </p:nvPr>
        </p:nvSpPr>
        <p:spPr>
          <a:xfrm>
            <a:off x="5105400" y="1828800"/>
            <a:ext cx="3566160" cy="4724400"/>
          </a:xfrm>
        </p:spPr>
        <p:txBody>
          <a:bodyPr>
            <a:normAutofit fontScale="92500" lnSpcReduction="10000"/>
          </a:bodyPr>
          <a:lstStyle/>
          <a:p>
            <a:r>
              <a:rPr lang="en-US" dirty="0" smtClean="0">
                <a:solidFill>
                  <a:schemeClr val="tx2">
                    <a:lumMod val="10000"/>
                  </a:schemeClr>
                </a:solidFill>
              </a:rPr>
              <a:t>Random and pseudorandom numbers</a:t>
            </a:r>
          </a:p>
          <a:p>
            <a:pPr marL="739775" lvl="1" indent="-282575">
              <a:buClr>
                <a:schemeClr val="bg1"/>
              </a:buClr>
            </a:pPr>
            <a:r>
              <a:rPr lang="en-US" dirty="0" smtClean="0">
                <a:solidFill>
                  <a:schemeClr val="tx2">
                    <a:lumMod val="10000"/>
                  </a:schemeClr>
                </a:solidFill>
              </a:rPr>
              <a:t>The use of random numbers</a:t>
            </a:r>
          </a:p>
          <a:p>
            <a:pPr marL="739775" lvl="1" indent="-282575">
              <a:buClr>
                <a:schemeClr val="bg1"/>
              </a:buClr>
            </a:pPr>
            <a:r>
              <a:rPr lang="en-US" dirty="0" smtClean="0">
                <a:solidFill>
                  <a:schemeClr val="tx2">
                    <a:lumMod val="10000"/>
                  </a:schemeClr>
                </a:solidFill>
              </a:rPr>
              <a:t>TRNGs, PRNGs, PRFs</a:t>
            </a:r>
          </a:p>
          <a:p>
            <a:pPr marL="739775" lvl="1" indent="-282575">
              <a:buClr>
                <a:schemeClr val="bg1"/>
              </a:buClr>
            </a:pPr>
            <a:r>
              <a:rPr lang="en-US" dirty="0" smtClean="0">
                <a:solidFill>
                  <a:schemeClr val="tx2">
                    <a:lumMod val="10000"/>
                  </a:schemeClr>
                </a:solidFill>
              </a:rPr>
              <a:t>Algorithm design</a:t>
            </a:r>
          </a:p>
          <a:p>
            <a:r>
              <a:rPr lang="en-US" dirty="0" smtClean="0">
                <a:solidFill>
                  <a:schemeClr val="tx2">
                    <a:lumMod val="10000"/>
                  </a:schemeClr>
                </a:solidFill>
              </a:rPr>
              <a:t>Stream ciphers and RC4</a:t>
            </a:r>
          </a:p>
          <a:p>
            <a:pPr marL="739775" lvl="1" indent="-282575">
              <a:buClr>
                <a:schemeClr val="bg1"/>
              </a:buClr>
            </a:pPr>
            <a:r>
              <a:rPr lang="en-US" dirty="0" smtClean="0">
                <a:solidFill>
                  <a:schemeClr val="tx2">
                    <a:lumMod val="10000"/>
                  </a:schemeClr>
                </a:solidFill>
              </a:rPr>
              <a:t>Stream cipher structure</a:t>
            </a:r>
          </a:p>
          <a:p>
            <a:pPr marL="739775" lvl="1" indent="-282575">
              <a:buClr>
                <a:schemeClr val="bg1"/>
              </a:buClr>
            </a:pPr>
            <a:r>
              <a:rPr lang="en-US" dirty="0" smtClean="0">
                <a:solidFill>
                  <a:schemeClr val="tx2">
                    <a:lumMod val="10000"/>
                  </a:schemeClr>
                </a:solidFill>
              </a:rPr>
              <a:t>RC4 algorithm</a:t>
            </a:r>
          </a:p>
          <a:p>
            <a:r>
              <a:rPr lang="en-US" dirty="0" smtClean="0">
                <a:solidFill>
                  <a:schemeClr val="tx2">
                    <a:lumMod val="10000"/>
                  </a:schemeClr>
                </a:solidFill>
              </a:rPr>
              <a:t>Cipher block modes of operation</a:t>
            </a:r>
          </a:p>
          <a:p>
            <a:pPr marL="739775" lvl="1" indent="-282575">
              <a:buClr>
                <a:schemeClr val="bg1"/>
              </a:buClr>
            </a:pPr>
            <a:r>
              <a:rPr lang="en-US" sz="1765" dirty="0" smtClean="0">
                <a:solidFill>
                  <a:schemeClr val="tx2">
                    <a:lumMod val="10000"/>
                  </a:schemeClr>
                </a:solidFill>
              </a:rPr>
              <a:t>ECB</a:t>
            </a:r>
          </a:p>
          <a:p>
            <a:pPr marL="739775" lvl="1" indent="-282575">
              <a:buClr>
                <a:schemeClr val="bg1"/>
              </a:buClr>
            </a:pPr>
            <a:r>
              <a:rPr lang="en-US" sz="1765" dirty="0" smtClean="0">
                <a:solidFill>
                  <a:schemeClr val="tx2">
                    <a:lumMod val="10000"/>
                  </a:schemeClr>
                </a:solidFill>
              </a:rPr>
              <a:t>CBC</a:t>
            </a:r>
          </a:p>
          <a:p>
            <a:pPr marL="739775" lvl="1" indent="-282575">
              <a:buClr>
                <a:schemeClr val="bg1"/>
              </a:buClr>
            </a:pPr>
            <a:r>
              <a:rPr lang="en-US" sz="1765" dirty="0" smtClean="0">
                <a:solidFill>
                  <a:schemeClr val="tx2">
                    <a:lumMod val="10000"/>
                  </a:schemeClr>
                </a:solidFill>
              </a:rPr>
              <a:t>CFB</a:t>
            </a:r>
          </a:p>
          <a:p>
            <a:pPr marL="739775" lvl="1" indent="-282575">
              <a:buClr>
                <a:schemeClr val="bg1"/>
              </a:buClr>
            </a:pPr>
            <a:r>
              <a:rPr lang="en-US" sz="1765" dirty="0" smtClean="0">
                <a:solidFill>
                  <a:schemeClr val="tx2">
                    <a:lumMod val="10000"/>
                  </a:schemeClr>
                </a:solidFill>
              </a:rPr>
              <a:t>CTR</a:t>
            </a:r>
          </a:p>
          <a:p>
            <a:pPr lvl="1"/>
            <a:endParaRPr lang="en-US" dirty="0" smtClean="0">
              <a:solidFill>
                <a:schemeClr val="tx2">
                  <a:lumMod val="10000"/>
                </a:schemeClr>
              </a:solidFill>
            </a:endParaRPr>
          </a:p>
          <a:p>
            <a:pPr lvl="1"/>
            <a:endParaRPr lang="en-US" dirty="0" smtClean="0">
              <a:solidFill>
                <a:schemeClr val="tx2">
                  <a:lumMod val="10000"/>
                </a:schemeClr>
              </a:solidFill>
            </a:endParaRPr>
          </a:p>
          <a:p>
            <a:pPr lvl="1"/>
            <a:endParaRPr lang="en-US" dirty="0">
              <a:solidFill>
                <a:schemeClr val="tx2">
                  <a:lumMod val="10000"/>
                </a:schemeClr>
              </a:solidFill>
            </a:endParaRPr>
          </a:p>
        </p:txBody>
      </p:sp>
      <p:sp>
        <p:nvSpPr>
          <p:cNvPr id="6" name="Text Placeholder 5"/>
          <p:cNvSpPr>
            <a:spLocks noGrp="1"/>
          </p:cNvSpPr>
          <p:nvPr>
            <p:ph sz="half" idx="2"/>
          </p:nvPr>
        </p:nvSpPr>
        <p:spPr>
          <a:xfrm>
            <a:off x="457200" y="1828800"/>
            <a:ext cx="3566160" cy="4724400"/>
          </a:xfrm>
        </p:spPr>
        <p:txBody>
          <a:bodyPr>
            <a:normAutofit fontScale="92500" lnSpcReduction="10000"/>
          </a:bodyPr>
          <a:lstStyle/>
          <a:p>
            <a:pPr>
              <a:buClr>
                <a:schemeClr val="tx2">
                  <a:lumMod val="10000"/>
                </a:schemeClr>
              </a:buClr>
            </a:pPr>
            <a:r>
              <a:rPr lang="en-US" dirty="0" smtClean="0">
                <a:solidFill>
                  <a:schemeClr val="tx2">
                    <a:lumMod val="10000"/>
                  </a:schemeClr>
                </a:solidFill>
              </a:rPr>
              <a:t>Symmetric encryption principles</a:t>
            </a:r>
          </a:p>
          <a:p>
            <a:pPr marL="739775" lvl="1" indent="-282575">
              <a:buClr>
                <a:schemeClr val="bg1"/>
              </a:buClr>
              <a:buFont typeface="Calisto MT" pitchFamily="18" charset="0"/>
              <a:buChar char="•"/>
            </a:pPr>
            <a:r>
              <a:rPr lang="en-US" dirty="0" smtClean="0">
                <a:solidFill>
                  <a:schemeClr val="tx2">
                    <a:lumMod val="10000"/>
                  </a:schemeClr>
                </a:solidFill>
              </a:rPr>
              <a:t>Cryptography</a:t>
            </a:r>
          </a:p>
          <a:p>
            <a:pPr marL="739775" lvl="1" indent="-282575">
              <a:buClr>
                <a:schemeClr val="bg1"/>
              </a:buClr>
              <a:buFont typeface="Calisto MT" pitchFamily="18" charset="0"/>
              <a:buChar char="•"/>
            </a:pPr>
            <a:r>
              <a:rPr lang="en-US" dirty="0" smtClean="0">
                <a:solidFill>
                  <a:schemeClr val="tx2">
                    <a:lumMod val="10000"/>
                  </a:schemeClr>
                </a:solidFill>
                <a:effectLst>
                  <a:outerShdw blurRad="63500" dir="2700000" algn="tl" rotWithShape="0">
                    <a:schemeClr val="tx1">
                      <a:alpha val="40000"/>
                    </a:schemeClr>
                  </a:outerShdw>
                </a:effectLst>
              </a:rPr>
              <a:t>Cryptanalysis</a:t>
            </a:r>
          </a:p>
          <a:p>
            <a:pPr marL="739775" lvl="1" indent="-282575">
              <a:buClr>
                <a:schemeClr val="bg1"/>
              </a:buClr>
              <a:buFont typeface="Calisto MT" pitchFamily="18" charset="0"/>
              <a:buChar char="•"/>
            </a:pPr>
            <a:r>
              <a:rPr lang="en-US" dirty="0" smtClean="0">
                <a:solidFill>
                  <a:schemeClr val="tx2">
                    <a:lumMod val="10000"/>
                  </a:schemeClr>
                </a:solidFill>
              </a:rPr>
              <a:t>Feistel cipher structure</a:t>
            </a:r>
            <a:endParaRPr lang="en-US" dirty="0" smtClean="0">
              <a:solidFill>
                <a:schemeClr val="tx2">
                  <a:lumMod val="10000"/>
                </a:schemeClr>
              </a:solidFill>
              <a:effectLst>
                <a:outerShdw blurRad="63500" dir="2700000" algn="tl" rotWithShape="0">
                  <a:schemeClr val="tx1">
                    <a:alpha val="40000"/>
                  </a:schemeClr>
                </a:outerShdw>
              </a:effectLst>
            </a:endParaRPr>
          </a:p>
          <a:p>
            <a:pPr>
              <a:buClr>
                <a:schemeClr val="tx2">
                  <a:lumMod val="10000"/>
                </a:schemeClr>
              </a:buClr>
            </a:pPr>
            <a:r>
              <a:rPr lang="en-US" dirty="0" smtClean="0">
                <a:solidFill>
                  <a:schemeClr val="tx2">
                    <a:lumMod val="10000"/>
                  </a:schemeClr>
                </a:solidFill>
              </a:rPr>
              <a:t>Symmetric block encryption algorithms</a:t>
            </a:r>
          </a:p>
          <a:p>
            <a:pPr marL="739775" lvl="1" indent="-282575">
              <a:buClr>
                <a:schemeClr val="bg1"/>
              </a:buClr>
              <a:buFont typeface="Calisto MT" pitchFamily="18" charset="0"/>
              <a:buChar char="•"/>
            </a:pPr>
            <a:r>
              <a:rPr lang="en-US" dirty="0" smtClean="0">
                <a:solidFill>
                  <a:schemeClr val="tx2">
                    <a:lumMod val="10000"/>
                  </a:schemeClr>
                </a:solidFill>
              </a:rPr>
              <a:t>Data encryption standard</a:t>
            </a:r>
          </a:p>
          <a:p>
            <a:pPr marL="739775" lvl="1" indent="-282575">
              <a:buClr>
                <a:schemeClr val="bg1"/>
              </a:buClr>
              <a:buFont typeface="Calisto MT" pitchFamily="18" charset="0"/>
              <a:buChar char="•"/>
            </a:pPr>
            <a:r>
              <a:rPr lang="en-US" dirty="0" smtClean="0">
                <a:solidFill>
                  <a:schemeClr val="tx2">
                    <a:lumMod val="10000"/>
                  </a:schemeClr>
                </a:solidFill>
              </a:rPr>
              <a:t>Triple DES</a:t>
            </a:r>
          </a:p>
          <a:p>
            <a:pPr marL="739775" lvl="1" indent="-282575">
              <a:buClr>
                <a:schemeClr val="bg1"/>
              </a:buClr>
              <a:buFont typeface="Calisto MT" pitchFamily="18" charset="0"/>
              <a:buChar char="•"/>
            </a:pPr>
            <a:r>
              <a:rPr lang="en-US" dirty="0" smtClean="0">
                <a:solidFill>
                  <a:schemeClr val="tx2">
                    <a:lumMod val="10000"/>
                  </a:schemeClr>
                </a:solidFill>
              </a:rPr>
              <a:t>Advanced encryption standard</a:t>
            </a:r>
          </a:p>
          <a:p>
            <a:pPr algn="l"/>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304800" y="1752600"/>
            <a:ext cx="8458200" cy="4893647"/>
          </a:xfrm>
          <a:prstGeom prst="rect">
            <a:avLst/>
          </a:prstGeom>
        </p:spPr>
        <p:txBody>
          <a:bodyPr wrap="square">
            <a:spAutoFit/>
          </a:bodyPr>
          <a:lstStyle/>
          <a:p>
            <a:r>
              <a:rPr lang="en-US" sz="2400" i="1" dirty="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Amongst the tribes of Central Australia every man, woman, and child has a secret or sacred name which is bestowed by the older men upon him or her soon after birth, and which is known to none but the fully initiated members of the group. This secret name is never mentioned except upon the most solemn occasions; to utter it in the hearing of men of another group would be a most serious breach of tribal custom. When mentioned at all, the name is spoken only in a whisper, and not until the most elaborate precautions have been taken that it shall be heard by no one but members of the group. The native thinks that a stranger knowing his secret name would have special power to work him ill by means of magic</a:t>
            </a:r>
            <a:r>
              <a:rPr lang="en-US" sz="2400" i="1" dirty="0" smtClean="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a:t>
            </a:r>
          </a:p>
          <a:p>
            <a:endParaRPr lang="en-US" sz="2400" i="1" dirty="0" smtClean="0">
              <a:solidFill>
                <a:schemeClr val="tx2">
                  <a:lumMod val="10000"/>
                </a:schemeClr>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endParaRPr>
          </a:p>
          <a:p>
            <a:pPr algn="r"/>
            <a:r>
              <a:rPr lang="en-US" sz="2400" b="1" i="1" dirty="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—The Golden Bough, </a:t>
            </a:r>
            <a:r>
              <a:rPr lang="en-US" sz="2400" b="1" dirty="0">
                <a:solidFill>
                  <a:schemeClr val="bg2"/>
                </a:solidFill>
                <a:effectLst>
                  <a:outerShdw blurRad="63500" dir="2700000" algn="tl" rotWithShape="0">
                    <a:schemeClr val="tx1">
                      <a:alpha val="40000"/>
                    </a:schemeClr>
                  </a:outerShdw>
                </a:effectLst>
                <a:latin typeface="+mn-lt"/>
                <a:ea typeface="ＭＳ Ｐゴシック" pitchFamily="-107" charset="-128"/>
                <a:cs typeface="ＭＳ Ｐゴシック" pitchFamily="-107" charset="-128"/>
              </a:rPr>
              <a:t>Sir James George Frazer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62753"/>
            <a:ext cx="9144000" cy="1283167"/>
          </a:xfrm>
        </p:spPr>
        <p:txBody>
          <a:bodyPr/>
          <a:lstStyle/>
          <a:p>
            <a:r>
              <a:rPr lang="en-AU" dirty="0" smtClean="0"/>
              <a:t>Some Basic Terminology</a:t>
            </a:r>
            <a:endParaRPr lang="en-AU" dirty="0"/>
          </a:p>
        </p:txBody>
      </p:sp>
      <p:sp>
        <p:nvSpPr>
          <p:cNvPr id="48131" name="Rectangle 3"/>
          <p:cNvSpPr>
            <a:spLocks noGrp="1" noChangeArrowheads="1"/>
          </p:cNvSpPr>
          <p:nvPr>
            <p:ph idx="1"/>
          </p:nvPr>
        </p:nvSpPr>
        <p:spPr>
          <a:xfrm>
            <a:off x="533400" y="1828800"/>
            <a:ext cx="8000999" cy="4648200"/>
          </a:xfrm>
        </p:spPr>
        <p:txBody>
          <a:bodyPr>
            <a:normAutofit fontScale="92500" lnSpcReduction="20000"/>
          </a:bodyPr>
          <a:lstStyle/>
          <a:p>
            <a:r>
              <a:rPr lang="en-AU" sz="2000" dirty="0" smtClean="0">
                <a:solidFill>
                  <a:schemeClr val="tx2">
                    <a:lumMod val="10000"/>
                  </a:schemeClr>
                </a:solidFill>
              </a:rPr>
              <a:t>Plaintext - original message </a:t>
            </a:r>
          </a:p>
          <a:p>
            <a:r>
              <a:rPr lang="en-AU" sz="2000" dirty="0" smtClean="0">
                <a:solidFill>
                  <a:schemeClr val="tx2">
                    <a:lumMod val="10000"/>
                  </a:schemeClr>
                </a:solidFill>
              </a:rPr>
              <a:t>Ciphertext - coded message </a:t>
            </a:r>
          </a:p>
          <a:p>
            <a:r>
              <a:rPr lang="en-AU" sz="2000" dirty="0" smtClean="0">
                <a:solidFill>
                  <a:schemeClr val="tx2">
                    <a:lumMod val="10000"/>
                  </a:schemeClr>
                </a:solidFill>
              </a:rPr>
              <a:t>Cipher - algorithm for transforming plaintext to ciphertext </a:t>
            </a:r>
          </a:p>
          <a:p>
            <a:r>
              <a:rPr lang="en-AU" sz="2000" dirty="0" smtClean="0">
                <a:solidFill>
                  <a:schemeClr val="tx2">
                    <a:lumMod val="10000"/>
                  </a:schemeClr>
                </a:solidFill>
              </a:rPr>
              <a:t>Key - info used in cipher known only to sender/receiver </a:t>
            </a:r>
          </a:p>
          <a:p>
            <a:r>
              <a:rPr lang="en-AU" sz="2000" dirty="0" smtClean="0">
                <a:solidFill>
                  <a:schemeClr val="tx2">
                    <a:lumMod val="10000"/>
                  </a:schemeClr>
                </a:solidFill>
              </a:rPr>
              <a:t>Encipher (encrypt) - converting plaintext to ciphertext </a:t>
            </a:r>
          </a:p>
          <a:p>
            <a:r>
              <a:rPr lang="en-AU" sz="2000" dirty="0" smtClean="0">
                <a:solidFill>
                  <a:schemeClr val="tx2">
                    <a:lumMod val="10000"/>
                  </a:schemeClr>
                </a:solidFill>
              </a:rPr>
              <a:t>Decipher (decrypt) - recovering ciphertext from plaintext</a:t>
            </a:r>
          </a:p>
          <a:p>
            <a:r>
              <a:rPr lang="en-AU" sz="2000" dirty="0" smtClean="0">
                <a:solidFill>
                  <a:schemeClr val="tx2">
                    <a:lumMod val="10000"/>
                  </a:schemeClr>
                </a:solidFill>
              </a:rPr>
              <a:t>Cryptography - study of encryption principles/methods</a:t>
            </a:r>
          </a:p>
          <a:p>
            <a:r>
              <a:rPr lang="en-AU" sz="2000" dirty="0" smtClean="0">
                <a:solidFill>
                  <a:schemeClr val="tx2">
                    <a:lumMod val="10000"/>
                  </a:schemeClr>
                </a:solidFill>
              </a:rPr>
              <a:t>Cryptanalysis (code breaking) - study of principles/methods of deciphering ciphertext without knowing key</a:t>
            </a:r>
          </a:p>
          <a:p>
            <a:r>
              <a:rPr lang="en-AU" sz="2000" dirty="0" smtClean="0">
                <a:solidFill>
                  <a:schemeClr val="tx2">
                    <a:lumMod val="10000"/>
                  </a:schemeClr>
                </a:solidFill>
              </a:rPr>
              <a:t>Cryptology - field of both cryptography and cryptanalysis</a:t>
            </a:r>
            <a:endParaRPr lang="en-AU" sz="20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rcRect t="17273" b="41818"/>
              <a:stretch>
                <a:fillRect/>
              </a:stretch>
            </p:blipFill>
          </mc:Choice>
          <mc:Fallback>
            <p:blipFill>
              <a:blip r:embed="rId4"/>
              <a:srcRect t="17273" b="41818"/>
              <a:stretch>
                <a:fillRect/>
              </a:stretch>
            </p:blipFill>
          </mc:Fallback>
        </mc:AlternateContent>
        <p:spPr>
          <a:xfrm>
            <a:off x="228600" y="838200"/>
            <a:ext cx="8650957" cy="4942998"/>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Requirements</a:t>
            </a:r>
            <a:endParaRPr lang="en-AU" dirty="0"/>
          </a:p>
        </p:txBody>
      </p:sp>
      <p:sp>
        <p:nvSpPr>
          <p:cNvPr id="52227" name="Rectangle 3"/>
          <p:cNvSpPr>
            <a:spLocks noGrp="1" noChangeArrowheads="1"/>
          </p:cNvSpPr>
          <p:nvPr>
            <p:ph idx="1"/>
          </p:nvPr>
        </p:nvSpPr>
        <p:spPr>
          <a:xfrm>
            <a:off x="779463" y="1828800"/>
            <a:ext cx="7583488" cy="4495800"/>
          </a:xfrm>
        </p:spPr>
        <p:txBody>
          <a:bodyPr>
            <a:normAutofit fontScale="92500" lnSpcReduction="10000"/>
          </a:bodyPr>
          <a:lstStyle/>
          <a:p>
            <a:r>
              <a:rPr lang="en-US" dirty="0" smtClean="0">
                <a:solidFill>
                  <a:schemeClr val="tx2">
                    <a:lumMod val="10000"/>
                  </a:schemeClr>
                </a:solidFill>
              </a:rPr>
              <a:t>There are two requirements for secure use of symmetric encryption:</a:t>
            </a:r>
          </a:p>
          <a:p>
            <a:pPr lvl="1">
              <a:buClr>
                <a:schemeClr val="bg1"/>
              </a:buClr>
            </a:pPr>
            <a:r>
              <a:rPr lang="en-US" dirty="0" smtClean="0">
                <a:solidFill>
                  <a:schemeClr val="tx2">
                    <a:lumMod val="10000"/>
                  </a:schemeClr>
                </a:solidFill>
              </a:rPr>
              <a:t>A strong encryption algorithm</a:t>
            </a:r>
          </a:p>
          <a:p>
            <a:pPr lvl="1">
              <a:buClr>
                <a:schemeClr val="bg1"/>
              </a:buClr>
            </a:pPr>
            <a:r>
              <a:rPr lang="en-US" dirty="0" smtClean="0">
                <a:solidFill>
                  <a:schemeClr val="tx2">
                    <a:lumMod val="10000"/>
                  </a:schemeClr>
                </a:solidFill>
              </a:rPr>
              <a:t>Sender and receiver must have obtained copies of the secret key in a secure fashion and must keep the key secure</a:t>
            </a:r>
          </a:p>
          <a:p>
            <a:r>
              <a:rPr lang="en-US" dirty="0" smtClean="0">
                <a:solidFill>
                  <a:schemeClr val="tx2">
                    <a:lumMod val="10000"/>
                  </a:schemeClr>
                </a:solidFill>
              </a:rPr>
              <a:t>The security of symmetric encryption depends on the secrecy of the key, not the secrecy of the algorithm</a:t>
            </a:r>
          </a:p>
          <a:p>
            <a:pPr lvl="1">
              <a:buClr>
                <a:schemeClr val="bg1"/>
              </a:buClr>
            </a:pPr>
            <a:r>
              <a:rPr lang="en-US" sz="2162" dirty="0" smtClean="0">
                <a:solidFill>
                  <a:schemeClr val="tx2">
                    <a:lumMod val="10000"/>
                  </a:schemeClr>
                </a:solidFill>
              </a:rPr>
              <a:t>This makes it feasible for widespread use</a:t>
            </a:r>
          </a:p>
          <a:p>
            <a:pPr lvl="1">
              <a:buClr>
                <a:schemeClr val="bg1"/>
              </a:buClr>
            </a:pPr>
            <a:r>
              <a:rPr lang="en-US" sz="2162" dirty="0" smtClean="0">
                <a:solidFill>
                  <a:schemeClr val="tx2">
                    <a:lumMod val="10000"/>
                  </a:schemeClr>
                </a:solidFill>
              </a:rPr>
              <a:t>Manufacturers can and have developed low-cost chip implementations of data encryption algorithms</a:t>
            </a:r>
          </a:p>
          <a:p>
            <a:pPr lvl="1">
              <a:buClr>
                <a:schemeClr val="bg1"/>
              </a:buClr>
            </a:pPr>
            <a:r>
              <a:rPr lang="en-US" sz="2162" dirty="0" smtClean="0">
                <a:solidFill>
                  <a:schemeClr val="tx2">
                    <a:lumMod val="10000"/>
                  </a:schemeClr>
                </a:solidFill>
              </a:rPr>
              <a:t>These chips are widely available and incorporated into a number of products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Cryptography</a:t>
            </a:r>
            <a:endParaRPr lang="en-AU" dirty="0"/>
          </a:p>
        </p:txBody>
      </p:sp>
      <p:graphicFrame>
        <p:nvGraphicFramePr>
          <p:cNvPr id="7" name="Content Placeholder 6"/>
          <p:cNvGraphicFramePr>
            <a:graphicFrameLocks noGrp="1"/>
          </p:cNvGraphicFramePr>
          <p:nvPr>
            <p:ph idx="1"/>
          </p:nvPr>
        </p:nvGraphicFramePr>
        <p:xfrm>
          <a:off x="152400" y="1676400"/>
          <a:ext cx="8820151" cy="518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mc:AlternateContent>
          <mc:Choice xmlns:ma="http://schemas.microsoft.com/office/mac/drawingml/2008/main" Requires="ma">
            <p:blipFill>
              <a:blip r:embed="rId3"/>
              <a:srcRect l="-1506"/>
              <a:stretch>
                <a:fillRect/>
              </a:stretch>
            </p:blipFill>
          </mc:Choice>
          <mc:Fallback>
            <p:blipFill>
              <a:blip r:embed="rId4"/>
              <a:srcRect l="-1506"/>
              <a:stretch>
                <a:fillRect/>
              </a:stretch>
            </p:blipFill>
          </mc:Fallback>
        </mc:AlternateContent>
        <p:spPr>
          <a:xfrm>
            <a:off x="304800" y="152400"/>
            <a:ext cx="8540732" cy="5943600"/>
          </a:xfrm>
          <a:prstGeom prst="rect">
            <a:avLst/>
          </a:prstGeom>
          <a:solidFill>
            <a:schemeClr val="tx1"/>
          </a:solidFill>
        </p:spPr>
      </p:pic>
      <p:sp>
        <p:nvSpPr>
          <p:cNvPr id="9" name="Rectangle 8"/>
          <p:cNvSpPr/>
          <p:nvPr/>
        </p:nvSpPr>
        <p:spPr>
          <a:xfrm>
            <a:off x="304800" y="6019800"/>
            <a:ext cx="8534400" cy="646331"/>
          </a:xfrm>
          <a:prstGeom prst="rect">
            <a:avLst/>
          </a:prstGeom>
          <a:solidFill>
            <a:schemeClr val="tx1"/>
          </a:solidFill>
        </p:spPr>
        <p:txBody>
          <a:bodyPr wrap="square">
            <a:spAutoFit/>
          </a:bodyPr>
          <a:lstStyle/>
          <a:p>
            <a:pPr algn="ctr"/>
            <a:r>
              <a:rPr lang="en-US" dirty="0">
                <a:solidFill>
                  <a:schemeClr val="tx2">
                    <a:lumMod val="10000"/>
                  </a:schemeClr>
                </a:solidFill>
                <a:latin typeface="+mn-lt"/>
              </a:rPr>
              <a:t>Table 2.1 </a:t>
            </a:r>
            <a:r>
              <a:rPr lang="en-US" dirty="0" smtClean="0">
                <a:solidFill>
                  <a:schemeClr val="tx2">
                    <a:lumMod val="10000"/>
                  </a:schemeClr>
                </a:solidFill>
                <a:latin typeface="+mn-lt"/>
              </a:rPr>
              <a:t> </a:t>
            </a:r>
          </a:p>
          <a:p>
            <a:pPr algn="ctr"/>
            <a:r>
              <a:rPr lang="en-US" dirty="0" smtClean="0">
                <a:solidFill>
                  <a:schemeClr val="tx2">
                    <a:lumMod val="10000"/>
                  </a:schemeClr>
                </a:solidFill>
                <a:latin typeface="+mn-lt"/>
              </a:rPr>
              <a:t>Types </a:t>
            </a:r>
            <a:r>
              <a:rPr lang="en-US" dirty="0">
                <a:solidFill>
                  <a:schemeClr val="tx2">
                    <a:lumMod val="10000"/>
                  </a:schemeClr>
                </a:solidFill>
                <a:latin typeface="+mn-lt"/>
              </a:rPr>
              <a:t>of Attacks on Encrypted Messages</a:t>
            </a:r>
            <a:r>
              <a:rPr lang="en-US" dirty="0" smtClean="0">
                <a:solidFill>
                  <a:schemeClr val="tx2">
                    <a:lumMod val="10000"/>
                  </a:schemeClr>
                </a:solidFill>
                <a:latin typeface="+mn-lt"/>
              </a:rPr>
              <a:t> </a:t>
            </a:r>
            <a:endParaRPr lang="en-US" dirty="0">
              <a:solidFill>
                <a:schemeClr val="tx2">
                  <a:lumMod val="10000"/>
                </a:schemeClr>
              </a:solidFill>
              <a:latin typeface="+mn-lt"/>
            </a:endParaRPr>
          </a:p>
        </p:txBody>
      </p:sp>
    </p:spTree>
  </p:cSld>
  <p:clrMapOvr>
    <a:masterClrMapping/>
  </p:clrMapOvr>
  <p:transition spd="med">
    <p:wip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6631</TotalTime>
  <Words>10070</Words>
  <Application>Microsoft Macintosh PowerPoint</Application>
  <PresentationFormat>On-screen Show (4:3)</PresentationFormat>
  <Paragraphs>916</Paragraphs>
  <Slides>38</Slides>
  <Notes>38</Notes>
  <HiddenSlides>0</HiddenSlides>
  <MMClips>0</MMClips>
  <ScaleCrop>false</ScaleCrop>
  <HeadingPairs>
    <vt:vector size="4" baseType="variant">
      <vt:variant>
        <vt:lpstr>Design Template</vt:lpstr>
      </vt:variant>
      <vt:variant>
        <vt:i4>2</vt:i4>
      </vt:variant>
      <vt:variant>
        <vt:lpstr>Slide Titles</vt:lpstr>
      </vt:variant>
      <vt:variant>
        <vt:i4>38</vt:i4>
      </vt:variant>
    </vt:vector>
  </HeadingPairs>
  <TitlesOfParts>
    <vt:vector size="40" baseType="lpstr">
      <vt:lpstr>ch01</vt:lpstr>
      <vt:lpstr>1_Precedent</vt:lpstr>
      <vt:lpstr>Network Security Essentials</vt:lpstr>
      <vt:lpstr>Chapter 2</vt:lpstr>
      <vt:lpstr>Slide 3</vt:lpstr>
      <vt:lpstr>Slide 4</vt:lpstr>
      <vt:lpstr>Some Basic Terminology</vt:lpstr>
      <vt:lpstr>Slide 6</vt:lpstr>
      <vt:lpstr>Requirements</vt:lpstr>
      <vt:lpstr>Cryptography</vt:lpstr>
      <vt:lpstr>Slide 9</vt:lpstr>
      <vt:lpstr>cryptanalysis</vt:lpstr>
      <vt:lpstr>Brute Force attack</vt:lpstr>
      <vt:lpstr>Slide 12</vt:lpstr>
      <vt:lpstr>Feistel Cipher Design Elements</vt:lpstr>
      <vt:lpstr>Symmetric Block encryption algorithms</vt:lpstr>
      <vt:lpstr>Data Encryption Standard (DES)</vt:lpstr>
      <vt:lpstr>DES algorithm </vt:lpstr>
      <vt:lpstr>Table 2.2   Average Time Required for Exhaustive Key Search </vt:lpstr>
      <vt:lpstr>Slide 18</vt:lpstr>
      <vt:lpstr>3DES guidelines</vt:lpstr>
      <vt:lpstr>Advanced encryption standard (AES)</vt:lpstr>
      <vt:lpstr>Slide 21</vt:lpstr>
      <vt:lpstr>Slide 22</vt:lpstr>
      <vt:lpstr>Random and pseudorandom Numbers</vt:lpstr>
      <vt:lpstr>Randomness</vt:lpstr>
      <vt:lpstr>unpredictability</vt:lpstr>
      <vt:lpstr>Slide 26</vt:lpstr>
      <vt:lpstr>Algorithm design</vt:lpstr>
      <vt:lpstr>Slide 28</vt:lpstr>
      <vt:lpstr>Stream Cipher design considerations</vt:lpstr>
      <vt:lpstr>RC4 algorithm</vt:lpstr>
      <vt:lpstr>Slide 31</vt:lpstr>
      <vt:lpstr>Cipher block Modes of Operation</vt:lpstr>
      <vt:lpstr>Electronic Codebook Mode (ECB)</vt:lpstr>
      <vt:lpstr>Slide 34</vt:lpstr>
      <vt:lpstr>Slide 35</vt:lpstr>
      <vt:lpstr>Slide 36</vt:lpstr>
      <vt:lpstr>Advantages of CTR mode</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Kevin McLaughlin</cp:lastModifiedBy>
  <cp:revision>87</cp:revision>
  <cp:lastPrinted>2009-08-04T04:48:40Z</cp:lastPrinted>
  <dcterms:created xsi:type="dcterms:W3CDTF">2013-04-24T01:34:09Z</dcterms:created>
  <dcterms:modified xsi:type="dcterms:W3CDTF">2013-04-24T02:34:49Z</dcterms:modified>
  <cp:category/>
</cp:coreProperties>
</file>